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6" r:id="rId6"/>
    <p:sldId id="280" r:id="rId7"/>
    <p:sldId id="281" r:id="rId8"/>
    <p:sldId id="282" r:id="rId9"/>
    <p:sldId id="283" r:id="rId10"/>
    <p:sldId id="284" r:id="rId11"/>
    <p:sldId id="28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io Marinozzi" initials="VM" lastIdx="1" clrIdx="0">
    <p:extLst>
      <p:ext uri="{19B8F6BF-5375-455C-9EA6-DF929625EA0E}">
        <p15:presenceInfo xmlns:p15="http://schemas.microsoft.com/office/powerpoint/2012/main" userId="d474df50bd548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FA4F-4EE4-4C7A-BC16-0443882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EA4B-963B-485E-9C83-49759B08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05EC3-0B60-4ADD-8345-A2B56924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7F41-ED6E-4588-AEC4-9B2F0B8C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770A-66BF-4212-9990-7FA6344D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34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4BA2-7F6A-4225-8F59-E2316C21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D5C9F-BF70-4BAB-9C80-ED722C82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A5B9-E8C6-4320-92C3-6F2E4793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D0315-F460-401C-8BDC-AC94E621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6C40-326C-434C-9900-F726525E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1C501-DC48-465C-9555-9F763F7B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01FA9-C413-42C4-9181-A56E2566B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190E-EADA-4B88-8E15-45878DF3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58B88-FF5F-4ADF-BD69-7007A451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50DF-BA93-4277-ACAB-4A866A8C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58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F586-4D19-459F-B332-EB758167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BC8-4BE9-4152-BACA-5936CC52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B08-D067-4258-A6F3-180AF5C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A0DC-EC77-46F9-AC12-B9AF6602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55A8-865B-4AC0-AE95-38E16EAF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BC96-66E1-4231-8521-9E11645B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2D86C-5062-4850-8DC9-2847888BC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16C7-11B2-4AFE-A8E0-0941B270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A318-0B3D-4A70-B254-2FB474AF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71E0-2ACC-436B-B9A4-B7B64E14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48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A1C7-3FAE-4BC1-ADA7-36454C8E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48AE8-4A31-4F7A-862B-3AE0C24A8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D180-53FF-44F9-A4D2-5DF530D5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B5610-B814-4C63-85CE-A54C0C83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5592-EB6B-4015-9EDE-4EE987C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9CD2D-1751-411B-BE03-8489A1FB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20A4-7379-407E-A118-D140BBE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F0DD-565D-4EFE-BAEF-965F1B49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4C44F-F6CF-49F0-BA6B-A517D882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5234A-DC07-417D-BDD3-62511F32B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16449-F70B-468B-AADE-A99A8AD35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08865-F685-4D27-A565-5E7A7A49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6658A-1D39-4A88-9634-592BF9C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E0C0F-525D-48C4-9033-16FB921C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71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3CD8-4BA4-4038-92E8-A57C681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33F31-AA28-4928-859E-C19ECF3E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4B469-B9EA-455F-A898-BA4863AD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71A25-927A-4ACF-9CA0-24591D6D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5026F-F922-4E61-A3A3-8178134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4C4C2-F195-42CD-B941-27F2CA35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A7FB-ED0F-4A89-B277-25273C63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CDA-96D4-44DC-B39F-52F91925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2B60-C0A8-499B-90E2-99C376EC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3E759-3276-4987-B24C-7C2C2314E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2EB5-584D-4CC7-97FC-674D1BB6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2EE1D-CB29-4930-BC9C-4CCF0394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F837-6031-4577-8F90-91A34585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7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BE80-70BB-497C-8299-E2F6822E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807C2-9A24-4EE8-BDBA-D64960435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14C20-E302-4A23-AE3E-720C1B070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BE9E6-5FA0-4669-995A-62062104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3D53E-AF2B-44B9-81C0-4ABC1A1A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663FF-21E8-4C0C-AD62-4FBD5EDC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54012-6939-4A44-BF5C-D7D5579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E29CD-BC09-423A-ADD8-46CBCE7C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2DCF4-1CBB-49F9-A1D4-BA4CC38F4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FA0A-98C2-488F-BBCC-B88FAF67EC92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F50CD-8F23-4379-B8C1-1DF66A022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FBC7-9B1F-41BE-ADE3-B7F3B75DF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386D-3BDA-431B-8EB5-C5F860DE28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3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15C90-63EE-4DFD-A631-A42795C4E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Update on Costheta </a:t>
            </a:r>
            <a:br>
              <a:rPr lang="it-IT" dirty="0"/>
            </a:br>
            <a:r>
              <a:rPr lang="it-IT" dirty="0"/>
              <a:t>cross section</a:t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532B3-F02B-4FB4-9340-7BC61464BE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V. Marinozzi</a:t>
            </a:r>
          </a:p>
          <a:p>
            <a:r>
              <a:rPr lang="it-IT" dirty="0"/>
              <a:t>11/30/2020</a:t>
            </a:r>
          </a:p>
        </p:txBody>
      </p:sp>
    </p:spTree>
    <p:extLst>
      <p:ext uri="{BB962C8B-B14F-4D97-AF65-F5344CB8AC3E}">
        <p14:creationId xmlns:p14="http://schemas.microsoft.com/office/powerpoint/2010/main" val="309829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1C8B8-8845-4AC5-8972-BCB22B01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SMCT-like with 5 mm rings: v12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B21D1E-7148-4E62-8469-3DEFE498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layer HTS, 2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mm, 46 – 40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21.1 – 18.35–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3 – 1.5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	width: 132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13790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20.54 – 15.39 – 12.78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87.6 – 88.3 – 83.8 %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1828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E607A-2F47-4E89-8516-B8B44D8A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9" t="29113" r="50998" b="10092"/>
          <a:stretch/>
        </p:blipFill>
        <p:spPr>
          <a:xfrm>
            <a:off x="503338" y="1308681"/>
            <a:ext cx="5470951" cy="50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7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5E6AC-87CD-4F09-B50E-3D9B86CA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" t="21088" r="18648" b="35782"/>
          <a:stretch/>
        </p:blipFill>
        <p:spPr>
          <a:xfrm>
            <a:off x="233265" y="1107070"/>
            <a:ext cx="11467322" cy="41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64E3-D175-43E5-A299-C5612C6B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015" y="2697265"/>
            <a:ext cx="3498908" cy="1325563"/>
          </a:xfrm>
        </p:spPr>
        <p:txBody>
          <a:bodyPr/>
          <a:lstStyle/>
          <a:p>
            <a:r>
              <a:rPr lang="it-IT" dirty="0"/>
              <a:t>Cross sections</a:t>
            </a:r>
          </a:p>
        </p:txBody>
      </p:sp>
    </p:spTree>
    <p:extLst>
      <p:ext uri="{BB962C8B-B14F-4D97-AF65-F5344CB8AC3E}">
        <p14:creationId xmlns:p14="http://schemas.microsoft.com/office/powerpoint/2010/main" val="41038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3C720-7ADD-4B5C-A39B-3CC72413F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34558" r="51696" b="12789"/>
          <a:stretch/>
        </p:blipFill>
        <p:spPr>
          <a:xfrm>
            <a:off x="2489718" y="472972"/>
            <a:ext cx="7531359" cy="60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107FF-BE78-43F8-877E-09ECB235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7" t="34830" r="52704" b="11429"/>
          <a:stretch/>
        </p:blipFill>
        <p:spPr>
          <a:xfrm>
            <a:off x="2407296" y="183652"/>
            <a:ext cx="7772401" cy="64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5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4EF02-30BD-480D-8CA5-AFA0A3F92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1" t="35510" r="52628" b="12109"/>
          <a:stretch/>
        </p:blipFill>
        <p:spPr>
          <a:xfrm>
            <a:off x="2528596" y="293571"/>
            <a:ext cx="8098971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F7378-33B9-4D18-B353-A6A188F3F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558" r="52704" b="11973"/>
          <a:stretch/>
        </p:blipFill>
        <p:spPr>
          <a:xfrm>
            <a:off x="2146041" y="452165"/>
            <a:ext cx="7623110" cy="62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010C8-7C77-411E-82F9-C5611F9E6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7" t="34286" r="52628" b="12925"/>
          <a:stretch/>
        </p:blipFill>
        <p:spPr>
          <a:xfrm>
            <a:off x="2379305" y="365125"/>
            <a:ext cx="7819054" cy="63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5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F42BD-331C-4C31-ADD9-C00A3C7B9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7" t="35102" r="52551" b="11701"/>
          <a:stretch/>
        </p:blipFill>
        <p:spPr>
          <a:xfrm>
            <a:off x="2716950" y="268441"/>
            <a:ext cx="7919948" cy="65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4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71CAD-F743-46BF-8FD6-CB8AFE07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2248676" y="329650"/>
            <a:ext cx="8033657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9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5060-9FBF-4F48-8314-66D2E21A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56A43-6FA2-4C22-8B04-2FB64735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Goal: compare different cross sections</a:t>
            </a:r>
          </a:p>
          <a:p>
            <a:r>
              <a:rPr lang="it-IT" dirty="0"/>
              <a:t>6 layers </a:t>
            </a:r>
          </a:p>
          <a:p>
            <a:r>
              <a:rPr lang="it-IT" dirty="0"/>
              <a:t>50 mm aperture</a:t>
            </a:r>
          </a:p>
          <a:p>
            <a:r>
              <a:rPr lang="it-IT" dirty="0"/>
              <a:t>HTS is Bi-2212 rutherford cable, with filamentery strands</a:t>
            </a:r>
          </a:p>
          <a:p>
            <a:r>
              <a:rPr lang="it-IT" dirty="0"/>
              <a:t>LTS is Nb</a:t>
            </a:r>
            <a:r>
              <a:rPr lang="it-IT" baseline="-25000" dirty="0"/>
              <a:t>3</a:t>
            </a:r>
            <a:r>
              <a:rPr lang="it-IT" dirty="0"/>
              <a:t>Sn</a:t>
            </a:r>
          </a:p>
          <a:p>
            <a:r>
              <a:rPr lang="it-IT" dirty="0"/>
              <a:t>Conductor parameters from existing cable</a:t>
            </a:r>
          </a:p>
          <a:p>
            <a:r>
              <a:rPr lang="it-IT" dirty="0"/>
              <a:t>No harmonics optimization </a:t>
            </a:r>
          </a:p>
        </p:txBody>
      </p:sp>
    </p:spTree>
    <p:extLst>
      <p:ext uri="{BB962C8B-B14F-4D97-AF65-F5344CB8AC3E}">
        <p14:creationId xmlns:p14="http://schemas.microsoft.com/office/powerpoint/2010/main" val="127266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AA631-C145-4313-8FBA-275597B3B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3" t="35101" r="51939" b="12110"/>
          <a:stretch/>
        </p:blipFill>
        <p:spPr>
          <a:xfrm>
            <a:off x="2379305" y="305222"/>
            <a:ext cx="8089641" cy="65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E4FB-B345-418B-9D43-23DD42C5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76358-9D48-4181-A2EA-41FB0EF2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t="34012" r="52245" b="12518"/>
          <a:stretch/>
        </p:blipFill>
        <p:spPr>
          <a:xfrm>
            <a:off x="2743200" y="432571"/>
            <a:ext cx="7380514" cy="59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4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0BBD-EA65-4111-81D8-7A94155B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360-622A-44DB-A96F-C8B43F7F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48" y="1511557"/>
            <a:ext cx="7123626" cy="46543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04FED1-2A7F-49A4-BCB0-C51ED07786D5}"/>
              </a:ext>
            </a:extLst>
          </p:cNvPr>
          <p:cNvCxnSpPr>
            <a:cxnSpLocks/>
          </p:cNvCxnSpPr>
          <p:nvPr/>
        </p:nvCxnSpPr>
        <p:spPr>
          <a:xfrm flipH="1">
            <a:off x="4583167" y="3271638"/>
            <a:ext cx="293614" cy="7832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038EC-6498-48DA-A20A-7EA93D2394F5}"/>
              </a:ext>
            </a:extLst>
          </p:cNvPr>
          <p:cNvCxnSpPr>
            <a:cxnSpLocks/>
          </p:cNvCxnSpPr>
          <p:nvPr/>
        </p:nvCxnSpPr>
        <p:spPr>
          <a:xfrm flipH="1">
            <a:off x="3033879" y="3244893"/>
            <a:ext cx="256062" cy="54292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D971-D5B2-41B6-B712-5B2CEB229BF6}"/>
              </a:ext>
            </a:extLst>
          </p:cNvPr>
          <p:cNvSpPr txBox="1"/>
          <p:nvPr/>
        </p:nvSpPr>
        <p:spPr>
          <a:xfrm>
            <a:off x="2848838" y="2547510"/>
            <a:ext cx="3045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Jc in SC obtained by scaling Jc engineering from Paolo slides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5FFD2-FCC2-48B1-AA4A-2F60AFE15673}"/>
              </a:ext>
            </a:extLst>
          </p:cNvPr>
          <p:cNvSpPr/>
          <p:nvPr/>
        </p:nvSpPr>
        <p:spPr>
          <a:xfrm>
            <a:off x="4460913" y="4054882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461EAD-9A2E-4D1F-AA3A-67C89B2187A3}"/>
              </a:ext>
            </a:extLst>
          </p:cNvPr>
          <p:cNvSpPr/>
          <p:nvPr/>
        </p:nvSpPr>
        <p:spPr>
          <a:xfrm>
            <a:off x="2912434" y="3787818"/>
            <a:ext cx="190501" cy="15558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54C65-096A-4EE6-B83D-9613FA4CDAD1}"/>
              </a:ext>
            </a:extLst>
          </p:cNvPr>
          <p:cNvSpPr txBox="1"/>
          <p:nvPr/>
        </p:nvSpPr>
        <p:spPr>
          <a:xfrm>
            <a:off x="9081776" y="2161510"/>
            <a:ext cx="2097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Still using linear approximation in the peak field zone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3E14BD-4420-4FE4-B432-A65B8227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419" y="3555663"/>
            <a:ext cx="4595899" cy="2427084"/>
          </a:xfrm>
        </p:spPr>
        <p:txBody>
          <a:bodyPr>
            <a:normAutofit/>
          </a:bodyPr>
          <a:lstStyle/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Nb</a:t>
            </a:r>
            <a:r>
              <a:rPr lang="it-IT" baseline="-25000" dirty="0"/>
              <a:t>3</a:t>
            </a:r>
            <a:r>
              <a:rPr lang="it-IT" dirty="0"/>
              <a:t>Sn:                      1928 A/mm</a:t>
            </a:r>
            <a:r>
              <a:rPr lang="it-IT" baseline="30000" dirty="0"/>
              <a:t>2</a:t>
            </a:r>
            <a:r>
              <a:rPr lang="it-IT" dirty="0"/>
              <a:t> @16 T, 1.9 K</a:t>
            </a:r>
          </a:p>
          <a:p>
            <a:endParaRPr lang="it-IT" baseline="-25000" dirty="0"/>
          </a:p>
          <a:p>
            <a:r>
              <a:rPr lang="it-IT" dirty="0"/>
              <a:t>J</a:t>
            </a:r>
            <a:r>
              <a:rPr lang="it-IT" baseline="-25000" dirty="0"/>
              <a:t>c</a:t>
            </a:r>
            <a:r>
              <a:rPr lang="it-IT" dirty="0"/>
              <a:t> for Bi2212:                      2944 A/mm</a:t>
            </a:r>
            <a:r>
              <a:rPr lang="it-IT" baseline="30000" dirty="0"/>
              <a:t>2</a:t>
            </a:r>
            <a:r>
              <a:rPr lang="it-IT" dirty="0"/>
              <a:t> @20 T, 1.9 K</a:t>
            </a:r>
            <a:endParaRPr lang="it-IT" baseline="-25000" dirty="0"/>
          </a:p>
          <a:p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1740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4189-CB13-4418-A584-1FBFFEA9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Conductor for comparison with Paolo model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1AD572-C39E-4149-8793-0AB96B899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08529"/>
              </p:ext>
            </p:extLst>
          </p:nvPr>
        </p:nvGraphicFramePr>
        <p:xfrm>
          <a:off x="838200" y="1860569"/>
          <a:ext cx="108476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734">
                  <a:extLst>
                    <a:ext uri="{9D8B030D-6E8A-4147-A177-3AD203B41FA5}">
                      <a16:colId xmlns:a16="http://schemas.microsoft.com/office/drawing/2014/main" val="1879893443"/>
                    </a:ext>
                  </a:extLst>
                </a:gridCol>
                <a:gridCol w="3988965">
                  <a:extLst>
                    <a:ext uri="{9D8B030D-6E8A-4147-A177-3AD203B41FA5}">
                      <a16:colId xmlns:a16="http://schemas.microsoft.com/office/drawing/2014/main" val="3805364378"/>
                    </a:ext>
                  </a:extLst>
                </a:gridCol>
                <a:gridCol w="3988965">
                  <a:extLst>
                    <a:ext uri="{9D8B030D-6E8A-4147-A177-3AD203B41FA5}">
                      <a16:colId xmlns:a16="http://schemas.microsoft.com/office/drawing/2014/main" val="370955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Bi-2212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Nb</a:t>
                      </a:r>
                      <a:r>
                        <a:rPr lang="it-IT" baseline="-25000" dirty="0"/>
                        <a:t>3</a:t>
                      </a:r>
                      <a:r>
                        <a:rPr lang="it-IT" dirty="0"/>
                        <a:t>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8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Strand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0.8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8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Number of strands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3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Cu(stabilizer)/SC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Bare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13.76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13.3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Bare height (inner)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1.44 mm (0.9 packing)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1.44 mm (0.9 packing)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15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Bare height (outer)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1.56 mm (0.5 keystone)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1.55 mm (0.5 keystone)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42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Insulation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0.15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0.15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63977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8F22FBC-9BB4-4B39-AAE4-6D2462FE9B6D}"/>
              </a:ext>
            </a:extLst>
          </p:cNvPr>
          <p:cNvSpPr/>
          <p:nvPr/>
        </p:nvSpPr>
        <p:spPr>
          <a:xfrm>
            <a:off x="9055216" y="2185326"/>
            <a:ext cx="1308683" cy="16484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4010F-9978-48F4-9A63-02A04F77922B}"/>
              </a:ext>
            </a:extLst>
          </p:cNvPr>
          <p:cNvSpPr txBox="1"/>
          <p:nvPr/>
        </p:nvSpPr>
        <p:spPr>
          <a:xfrm>
            <a:off x="10444294" y="2686380"/>
            <a:ext cx="9766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From DCC017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DF2B7F-9EA4-4F1C-A462-9CFB280EF48B}"/>
              </a:ext>
            </a:extLst>
          </p:cNvPr>
          <p:cNvSpPr/>
          <p:nvPr/>
        </p:nvSpPr>
        <p:spPr>
          <a:xfrm>
            <a:off x="5063454" y="2185326"/>
            <a:ext cx="1308683" cy="16484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DDE05-C3EC-4DCF-A7E6-4D9B75AC56A4}"/>
              </a:ext>
            </a:extLst>
          </p:cNvPr>
          <p:cNvSpPr txBox="1"/>
          <p:nvPr/>
        </p:nvSpPr>
        <p:spPr>
          <a:xfrm>
            <a:off x="6424568" y="2505670"/>
            <a:ext cx="1419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From RC coil             (17 strands)</a:t>
            </a:r>
          </a:p>
        </p:txBody>
      </p:sp>
    </p:spTree>
    <p:extLst>
      <p:ext uri="{BB962C8B-B14F-4D97-AF65-F5344CB8AC3E}">
        <p14:creationId xmlns:p14="http://schemas.microsoft.com/office/powerpoint/2010/main" val="830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1EC-B0B4-4B25-A8F9-302E4033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Iron yoke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48197-9E25-4DF6-954F-57F29794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591" y="1352939"/>
            <a:ext cx="6486081" cy="52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9041-B05A-4B15-ACDF-1E2115BE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(size optimized): v9b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8B4FF-6246-451E-BB1F-545E1DAEB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t="34694" r="52474" b="13061"/>
          <a:stretch/>
        </p:blipFill>
        <p:spPr>
          <a:xfrm>
            <a:off x="554433" y="1838130"/>
            <a:ext cx="4843467" cy="38747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2522A-11D2-4462-BCEF-6D383F11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layer HTS, 2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mm, 40 – 35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18.35 – 16.06 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3 – 1.5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width: 100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10820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20.42 – 15.86 – 12.82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81.9 – 82.3 – 83.3 %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1195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286516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C657-1216-47EC-868E-4C7729CD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Baseline classic costheta (HTS optimized): v11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A6C56-7FF7-4B34-BFCF-F112E20C1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4" t="34012" r="52245" b="12518"/>
          <a:stretch/>
        </p:blipFill>
        <p:spPr>
          <a:xfrm>
            <a:off x="569167" y="2025663"/>
            <a:ext cx="5218923" cy="423768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24132A-DF15-443C-A239-AB70A54D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662" y="1838130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layer HTS, 4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– 1.1 – 0.8 mm, 40-35-30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18.35 </a:t>
            </a:r>
            <a:r>
              <a:rPr lang="it-IT"/>
              <a:t>– 21.3 </a:t>
            </a:r>
            <a:r>
              <a:rPr lang="it-IT" dirty="0"/>
              <a:t>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1 – 1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width: 110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11650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20.7 – 15.77 – 11.43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86.2 – 83.3 – 73.6 %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700 – 1545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8482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595F-6DD5-40DB-B9D2-0AA698D9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SMCT-like with 3 mm rings (v9 evo): v9c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772E4-EF5A-45E5-932C-340BD13ED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9" t="35374" r="51786" b="12517"/>
          <a:stretch/>
        </p:blipFill>
        <p:spPr>
          <a:xfrm>
            <a:off x="838200" y="1578721"/>
            <a:ext cx="5598973" cy="44675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565279-2AEB-4382-B631-51A419C0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layer HTS, 2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mm, 40 – 35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18.35 – 16.06 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3 – 1.5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width: 112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11500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20.51 – 15.52 – 12.34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85.2 – 85.4 – 82.5 %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1271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39843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595F-6DD5-40DB-B9D2-0AA698D9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SMCT-like with 5 mm rings (v9 evo): v9d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565279-2AEB-4382-B631-51A419C0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712" y="1694899"/>
            <a:ext cx="596806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4 layer HTS, 2 layer 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Strands: 0.8 mm, 40 – 35 – 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Cable width: 18.35 – 16.06 – 13.3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Stabilizer/Superconductor: 3 – 3 – 1.5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Coil 	width: 122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Current: 13000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Peak field: 20.59 – 15.65 – 12.73 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Margin: 92.4 – 93.7 – 87.5 %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J</a:t>
            </a:r>
            <a:r>
              <a:rPr lang="it-IT" baseline="-25000" dirty="0"/>
              <a:t>cu</a:t>
            </a:r>
            <a:r>
              <a:rPr lang="it-IT" dirty="0"/>
              <a:t> on LTS: 1436 A/mm</a:t>
            </a:r>
            <a:r>
              <a:rPr lang="it-IT" baseline="30000" dirty="0"/>
              <a:t>2</a:t>
            </a:r>
            <a:endParaRPr lang="it-IT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BC477-2F64-4B21-AB54-9F38ABEAF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4" t="30340" r="50999" b="10612"/>
          <a:stretch/>
        </p:blipFill>
        <p:spPr>
          <a:xfrm>
            <a:off x="412354" y="1426353"/>
            <a:ext cx="5805358" cy="50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575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Update on Costheta  cross section </vt:lpstr>
      <vt:lpstr>Assumptions</vt:lpstr>
      <vt:lpstr>Critical current</vt:lpstr>
      <vt:lpstr>Conductor for comparison with Paolo model</vt:lpstr>
      <vt:lpstr>Iron yoke</vt:lpstr>
      <vt:lpstr>Baseline classic costheta (size optimized): v9b</vt:lpstr>
      <vt:lpstr>Baseline classic costheta (HTS optimized): v11</vt:lpstr>
      <vt:lpstr>SMCT-like with 3 mm rings (v9 evo): v9c</vt:lpstr>
      <vt:lpstr>SMCT-like with 5 mm rings (v9 evo): v9d</vt:lpstr>
      <vt:lpstr>SMCT-like with 5 mm rings: v12</vt:lpstr>
      <vt:lpstr>PowerPoint Presentation</vt:lpstr>
      <vt:lpstr>Cross sections</vt:lpstr>
      <vt:lpstr>v2</vt:lpstr>
      <vt:lpstr>v3</vt:lpstr>
      <vt:lpstr>V4</vt:lpstr>
      <vt:lpstr>v5</vt:lpstr>
      <vt:lpstr>v6</vt:lpstr>
      <vt:lpstr>v8</vt:lpstr>
      <vt:lpstr>v9</vt:lpstr>
      <vt:lpstr>v10</vt:lpstr>
      <vt:lpstr>v11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Costheta cross section (preliminary)</dc:title>
  <dc:creator>Vittorio Marinozzi</dc:creator>
  <cp:lastModifiedBy>Vittorio Marinozzi</cp:lastModifiedBy>
  <cp:revision>65</cp:revision>
  <dcterms:created xsi:type="dcterms:W3CDTF">2020-07-27T22:07:12Z</dcterms:created>
  <dcterms:modified xsi:type="dcterms:W3CDTF">2020-12-01T16:17:34Z</dcterms:modified>
</cp:coreProperties>
</file>