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3" r:id="rId2"/>
    <p:sldMasterId id="2147483735" r:id="rId3"/>
    <p:sldMasterId id="2147483761" r:id="rId4"/>
    <p:sldMasterId id="2147483766" r:id="rId5"/>
    <p:sldMasterId id="2147483779" r:id="rId6"/>
    <p:sldMasterId id="2147483792" r:id="rId7"/>
    <p:sldMasterId id="2147483805" r:id="rId8"/>
    <p:sldMasterId id="2147483818" r:id="rId9"/>
    <p:sldMasterId id="2147483831" r:id="rId10"/>
    <p:sldMasterId id="2147483836" r:id="rId11"/>
  </p:sldMasterIdLst>
  <p:notesMasterIdLst>
    <p:notesMasterId r:id="rId22"/>
  </p:notesMasterIdLst>
  <p:sldIdLst>
    <p:sldId id="831" r:id="rId12"/>
    <p:sldId id="1871" r:id="rId13"/>
    <p:sldId id="1872" r:id="rId14"/>
    <p:sldId id="276" r:id="rId15"/>
    <p:sldId id="277" r:id="rId16"/>
    <p:sldId id="769" r:id="rId17"/>
    <p:sldId id="772" r:id="rId18"/>
    <p:sldId id="820" r:id="rId19"/>
    <p:sldId id="842" r:id="rId20"/>
    <p:sldId id="942" r:id="rId21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olfej" initials="jww" lastIdx="4" clrIdx="0"/>
  <p:cmAuthor id="1" name="helpdesk" initials="h" lastIdx="1" clrIdx="1"/>
  <p:cmAuthor id="2" name="wolfej:" initials="jw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0099"/>
    <a:srgbClr val="E9EDF4"/>
    <a:srgbClr val="DFA6A5"/>
    <a:srgbClr val="D28280"/>
    <a:srgbClr val="9999FF"/>
    <a:srgbClr val="A399F1"/>
    <a:srgbClr val="D5D0F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0" autoAdjust="0"/>
    <p:restoredTop sz="92994" autoAdjust="0"/>
  </p:normalViewPr>
  <p:slideViewPr>
    <p:cSldViewPr snapToGrid="0">
      <p:cViewPr varScale="1">
        <p:scale>
          <a:sx n="48" d="100"/>
          <a:sy n="48" d="100"/>
        </p:scale>
        <p:origin x="1231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y%20documents\bb20\for%20DoE\Copy%20of%20recent-historical-20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NNDC</a:t>
            </a:r>
            <a:r>
              <a:rPr lang="en-US" baseline="0"/>
              <a:t> Web Retrieval 1996-2019</a:t>
            </a:r>
            <a:endParaRPr lang="en-US"/>
          </a:p>
        </c:rich>
      </c:tx>
      <c:layout>
        <c:manualLayout>
          <c:xMode val="edge"/>
          <c:yMode val="edge"/>
          <c:x val="0.29252041260604961"/>
          <c:y val="1.58572827900826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2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NSR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strRef>
              <c:f>Sheet1!$B$1:$Y$1</c:f>
              <c:strCache>
                <c:ptCount val="24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</c:strCache>
            </c:strRef>
          </c:cat>
          <c:val>
            <c:numRef>
              <c:f>Sheet1!$B$2:$Y$2</c:f>
              <c:numCache>
                <c:formatCode>General</c:formatCode>
                <c:ptCount val="24"/>
                <c:pt idx="0">
                  <c:v>27505</c:v>
                </c:pt>
                <c:pt idx="1">
                  <c:v>26904</c:v>
                </c:pt>
                <c:pt idx="2">
                  <c:v>29986</c:v>
                </c:pt>
                <c:pt idx="3">
                  <c:v>35687</c:v>
                </c:pt>
                <c:pt idx="4">
                  <c:v>50840</c:v>
                </c:pt>
                <c:pt idx="5">
                  <c:v>64995</c:v>
                </c:pt>
                <c:pt idx="6">
                  <c:v>70415</c:v>
                </c:pt>
                <c:pt idx="7">
                  <c:v>109376</c:v>
                </c:pt>
                <c:pt idx="8">
                  <c:v>120498</c:v>
                </c:pt>
                <c:pt idx="9">
                  <c:v>140655</c:v>
                </c:pt>
                <c:pt idx="10">
                  <c:v>159552</c:v>
                </c:pt>
                <c:pt idx="11">
                  <c:v>152982</c:v>
                </c:pt>
                <c:pt idx="12">
                  <c:v>192175</c:v>
                </c:pt>
                <c:pt idx="13">
                  <c:v>227210</c:v>
                </c:pt>
                <c:pt idx="14">
                  <c:v>334152</c:v>
                </c:pt>
                <c:pt idx="15">
                  <c:v>273499</c:v>
                </c:pt>
                <c:pt idx="16">
                  <c:v>291044</c:v>
                </c:pt>
                <c:pt idx="17">
                  <c:v>190888</c:v>
                </c:pt>
                <c:pt idx="18">
                  <c:v>210042</c:v>
                </c:pt>
                <c:pt idx="19">
                  <c:v>396200</c:v>
                </c:pt>
                <c:pt idx="20">
                  <c:v>432074</c:v>
                </c:pt>
                <c:pt idx="21">
                  <c:v>317996</c:v>
                </c:pt>
                <c:pt idx="22">
                  <c:v>318405</c:v>
                </c:pt>
                <c:pt idx="23">
                  <c:v>316494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0F-4186-AE27-A7AD3FF963D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ENSDF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Sheet1!$B$1:$Y$1</c:f>
              <c:strCache>
                <c:ptCount val="24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</c:strCache>
            </c:strRef>
          </c:cat>
          <c:val>
            <c:numRef>
              <c:f>Sheet1!$B$3:$Y$3</c:f>
              <c:numCache>
                <c:formatCode>General</c:formatCode>
                <c:ptCount val="24"/>
                <c:pt idx="0">
                  <c:v>20208</c:v>
                </c:pt>
                <c:pt idx="1">
                  <c:v>14932</c:v>
                </c:pt>
                <c:pt idx="2">
                  <c:v>17475</c:v>
                </c:pt>
                <c:pt idx="3">
                  <c:v>28584</c:v>
                </c:pt>
                <c:pt idx="4">
                  <c:v>37271</c:v>
                </c:pt>
                <c:pt idx="5">
                  <c:v>46803</c:v>
                </c:pt>
                <c:pt idx="6">
                  <c:v>44053</c:v>
                </c:pt>
                <c:pt idx="7">
                  <c:v>60228</c:v>
                </c:pt>
                <c:pt idx="8">
                  <c:v>99658</c:v>
                </c:pt>
                <c:pt idx="9">
                  <c:v>135447</c:v>
                </c:pt>
                <c:pt idx="10">
                  <c:v>148594</c:v>
                </c:pt>
                <c:pt idx="11">
                  <c:v>142359</c:v>
                </c:pt>
                <c:pt idx="12">
                  <c:v>193641</c:v>
                </c:pt>
                <c:pt idx="13">
                  <c:v>261169</c:v>
                </c:pt>
                <c:pt idx="14">
                  <c:v>430032</c:v>
                </c:pt>
                <c:pt idx="15">
                  <c:v>259140</c:v>
                </c:pt>
                <c:pt idx="16">
                  <c:v>206595</c:v>
                </c:pt>
                <c:pt idx="17">
                  <c:v>200842</c:v>
                </c:pt>
                <c:pt idx="18">
                  <c:v>201196</c:v>
                </c:pt>
                <c:pt idx="19">
                  <c:v>247998</c:v>
                </c:pt>
                <c:pt idx="20">
                  <c:v>205049</c:v>
                </c:pt>
                <c:pt idx="21">
                  <c:v>420287</c:v>
                </c:pt>
                <c:pt idx="22">
                  <c:v>180671</c:v>
                </c:pt>
                <c:pt idx="23">
                  <c:v>200000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0F-4186-AE27-A7AD3FF963D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NUDAT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cat>
            <c:strRef>
              <c:f>Sheet1!$B$1:$Y$1</c:f>
              <c:strCache>
                <c:ptCount val="24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</c:strCache>
            </c:strRef>
          </c:cat>
          <c:val>
            <c:numRef>
              <c:f>Sheet1!$B$4:$Y$4</c:f>
              <c:numCache>
                <c:formatCode>General</c:formatCode>
                <c:ptCount val="24"/>
                <c:pt idx="0">
                  <c:v>17618</c:v>
                </c:pt>
                <c:pt idx="1">
                  <c:v>23418</c:v>
                </c:pt>
                <c:pt idx="2">
                  <c:v>33330</c:v>
                </c:pt>
                <c:pt idx="3">
                  <c:v>39569</c:v>
                </c:pt>
                <c:pt idx="4">
                  <c:v>51402</c:v>
                </c:pt>
                <c:pt idx="5">
                  <c:v>56783</c:v>
                </c:pt>
                <c:pt idx="6">
                  <c:v>67581</c:v>
                </c:pt>
                <c:pt idx="7">
                  <c:v>62597</c:v>
                </c:pt>
                <c:pt idx="8">
                  <c:v>191111</c:v>
                </c:pt>
                <c:pt idx="9">
                  <c:v>318215</c:v>
                </c:pt>
                <c:pt idx="10">
                  <c:v>542225</c:v>
                </c:pt>
                <c:pt idx="11">
                  <c:v>775893</c:v>
                </c:pt>
                <c:pt idx="12">
                  <c:v>1144598</c:v>
                </c:pt>
                <c:pt idx="13">
                  <c:v>1309260</c:v>
                </c:pt>
                <c:pt idx="14">
                  <c:v>1247916</c:v>
                </c:pt>
                <c:pt idx="15">
                  <c:v>1584827</c:v>
                </c:pt>
                <c:pt idx="16">
                  <c:v>1619357</c:v>
                </c:pt>
                <c:pt idx="17">
                  <c:v>2151292</c:v>
                </c:pt>
                <c:pt idx="18">
                  <c:v>2422536</c:v>
                </c:pt>
                <c:pt idx="19">
                  <c:v>2839000</c:v>
                </c:pt>
                <c:pt idx="20" formatCode="0">
                  <c:v>3184845</c:v>
                </c:pt>
                <c:pt idx="21">
                  <c:v>3117672</c:v>
                </c:pt>
                <c:pt idx="22">
                  <c:v>3447193</c:v>
                </c:pt>
                <c:pt idx="23">
                  <c:v>3554353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0F-4186-AE27-A7AD3FF963D9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EXFOR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Sheet1!$B$1:$Y$1</c:f>
              <c:strCache>
                <c:ptCount val="24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</c:strCache>
            </c:strRef>
          </c:cat>
          <c:val>
            <c:numRef>
              <c:f>Sheet1!$B$5:$Y$5</c:f>
              <c:numCache>
                <c:formatCode>General</c:formatCode>
                <c:ptCount val="24"/>
                <c:pt idx="0">
                  <c:v>9378</c:v>
                </c:pt>
                <c:pt idx="1">
                  <c:v>5608</c:v>
                </c:pt>
                <c:pt idx="2">
                  <c:v>7408</c:v>
                </c:pt>
                <c:pt idx="3">
                  <c:v>20018</c:v>
                </c:pt>
                <c:pt idx="4">
                  <c:v>24782</c:v>
                </c:pt>
                <c:pt idx="5">
                  <c:v>26757</c:v>
                </c:pt>
                <c:pt idx="6">
                  <c:v>23759</c:v>
                </c:pt>
                <c:pt idx="7">
                  <c:v>23457</c:v>
                </c:pt>
                <c:pt idx="8">
                  <c:v>40924</c:v>
                </c:pt>
                <c:pt idx="9">
                  <c:v>49279</c:v>
                </c:pt>
                <c:pt idx="10">
                  <c:v>66642</c:v>
                </c:pt>
                <c:pt idx="11">
                  <c:v>105746</c:v>
                </c:pt>
                <c:pt idx="12">
                  <c:v>148580</c:v>
                </c:pt>
                <c:pt idx="13">
                  <c:v>177276</c:v>
                </c:pt>
                <c:pt idx="14">
                  <c:v>214207</c:v>
                </c:pt>
                <c:pt idx="15">
                  <c:v>183562</c:v>
                </c:pt>
                <c:pt idx="16">
                  <c:v>99927</c:v>
                </c:pt>
                <c:pt idx="17">
                  <c:v>13808</c:v>
                </c:pt>
                <c:pt idx="18">
                  <c:v>141777</c:v>
                </c:pt>
                <c:pt idx="19">
                  <c:v>82506</c:v>
                </c:pt>
                <c:pt idx="20" formatCode="0">
                  <c:v>61104</c:v>
                </c:pt>
                <c:pt idx="21">
                  <c:v>39949</c:v>
                </c:pt>
                <c:pt idx="22">
                  <c:v>31945</c:v>
                </c:pt>
                <c:pt idx="23">
                  <c:v>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0F-4186-AE27-A7AD3FF963D9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ENDF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Sheet1!$B$1:$Y$1</c:f>
              <c:strCache>
                <c:ptCount val="24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</c:strCache>
            </c:strRef>
          </c:cat>
          <c:val>
            <c:numRef>
              <c:f>Sheet1!$B$6:$Y$6</c:f>
              <c:numCache>
                <c:formatCode>General</c:formatCode>
                <c:ptCount val="24"/>
                <c:pt idx="0">
                  <c:v>4242</c:v>
                </c:pt>
                <c:pt idx="1">
                  <c:v>3445</c:v>
                </c:pt>
                <c:pt idx="2">
                  <c:v>7933</c:v>
                </c:pt>
                <c:pt idx="3">
                  <c:v>11326</c:v>
                </c:pt>
                <c:pt idx="4">
                  <c:v>12309</c:v>
                </c:pt>
                <c:pt idx="5">
                  <c:v>15814</c:v>
                </c:pt>
                <c:pt idx="6">
                  <c:v>17176</c:v>
                </c:pt>
                <c:pt idx="7">
                  <c:v>22397</c:v>
                </c:pt>
                <c:pt idx="8">
                  <c:v>34378</c:v>
                </c:pt>
                <c:pt idx="9">
                  <c:v>42863</c:v>
                </c:pt>
                <c:pt idx="10">
                  <c:v>88684</c:v>
                </c:pt>
                <c:pt idx="11">
                  <c:v>102362</c:v>
                </c:pt>
                <c:pt idx="12">
                  <c:v>71402</c:v>
                </c:pt>
                <c:pt idx="13">
                  <c:v>52117</c:v>
                </c:pt>
                <c:pt idx="14">
                  <c:v>74118</c:v>
                </c:pt>
                <c:pt idx="15">
                  <c:v>60887</c:v>
                </c:pt>
                <c:pt idx="16">
                  <c:v>89833</c:v>
                </c:pt>
                <c:pt idx="17">
                  <c:v>55492</c:v>
                </c:pt>
                <c:pt idx="18">
                  <c:v>41626</c:v>
                </c:pt>
                <c:pt idx="19">
                  <c:v>68799</c:v>
                </c:pt>
                <c:pt idx="20">
                  <c:v>68287</c:v>
                </c:pt>
                <c:pt idx="21">
                  <c:v>94648</c:v>
                </c:pt>
                <c:pt idx="22">
                  <c:v>65580</c:v>
                </c:pt>
                <c:pt idx="23">
                  <c:v>70000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F0F-4186-AE27-A7AD3FF963D9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MIRD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Sheet1!$B$1:$Y$1</c:f>
              <c:strCache>
                <c:ptCount val="24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</c:strCache>
            </c:strRef>
          </c:cat>
          <c:val>
            <c:numRef>
              <c:f>Sheet1!$B$7:$Y$7</c:f>
              <c:numCache>
                <c:formatCode>General</c:formatCode>
                <c:ptCount val="24"/>
                <c:pt idx="0">
                  <c:v>1654</c:v>
                </c:pt>
                <c:pt idx="1">
                  <c:v>1215</c:v>
                </c:pt>
                <c:pt idx="2">
                  <c:v>2322</c:v>
                </c:pt>
                <c:pt idx="3">
                  <c:v>2141</c:v>
                </c:pt>
                <c:pt idx="4">
                  <c:v>7649</c:v>
                </c:pt>
                <c:pt idx="5">
                  <c:v>7641</c:v>
                </c:pt>
                <c:pt idx="6">
                  <c:v>6580</c:v>
                </c:pt>
                <c:pt idx="7">
                  <c:v>6648</c:v>
                </c:pt>
                <c:pt idx="8">
                  <c:v>23391</c:v>
                </c:pt>
                <c:pt idx="9">
                  <c:v>11279</c:v>
                </c:pt>
                <c:pt idx="10">
                  <c:v>11894</c:v>
                </c:pt>
                <c:pt idx="11">
                  <c:v>14580</c:v>
                </c:pt>
                <c:pt idx="12">
                  <c:v>19075</c:v>
                </c:pt>
                <c:pt idx="13">
                  <c:v>20832</c:v>
                </c:pt>
                <c:pt idx="14">
                  <c:v>18662</c:v>
                </c:pt>
                <c:pt idx="15">
                  <c:v>18804</c:v>
                </c:pt>
                <c:pt idx="16">
                  <c:v>16277</c:v>
                </c:pt>
                <c:pt idx="17">
                  <c:v>16656</c:v>
                </c:pt>
                <c:pt idx="18">
                  <c:v>9491</c:v>
                </c:pt>
                <c:pt idx="19">
                  <c:v>8834</c:v>
                </c:pt>
                <c:pt idx="20">
                  <c:v>14131</c:v>
                </c:pt>
                <c:pt idx="21">
                  <c:v>10796</c:v>
                </c:pt>
                <c:pt idx="22">
                  <c:v>10794</c:v>
                </c:pt>
                <c:pt idx="23">
                  <c:v>11000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F0F-4186-AE27-A7AD3FF963D9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CAPGAM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Sheet1!$B$1:$Y$1</c:f>
              <c:strCache>
                <c:ptCount val="24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</c:strCache>
            </c:strRef>
          </c:cat>
          <c:val>
            <c:numRef>
              <c:f>Sheet1!$B$8:$Y$8</c:f>
              <c:numCache>
                <c:formatCode>General</c:formatCode>
                <c:ptCount val="24"/>
                <c:pt idx="0">
                  <c:v>10541</c:v>
                </c:pt>
                <c:pt idx="1">
                  <c:v>17022</c:v>
                </c:pt>
                <c:pt idx="2">
                  <c:v>8677</c:v>
                </c:pt>
                <c:pt idx="3">
                  <c:v>11357</c:v>
                </c:pt>
                <c:pt idx="4">
                  <c:v>14870</c:v>
                </c:pt>
                <c:pt idx="5">
                  <c:v>11874</c:v>
                </c:pt>
                <c:pt idx="6">
                  <c:v>13296</c:v>
                </c:pt>
                <c:pt idx="7">
                  <c:v>16809</c:v>
                </c:pt>
                <c:pt idx="8">
                  <c:v>14427</c:v>
                </c:pt>
                <c:pt idx="9">
                  <c:v>12163</c:v>
                </c:pt>
                <c:pt idx="10">
                  <c:v>13536</c:v>
                </c:pt>
                <c:pt idx="11">
                  <c:v>7924</c:v>
                </c:pt>
                <c:pt idx="12">
                  <c:v>11055</c:v>
                </c:pt>
                <c:pt idx="13">
                  <c:v>22404</c:v>
                </c:pt>
                <c:pt idx="14">
                  <c:v>24906</c:v>
                </c:pt>
                <c:pt idx="15">
                  <c:v>28134</c:v>
                </c:pt>
                <c:pt idx="16">
                  <c:v>25186</c:v>
                </c:pt>
                <c:pt idx="17">
                  <c:v>23515</c:v>
                </c:pt>
                <c:pt idx="18">
                  <c:v>13709</c:v>
                </c:pt>
                <c:pt idx="19">
                  <c:v>20169</c:v>
                </c:pt>
                <c:pt idx="20">
                  <c:v>19286</c:v>
                </c:pt>
                <c:pt idx="21">
                  <c:v>19902</c:v>
                </c:pt>
                <c:pt idx="22">
                  <c:v>19375</c:v>
                </c:pt>
                <c:pt idx="23">
                  <c:v>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F0F-4186-AE27-A7AD3FF963D9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Wallet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Sheet1!$B$1:$Y$1</c:f>
              <c:strCache>
                <c:ptCount val="24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</c:strCache>
            </c:strRef>
          </c:cat>
          <c:val>
            <c:numRef>
              <c:f>Sheet1!$B$9:$Y$9</c:f>
              <c:numCache>
                <c:formatCode>General</c:formatCode>
                <c:ptCount val="24"/>
                <c:pt idx="0">
                  <c:v>12386</c:v>
                </c:pt>
                <c:pt idx="1">
                  <c:v>14370</c:v>
                </c:pt>
                <c:pt idx="2">
                  <c:v>9191</c:v>
                </c:pt>
                <c:pt idx="3">
                  <c:v>8371</c:v>
                </c:pt>
                <c:pt idx="4">
                  <c:v>14063</c:v>
                </c:pt>
                <c:pt idx="5">
                  <c:v>13284</c:v>
                </c:pt>
                <c:pt idx="6">
                  <c:v>23099</c:v>
                </c:pt>
                <c:pt idx="7">
                  <c:v>20779</c:v>
                </c:pt>
                <c:pt idx="8">
                  <c:v>17639</c:v>
                </c:pt>
                <c:pt idx="9">
                  <c:v>15034</c:v>
                </c:pt>
                <c:pt idx="10">
                  <c:v>4203</c:v>
                </c:pt>
                <c:pt idx="11">
                  <c:v>11828</c:v>
                </c:pt>
                <c:pt idx="12">
                  <c:v>11487</c:v>
                </c:pt>
                <c:pt idx="13">
                  <c:v>11635</c:v>
                </c:pt>
                <c:pt idx="14">
                  <c:v>8933</c:v>
                </c:pt>
                <c:pt idx="15">
                  <c:v>8386</c:v>
                </c:pt>
                <c:pt idx="16">
                  <c:v>8415</c:v>
                </c:pt>
                <c:pt idx="17">
                  <c:v>6402</c:v>
                </c:pt>
                <c:pt idx="18">
                  <c:v>9405</c:v>
                </c:pt>
                <c:pt idx="19">
                  <c:v>9515</c:v>
                </c:pt>
                <c:pt idx="20">
                  <c:v>9292</c:v>
                </c:pt>
                <c:pt idx="21">
                  <c:v>7965</c:v>
                </c:pt>
                <c:pt idx="22">
                  <c:v>6384</c:v>
                </c:pt>
                <c:pt idx="23">
                  <c:v>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F0F-4186-AE27-A7AD3FF963D9}"/>
            </c:ext>
          </c:extLst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Sigma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Sheet1!$B$1:$Y$1</c:f>
              <c:strCache>
                <c:ptCount val="24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</c:strCache>
            </c:strRef>
          </c:cat>
          <c:val>
            <c:numRef>
              <c:f>Sheet1!$B$10:$Y$10</c:f>
              <c:numCache>
                <c:formatCode>General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73908</c:v>
                </c:pt>
                <c:pt idx="13">
                  <c:v>144257</c:v>
                </c:pt>
                <c:pt idx="14">
                  <c:v>174642</c:v>
                </c:pt>
                <c:pt idx="15">
                  <c:v>296959</c:v>
                </c:pt>
                <c:pt idx="16">
                  <c:v>188464</c:v>
                </c:pt>
                <c:pt idx="17">
                  <c:v>169150</c:v>
                </c:pt>
                <c:pt idx="18">
                  <c:v>179605</c:v>
                </c:pt>
                <c:pt idx="19">
                  <c:v>209613</c:v>
                </c:pt>
                <c:pt idx="20">
                  <c:v>244217</c:v>
                </c:pt>
                <c:pt idx="21">
                  <c:v>198343</c:v>
                </c:pt>
                <c:pt idx="22">
                  <c:v>248760</c:v>
                </c:pt>
                <c:pt idx="23">
                  <c:v>229679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F0F-4186-AE27-A7AD3FF963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4427008"/>
        <c:axId val="284426616"/>
        <c:axId val="0"/>
      </c:bar3DChart>
      <c:catAx>
        <c:axId val="28442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426616"/>
        <c:crosses val="autoZero"/>
        <c:auto val="1"/>
        <c:lblAlgn val="ctr"/>
        <c:lblOffset val="100"/>
        <c:noMultiLvlLbl val="0"/>
      </c:catAx>
      <c:valAx>
        <c:axId val="284426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427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>
      <a:bevelT w="44450"/>
      <a:bevelB w="44450"/>
    </a:sp3d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r">
              <a:defRPr sz="1200"/>
            </a:lvl1pPr>
          </a:lstStyle>
          <a:p>
            <a:fld id="{47D92E2A-5110-4645-A68D-1E3B9B46B112}" type="datetimeFigureOut">
              <a:rPr lang="en-US" smtClean="0"/>
              <a:pPr/>
              <a:t>1/25/2021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48" tIns="46474" rIns="92948" bIns="4647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948" tIns="46474" rIns="92948" bIns="4647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668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r">
              <a:defRPr sz="1200"/>
            </a:lvl1pPr>
          </a:lstStyle>
          <a:p>
            <a:fld id="{D396381A-F256-4FCC-A8A9-171E310B2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21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2E8F7-F504-436C-9EE6-FF5132124B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97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Mauricio Ayllon’s Ph.D. involved developing a neutron interrogation system for soil carbon sequestration studies.  </a:t>
            </a:r>
          </a:p>
          <a:p>
            <a:r>
              <a:rPr lang="en-US" dirty="0"/>
              <a:t>Nnaemeka Nnamani’s Ph.D. involved integral scattering on Polyethylene.  </a:t>
            </a:r>
          </a:p>
          <a:p>
            <a:r>
              <a:rPr lang="en-US" dirty="0"/>
              <a:t>19 student first author papers in the last 5 years (Berkeley).  NNDC numbers </a:t>
            </a:r>
            <a:r>
              <a:rPr lang="en-US"/>
              <a:t>to follow…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205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figures as appropriate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96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w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wmf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9144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6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429000"/>
            <a:ext cx="64008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rgbClr val="0066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5257800"/>
            <a:ext cx="6705600" cy="1066800"/>
          </a:xfrm>
          <a:prstGeom prst="rect">
            <a:avLst/>
          </a:prstGeom>
        </p:spPr>
        <p:txBody>
          <a:bodyPr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>
                <a:solidFill>
                  <a:srgbClr val="006600"/>
                </a:solidFill>
              </a:defRPr>
            </a:lvl1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1">
                <a:solidFill>
                  <a:srgbClr val="006600"/>
                </a:solidFill>
              </a:defRPr>
            </a:lvl4pPr>
          </a:lstStyle>
          <a:p>
            <a:r>
              <a:rPr lang="en-US" dirty="0"/>
              <a:t>Click to add subtitle</a:t>
            </a:r>
          </a:p>
          <a:p>
            <a:pPr lvl="3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text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0722" y="972403"/>
            <a:ext cx="8345605" cy="507355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674217" y="6492875"/>
            <a:ext cx="469783" cy="365125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35970C-66DA-42B4-8591-6E363A3B5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D4C779-986B-3B4D-8FBC-DBBC5620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>
            <a:lvl1pPr algn="l">
              <a:defRPr sz="1000">
                <a:latin typeface="Comic Sans MS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F081317-6467-482B-BBEC-87FEFA5B5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92568"/>
            <a:ext cx="3086100" cy="26051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EICUG Remote Meeting, April 23rd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824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88935-5115-4F1C-A809-E610D3334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B7B3B-A691-4D03-AFF7-117D2542D4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F17BD-3AF0-4AC6-8A8E-8BC3438F2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B58C-2917-40B0-9DF2-1771F746AAA2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30A71-C601-4CED-8516-9DE995D50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F139D-1017-4BB9-99F5-8E800C073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FB953-3677-4F0D-968F-44513C4D2D8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EE9F52-98A0-4F9B-B182-9954338D1C5B}"/>
              </a:ext>
            </a:extLst>
          </p:cNvPr>
          <p:cNvSpPr/>
          <p:nvPr userDrawn="1"/>
        </p:nvSpPr>
        <p:spPr>
          <a:xfrm>
            <a:off x="0" y="0"/>
            <a:ext cx="9141619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2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60803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7AAC0-1067-4847-90F9-7BB4024CF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126F-D01D-43BF-B53F-2BF564A1D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D5F331-841B-426A-8EED-EE15BC075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F408A-1F52-4FF8-9A81-9DD165101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743EA-CA67-45B6-A9A6-DAC09B35D376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EDDD5-C504-49B3-B72A-764733102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99376-9902-4F39-8055-7DC212829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EA2B-AB60-4BF3-81D0-8C95FEBCD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1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026964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16357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text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0722" y="972403"/>
            <a:ext cx="8345605" cy="507355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711291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92801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-Tim-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88440"/>
            <a:ext cx="7772400" cy="91440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66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778760"/>
            <a:ext cx="64008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0066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493240" y="4052628"/>
            <a:ext cx="6392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Dr. Timothy J. Hallman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Associate Director of the Office of Science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for Nuclear Physics</a:t>
            </a:r>
            <a:endParaRPr lang="en-US" sz="2000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95676" y="5222034"/>
            <a:ext cx="7952648" cy="1393496"/>
            <a:chOff x="595676" y="5222034"/>
            <a:chExt cx="7952648" cy="1393496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4" t="1497" r="-447" b="1090"/>
            <a:stretch/>
          </p:blipFill>
          <p:spPr>
            <a:xfrm>
              <a:off x="595676" y="5222034"/>
              <a:ext cx="1691390" cy="137496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13" name="Picture 12" descr="ATLAS_nj386569f7_online.jpg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" r="63375" b="1872"/>
            <a:stretch/>
          </p:blipFill>
          <p:spPr>
            <a:xfrm>
              <a:off x="2182466" y="5229129"/>
              <a:ext cx="1543076" cy="137930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72" y="5229129"/>
              <a:ext cx="1566552" cy="138640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15" name="Picture 7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r="2756"/>
            <a:stretch>
              <a:fillRect/>
            </a:stretch>
          </p:blipFill>
          <p:spPr bwMode="auto">
            <a:xfrm>
              <a:off x="3649326" y="5229129"/>
              <a:ext cx="1959828" cy="138640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 rotWithShape="1">
            <a:blip r:embed="rId6"/>
            <a:srcRect t="8102" r="8607"/>
            <a:stretch/>
          </p:blipFill>
          <p:spPr>
            <a:xfrm>
              <a:off x="5207738" y="5229129"/>
              <a:ext cx="1782174" cy="13864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0" y="59436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Thomas Roser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DOE Budget Briefing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February 05, 2014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04800" y="59436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88" name="Document" r:id="rId3" imgW="1943100" imgH="723900" progId="Word.Document.8">
                  <p:embed/>
                </p:oleObj>
              </mc:Choice>
              <mc:Fallback>
                <p:oleObj name="Document" r:id="rId3" imgW="1943100" imgH="723900" progId="Word.Document.8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9436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399" cy="3105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38430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A5177B-A2B8-4C9E-9B8E-728DD9FEFC8A}" type="slidenum">
              <a:rPr lang="en-US" altLang="en-US" sz="1400" b="0" smtClean="0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56393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77464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815975"/>
            <a:ext cx="4191000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86300" y="815975"/>
            <a:ext cx="4257675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32118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68024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77544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492875"/>
            <a:ext cx="381000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5970C-66DA-42B4-8591-6E363A3B5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31458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492875"/>
            <a:ext cx="381000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5970C-66DA-42B4-8591-6E363A3B5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46218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text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0722" y="972403"/>
            <a:ext cx="8345605" cy="507355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935243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F244239F-A578-4BB7-8042-38DC781613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19075"/>
            <a:ext cx="9144000" cy="1143000"/>
          </a:xfr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3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56065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55FD-F83C-4433-AE11-4D89943CC4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35448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571B0C3B-3A7D-3848-B824-737E096AF391}" type="datetime4">
              <a:rPr lang="en-US" smtClean="0"/>
              <a:pPr/>
              <a:t>January 25,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18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CA38C-1162-4BDA-8F41-57BABAA53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877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945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531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4651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663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659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25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4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62146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62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120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805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513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456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965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808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7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651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16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54853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643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88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464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153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812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208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635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752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82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74908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317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174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140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4195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882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763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088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101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9539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61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053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05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414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843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604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0354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038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7013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9039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523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7182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0" y="59436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Thomas Roser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DOE Budget Briefing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February 05, 2014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04800" y="59436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53" name="Document" r:id="rId3" imgW="1943100" imgH="723900" progId="Word.Document.8">
                  <p:embed/>
                </p:oleObj>
              </mc:Choice>
              <mc:Fallback>
                <p:oleObj name="Document" r:id="rId3" imgW="19431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9436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399" cy="3105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212194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A5177B-A2B8-4C9E-9B8E-728DD9FEFC8A}" type="slidenum">
              <a:rPr lang="en-US" altLang="en-US" sz="1400" b="0" smtClean="0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50632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231590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815975"/>
            <a:ext cx="4191000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86300" y="815975"/>
            <a:ext cx="4257675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26235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323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612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492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034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7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7976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09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568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216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005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4128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13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9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1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4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4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4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1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tal-logo-green-text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4470400" cy="74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0" y="990600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defTabSz="966788"/>
            <a:endParaRPr lang="en-US" sz="1900" u="sn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  <p:sldLayoutId id="2147483757" r:id="rId3"/>
    <p:sldLayoutId id="2147483758" r:id="rId4"/>
    <p:sldLayoutId id="2147483759" r:id="rId5"/>
    <p:sldLayoutId id="2147483760" r:id="rId6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60413" y="96838"/>
            <a:ext cx="76787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815975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884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lang="en-US" sz="2400" b="1" dirty="0">
          <a:solidFill>
            <a:srgbClr val="FF0000"/>
          </a:solidFill>
          <a:latin typeface="Helvetica"/>
          <a:ea typeface="MS PGothic" pitchFamily="34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6"/>
        </a:buBlip>
        <a:defRPr sz="2000">
          <a:solidFill>
            <a:srgbClr val="0000FF"/>
          </a:solidFill>
          <a:latin typeface="Helvetica"/>
          <a:ea typeface="MS PGothic" pitchFamily="34" charset="-128"/>
          <a:cs typeface="Helvetica"/>
        </a:defRPr>
      </a:lvl1pPr>
      <a:lvl2pPr marL="33972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7"/>
        </a:buBlip>
        <a:defRPr>
          <a:solidFill>
            <a:schemeClr val="tx1"/>
          </a:solidFill>
          <a:latin typeface="Helvetica"/>
          <a:ea typeface="MS PGothic" pitchFamily="34" charset="-128"/>
          <a:cs typeface="Helvetica"/>
        </a:defRPr>
      </a:lvl2pPr>
      <a:lvl3pPr marL="46037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8"/>
        </a:buBlip>
        <a:defRPr sz="1600" i="1">
          <a:solidFill>
            <a:schemeClr val="tx1"/>
          </a:solidFill>
          <a:latin typeface="Helvetica"/>
          <a:ea typeface="MS PGothic" pitchFamily="34" charset="-128"/>
          <a:cs typeface="Helvetica"/>
        </a:defRPr>
      </a:lvl3pPr>
      <a:lvl4pPr marL="569913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9"/>
        </a:buBlip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4pPr>
      <a:lvl5pPr marL="623888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Picture 6" descr="RGB_Color-Seal_Green-Mark_SC_Horizontal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7500" y="197458"/>
            <a:ext cx="3821533" cy="6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8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2650016" y="6354763"/>
            <a:ext cx="42949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WANDA</a:t>
            </a: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6699335" y="6404356"/>
            <a:ext cx="168246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January 25, 2021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8" r:id="rId2"/>
    <p:sldLayoutId id="2147483725" r:id="rId3"/>
    <p:sldLayoutId id="2147483729" r:id="rId4"/>
    <p:sldLayoutId id="2147483727" r:id="rId5"/>
    <p:sldLayoutId id="2147483733" r:id="rId6"/>
    <p:sldLayoutId id="2147483857" r:id="rId7"/>
    <p:sldLayoutId id="2147483858" r:id="rId8"/>
    <p:sldLayoutId id="2147483859" r:id="rId9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4020024" y="6492875"/>
            <a:ext cx="1712036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106636"/>
                </a:solidFill>
                <a:latin typeface="Arial" charset="0"/>
              </a:rPr>
              <a:t>		</a:t>
            </a: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6151349" y="6492875"/>
            <a:ext cx="1682465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>
              <a:solidFill>
                <a:srgbClr val="10663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0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40" r:id="rId3"/>
    <p:sldLayoutId id="2147483742" r:id="rId4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60413" y="96838"/>
            <a:ext cx="76787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815975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A70143A-C4CA-4032-9D5C-5D0E9BB6912F}" type="slidenum">
              <a:rPr lang="en-US" altLang="en-US" sz="1400" b="0" smtClean="0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5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lang="en-US" sz="2400" b="1" dirty="0">
          <a:solidFill>
            <a:srgbClr val="FF0000"/>
          </a:solidFill>
          <a:latin typeface="Helvetica"/>
          <a:ea typeface="MS PGothic" pitchFamily="34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6"/>
        </a:buBlip>
        <a:defRPr sz="2000">
          <a:solidFill>
            <a:srgbClr val="0000FF"/>
          </a:solidFill>
          <a:latin typeface="Helvetica"/>
          <a:ea typeface="MS PGothic" pitchFamily="34" charset="-128"/>
          <a:cs typeface="Helvetica"/>
        </a:defRPr>
      </a:lvl1pPr>
      <a:lvl2pPr marL="33972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7"/>
        </a:buBlip>
        <a:defRPr>
          <a:solidFill>
            <a:schemeClr val="tx1"/>
          </a:solidFill>
          <a:latin typeface="Helvetica"/>
          <a:ea typeface="MS PGothic" pitchFamily="34" charset="-128"/>
          <a:cs typeface="Helvetica"/>
        </a:defRPr>
      </a:lvl2pPr>
      <a:lvl3pPr marL="46037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8"/>
        </a:buBlip>
        <a:defRPr sz="1600" i="1">
          <a:solidFill>
            <a:schemeClr val="tx1"/>
          </a:solidFill>
          <a:latin typeface="Helvetica"/>
          <a:ea typeface="MS PGothic" pitchFamily="34" charset="-128"/>
          <a:cs typeface="Helvetica"/>
        </a:defRPr>
      </a:lvl3pPr>
      <a:lvl4pPr marL="569913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9"/>
        </a:buBlip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4pPr>
      <a:lvl5pPr marL="623888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6386513"/>
            <a:ext cx="381000" cy="471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3673794" y="6492304"/>
            <a:ext cx="2176589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106636"/>
                </a:solidFill>
                <a:latin typeface="Arial" charset="0"/>
              </a:rPr>
              <a:t>Briefing for Dr. Marc Kastner		</a:t>
            </a: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6373291" y="6492303"/>
            <a:ext cx="1682465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106636"/>
                </a:solidFill>
                <a:latin typeface="Arial" charset="0"/>
              </a:rPr>
              <a:t>February 25, 2014</a:t>
            </a:r>
          </a:p>
        </p:txBody>
      </p:sp>
    </p:spTree>
    <p:extLst>
      <p:ext uri="{BB962C8B-B14F-4D97-AF65-F5344CB8AC3E}">
        <p14:creationId xmlns:p14="http://schemas.microsoft.com/office/powerpoint/2010/main" val="384096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4" r:id="rId7"/>
    <p:sldLayoutId id="2147483775" r:id="rId8"/>
    <p:sldLayoutId id="2147483776" r:id="rId9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Picture 6" descr="RGB_Color-Seal_Green-Mark_SC_Horizontal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" y="197458"/>
            <a:ext cx="3821533" cy="6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6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22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Picture 6" descr="RGB_Color-Seal_Green-Mark_SC_Horizontal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7" y="6282279"/>
            <a:ext cx="1969307" cy="33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2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Picture 6" descr="RGB_Color-Seal_Green-Mark_SC_Horizontal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" y="197458"/>
            <a:ext cx="3821533" cy="6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28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insights.elsevier.com/journals/0090-3752" TargetMode="Externa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nucleardata.berkeley.edu/" TargetMode="External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13" Type="http://schemas.openxmlformats.org/officeDocument/2006/relationships/image" Target="../media/image39.jpeg"/><Relationship Id="rId3" Type="http://schemas.openxmlformats.org/officeDocument/2006/relationships/image" Target="../media/image29.png"/><Relationship Id="rId7" Type="http://schemas.openxmlformats.org/officeDocument/2006/relationships/image" Target="../media/image33.tiff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tiff"/><Relationship Id="rId1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eg"/><Relationship Id="rId4" Type="http://schemas.openxmlformats.org/officeDocument/2006/relationships/image" Target="../media/image4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tiff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2636838"/>
            <a:ext cx="64008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000" dirty="0"/>
              <a:t>Workshop on Applied Nuclear Data Activities</a:t>
            </a:r>
          </a:p>
          <a:p>
            <a:r>
              <a:rPr lang="en-US" altLang="en-US" sz="2000" dirty="0"/>
              <a:t>January 25, 2021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1532657"/>
            <a:ext cx="77724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/>
              <a:t>DOE Nuclear Physics &amp; Nuclear Data</a:t>
            </a:r>
          </a:p>
        </p:txBody>
      </p:sp>
    </p:spTree>
    <p:extLst>
      <p:ext uri="{BB962C8B-B14F-4D97-AF65-F5344CB8AC3E}">
        <p14:creationId xmlns:p14="http://schemas.microsoft.com/office/powerpoint/2010/main" val="948602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Speculations on a Neutron Star | Daily Planet | Air &amp; Space Magazine">
            <a:extLst>
              <a:ext uri="{FF2B5EF4-FFF2-40B4-BE49-F238E27FC236}">
                <a16:creationId xmlns:a16="http://schemas.microsoft.com/office/drawing/2014/main" id="{A2E59868-F7B5-C546-9B3B-E9C55BE4C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1621" y="957310"/>
            <a:ext cx="1760477" cy="18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Dragonfly Launch Moved to 2027 | NASA">
            <a:extLst>
              <a:ext uri="{FF2B5EF4-FFF2-40B4-BE49-F238E27FC236}">
                <a16:creationId xmlns:a16="http://schemas.microsoft.com/office/drawing/2014/main" id="{E1817F0B-78C2-C646-80FB-81E5CAC65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854" y="2158780"/>
            <a:ext cx="2241580" cy="14480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268E932-EE77-CF40-9360-06DB22073492}"/>
              </a:ext>
            </a:extLst>
          </p:cNvPr>
          <p:cNvSpPr txBox="1"/>
          <p:nvPr/>
        </p:nvSpPr>
        <p:spPr>
          <a:xfrm>
            <a:off x="396891" y="1215289"/>
            <a:ext cx="182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From stars and moons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DD470C-3B14-5844-A044-2393AF45EA31}"/>
              </a:ext>
            </a:extLst>
          </p:cNvPr>
          <p:cNvSpPr txBox="1"/>
          <p:nvPr/>
        </p:nvSpPr>
        <p:spPr>
          <a:xfrm>
            <a:off x="209086" y="3928949"/>
            <a:ext cx="1728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 energy and security </a:t>
            </a:r>
          </a:p>
        </p:txBody>
      </p:sp>
      <p:pic>
        <p:nvPicPr>
          <p:cNvPr id="27" name="Picture 4" descr="Nuclear Reactor Refueling">
            <a:extLst>
              <a:ext uri="{FF2B5EF4-FFF2-40B4-BE49-F238E27FC236}">
                <a16:creationId xmlns:a16="http://schemas.microsoft.com/office/drawing/2014/main" id="{92AD8302-9A5E-8647-9D11-DE27222DE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7747" y="3824934"/>
            <a:ext cx="2458912" cy="163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proved threat-detection | MIT News | Massachusetts Institute of Technology">
            <a:extLst>
              <a:ext uri="{FF2B5EF4-FFF2-40B4-BE49-F238E27FC236}">
                <a16:creationId xmlns:a16="http://schemas.microsoft.com/office/drawing/2014/main" id="{54AAD208-42B3-8C4E-828A-2352CAF7F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730" y="4978096"/>
            <a:ext cx="3378034" cy="1219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A7F9851-507D-894B-AC2D-25F0089DDD84}"/>
              </a:ext>
            </a:extLst>
          </p:cNvPr>
          <p:cNvSpPr txBox="1"/>
          <p:nvPr/>
        </p:nvSpPr>
        <p:spPr>
          <a:xfrm>
            <a:off x="5091804" y="984456"/>
            <a:ext cx="3366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 personalized medicine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60AB446-9284-4E4B-A049-BCDEA17808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484" y="1510278"/>
            <a:ext cx="1942666" cy="1856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859C0EE-0B83-BC42-87CB-5F1708E04A2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150" y="1713807"/>
            <a:ext cx="2342864" cy="141296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AB33D74-0D52-6743-8B7E-D29A77EDFD3D}"/>
              </a:ext>
            </a:extLst>
          </p:cNvPr>
          <p:cNvSpPr txBox="1"/>
          <p:nvPr/>
        </p:nvSpPr>
        <p:spPr>
          <a:xfrm>
            <a:off x="4172098" y="3961698"/>
            <a:ext cx="4585501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Nuclear data forms an essential component of an amazingly diverse sets of applications – in addition to addressing fundamental nuclear physics questions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D75B0318-8743-1D45-A8C7-D0900E70B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29" y="-46192"/>
            <a:ext cx="7886700" cy="994172"/>
          </a:xfrm>
        </p:spPr>
        <p:txBody>
          <a:bodyPr/>
          <a:lstStyle/>
          <a:p>
            <a:r>
              <a:rPr lang="en-US" b="0" dirty="0"/>
              <a:t>Summary and Future</a:t>
            </a:r>
          </a:p>
        </p:txBody>
      </p:sp>
    </p:spTree>
    <p:extLst>
      <p:ext uri="{BB962C8B-B14F-4D97-AF65-F5344CB8AC3E}">
        <p14:creationId xmlns:p14="http://schemas.microsoft.com/office/powerpoint/2010/main" val="563478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B20C9-A838-42C9-AC94-C8D0F0B5E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WANDA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FE4B16-8962-4123-8466-9B7E30933105}"/>
              </a:ext>
            </a:extLst>
          </p:cNvPr>
          <p:cNvSpPr txBox="1"/>
          <p:nvPr/>
        </p:nvSpPr>
        <p:spPr>
          <a:xfrm>
            <a:off x="80010" y="902970"/>
            <a:ext cx="4491990" cy="5203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Completion of SC Awards from the last Joint Inter-Agency FOA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Latest Nuclear Data Advisory Committee Review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Quarterly Meeting of Nuclear Data Inter-Agency Working Group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Release of next Joint Nuclear Data FOA 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Nuclear Data Briefing for Office of Science Management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2A6772-1A92-4180-892D-44B333DD9D4B}"/>
              </a:ext>
            </a:extLst>
          </p:cNvPr>
          <p:cNvSpPr/>
          <p:nvPr/>
        </p:nvSpPr>
        <p:spPr>
          <a:xfrm>
            <a:off x="4743450" y="902970"/>
            <a:ext cx="4137660" cy="515525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en-US" sz="1000" dirty="0">
              <a:latin typeface="Times New Roman" panose="02020603050405020304" pitchFamily="18" charset="0"/>
            </a:endParaRPr>
          </a:p>
          <a:p>
            <a:pPr marR="32860" algn="ctr"/>
            <a:r>
              <a:rPr lang="en-US" b="1" dirty="0">
                <a:latin typeface="Times New Roman" panose="02020603050405020304" pitchFamily="18" charset="0"/>
              </a:rPr>
              <a:t>D</a:t>
            </a:r>
            <a:r>
              <a:rPr lang="en-US" sz="1400" b="1" dirty="0">
                <a:latin typeface="Times New Roman" panose="02020603050405020304" pitchFamily="18" charset="0"/>
              </a:rPr>
              <a:t>EPARTMENT OF </a:t>
            </a:r>
            <a:r>
              <a:rPr lang="en-US" b="1" dirty="0">
                <a:latin typeface="Times New Roman" panose="02020603050405020304" pitchFamily="18" charset="0"/>
              </a:rPr>
              <a:t>E</a:t>
            </a:r>
            <a:r>
              <a:rPr lang="en-US" sz="1400" b="1" dirty="0">
                <a:latin typeface="Times New Roman" panose="02020603050405020304" pitchFamily="18" charset="0"/>
              </a:rPr>
              <a:t>NERGY </a:t>
            </a:r>
            <a:r>
              <a:rPr lang="en-US" b="1" dirty="0">
                <a:latin typeface="Times New Roman" panose="02020603050405020304" pitchFamily="18" charset="0"/>
              </a:rPr>
              <a:t>O</a:t>
            </a:r>
            <a:r>
              <a:rPr lang="en-US" sz="1400" b="1" dirty="0">
                <a:latin typeface="Times New Roman" panose="02020603050405020304" pitchFamily="18" charset="0"/>
              </a:rPr>
              <a:t>FFICE OF </a:t>
            </a:r>
            <a:r>
              <a:rPr lang="en-US" b="1" dirty="0">
                <a:latin typeface="Times New Roman" panose="02020603050405020304" pitchFamily="18" charset="0"/>
              </a:rPr>
              <a:t>S</a:t>
            </a:r>
            <a:r>
              <a:rPr lang="en-US" sz="1400" b="1" dirty="0">
                <a:latin typeface="Times New Roman" panose="02020603050405020304" pitchFamily="18" charset="0"/>
              </a:rPr>
              <a:t>CIENCE </a:t>
            </a:r>
            <a:r>
              <a:rPr lang="en-US" b="1" dirty="0">
                <a:latin typeface="Times New Roman" panose="02020603050405020304" pitchFamily="18" charset="0"/>
              </a:rPr>
              <a:t>N</a:t>
            </a:r>
            <a:r>
              <a:rPr lang="en-US" sz="1400" b="1" dirty="0">
                <a:latin typeface="Times New Roman" panose="02020603050405020304" pitchFamily="18" charset="0"/>
              </a:rPr>
              <a:t>UCLEAR </a:t>
            </a:r>
            <a:r>
              <a:rPr lang="en-US" b="1" dirty="0">
                <a:latin typeface="Times New Roman" panose="02020603050405020304" pitchFamily="18" charset="0"/>
              </a:rPr>
              <a:t>P</a:t>
            </a:r>
            <a:r>
              <a:rPr lang="en-US" sz="1400" b="1" dirty="0">
                <a:latin typeface="Times New Roman" panose="02020603050405020304" pitchFamily="18" charset="0"/>
              </a:rPr>
              <a:t>HYSICS</a:t>
            </a:r>
          </a:p>
          <a:p>
            <a:endParaRPr lang="en-US" sz="1000" b="1" dirty="0">
              <a:latin typeface="Times New Roman" panose="02020603050405020304" pitchFamily="18" charset="0"/>
            </a:endParaRPr>
          </a:p>
          <a:p>
            <a:endParaRPr lang="en-US" sz="500" b="1" dirty="0">
              <a:latin typeface="Times New Roman" panose="02020603050405020304" pitchFamily="18" charset="0"/>
            </a:endParaRPr>
          </a:p>
          <a:p>
            <a:pPr lvl="1"/>
            <a:endParaRPr lang="en-US" sz="1000" b="1" dirty="0">
              <a:latin typeface="Times New Roman" panose="02020603050405020304" pitchFamily="18" charset="0"/>
            </a:endParaRPr>
          </a:p>
          <a:p>
            <a:endParaRPr lang="en-US" sz="2200" b="1" dirty="0">
              <a:latin typeface="Times New Roman" panose="02020603050405020304" pitchFamily="18" charset="0"/>
            </a:endParaRPr>
          </a:p>
          <a:p>
            <a:pPr marR="15790" algn="ctr"/>
            <a:r>
              <a:rPr lang="en-US" b="1" dirty="0">
                <a:latin typeface="Times New Roman" panose="02020603050405020304" pitchFamily="18" charset="0"/>
              </a:rPr>
              <a:t>N</a:t>
            </a:r>
            <a:r>
              <a:rPr lang="en-US" sz="1400" b="1" dirty="0">
                <a:latin typeface="Times New Roman" panose="02020603050405020304" pitchFamily="18" charset="0"/>
              </a:rPr>
              <a:t>UCLEAR </a:t>
            </a:r>
            <a:r>
              <a:rPr lang="en-US" b="1" dirty="0">
                <a:latin typeface="Times New Roman" panose="02020603050405020304" pitchFamily="18" charset="0"/>
              </a:rPr>
              <a:t>D</a:t>
            </a:r>
            <a:r>
              <a:rPr lang="en-US" sz="1400" b="1" dirty="0">
                <a:latin typeface="Times New Roman" panose="02020603050405020304" pitchFamily="18" charset="0"/>
              </a:rPr>
              <a:t>ATA </a:t>
            </a:r>
            <a:r>
              <a:rPr lang="en-US" b="1" dirty="0">
                <a:latin typeface="Times New Roman" panose="02020603050405020304" pitchFamily="18" charset="0"/>
              </a:rPr>
              <a:t>I</a:t>
            </a:r>
            <a:r>
              <a:rPr lang="en-US" sz="1400" b="1" dirty="0">
                <a:latin typeface="Times New Roman" panose="02020603050405020304" pitchFamily="18" charset="0"/>
              </a:rPr>
              <a:t>NTER</a:t>
            </a:r>
            <a:r>
              <a:rPr lang="en-US" b="1" dirty="0">
                <a:latin typeface="Times New Roman" panose="02020603050405020304" pitchFamily="18" charset="0"/>
              </a:rPr>
              <a:t>A</a:t>
            </a:r>
            <a:r>
              <a:rPr lang="en-US" sz="1400" b="1" dirty="0">
                <a:latin typeface="Times New Roman" panose="02020603050405020304" pitchFamily="18" charset="0"/>
              </a:rPr>
              <a:t>GENCY </a:t>
            </a:r>
            <a:r>
              <a:rPr lang="en-US" b="1" dirty="0">
                <a:latin typeface="Times New Roman" panose="02020603050405020304" pitchFamily="18" charset="0"/>
              </a:rPr>
              <a:t>W</a:t>
            </a:r>
            <a:r>
              <a:rPr lang="en-US" sz="1400" b="1" dirty="0">
                <a:latin typeface="Times New Roman" panose="02020603050405020304" pitchFamily="18" charset="0"/>
              </a:rPr>
              <a:t>ORKING </a:t>
            </a:r>
            <a:r>
              <a:rPr lang="en-US" b="1" dirty="0">
                <a:latin typeface="Times New Roman" panose="02020603050405020304" pitchFamily="18" charset="0"/>
              </a:rPr>
              <a:t>G</a:t>
            </a:r>
            <a:r>
              <a:rPr lang="en-US" sz="1400" b="1" dirty="0">
                <a:latin typeface="Times New Roman" panose="02020603050405020304" pitchFamily="18" charset="0"/>
              </a:rPr>
              <a:t>ROUP </a:t>
            </a:r>
            <a:r>
              <a:rPr lang="en-US" b="1" dirty="0">
                <a:latin typeface="Times New Roman" panose="02020603050405020304" pitchFamily="18" charset="0"/>
              </a:rPr>
              <a:t>(NDIAWG) R</a:t>
            </a:r>
            <a:r>
              <a:rPr lang="en-US" sz="1400" b="1" dirty="0">
                <a:latin typeface="Times New Roman" panose="02020603050405020304" pitchFamily="18" charset="0"/>
              </a:rPr>
              <a:t>ESEARCH </a:t>
            </a:r>
            <a:r>
              <a:rPr lang="en-US" b="1" dirty="0">
                <a:latin typeface="Times New Roman" panose="02020603050405020304" pitchFamily="18" charset="0"/>
              </a:rPr>
              <a:t>P</a:t>
            </a:r>
            <a:r>
              <a:rPr lang="en-US" sz="1400" b="1" dirty="0">
                <a:latin typeface="Times New Roman" panose="02020603050405020304" pitchFamily="18" charset="0"/>
              </a:rPr>
              <a:t>ROGRAM</a:t>
            </a:r>
          </a:p>
          <a:p>
            <a:endParaRPr lang="en-US" sz="1900" b="1" dirty="0">
              <a:latin typeface="Times New Roman" panose="02020603050405020304" pitchFamily="18" charset="0"/>
            </a:endParaRPr>
          </a:p>
          <a:p>
            <a:pPr marR="15750" algn="ctr"/>
            <a:r>
              <a:rPr lang="en-US" sz="1400" b="1" dirty="0">
                <a:latin typeface="Times New Roman" panose="02020603050405020304" pitchFamily="18" charset="0"/>
              </a:rPr>
              <a:t>F</a:t>
            </a:r>
            <a:r>
              <a:rPr lang="en-US" sz="1100" b="1" dirty="0">
                <a:latin typeface="Times New Roman" panose="02020603050405020304" pitchFamily="18" charset="0"/>
              </a:rPr>
              <a:t>UNDING </a:t>
            </a:r>
            <a:r>
              <a:rPr lang="en-US" sz="1400" b="1" dirty="0">
                <a:latin typeface="Times New Roman" panose="02020603050405020304" pitchFamily="18" charset="0"/>
              </a:rPr>
              <a:t>O</a:t>
            </a:r>
            <a:r>
              <a:rPr lang="en-US" sz="1100" b="1" dirty="0">
                <a:latin typeface="Times New Roman" panose="02020603050405020304" pitchFamily="18" charset="0"/>
              </a:rPr>
              <a:t>PPORTUNITY </a:t>
            </a:r>
            <a:r>
              <a:rPr lang="en-US" sz="1400" b="1" dirty="0">
                <a:latin typeface="Times New Roman" panose="02020603050405020304" pitchFamily="18" charset="0"/>
              </a:rPr>
              <a:t>A</a:t>
            </a:r>
            <a:r>
              <a:rPr lang="en-US" sz="1100" b="1" dirty="0">
                <a:latin typeface="Times New Roman" panose="02020603050405020304" pitchFamily="18" charset="0"/>
              </a:rPr>
              <a:t>NNOUNCEMENT </a:t>
            </a:r>
            <a:r>
              <a:rPr lang="en-US" sz="1400" b="1" dirty="0">
                <a:latin typeface="Times New Roman" panose="02020603050405020304" pitchFamily="18" charset="0"/>
              </a:rPr>
              <a:t>(FOA) N</a:t>
            </a:r>
            <a:r>
              <a:rPr lang="en-US" sz="1100" b="1" dirty="0">
                <a:latin typeface="Times New Roman" panose="02020603050405020304" pitchFamily="18" charset="0"/>
              </a:rPr>
              <a:t>UMBER</a:t>
            </a:r>
            <a:r>
              <a:rPr lang="en-US" sz="1400" b="1" dirty="0">
                <a:latin typeface="Times New Roman" panose="02020603050405020304" pitchFamily="18" charset="0"/>
              </a:rPr>
              <a:t>: DE-FOA-0002440</a:t>
            </a:r>
          </a:p>
          <a:p>
            <a:endParaRPr lang="en-US" sz="1400" b="1" dirty="0">
              <a:latin typeface="Times New Roman" panose="02020603050405020304" pitchFamily="18" charset="0"/>
            </a:endParaRPr>
          </a:p>
          <a:p>
            <a:pPr marR="34030" lvl="2" algn="ctr"/>
            <a:r>
              <a:rPr lang="en-US" sz="1400" b="1" dirty="0">
                <a:latin typeface="Times New Roman" panose="02020603050405020304" pitchFamily="18" charset="0"/>
              </a:rPr>
              <a:t>FOA T</a:t>
            </a:r>
            <a:r>
              <a:rPr lang="en-US" sz="1100" b="1" dirty="0">
                <a:latin typeface="Times New Roman" panose="02020603050405020304" pitchFamily="18" charset="0"/>
              </a:rPr>
              <a:t>YPE</a:t>
            </a:r>
            <a:r>
              <a:rPr lang="en-US" sz="1400" b="1" dirty="0">
                <a:latin typeface="Times New Roman" panose="02020603050405020304" pitchFamily="18" charset="0"/>
              </a:rPr>
              <a:t>: I</a:t>
            </a:r>
            <a:r>
              <a:rPr lang="en-US" sz="1100" b="1" dirty="0">
                <a:latin typeface="Times New Roman" panose="02020603050405020304" pitchFamily="18" charset="0"/>
              </a:rPr>
              <a:t>NITIAL </a:t>
            </a:r>
            <a:r>
              <a:rPr lang="en-US" sz="1400" b="1" dirty="0">
                <a:latin typeface="Times New Roman" panose="02020603050405020304" pitchFamily="18" charset="0"/>
              </a:rPr>
              <a:t>CFDA N</a:t>
            </a:r>
            <a:r>
              <a:rPr lang="en-US" sz="1100" b="1" dirty="0">
                <a:latin typeface="Times New Roman" panose="02020603050405020304" pitchFamily="18" charset="0"/>
              </a:rPr>
              <a:t>UMBER</a:t>
            </a:r>
            <a:r>
              <a:rPr lang="en-US" sz="1400" b="1" dirty="0">
                <a:latin typeface="Times New Roman" panose="02020603050405020304" pitchFamily="18" charset="0"/>
              </a:rPr>
              <a:t>: 81.049</a:t>
            </a:r>
          </a:p>
          <a:p>
            <a:endParaRPr lang="en-US" sz="1000" b="1" dirty="0">
              <a:latin typeface="Times New Roman" panose="02020603050405020304" pitchFamily="18" charset="0"/>
            </a:endParaRPr>
          </a:p>
          <a:p>
            <a:endParaRPr lang="en-US" sz="500" b="1" dirty="0">
              <a:latin typeface="Times New Roman" panose="02020603050405020304" pitchFamily="18" charset="0"/>
            </a:endParaRPr>
          </a:p>
          <a:p>
            <a:r>
              <a:rPr lang="en-US" sz="1200" b="1" dirty="0">
                <a:latin typeface="Times New Roman" panose="02020603050405020304" pitchFamily="18" charset="0"/>
              </a:rPr>
              <a:t>FOA Issue Date:	December 7, 2020	</a:t>
            </a:r>
            <a:endParaRPr lang="en-US" sz="500" b="1" dirty="0">
              <a:latin typeface="Times New Roman" panose="02020603050405020304" pitchFamily="18" charset="0"/>
            </a:endParaRPr>
          </a:p>
          <a:p>
            <a:r>
              <a:rPr lang="en-US" sz="1200" b="1" dirty="0">
                <a:latin typeface="Times New Roman" panose="02020603050405020304" pitchFamily="18" charset="0"/>
              </a:rPr>
              <a:t>Submission Deadline for Letters of Intent:	January 7, 2021 at 5 PM Eastern Time (A</a:t>
            </a:r>
          </a:p>
          <a:p>
            <a:r>
              <a:rPr lang="en-US" sz="1200" b="1" dirty="0">
                <a:latin typeface="Times New Roman" panose="02020603050405020304" pitchFamily="18" charset="0"/>
              </a:rPr>
              <a:t>Letter of Intent is required)	</a:t>
            </a:r>
            <a:endParaRPr lang="en-US" sz="500" b="1" dirty="0">
              <a:latin typeface="Times New Roman" panose="02020603050405020304" pitchFamily="18" charset="0"/>
            </a:endParaRPr>
          </a:p>
          <a:p>
            <a:r>
              <a:rPr lang="en-US" sz="1200" b="1" dirty="0">
                <a:latin typeface="Times New Roman" panose="02020603050405020304" pitchFamily="18" charset="0"/>
              </a:rPr>
              <a:t>Letter of Intent Response Date	January 21, 2021 at 5 PM Eastern Time	</a:t>
            </a:r>
            <a:endParaRPr lang="en-US" sz="500" b="1" dirty="0">
              <a:latin typeface="Times New Roman" panose="02020603050405020304" pitchFamily="18" charset="0"/>
            </a:endParaRPr>
          </a:p>
          <a:p>
            <a:r>
              <a:rPr lang="en-US" sz="1200" b="1" dirty="0">
                <a:latin typeface="Times New Roman" panose="02020603050405020304" pitchFamily="18" charset="0"/>
              </a:rPr>
              <a:t>Submission Deadline for Applications:	March 8, 2021 at 5 PM Eastern Time	</a:t>
            </a:r>
            <a:endParaRPr lang="en-US" sz="500" b="1" dirty="0">
              <a:latin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C3D6A-6AA9-4302-A814-FB9EF4BEF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549" y="1634490"/>
            <a:ext cx="788209" cy="7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5753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170895-C635-415F-BCEB-88361DA4338C}"/>
              </a:ext>
            </a:extLst>
          </p:cNvPr>
          <p:cNvSpPr/>
          <p:nvPr/>
        </p:nvSpPr>
        <p:spPr>
          <a:xfrm>
            <a:off x="1" y="857250"/>
            <a:ext cx="9210674" cy="51435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BA93D28A-B151-4F89-A22A-056C2D1328D9}"/>
              </a:ext>
            </a:extLst>
          </p:cNvPr>
          <p:cNvSpPr txBox="1">
            <a:spLocks/>
          </p:cNvSpPr>
          <p:nvPr/>
        </p:nvSpPr>
        <p:spPr>
          <a:xfrm>
            <a:off x="5220285" y="1049455"/>
            <a:ext cx="3739754" cy="244673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4500" dirty="0">
                <a:solidFill>
                  <a:sysClr val="window" lastClr="FFFFFF"/>
                </a:solidFill>
                <a:latin typeface="Calibri"/>
              </a:rPr>
              <a:t>U.S. Nuclear Data Program</a:t>
            </a: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2BFF113F-2F63-4B9E-A8F3-70AB8BFC9212}"/>
              </a:ext>
            </a:extLst>
          </p:cNvPr>
          <p:cNvSpPr txBox="1">
            <a:spLocks/>
          </p:cNvSpPr>
          <p:nvPr/>
        </p:nvSpPr>
        <p:spPr>
          <a:xfrm>
            <a:off x="5220285" y="3639178"/>
            <a:ext cx="3739754" cy="73223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en-US" sz="1800" dirty="0">
                <a:solidFill>
                  <a:sysClr val="window" lastClr="FFFFFF"/>
                </a:solidFill>
                <a:latin typeface="Calibri Light"/>
              </a:rPr>
              <a:t>DoE Office of Science Briefing</a:t>
            </a:r>
          </a:p>
          <a:p>
            <a:pPr defTabSz="685800">
              <a:spcBef>
                <a:spcPts val="750"/>
              </a:spcBef>
              <a:defRPr/>
            </a:pPr>
            <a:r>
              <a:rPr lang="en-US" sz="1800" dirty="0">
                <a:solidFill>
                  <a:sysClr val="window" lastClr="FFFFFF"/>
                </a:solidFill>
                <a:latin typeface="Calibri Light"/>
              </a:rPr>
              <a:t>January 5</a:t>
            </a:r>
            <a:r>
              <a:rPr lang="en-US" sz="1800" baseline="30000" dirty="0">
                <a:solidFill>
                  <a:sysClr val="window" lastClr="FFFFFF"/>
                </a:solidFill>
                <a:latin typeface="Calibri Light"/>
              </a:rPr>
              <a:t>th</a:t>
            </a:r>
            <a:r>
              <a:rPr lang="en-US" sz="1800" dirty="0">
                <a:solidFill>
                  <a:sysClr val="window" lastClr="FFFFFF"/>
                </a:solidFill>
                <a:latin typeface="Calibri Light"/>
              </a:rPr>
              <a:t>, 2021</a:t>
            </a:r>
          </a:p>
        </p:txBody>
      </p:sp>
      <p:sp>
        <p:nvSpPr>
          <p:cNvPr id="10" name="Subtitle 3">
            <a:extLst>
              <a:ext uri="{FF2B5EF4-FFF2-40B4-BE49-F238E27FC236}">
                <a16:creationId xmlns:a16="http://schemas.microsoft.com/office/drawing/2014/main" id="{BC9423CE-1B98-4796-B956-736E8FA22AD1}"/>
              </a:ext>
            </a:extLst>
          </p:cNvPr>
          <p:cNvSpPr txBox="1">
            <a:spLocks/>
          </p:cNvSpPr>
          <p:nvPr/>
        </p:nvSpPr>
        <p:spPr>
          <a:xfrm>
            <a:off x="5220285" y="4638025"/>
            <a:ext cx="3739754" cy="1096111"/>
          </a:xfrm>
          <a:prstGeom prst="rect">
            <a:avLst/>
          </a:prstGeom>
        </p:spPr>
        <p:txBody>
          <a:bodyPr vert="horz" lIns="68580" tIns="34290" rIns="68580" bIns="3429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Lee Bernstein, UC-Berkeley/LBNL</a:t>
            </a:r>
          </a:p>
          <a:p>
            <a:r>
              <a:rPr lang="en-US" sz="1800" dirty="0"/>
              <a:t>David Brown, NNDC - BNL</a:t>
            </a:r>
          </a:p>
          <a:p>
            <a:r>
              <a:rPr lang="en-US" sz="1800" dirty="0"/>
              <a:t>Elizabeth McCutchan, NNDC - BNL</a:t>
            </a:r>
          </a:p>
          <a:p>
            <a:r>
              <a:rPr lang="en-US" sz="1800" dirty="0"/>
              <a:t>Alejandro Sonzogni, NNDC - BNL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773E2B-68C8-414E-90F3-899EEB8ED200}"/>
              </a:ext>
            </a:extLst>
          </p:cNvPr>
          <p:cNvSpPr/>
          <p:nvPr/>
        </p:nvSpPr>
        <p:spPr>
          <a:xfrm>
            <a:off x="0" y="857250"/>
            <a:ext cx="304800" cy="5143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361A852-7DCC-4052-BCB1-956F43CE6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3590" y="1060172"/>
            <a:ext cx="1380125" cy="1140104"/>
          </a:xfrm>
          <a:prstGeom prst="rect">
            <a:avLst/>
          </a:prstGeom>
          <a:noFill/>
          <a:ln w="50800">
            <a:solidFill>
              <a:schemeClr val="accent3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2E0C4E8-9E8A-4090-92B9-BCC77D99D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3194" y="2389351"/>
            <a:ext cx="1380521" cy="1140104"/>
          </a:xfrm>
          <a:prstGeom prst="rect">
            <a:avLst/>
          </a:prstGeom>
          <a:noFill/>
          <a:ln w="50800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3036BB3-1F84-405E-B377-CDD949B2C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3195" y="3732377"/>
            <a:ext cx="1396895" cy="1187286"/>
          </a:xfrm>
          <a:prstGeom prst="rect">
            <a:avLst/>
          </a:prstGeom>
          <a:noFill/>
          <a:ln w="50800">
            <a:solidFill>
              <a:schemeClr val="accent4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F382152-E54E-4492-B4A4-185A69E3D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317" y="2959403"/>
            <a:ext cx="1426520" cy="1330308"/>
          </a:xfrm>
          <a:prstGeom prst="rect">
            <a:avLst/>
          </a:prstGeom>
          <a:noFill/>
          <a:ln w="50800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339EC2-A199-4725-AAFE-3387AE86C7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318" y="4472544"/>
            <a:ext cx="1398624" cy="1096111"/>
          </a:xfrm>
          <a:prstGeom prst="rect">
            <a:avLst/>
          </a:prstGeom>
          <a:ln w="508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2845E9-7EDF-4699-A19D-FF9592D879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17" y="1466881"/>
            <a:ext cx="1415879" cy="1309688"/>
          </a:xfrm>
          <a:prstGeom prst="rect">
            <a:avLst/>
          </a:prstGeom>
          <a:ln w="5080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53255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E7A67-937D-4C92-987F-8A2184036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9572" y="64144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BEA2B-AB60-4BF3-81D0-8C95FEBCDAE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96D661-E421-4ABA-AEA0-639A2D1FB5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416" y="3687558"/>
            <a:ext cx="4017978" cy="2339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40C51D84-B8C4-467A-8BB8-E2A0BC622A49}"/>
              </a:ext>
            </a:extLst>
          </p:cNvPr>
          <p:cNvSpPr txBox="1"/>
          <p:nvPr/>
        </p:nvSpPr>
        <p:spPr>
          <a:xfrm>
            <a:off x="261095" y="957761"/>
            <a:ext cx="4731847" cy="526297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>
              <a:solidFill>
                <a:srgbClr val="002060"/>
              </a:solidFill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0000FF"/>
                </a:solidFill>
              </a:rPr>
              <a:t>Zero</a:t>
            </a:r>
            <a:r>
              <a:rPr lang="en-US" sz="2400" dirty="0"/>
              <a:t> vulnerabilities in yearly DoE cybersecurity audits.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n-US" sz="2400" dirty="0"/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2400" dirty="0"/>
              <a:t>The number of retrievals has reached a plateau.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n-US" sz="2400" dirty="0"/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2400" dirty="0"/>
              <a:t>User’s profile remains stable.</a:t>
            </a:r>
          </a:p>
          <a:p>
            <a:endParaRPr lang="en-US" sz="2400" dirty="0"/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2400" dirty="0"/>
              <a:t>Dual architecture for high service reliability, three web servers, two database servers and one GitLab server.   Servers are replaced every 5 years. 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AAB1C637-703D-4E1B-8140-67822EF304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0459903"/>
              </p:ext>
            </p:extLst>
          </p:nvPr>
        </p:nvGraphicFramePr>
        <p:xfrm>
          <a:off x="5143500" y="1001805"/>
          <a:ext cx="3927894" cy="2587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 Box 11">
            <a:extLst>
              <a:ext uri="{FF2B5EF4-FFF2-40B4-BE49-F238E27FC236}">
                <a16:creationId xmlns:a16="http://schemas.microsoft.com/office/drawing/2014/main" id="{3E1FF8C2-4302-49E8-A5B6-BDEAE3E7B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744" y="834389"/>
            <a:ext cx="3732467" cy="41549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42B7F"/>
              </a:buClr>
              <a:buSzPct val="9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00" b="1" dirty="0">
                <a:solidFill>
                  <a:schemeClr val="accent6">
                    <a:lumMod val="75000"/>
                  </a:schemeClr>
                </a:solidFill>
              </a:rPr>
              <a:t>Open data web downloads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87285A-B4C5-4E2B-A1F5-0E29F829796D}"/>
              </a:ext>
            </a:extLst>
          </p:cNvPr>
          <p:cNvSpPr txBox="1"/>
          <p:nvPr/>
        </p:nvSpPr>
        <p:spPr>
          <a:xfrm flipH="1">
            <a:off x="400050" y="40773"/>
            <a:ext cx="8743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NNDC &amp; USNDP Continue to be a Global Resource</a:t>
            </a:r>
          </a:p>
        </p:txBody>
      </p:sp>
    </p:spTree>
    <p:extLst>
      <p:ext uri="{BB962C8B-B14F-4D97-AF65-F5344CB8AC3E}">
        <p14:creationId xmlns:p14="http://schemas.microsoft.com/office/powerpoint/2010/main" val="213503028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B1F5C-2229-4A88-9AF2-6D9EBA743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9572" y="64144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450"/>
              </a:spcAft>
            </a:pPr>
            <a:fld id="{492BEA2B-AB60-4BF3-81D0-8C95FEBCDAE9}" type="slidenum">
              <a:rPr lang="en-US" smtClean="0"/>
              <a:pPr algn="ctr">
                <a:spcAft>
                  <a:spcPts val="450"/>
                </a:spcAft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59773AE-8CEB-4A5E-B511-2506BA4F32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350875" y="857250"/>
            <a:ext cx="8691372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AFCC36-98CD-45A7-8837-73C394F139F9}"/>
              </a:ext>
            </a:extLst>
          </p:cNvPr>
          <p:cNvSpPr txBox="1"/>
          <p:nvPr/>
        </p:nvSpPr>
        <p:spPr>
          <a:xfrm>
            <a:off x="489519" y="957423"/>
            <a:ext cx="72278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6">
                    <a:lumMod val="75000"/>
                  </a:schemeClr>
                </a:solidFill>
              </a:rPr>
              <a:t>Nuclear Data Sheets 5 years download statistics from Elsevier.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A0A1B7-8F4A-43FB-B9C1-A549C9E2C45E}"/>
              </a:ext>
            </a:extLst>
          </p:cNvPr>
          <p:cNvSpPr txBox="1"/>
          <p:nvPr/>
        </p:nvSpPr>
        <p:spPr>
          <a:xfrm>
            <a:off x="2694398" y="1316406"/>
            <a:ext cx="6414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About </a:t>
            </a:r>
            <a:r>
              <a:rPr lang="en-US" b="1" dirty="0">
                <a:solidFill>
                  <a:srgbClr val="FF0000"/>
                </a:solidFill>
              </a:rPr>
              <a:t>8,000 downloads / per year in US alone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Many more statistics available at </a:t>
            </a:r>
            <a:r>
              <a:rPr lang="en-US" dirty="0">
                <a:hlinkClick r:id="rId3"/>
              </a:rPr>
              <a:t>https://journalinsights.elsevier.com/journals/0090-3752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0BB8C5-EAF9-4CF5-BA25-018EC0EFDF49}"/>
              </a:ext>
            </a:extLst>
          </p:cNvPr>
          <p:cNvSpPr txBox="1"/>
          <p:nvPr/>
        </p:nvSpPr>
        <p:spPr>
          <a:xfrm>
            <a:off x="101753" y="1468882"/>
            <a:ext cx="26969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USNDP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C9C2E6-3296-4217-87C6-939E8B5A56B2}"/>
              </a:ext>
            </a:extLst>
          </p:cNvPr>
          <p:cNvSpPr txBox="1"/>
          <p:nvPr/>
        </p:nvSpPr>
        <p:spPr>
          <a:xfrm>
            <a:off x="2381913" y="28546"/>
            <a:ext cx="4380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 Note Added in Proof</a:t>
            </a:r>
          </a:p>
        </p:txBody>
      </p:sp>
    </p:spTree>
    <p:extLst>
      <p:ext uri="{BB962C8B-B14F-4D97-AF65-F5344CB8AC3E}">
        <p14:creationId xmlns:p14="http://schemas.microsoft.com/office/powerpoint/2010/main" val="303723201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57251"/>
            <a:ext cx="9143999" cy="829595"/>
          </a:xfrm>
        </p:spPr>
        <p:txBody>
          <a:bodyPr>
            <a:normAutofit/>
          </a:bodyPr>
          <a:lstStyle/>
          <a:p>
            <a:pPr algn="ctr"/>
            <a:r>
              <a:rPr lang="en-US" sz="2100" b="0" dirty="0">
                <a:latin typeface="+mn-lt"/>
                <a:cs typeface="Times New Roman" panose="02020603050405020304" pitchFamily="18" charset="0"/>
              </a:rPr>
              <a:t>USNPD’s  educational programs are producing a workforce that understands the importance of nuclear physics and nuclear data to basic and applied science </a:t>
            </a:r>
          </a:p>
        </p:txBody>
      </p:sp>
      <p:pic>
        <p:nvPicPr>
          <p:cNvPr id="21" name="Picture 20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06B712F6-A02B-6447-BE88-66D821B2A9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480" y="2180438"/>
            <a:ext cx="3606584" cy="15876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F21EFF-37EF-9647-803F-CE3DDE8D9DD8}"/>
              </a:ext>
            </a:extLst>
          </p:cNvPr>
          <p:cNvSpPr txBox="1"/>
          <p:nvPr/>
        </p:nvSpPr>
        <p:spPr>
          <a:xfrm>
            <a:off x="550480" y="1662441"/>
            <a:ext cx="3606584" cy="5539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NNDC Summer internship programs </a:t>
            </a:r>
          </a:p>
          <a:p>
            <a:pPr algn="ctr"/>
            <a:r>
              <a:rPr 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(55 students over last 5 years)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B1F31D-CF77-094A-8C86-F2A1B4FB7B78}"/>
              </a:ext>
            </a:extLst>
          </p:cNvPr>
          <p:cNvGrpSpPr/>
          <p:nvPr/>
        </p:nvGrpSpPr>
        <p:grpSpPr>
          <a:xfrm>
            <a:off x="4992518" y="3992893"/>
            <a:ext cx="3571247" cy="1916025"/>
            <a:chOff x="6584925" y="1359085"/>
            <a:chExt cx="4761663" cy="25547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58B328B-AE78-954C-9E3E-9A4BBF59A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863"/>
            <a:stretch/>
          </p:blipFill>
          <p:spPr>
            <a:xfrm>
              <a:off x="8637013" y="1766840"/>
              <a:ext cx="2709575" cy="19931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05C79A8-2AC1-4145-B23E-BB56DCC489AE}"/>
                </a:ext>
              </a:extLst>
            </p:cNvPr>
            <p:cNvSpPr txBox="1"/>
            <p:nvPr/>
          </p:nvSpPr>
          <p:spPr>
            <a:xfrm>
              <a:off x="6584925" y="1359085"/>
              <a:ext cx="4761663" cy="43088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Nuclear Data Group Graduates 2019</a:t>
              </a:r>
            </a:p>
          </p:txBody>
        </p:sp>
        <p:pic>
          <p:nvPicPr>
            <p:cNvPr id="5" name="Picture 4" descr="Two people in graduation gowns&#10;&#10;Description automatically generated with low confidence">
              <a:extLst>
                <a:ext uri="{FF2B5EF4-FFF2-40B4-BE49-F238E27FC236}">
                  <a16:creationId xmlns:a16="http://schemas.microsoft.com/office/drawing/2014/main" id="{7B62B756-78E8-5449-9392-79477678A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4925" y="1751550"/>
              <a:ext cx="2096454" cy="188912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27BDDD-7BBC-F340-9C76-81F70D91EDC7}"/>
                </a:ext>
              </a:extLst>
            </p:cNvPr>
            <p:cNvSpPr txBox="1"/>
            <p:nvPr/>
          </p:nvSpPr>
          <p:spPr>
            <a:xfrm>
              <a:off x="6584926" y="3513676"/>
              <a:ext cx="2096453" cy="40010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M. Ayllon (NASA)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3FC298C-3154-F547-91AC-874B38D035A1}"/>
                </a:ext>
              </a:extLst>
            </p:cNvPr>
            <p:cNvSpPr txBox="1"/>
            <p:nvPr/>
          </p:nvSpPr>
          <p:spPr>
            <a:xfrm>
              <a:off x="8637013" y="3511778"/>
              <a:ext cx="2709575" cy="40010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N. Nnamani (NTID)</a:t>
              </a:r>
            </a:p>
          </p:txBody>
        </p:sp>
      </p:grp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491E3B5-8D90-F94B-9A49-56A5E2489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900" y="4357123"/>
            <a:ext cx="3606584" cy="14801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AE3D1C0-41D0-954E-BD00-565961073CF2}"/>
              </a:ext>
            </a:extLst>
          </p:cNvPr>
          <p:cNvSpPr txBox="1"/>
          <p:nvPr/>
        </p:nvSpPr>
        <p:spPr>
          <a:xfrm>
            <a:off x="544900" y="4029043"/>
            <a:ext cx="3606584" cy="3231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ICTP-IAEA Workshop (2018)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DACA155-35A8-6546-A625-2ACA758FF74A}"/>
              </a:ext>
            </a:extLst>
          </p:cNvPr>
          <p:cNvGrpSpPr/>
          <p:nvPr/>
        </p:nvGrpSpPr>
        <p:grpSpPr>
          <a:xfrm>
            <a:off x="4986938" y="1682419"/>
            <a:ext cx="3613509" cy="2105642"/>
            <a:chOff x="6584925" y="3958571"/>
            <a:chExt cx="4763459" cy="2655388"/>
          </a:xfrm>
        </p:grpSpPr>
        <p:pic>
          <p:nvPicPr>
            <p:cNvPr id="19" name="Picture 18" descr="A group of people posing for the camera&#10;&#10;Description automatically generated">
              <a:extLst>
                <a:ext uri="{FF2B5EF4-FFF2-40B4-BE49-F238E27FC236}">
                  <a16:creationId xmlns:a16="http://schemas.microsoft.com/office/drawing/2014/main" id="{A206D990-3A5C-F34F-8456-091C31899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814"/>
            <a:stretch/>
          </p:blipFill>
          <p:spPr>
            <a:xfrm>
              <a:off x="6584925" y="4358680"/>
              <a:ext cx="4763459" cy="22552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83A77C-BAE2-3849-9837-5BB46F3F7339}"/>
                </a:ext>
              </a:extLst>
            </p:cNvPr>
            <p:cNvSpPr txBox="1"/>
            <p:nvPr/>
          </p:nvSpPr>
          <p:spPr>
            <a:xfrm>
              <a:off x="6584925" y="3958571"/>
              <a:ext cx="4761663" cy="43088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First graduate program in Nuclear Data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33CA447-FDEA-2B4E-B34A-0104613B9BFB}"/>
              </a:ext>
            </a:extLst>
          </p:cNvPr>
          <p:cNvSpPr txBox="1"/>
          <p:nvPr/>
        </p:nvSpPr>
        <p:spPr>
          <a:xfrm>
            <a:off x="6813476" y="5702408"/>
            <a:ext cx="20377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https://nucleardata.Berkeley.edu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911187-79A2-48C1-B625-963B2DD79ED0}"/>
              </a:ext>
            </a:extLst>
          </p:cNvPr>
          <p:cNvSpPr txBox="1"/>
          <p:nvPr/>
        </p:nvSpPr>
        <p:spPr>
          <a:xfrm flipH="1">
            <a:off x="793037" y="84970"/>
            <a:ext cx="8469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Other  Precious Resource Being Curated</a:t>
            </a:r>
          </a:p>
        </p:txBody>
      </p:sp>
    </p:spTree>
    <p:extLst>
      <p:ext uri="{BB962C8B-B14F-4D97-AF65-F5344CB8AC3E}">
        <p14:creationId xmlns:p14="http://schemas.microsoft.com/office/powerpoint/2010/main" val="310104418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209" y="857251"/>
            <a:ext cx="8686799" cy="60731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+mn-lt"/>
                <a:ea typeface="Helvetica" charset="0"/>
                <a:cs typeface="Times New Roman" panose="02020603050405020304" pitchFamily="18" charset="0"/>
              </a:rPr>
              <a:t>Many types of nuclear data are “crosscutting” to numerous applications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549940" y="3328822"/>
            <a:ext cx="2188028" cy="5486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Nuclear Data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871221" y="1526908"/>
            <a:ext cx="1545466" cy="1426662"/>
            <a:chOff x="3746412" y="1007239"/>
            <a:chExt cx="2060621" cy="1902216"/>
          </a:xfrm>
        </p:grpSpPr>
        <p:pic>
          <p:nvPicPr>
            <p:cNvPr id="17" name="image25.png" descr="NDNCA_logo.png"/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56609" y="1366729"/>
              <a:ext cx="2040227" cy="1542726"/>
            </a:xfrm>
            <a:prstGeom prst="rect">
              <a:avLst/>
            </a:prstGeom>
            <a:ln/>
          </p:spPr>
        </p:pic>
        <p:sp>
          <p:nvSpPr>
            <p:cNvPr id="4" name="TextBox 3"/>
            <p:cNvSpPr txBox="1"/>
            <p:nvPr/>
          </p:nvSpPr>
          <p:spPr>
            <a:xfrm>
              <a:off x="3746412" y="1007239"/>
              <a:ext cx="2060621" cy="40010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Nonproliferation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06478" y="2058882"/>
            <a:ext cx="1382288" cy="1374139"/>
            <a:chOff x="684511" y="848311"/>
            <a:chExt cx="2438400" cy="235743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511" y="1214366"/>
              <a:ext cx="2438400" cy="1991383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84511" y="848311"/>
              <a:ext cx="2438400" cy="51481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Astrophysics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69324" y="3646393"/>
            <a:ext cx="1380909" cy="1508681"/>
            <a:chOff x="5983329" y="3859466"/>
            <a:chExt cx="2225292" cy="2729391"/>
          </a:xfrm>
        </p:grpSpPr>
        <p:pic>
          <p:nvPicPr>
            <p:cNvPr id="19" name="image25.png" descr="NDNCA_logo.png"/>
            <p:cNvPicPr/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3329" y="4338662"/>
              <a:ext cx="2225292" cy="2250195"/>
            </a:xfrm>
            <a:prstGeom prst="rect">
              <a:avLst/>
            </a:prstGeom>
            <a:ln/>
          </p:spPr>
        </p:pic>
        <p:sp>
          <p:nvSpPr>
            <p:cNvPr id="36" name="TextBox 35"/>
            <p:cNvSpPr txBox="1"/>
            <p:nvPr/>
          </p:nvSpPr>
          <p:spPr>
            <a:xfrm>
              <a:off x="5983329" y="3859466"/>
              <a:ext cx="2225292" cy="5428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</a:t>
              </a:r>
            </a:p>
          </p:txBody>
        </p:sp>
      </p:grpSp>
      <p:cxnSp>
        <p:nvCxnSpPr>
          <p:cNvPr id="40" name="Straight Arrow Connector 39"/>
          <p:cNvCxnSpPr>
            <a:endCxn id="17" idx="2"/>
          </p:cNvCxnSpPr>
          <p:nvPr/>
        </p:nvCxnSpPr>
        <p:spPr bwMode="auto">
          <a:xfrm flipV="1">
            <a:off x="4643954" y="2953571"/>
            <a:ext cx="1" cy="375253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>
            <a:stCxn id="3" idx="1"/>
          </p:cNvCxnSpPr>
          <p:nvPr/>
        </p:nvCxnSpPr>
        <p:spPr bwMode="auto">
          <a:xfrm flipH="1" flipV="1">
            <a:off x="3080305" y="2748681"/>
            <a:ext cx="790064" cy="660488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/>
          <p:cNvCxnSpPr>
            <a:cxnSpLocks/>
            <a:stCxn id="3" idx="3"/>
            <a:endCxn id="27" idx="3"/>
          </p:cNvCxnSpPr>
          <p:nvPr/>
        </p:nvCxnSpPr>
        <p:spPr bwMode="auto">
          <a:xfrm flipH="1">
            <a:off x="1944952" y="3797116"/>
            <a:ext cx="1925417" cy="786764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>
            <a:off x="4642597" y="3877462"/>
            <a:ext cx="2711" cy="408162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Straight Arrow Connector 50"/>
          <p:cNvCxnSpPr>
            <a:cxnSpLocks/>
            <a:stCxn id="3" idx="7"/>
          </p:cNvCxnSpPr>
          <p:nvPr/>
        </p:nvCxnSpPr>
        <p:spPr bwMode="auto">
          <a:xfrm flipV="1">
            <a:off x="5417539" y="2748682"/>
            <a:ext cx="781603" cy="660488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Straight Arrow Connector 53"/>
          <p:cNvCxnSpPr>
            <a:cxnSpLocks/>
            <a:stCxn id="3" idx="5"/>
            <a:endCxn id="19" idx="1"/>
          </p:cNvCxnSpPr>
          <p:nvPr/>
        </p:nvCxnSpPr>
        <p:spPr bwMode="auto">
          <a:xfrm>
            <a:off x="5417539" y="3797115"/>
            <a:ext cx="2051785" cy="736057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32323883-4DF4-664E-AD2F-7AF18D229EC1}"/>
              </a:ext>
            </a:extLst>
          </p:cNvPr>
          <p:cNvGrpSpPr/>
          <p:nvPr/>
        </p:nvGrpSpPr>
        <p:grpSpPr>
          <a:xfrm>
            <a:off x="547423" y="3646392"/>
            <a:ext cx="1412774" cy="1597976"/>
            <a:chOff x="2254981" y="4065366"/>
            <a:chExt cx="1883699" cy="2130634"/>
          </a:xfrm>
        </p:grpSpPr>
        <p:sp>
          <p:nvSpPr>
            <p:cNvPr id="35" name="TextBox 34"/>
            <p:cNvSpPr txBox="1"/>
            <p:nvPr/>
          </p:nvSpPr>
          <p:spPr>
            <a:xfrm>
              <a:off x="2254981" y="4065366"/>
              <a:ext cx="1883699" cy="40010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Medicine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FB4FBFA-FE15-3247-9E84-B4BCB0BF7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5304" y="4434698"/>
              <a:ext cx="1843050" cy="17613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4C9A30D-98B0-9945-91D8-32005AB24085}"/>
              </a:ext>
            </a:extLst>
          </p:cNvPr>
          <p:cNvGrpSpPr/>
          <p:nvPr/>
        </p:nvGrpSpPr>
        <p:grpSpPr>
          <a:xfrm>
            <a:off x="6207642" y="2058882"/>
            <a:ext cx="1530170" cy="1370118"/>
            <a:chOff x="8584847" y="4315881"/>
            <a:chExt cx="2571056" cy="199498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1D54B7-2E98-C24B-B7F8-3EE49246AD88}"/>
                </a:ext>
              </a:extLst>
            </p:cNvPr>
            <p:cNvSpPr txBox="1"/>
            <p:nvPr/>
          </p:nvSpPr>
          <p:spPr>
            <a:xfrm>
              <a:off x="8584847" y="4315881"/>
              <a:ext cx="2571056" cy="7394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Materials Damage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0557E13-CA82-4C4F-868A-F02E8F43E5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37413" y="4675730"/>
              <a:ext cx="2118490" cy="163513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2334441-92C0-6742-B9D3-1E1338D4D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84847" y="4675730"/>
              <a:ext cx="435938" cy="163513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3B2E1CE-35A2-BE4E-B0EE-22178940B6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0805" y="4806942"/>
              <a:ext cx="1588851" cy="245639"/>
            </a:xfrm>
            <a:prstGeom prst="rect">
              <a:avLst/>
            </a:prstGeom>
            <a:ln>
              <a:noFill/>
            </a:ln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7859B44-5737-744A-9C8B-C510F3240BD7}"/>
                </a:ext>
              </a:extLst>
            </p:cNvPr>
            <p:cNvSpPr/>
            <p:nvPr/>
          </p:nvSpPr>
          <p:spPr>
            <a:xfrm>
              <a:off x="8584847" y="4692801"/>
              <a:ext cx="2571056" cy="16180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B8F646-9654-1F42-95A9-9537978BA9E9}"/>
              </a:ext>
            </a:extLst>
          </p:cNvPr>
          <p:cNvGrpSpPr/>
          <p:nvPr/>
        </p:nvGrpSpPr>
        <p:grpSpPr>
          <a:xfrm>
            <a:off x="3096627" y="4512060"/>
            <a:ext cx="1667804" cy="1133009"/>
            <a:chOff x="4128834" y="4902340"/>
            <a:chExt cx="2223738" cy="151067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EE69866-5D7D-7241-94EA-9C0B68E1C0D6}"/>
                </a:ext>
              </a:extLst>
            </p:cNvPr>
            <p:cNvGrpSpPr/>
            <p:nvPr/>
          </p:nvGrpSpPr>
          <p:grpSpPr>
            <a:xfrm>
              <a:off x="4128834" y="4902340"/>
              <a:ext cx="2223738" cy="1510678"/>
              <a:chOff x="778520" y="4098635"/>
              <a:chExt cx="2880046" cy="1956536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67DE38B4-AAE2-C843-B8DC-0136B11BC7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8520" y="4172363"/>
                <a:ext cx="2791959" cy="180810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12F2DD0-1A4B-DA4E-9907-063621F1F7C6}"/>
                  </a:ext>
                </a:extLst>
              </p:cNvPr>
              <p:cNvSpPr txBox="1"/>
              <p:nvPr/>
            </p:nvSpPr>
            <p:spPr>
              <a:xfrm>
                <a:off x="2398506" y="4204489"/>
                <a:ext cx="1260060" cy="378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25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Gamma-rays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6BE03B5-3190-4841-B904-1C71F9ECE69C}"/>
                  </a:ext>
                </a:extLst>
              </p:cNvPr>
              <p:cNvSpPr txBox="1"/>
              <p:nvPr/>
            </p:nvSpPr>
            <p:spPr>
              <a:xfrm>
                <a:off x="2330900" y="5457251"/>
                <a:ext cx="1296045" cy="5979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25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Natural </a:t>
                </a:r>
              </a:p>
              <a:p>
                <a:pPr algn="ctr"/>
                <a:r>
                  <a:rPr lang="en-US" sz="825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Radioactivity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BC83B46-1537-F744-AA82-CAAEA4E0AC07}"/>
                  </a:ext>
                </a:extLst>
              </p:cNvPr>
              <p:cNvSpPr/>
              <p:nvPr/>
            </p:nvSpPr>
            <p:spPr>
              <a:xfrm rot="10800000">
                <a:off x="1356289" y="4370584"/>
                <a:ext cx="80740" cy="304800"/>
              </a:xfrm>
              <a:prstGeom prst="rect">
                <a:avLst/>
              </a:prstGeom>
              <a:gradFill>
                <a:gsLst>
                  <a:gs pos="0">
                    <a:srgbClr val="D9C124"/>
                  </a:gs>
                  <a:gs pos="100000">
                    <a:srgbClr val="B66D29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6865AD0-452D-6344-9B55-2BD001D079B1}"/>
                  </a:ext>
                </a:extLst>
              </p:cNvPr>
              <p:cNvSpPr txBox="1"/>
              <p:nvPr/>
            </p:nvSpPr>
            <p:spPr>
              <a:xfrm rot="16200000">
                <a:off x="591984" y="4687420"/>
                <a:ext cx="1556252" cy="378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Cosmic        rays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74684D2-8BA8-C24E-A5E5-FB548086ABE7}"/>
                  </a:ext>
                </a:extLst>
              </p:cNvPr>
              <p:cNvSpPr/>
              <p:nvPr/>
            </p:nvSpPr>
            <p:spPr>
              <a:xfrm>
                <a:off x="2506185" y="4471158"/>
                <a:ext cx="260456" cy="558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5557321-886D-F649-B3B5-EB73D5AFA19F}"/>
                  </a:ext>
                </a:extLst>
              </p:cNvPr>
              <p:cNvSpPr/>
              <p:nvPr/>
            </p:nvSpPr>
            <p:spPr>
              <a:xfrm>
                <a:off x="1524000" y="5715000"/>
                <a:ext cx="533400" cy="5398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ED198A8-9F7F-FA43-BAAA-8766DEEC470E}"/>
                  </a:ext>
                </a:extLst>
              </p:cNvPr>
              <p:cNvSpPr txBox="1"/>
              <p:nvPr/>
            </p:nvSpPr>
            <p:spPr>
              <a:xfrm>
                <a:off x="1437030" y="5595870"/>
                <a:ext cx="1210233" cy="358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Fast neutrons</a:t>
                </a:r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9BC2ECA-E724-F047-A0EB-D68FF73E4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8558" y="5962710"/>
              <a:ext cx="620296" cy="58835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B47C799-C6A5-8E4E-A4FA-B9F9E65D3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79656" y="6043958"/>
              <a:ext cx="237642" cy="7707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E83EE60-A85E-DC47-8019-E2649274E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169" y="5906169"/>
              <a:ext cx="171525" cy="83885"/>
            </a:xfrm>
            <a:prstGeom prst="rect">
              <a:avLst/>
            </a:prstGeom>
          </p:spPr>
        </p:pic>
      </p:grpSp>
      <p:pic>
        <p:nvPicPr>
          <p:cNvPr id="47" name="Picture 4" descr="Dragonfly Launch Moved to 2027 | NASA">
            <a:extLst>
              <a:ext uri="{FF2B5EF4-FFF2-40B4-BE49-F238E27FC236}">
                <a16:creationId xmlns:a16="http://schemas.microsoft.com/office/drawing/2014/main" id="{BD9F2A37-AEF3-294C-AD1A-74F24C6A3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7062" y="4566182"/>
            <a:ext cx="1616793" cy="10377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TIC: La recta final para Dragonfly y CAESAR, las próximas sondas New  Frontiers de la NASA">
            <a:extLst>
              <a:ext uri="{FF2B5EF4-FFF2-40B4-BE49-F238E27FC236}">
                <a16:creationId xmlns:a16="http://schemas.microsoft.com/office/drawing/2014/main" id="{7C07CED0-00F9-D441-98D0-E9B29E528B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0939" y="5443886"/>
            <a:ext cx="1353638" cy="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417C0F8-CC61-5F45-85DE-FECDADE99E47}"/>
              </a:ext>
            </a:extLst>
          </p:cNvPr>
          <p:cNvSpPr txBox="1"/>
          <p:nvPr/>
        </p:nvSpPr>
        <p:spPr>
          <a:xfrm>
            <a:off x="3096626" y="4283697"/>
            <a:ext cx="3247229" cy="30008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Elemental ID in Space Exploration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C35FE3-FCAC-41B0-B8BF-125048C9172E}"/>
              </a:ext>
            </a:extLst>
          </p:cNvPr>
          <p:cNvSpPr txBox="1"/>
          <p:nvPr/>
        </p:nvSpPr>
        <p:spPr>
          <a:xfrm flipH="1">
            <a:off x="66330" y="67509"/>
            <a:ext cx="9396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New &amp; Traditional Frontiers Requiring Accurate Nuclear Data  </a:t>
            </a:r>
          </a:p>
        </p:txBody>
      </p:sp>
    </p:spTree>
    <p:extLst>
      <p:ext uri="{BB962C8B-B14F-4D97-AF65-F5344CB8AC3E}">
        <p14:creationId xmlns:p14="http://schemas.microsoft.com/office/powerpoint/2010/main" val="390906037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EC615B-55A6-8D48-97E9-D0C4EDFC2C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86" y="1923578"/>
            <a:ext cx="1790330" cy="16904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F6224-207C-B440-8B2B-5FAAC4C8C3EF}"/>
              </a:ext>
            </a:extLst>
          </p:cNvPr>
          <p:cNvSpPr txBox="1"/>
          <p:nvPr/>
        </p:nvSpPr>
        <p:spPr>
          <a:xfrm>
            <a:off x="511829" y="1584688"/>
            <a:ext cx="2130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Hubble Open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54449D-58C2-EC40-80B0-530C2C294B41}"/>
              </a:ext>
            </a:extLst>
          </p:cNvPr>
          <p:cNvSpPr txBox="1"/>
          <p:nvPr/>
        </p:nvSpPr>
        <p:spPr>
          <a:xfrm>
            <a:off x="496003" y="3709823"/>
            <a:ext cx="1980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Raw data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Calibrated Data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Example code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Tutorials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CA167-D12C-4E4A-9661-23E99CCA76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372" y="1894328"/>
            <a:ext cx="2790782" cy="22947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FB2547-0A40-AD47-BCD6-067465AAC891}"/>
              </a:ext>
            </a:extLst>
          </p:cNvPr>
          <p:cNvSpPr/>
          <p:nvPr/>
        </p:nvSpPr>
        <p:spPr>
          <a:xfrm>
            <a:off x="3129814" y="2556208"/>
            <a:ext cx="432992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9689AB-BB58-364D-9A7E-BD6C0235CA6B}"/>
              </a:ext>
            </a:extLst>
          </p:cNvPr>
          <p:cNvSpPr/>
          <p:nvPr/>
        </p:nvSpPr>
        <p:spPr>
          <a:xfrm>
            <a:off x="3057752" y="3255073"/>
            <a:ext cx="432992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CCB8C7-39F1-BA4E-9EF4-F789239C35B6}"/>
              </a:ext>
            </a:extLst>
          </p:cNvPr>
          <p:cNvSpPr txBox="1"/>
          <p:nvPr/>
        </p:nvSpPr>
        <p:spPr>
          <a:xfrm>
            <a:off x="3490744" y="1569680"/>
            <a:ext cx="191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CERN Open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0A7773-9B16-AB4F-BBD4-F1C00918A55B}"/>
              </a:ext>
            </a:extLst>
          </p:cNvPr>
          <p:cNvSpPr txBox="1"/>
          <p:nvPr/>
        </p:nvSpPr>
        <p:spPr>
          <a:xfrm>
            <a:off x="3443908" y="4350647"/>
            <a:ext cx="2385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&gt; 2PB data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Preprocessed data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Basic Science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Education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DE8C57-E6FA-4E4F-AA23-936CACC103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821" y="1569680"/>
            <a:ext cx="2060981" cy="1015447"/>
          </a:xfrm>
          <a:prstGeom prst="rect">
            <a:avLst/>
          </a:prstGeom>
        </p:spPr>
      </p:pic>
      <p:pic>
        <p:nvPicPr>
          <p:cNvPr id="1026" name="Picture 2" descr="geophysical-data-network">
            <a:extLst>
              <a:ext uri="{FF2B5EF4-FFF2-40B4-BE49-F238E27FC236}">
                <a16:creationId xmlns:a16="http://schemas.microsoft.com/office/drawing/2014/main" id="{557F3CDC-1677-BC44-8A5C-EA4A1B778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5769" y="2615084"/>
            <a:ext cx="2060980" cy="127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AB2069-3686-434D-BCF8-365B5BA46460}"/>
              </a:ext>
            </a:extLst>
          </p:cNvPr>
          <p:cNvSpPr txBox="1"/>
          <p:nvPr/>
        </p:nvSpPr>
        <p:spPr>
          <a:xfrm>
            <a:off x="6329279" y="4037979"/>
            <a:ext cx="2777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Full data lifecycle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Raw data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Collaboration platform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Dissemination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7DA818-485C-0543-8AAE-C1574A4A6BCC}"/>
              </a:ext>
            </a:extLst>
          </p:cNvPr>
          <p:cNvSpPr txBox="1"/>
          <p:nvPr/>
        </p:nvSpPr>
        <p:spPr>
          <a:xfrm>
            <a:off x="11408" y="5641970"/>
            <a:ext cx="897255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  </a:t>
            </a:r>
            <a:r>
              <a:rPr lang="en-US" sz="2400" dirty="0"/>
              <a:t>No mechanism to uniformly preserve or share data in LE NP YET !!</a:t>
            </a:r>
            <a:endParaRPr lang="en-US" sz="1500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655CA13-CDD0-2D46-B0C5-0D94FB7D2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83" y="575538"/>
            <a:ext cx="8321039" cy="994172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Public Datasets are becoming more prevalent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CCF41A-7342-4484-AFD3-53D0DFDC65F3}"/>
              </a:ext>
            </a:extLst>
          </p:cNvPr>
          <p:cNvSpPr txBox="1"/>
          <p:nvPr/>
        </p:nvSpPr>
        <p:spPr>
          <a:xfrm flipH="1">
            <a:off x="878974" y="33708"/>
            <a:ext cx="7757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Future Vision on the Use of Nuclear Data </a:t>
            </a:r>
          </a:p>
        </p:txBody>
      </p:sp>
    </p:spTree>
    <p:extLst>
      <p:ext uri="{BB962C8B-B14F-4D97-AF65-F5344CB8AC3E}">
        <p14:creationId xmlns:p14="http://schemas.microsoft.com/office/powerpoint/2010/main" val="3302409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5338D-3634-FF4B-BEBB-D065C603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546" y="598891"/>
            <a:ext cx="6246743" cy="994172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NNDC initial ideas for open data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522A76-9607-744E-8562-2919F103EE26}"/>
              </a:ext>
            </a:extLst>
          </p:cNvPr>
          <p:cNvGrpSpPr/>
          <p:nvPr/>
        </p:nvGrpSpPr>
        <p:grpSpPr>
          <a:xfrm>
            <a:off x="3688215" y="2350684"/>
            <a:ext cx="1767570" cy="3006699"/>
            <a:chOff x="2291441" y="1706853"/>
            <a:chExt cx="2356760" cy="400893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C7C66ED-FC98-DE4B-956C-8D37D033EDF2}"/>
                </a:ext>
              </a:extLst>
            </p:cNvPr>
            <p:cNvSpPr/>
            <p:nvPr/>
          </p:nvSpPr>
          <p:spPr>
            <a:xfrm>
              <a:off x="2634343" y="1706853"/>
              <a:ext cx="1937657" cy="1656098"/>
            </a:xfrm>
            <a:prstGeom prst="ellipse">
              <a:avLst/>
            </a:prstGeom>
            <a:ln>
              <a:noFill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27988E8-501F-8044-85A8-03B1103CDB1D}"/>
                </a:ext>
              </a:extLst>
            </p:cNvPr>
            <p:cNvSpPr txBox="1"/>
            <p:nvPr/>
          </p:nvSpPr>
          <p:spPr>
            <a:xfrm>
              <a:off x="2793545" y="2169194"/>
              <a:ext cx="161925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Servers</a:t>
              </a:r>
            </a:p>
          </p:txBody>
        </p:sp>
        <p:pic>
          <p:nvPicPr>
            <p:cNvPr id="3074" name="Picture 2" descr="Green Dollar Sign PNG Clipart | Gallery Yopriceville - High-Quality Images  and Transparent PNG Free Clipart">
              <a:extLst>
                <a:ext uri="{FF2B5EF4-FFF2-40B4-BE49-F238E27FC236}">
                  <a16:creationId xmlns:a16="http://schemas.microsoft.com/office/drawing/2014/main" id="{4C3CF9CA-4AE2-B747-BAB2-85F19C8644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2548" y="3587418"/>
              <a:ext cx="562981" cy="849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B8E9A8-85A5-E145-BBD1-365AA5AAF4AE}"/>
                </a:ext>
              </a:extLst>
            </p:cNvPr>
            <p:cNvSpPr txBox="1"/>
            <p:nvPr/>
          </p:nvSpPr>
          <p:spPr>
            <a:xfrm>
              <a:off x="2291441" y="4761677"/>
              <a:ext cx="2356760" cy="95410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Leverage RHIC/HP Data Computing Facility</a:t>
              </a:r>
            </a:p>
          </p:txBody>
        </p:sp>
        <p:pic>
          <p:nvPicPr>
            <p:cNvPr id="15" name="Picture 2" descr="Green Dollar Sign PNG Clipart | Gallery Yopriceville - High-Quality Images  and Transparent PNG Free Clipart">
              <a:extLst>
                <a:ext uri="{FF2B5EF4-FFF2-40B4-BE49-F238E27FC236}">
                  <a16:creationId xmlns:a16="http://schemas.microsoft.com/office/drawing/2014/main" id="{C18DCC35-D2AC-D244-BCEF-64F5269152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3269" y="3587418"/>
              <a:ext cx="562981" cy="849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A9B19D-2B59-534F-AB60-82F185C94888}"/>
              </a:ext>
            </a:extLst>
          </p:cNvPr>
          <p:cNvGrpSpPr/>
          <p:nvPr/>
        </p:nvGrpSpPr>
        <p:grpSpPr>
          <a:xfrm>
            <a:off x="5707780" y="2541882"/>
            <a:ext cx="1639509" cy="3158735"/>
            <a:chOff x="4876800" y="1781138"/>
            <a:chExt cx="2186012" cy="421164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F13AA9B-B603-9E43-967E-BCC6B25B191C}"/>
                </a:ext>
              </a:extLst>
            </p:cNvPr>
            <p:cNvSpPr/>
            <p:nvPr/>
          </p:nvSpPr>
          <p:spPr>
            <a:xfrm>
              <a:off x="4876800" y="1781138"/>
              <a:ext cx="1937657" cy="165609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F7C0A4-2169-4848-8D4E-425B67675E9E}"/>
                </a:ext>
              </a:extLst>
            </p:cNvPr>
            <p:cNvSpPr txBox="1"/>
            <p:nvPr/>
          </p:nvSpPr>
          <p:spPr>
            <a:xfrm>
              <a:off x="4876800" y="2027070"/>
              <a:ext cx="1937657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</a:rPr>
                <a:t>Data Management Software</a:t>
              </a:r>
            </a:p>
          </p:txBody>
        </p:sp>
        <p:pic>
          <p:nvPicPr>
            <p:cNvPr id="14" name="Picture 2" descr="Green Dollar Sign PNG Clipart | Gallery Yopriceville - High-Quality Images  and Transparent PNG Free Clipart">
              <a:extLst>
                <a:ext uri="{FF2B5EF4-FFF2-40B4-BE49-F238E27FC236}">
                  <a16:creationId xmlns:a16="http://schemas.microsoft.com/office/drawing/2014/main" id="{9FA7A3AC-7626-AE4E-8693-2808A34ED5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7951" y="3840485"/>
              <a:ext cx="562981" cy="849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DDD293-3E4E-D14C-BCC1-3C2E5E18F2A1}"/>
                </a:ext>
              </a:extLst>
            </p:cNvPr>
            <p:cNvSpPr txBox="1"/>
            <p:nvPr/>
          </p:nvSpPr>
          <p:spPr>
            <a:xfrm>
              <a:off x="4936069" y="5038676"/>
              <a:ext cx="2126743" cy="95410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Leverage DOE experience</a:t>
              </a:r>
            </a:p>
            <a:p>
              <a:pPr algn="ctr"/>
              <a:r>
                <a:rPr lang="en-US" sz="1350" dirty="0"/>
                <a:t>(DOE Data Days)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204623-440A-074B-973B-1FAD35C85AC3}"/>
              </a:ext>
            </a:extLst>
          </p:cNvPr>
          <p:cNvGrpSpPr/>
          <p:nvPr/>
        </p:nvGrpSpPr>
        <p:grpSpPr>
          <a:xfrm>
            <a:off x="7529875" y="2736707"/>
            <a:ext cx="1453243" cy="3117270"/>
            <a:chOff x="7119257" y="1882590"/>
            <a:chExt cx="1937657" cy="415635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E8D8FB2-B308-5040-9702-81A09230ED65}"/>
                </a:ext>
              </a:extLst>
            </p:cNvPr>
            <p:cNvSpPr/>
            <p:nvPr/>
          </p:nvSpPr>
          <p:spPr>
            <a:xfrm>
              <a:off x="7119257" y="1882590"/>
              <a:ext cx="1937657" cy="165609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422D58-9B71-EF46-8093-06CA6753C20C}"/>
                </a:ext>
              </a:extLst>
            </p:cNvPr>
            <p:cNvSpPr txBox="1"/>
            <p:nvPr/>
          </p:nvSpPr>
          <p:spPr>
            <a:xfrm>
              <a:off x="7119257" y="2202807"/>
              <a:ext cx="1937657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</a:rPr>
                <a:t>Discussions with FRIB Management</a:t>
              </a:r>
            </a:p>
          </p:txBody>
        </p:sp>
        <p:pic>
          <p:nvPicPr>
            <p:cNvPr id="3078" name="Picture 6" descr="Best Conversation Clipart #29949 - Clipartion.com">
              <a:extLst>
                <a:ext uri="{FF2B5EF4-FFF2-40B4-BE49-F238E27FC236}">
                  <a16:creationId xmlns:a16="http://schemas.microsoft.com/office/drawing/2014/main" id="{A14D58F0-9DF8-694A-AC63-6D753A061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5088" y="3893848"/>
              <a:ext cx="1200150" cy="125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DE41F0-EBC0-5C49-A4B7-F535F2A971F7}"/>
                </a:ext>
              </a:extLst>
            </p:cNvPr>
            <p:cNvSpPr txBox="1"/>
            <p:nvPr/>
          </p:nvSpPr>
          <p:spPr>
            <a:xfrm>
              <a:off x="7288933" y="5361841"/>
              <a:ext cx="1767981" cy="67710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Expansion of DOE DMP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D7BBD6E-B2CD-E548-958C-67C43CF953DA}"/>
              </a:ext>
            </a:extLst>
          </p:cNvPr>
          <p:cNvSpPr txBox="1"/>
          <p:nvPr/>
        </p:nvSpPr>
        <p:spPr>
          <a:xfrm>
            <a:off x="4553845" y="1714389"/>
            <a:ext cx="4225516" cy="4154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100" dirty="0"/>
              <a:t>We don’t have to reinvent the wheel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4DEA31-9AB4-894D-8F20-16076B4B608C}"/>
              </a:ext>
            </a:extLst>
          </p:cNvPr>
          <p:cNvSpPr txBox="1"/>
          <p:nvPr/>
        </p:nvSpPr>
        <p:spPr>
          <a:xfrm>
            <a:off x="28818" y="1707644"/>
            <a:ext cx="390831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Create repository of low-energy ND at NNDC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Guided by FAIR principles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Integrate NNDC in Data Management Plans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Start with new facilities (i.e. FRIB)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Work backwards to legacy data</a:t>
            </a:r>
          </a:p>
        </p:txBody>
      </p:sp>
      <p:pic>
        <p:nvPicPr>
          <p:cNvPr id="21" name="Picture 2" descr="FAIR data - Wikipedia">
            <a:extLst>
              <a:ext uri="{FF2B5EF4-FFF2-40B4-BE49-F238E27FC236}">
                <a16:creationId xmlns:a16="http://schemas.microsoft.com/office/drawing/2014/main" id="{EF64183E-0CD7-3343-A848-16F97420B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974" y="4334828"/>
            <a:ext cx="2250056" cy="763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21FF74-C257-F24D-9925-51072E1D8A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6" y="3244820"/>
            <a:ext cx="2440360" cy="987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4BE26A-8149-470B-B7C4-4E5CE8CCC843}"/>
              </a:ext>
            </a:extLst>
          </p:cNvPr>
          <p:cNvSpPr txBox="1"/>
          <p:nvPr/>
        </p:nvSpPr>
        <p:spPr>
          <a:xfrm flipH="1">
            <a:off x="878974" y="33708"/>
            <a:ext cx="7757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Future Vision on the Use of Nuclear Data </a:t>
            </a:r>
          </a:p>
        </p:txBody>
      </p:sp>
    </p:spTree>
    <p:extLst>
      <p:ext uri="{BB962C8B-B14F-4D97-AF65-F5344CB8AC3E}">
        <p14:creationId xmlns:p14="http://schemas.microsoft.com/office/powerpoint/2010/main" val="3835783691"/>
      </p:ext>
    </p:extLst>
  </p:cSld>
  <p:clrMapOvr>
    <a:masterClrMapping/>
  </p:clrMapOvr>
</p:sld>
</file>

<file path=ppt/theme/theme1.xml><?xml version="1.0" encoding="utf-8"?>
<a:theme xmlns:a="http://schemas.openxmlformats.org/drawingml/2006/main" name="NP Presentation Template-Front Page_0905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Felix Titling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 Page-DO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resentation Page-DO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Felix Titling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Presentation Page-DO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NP Presentation Template_040111</Template>
  <TotalTime>13166</TotalTime>
  <Words>657</Words>
  <Application>Microsoft Office PowerPoint</Application>
  <PresentationFormat>On-screen Show (4:3)</PresentationFormat>
  <Paragraphs>120</Paragraphs>
  <Slides>10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33" baseType="lpstr">
      <vt:lpstr>Arial</vt:lpstr>
      <vt:lpstr>Arial Narrow</vt:lpstr>
      <vt:lpstr>Book Antiqua</vt:lpstr>
      <vt:lpstr>Calibri</vt:lpstr>
      <vt:lpstr>Calibri Light</vt:lpstr>
      <vt:lpstr>Comic Sans MS</vt:lpstr>
      <vt:lpstr>Courier New</vt:lpstr>
      <vt:lpstr>Felix Titling</vt:lpstr>
      <vt:lpstr>Helvetica</vt:lpstr>
      <vt:lpstr>Times New Roman</vt:lpstr>
      <vt:lpstr>Wingdings</vt:lpstr>
      <vt:lpstr>NP Presentation Template-Front Page_090512</vt:lpstr>
      <vt:lpstr>Presentation Page-DOE bottom</vt:lpstr>
      <vt:lpstr>1_Presentation Page-DOE bottom</vt:lpstr>
      <vt:lpstr>1_Default Design</vt:lpstr>
      <vt:lpstr>2_Presentation Page-DOE bottom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Document</vt:lpstr>
      <vt:lpstr>PowerPoint Presentation</vt:lpstr>
      <vt:lpstr>Progress Since WANDA 2020</vt:lpstr>
      <vt:lpstr>PowerPoint Presentation</vt:lpstr>
      <vt:lpstr>PowerPoint Presentation</vt:lpstr>
      <vt:lpstr>PowerPoint Presentation</vt:lpstr>
      <vt:lpstr>USNPD’s  educational programs are producing a workforce that understands the importance of nuclear physics and nuclear data to basic and applied science </vt:lpstr>
      <vt:lpstr>Many types of nuclear data are “crosscutting” to numerous applications</vt:lpstr>
      <vt:lpstr>Public Datasets are becoming more prevalent </vt:lpstr>
      <vt:lpstr>NNDC initial ideas for open data</vt:lpstr>
      <vt:lpstr>Summary and Future</vt:lpstr>
    </vt:vector>
  </TitlesOfParts>
  <Company>US Department of Energy (SC)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wolfej</dc:creator>
  <cp:lastModifiedBy>Hallman, Timothy</cp:lastModifiedBy>
  <cp:revision>1137</cp:revision>
  <cp:lastPrinted>2019-07-16T11:47:16Z</cp:lastPrinted>
  <dcterms:created xsi:type="dcterms:W3CDTF">2012-09-05T18:55:46Z</dcterms:created>
  <dcterms:modified xsi:type="dcterms:W3CDTF">2021-01-25T13:39:15Z</dcterms:modified>
</cp:coreProperties>
</file>