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2"/>
  </p:notesMasterIdLst>
  <p:sldIdLst>
    <p:sldId id="635" r:id="rId2"/>
    <p:sldId id="720" r:id="rId3"/>
    <p:sldId id="737" r:id="rId4"/>
    <p:sldId id="733" r:id="rId5"/>
    <p:sldId id="735" r:id="rId6"/>
    <p:sldId id="736" r:id="rId7"/>
    <p:sldId id="734" r:id="rId8"/>
    <p:sldId id="738" r:id="rId9"/>
    <p:sldId id="718" r:id="rId10"/>
    <p:sldId id="731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CDE5"/>
    <a:srgbClr val="DCE6F3"/>
    <a:srgbClr val="1F497D"/>
    <a:srgbClr val="0700FF"/>
    <a:srgbClr val="510000"/>
    <a:srgbClr val="5F697D"/>
    <a:srgbClr val="1F45F6"/>
    <a:srgbClr val="848484"/>
    <a:srgbClr val="7F7F7F"/>
    <a:srgbClr val="C6C6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25"/>
    <p:restoredTop sz="89892"/>
  </p:normalViewPr>
  <p:slideViewPr>
    <p:cSldViewPr snapToGrid="0" snapToObjects="1">
      <p:cViewPr>
        <p:scale>
          <a:sx n="94" d="100"/>
          <a:sy n="94" d="100"/>
        </p:scale>
        <p:origin x="752" y="2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752"/>
    </p:cViewPr>
  </p:outlineViewPr>
  <p:notesTextViewPr>
    <p:cViewPr>
      <p:scale>
        <a:sx n="110" d="100"/>
        <a:sy n="11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2" d="100"/>
          <a:sy n="62" d="100"/>
        </p:scale>
        <p:origin x="3016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27843E-5846-634D-BE82-29DB6492E927}" type="datetimeFigureOut">
              <a:rPr lang="en-US" smtClean="0"/>
              <a:t>1/22/21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BD29B5-A7BA-884E-BD13-B6F37FBFF9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648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spcBef>
                <a:spcPct val="20000"/>
              </a:spcBef>
              <a:buFont typeface="Arial"/>
              <a:buChar char="•"/>
            </a:pPr>
            <a:endParaRPr lang="en-US" sz="2000" dirty="0">
              <a:solidFill>
                <a:srgbClr val="2D637F"/>
              </a:solidFill>
              <a:latin typeface="Lucida Grande"/>
              <a:cs typeface="Lucida Grand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7DBC5-2A13-CA47-B9EE-6017A92B6B18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335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BD29B5-A7BA-884E-BD13-B6F37FBFF9E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471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BD29B5-A7BA-884E-BD13-B6F37FBFF9E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257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BD29B5-A7BA-884E-BD13-B6F37FBFF9E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544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BD29B5-A7BA-884E-BD13-B6F37FBFF9E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306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BD29B5-A7BA-884E-BD13-B6F37FBFF9E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600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BD29B5-A7BA-884E-BD13-B6F37FBFF9E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208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" y="3"/>
            <a:ext cx="9143999" cy="705554"/>
          </a:xfrm>
          <a:solidFill>
            <a:srgbClr val="1F497D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9317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077200" cy="472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5380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824333"/>
            <a:ext cx="6813884" cy="163946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750">
                <a:solidFill>
                  <a:srgbClr val="E09E1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75258"/>
            <a:ext cx="6400800" cy="111359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2D637F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74480613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5" y="2"/>
            <a:ext cx="9143999" cy="836613"/>
          </a:xfrm>
          <a:prstGeom prst="rect">
            <a:avLst/>
          </a:prstGeom>
          <a:solidFill>
            <a:srgbClr val="1F497D"/>
          </a:solidFill>
          <a:ln w="9525">
            <a:solidFill>
              <a:srgbClr val="1F497D"/>
            </a:solidFill>
            <a:miter lim="800000"/>
            <a:headEnd/>
            <a:tailEnd/>
          </a:ln>
        </p:spPr>
        <p:txBody>
          <a:bodyPr vert="horz" wrap="square" lIns="91416" tIns="45709" rIns="91416" bIns="457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TextBox 11"/>
          <p:cNvSpPr txBox="1">
            <a:spLocks noChangeArrowheads="1"/>
          </p:cNvSpPr>
          <p:nvPr/>
        </p:nvSpPr>
        <p:spPr bwMode="auto">
          <a:xfrm>
            <a:off x="4386263" y="6581776"/>
            <a:ext cx="377016" cy="276995"/>
          </a:xfrm>
          <a:prstGeom prst="rect">
            <a:avLst/>
          </a:prstGeom>
          <a:noFill/>
          <a:ln>
            <a:noFill/>
          </a:ln>
        </p:spPr>
        <p:txBody>
          <a:bodyPr wrap="none" lIns="91416" tIns="45709" rIns="91416" bIns="4570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08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62B45342-D41F-3246-BC88-9305F376649F}" type="slidenum">
              <a:rPr lang="en-US" sz="1200" smtClean="0">
                <a:solidFill>
                  <a:srgbClr val="FFFFFF"/>
                </a:solidFill>
              </a:rPr>
              <a:pPr defTabSz="457082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rgbClr val="1F497D"/>
          </a:solidFill>
          <a:ln>
            <a:solidFill>
              <a:srgbClr val="4D72A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Times New Roman" panose="02020603050405020304" pitchFamily="18" charset="0"/>
            </a:endParaRPr>
          </a:p>
          <a:p>
            <a:pPr algn="ctr" defTabSz="45708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8725065" y="6486536"/>
            <a:ext cx="367383" cy="246199"/>
          </a:xfrm>
          <a:prstGeom prst="rect">
            <a:avLst/>
          </a:prstGeom>
          <a:noFill/>
          <a:ln>
            <a:noFill/>
          </a:ln>
        </p:spPr>
        <p:txBody>
          <a:bodyPr wrap="square" lIns="91416" tIns="45709" rIns="91416" bIns="4570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08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AF46901F-252C-D946-B4FD-40072B8BE34D}" type="slidenum">
              <a:rPr lang="en-US" sz="1000" smtClean="0">
                <a:solidFill>
                  <a:srgbClr val="FFFFFF"/>
                </a:solidFill>
                <a:latin typeface="Helvetica Light"/>
              </a:rPr>
              <a:pPr algn="ctr" defTabSz="457082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FFFFFF"/>
              </a:solidFill>
              <a:latin typeface="Helvetica Light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293799" y="6448430"/>
            <a:ext cx="0" cy="366713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1718814" y="6383928"/>
            <a:ext cx="1168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WANDA 2020</a:t>
            </a:r>
          </a:p>
          <a:p>
            <a:r>
              <a:rPr lang="en-US" sz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(n,x</a:t>
            </a:r>
            <a:r>
              <a:rPr lang="en-US" sz="1200" dirty="0">
                <a:solidFill>
                  <a:prstClr val="white"/>
                </a:solidFill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summary</a:t>
            </a:r>
          </a:p>
        </p:txBody>
      </p:sp>
      <p:pic>
        <p:nvPicPr>
          <p:cNvPr id="17" name="Picture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67" t="8601" r="7967" b="18398"/>
          <a:stretch>
            <a:fillRect/>
          </a:stretch>
        </p:blipFill>
        <p:spPr bwMode="auto">
          <a:xfrm>
            <a:off x="69852" y="6430441"/>
            <a:ext cx="534304" cy="390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691E13-719C-8449-A91D-92E7712311F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96657" y="6400801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101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6" r:id="rId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 b="0" i="0">
          <a:solidFill>
            <a:schemeClr val="bg1"/>
          </a:solidFill>
          <a:latin typeface="Helvetica Light"/>
          <a:ea typeface="+mj-ea"/>
          <a:cs typeface="Helvetica Ligh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5pPr>
      <a:lvl6pPr marL="457082" algn="l" rtl="0" fontAlgn="base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6pPr>
      <a:lvl7pPr marL="914165" algn="l" rtl="0" fontAlgn="base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7pPr>
      <a:lvl8pPr marL="1371250" algn="l" rtl="0" fontAlgn="base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8pPr>
      <a:lvl9pPr marL="1828332" algn="l" rtl="0" fontAlgn="base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813" indent="-342813" algn="l" rtl="0" eaLnBrk="0" fontAlgn="base" hangingPunct="0">
        <a:spcBef>
          <a:spcPts val="900"/>
        </a:spcBef>
        <a:spcAft>
          <a:spcPct val="0"/>
        </a:spcAft>
        <a:defRPr sz="2400">
          <a:solidFill>
            <a:srgbClr val="003366"/>
          </a:solidFill>
          <a:latin typeface="+mn-lt"/>
          <a:ea typeface="+mn-ea"/>
          <a:cs typeface="+mn-cs"/>
        </a:defRPr>
      </a:lvl1pPr>
      <a:lvl2pPr marL="288850" indent="-226954" algn="l" rtl="0" eaLnBrk="0" fontAlgn="base" hangingPunct="0">
        <a:spcBef>
          <a:spcPts val="500"/>
        </a:spcBef>
        <a:spcAft>
          <a:spcPct val="0"/>
        </a:spcAft>
        <a:buSzPct val="85000"/>
        <a:buChar char="–"/>
        <a:defRPr sz="2400">
          <a:solidFill>
            <a:srgbClr val="003366"/>
          </a:solidFill>
          <a:latin typeface="+mn-lt"/>
          <a:ea typeface="+mn-ea"/>
          <a:cs typeface="ＭＳ Ｐゴシック"/>
        </a:defRPr>
      </a:lvl2pPr>
      <a:lvl3pPr marL="572941" indent="-117445" algn="l" rtl="0" eaLnBrk="0" fontAlgn="base" hangingPunct="0">
        <a:spcBef>
          <a:spcPts val="400"/>
        </a:spcBef>
        <a:spcAft>
          <a:spcPct val="0"/>
        </a:spcAft>
        <a:buSzPct val="75000"/>
        <a:buFont typeface="Lucida Grande"/>
        <a:buChar char="–"/>
        <a:defRPr sz="2400">
          <a:solidFill>
            <a:srgbClr val="003366"/>
          </a:solidFill>
          <a:latin typeface="+mn-lt"/>
          <a:ea typeface="+mn-ea"/>
          <a:cs typeface="ＭＳ Ｐゴシック"/>
        </a:defRPr>
      </a:lvl3pPr>
      <a:lvl4pPr marL="909404" indent="-226954" algn="l" rtl="0" eaLnBrk="0" fontAlgn="base" hangingPunct="0">
        <a:spcBef>
          <a:spcPct val="20000"/>
        </a:spcBef>
        <a:spcAft>
          <a:spcPct val="0"/>
        </a:spcAft>
        <a:buSzPct val="75000"/>
        <a:buFont typeface="Lucida Grande"/>
        <a:buChar char="–"/>
        <a:defRPr sz="2400">
          <a:solidFill>
            <a:srgbClr val="003366"/>
          </a:solidFill>
          <a:latin typeface="+mn-lt"/>
          <a:ea typeface="+mn-ea"/>
          <a:cs typeface="ＭＳ Ｐゴシック"/>
        </a:defRPr>
      </a:lvl4pPr>
      <a:lvl5pPr marL="1145880" indent="-236478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rgbClr val="003366"/>
          </a:solidFill>
          <a:latin typeface="+mn-lt"/>
          <a:ea typeface="+mn-ea"/>
          <a:cs typeface="ＭＳ Ｐゴシック"/>
        </a:defRPr>
      </a:lvl5pPr>
      <a:lvl6pPr marL="2513959" indent="-228541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6pPr>
      <a:lvl7pPr marL="2971040" indent="-228541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7pPr>
      <a:lvl8pPr marL="3428124" indent="-228541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8pPr>
      <a:lvl9pPr marL="3885205" indent="-228541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tif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4.gif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iff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10" Type="http://schemas.openxmlformats.org/officeDocument/2006/relationships/image" Target="../media/image24.jpeg"/><Relationship Id="rId4" Type="http://schemas.openxmlformats.org/officeDocument/2006/relationships/image" Target="../media/image18.tiff"/><Relationship Id="rId9" Type="http://schemas.openxmlformats.org/officeDocument/2006/relationships/image" Target="../media/image2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2772" y="4589147"/>
            <a:ext cx="7339442" cy="835193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Andrew S. Voyles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r>
              <a:rPr lang="en-US" dirty="0">
                <a:solidFill>
                  <a:schemeClr val="bg1"/>
                </a:solidFill>
              </a:rPr>
              <a:t>13 June 2018 – Program Review for NSSC2 – TA1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3141195"/>
          </a:xfrm>
          <a:prstGeom prst="rect">
            <a:avLst/>
          </a:prstGeom>
          <a:solidFill>
            <a:srgbClr val="003F7A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000" b="1" kern="1200">
                <a:solidFill>
                  <a:srgbClr val="E09E19"/>
                </a:solidFill>
                <a:latin typeface="Georgia"/>
                <a:ea typeface="+mj-ea"/>
                <a:cs typeface="Georgia"/>
              </a:defRPr>
            </a:lvl1pPr>
          </a:lstStyle>
          <a:p>
            <a:pPr marL="1420416"/>
            <a:r>
              <a:rPr lang="en-US" sz="4000" b="0" dirty="0">
                <a:ln w="3175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WANDA 2020 </a:t>
            </a:r>
          </a:p>
          <a:p>
            <a:pPr marL="1420416"/>
            <a:r>
              <a:rPr lang="en-US" sz="4000" b="0" dirty="0">
                <a:ln w="3175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Neutron Induced Gamma </a:t>
            </a:r>
          </a:p>
          <a:p>
            <a:pPr marL="1420416"/>
            <a:r>
              <a:rPr lang="en-US" sz="4000" b="0" dirty="0">
                <a:ln w="3175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Production and Gamma Decay Session</a:t>
            </a:r>
            <a:endParaRPr lang="en-US" sz="660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490100" y="228600"/>
            <a:ext cx="1390" cy="2650990"/>
          </a:xfrm>
          <a:prstGeom prst="line">
            <a:avLst/>
          </a:prstGeom>
          <a:ln w="28575" cmpd="sng">
            <a:solidFill>
              <a:srgbClr val="4F81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86725" y="3465762"/>
            <a:ext cx="52154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Lee Bernstein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dirty="0">
              <a:solidFill>
                <a:schemeClr val="bg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Department of Nuclear Engineering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University of California – Berkeley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Nuclear Science Division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Lawrence Berkeley National Laboratory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7257" y="5002557"/>
            <a:ext cx="2851759" cy="811503"/>
          </a:xfrm>
          <a:prstGeom prst="rect">
            <a:avLst/>
          </a:prstGeom>
          <a:effectLst/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7257" y="3743462"/>
            <a:ext cx="911929" cy="9119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3930" y="3614509"/>
            <a:ext cx="16637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757249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B67B6-08F1-C749-BEFE-9941DA0470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165726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Path Forward – Formation of the Gamma Rays Induced by Neutrons (GRIN) task force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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3A3A13-301D-4540-A258-5AD3937F1839}"/>
              </a:ext>
            </a:extLst>
          </p:cNvPr>
          <p:cNvSpPr txBox="1"/>
          <p:nvPr/>
        </p:nvSpPr>
        <p:spPr>
          <a:xfrm>
            <a:off x="64023" y="1248974"/>
            <a:ext cx="874614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Modeled on CRP/WPEC SG structure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Charge - Address outstanding needs throughout the pipeline: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Sensitivity Study for Active Interrogation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(ORNL).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Compilation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Address missing/discrepant data between ENSDF and ENDF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Experimental data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Clearly needed for (n,x</a:t>
            </a:r>
            <a:r>
              <a:rPr lang="en-US" sz="2000" dirty="0"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for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≤ 14 MeV.  Consistency between scattered neutron- and </a:t>
            </a:r>
            <a:r>
              <a:rPr lang="en-US" sz="2000" dirty="0"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-ray data a must. 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Evaluation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Put (n,x</a:t>
            </a:r>
            <a:r>
              <a:rPr lang="en-US" sz="2000" dirty="0"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into the evaluation process, conserving energy and angular momentum.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Don’t just “paste” </a:t>
            </a:r>
            <a:r>
              <a:rPr lang="en-US" sz="2000" i="1" dirty="0"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-ray spectra into ENDF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(Is there a 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processing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issue here?)</a:t>
            </a:r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Validation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New high energy benchmarks (extend Baghdad Atlas range)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790531-60EB-9E48-8C59-0A5435C8C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048" y="4995177"/>
            <a:ext cx="7165270" cy="111359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4C97B7E-AB9A-3F4E-9C61-4D71F26B6AFC}"/>
              </a:ext>
            </a:extLst>
          </p:cNvPr>
          <p:cNvGrpSpPr/>
          <p:nvPr/>
        </p:nvGrpSpPr>
        <p:grpSpPr>
          <a:xfrm>
            <a:off x="436776" y="2650437"/>
            <a:ext cx="8359597" cy="2310764"/>
            <a:chOff x="582549" y="2610679"/>
            <a:chExt cx="8359597" cy="231076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CA44807-F378-7D46-BD42-52245D1AB5D8}"/>
                </a:ext>
              </a:extLst>
            </p:cNvPr>
            <p:cNvSpPr/>
            <p:nvPr/>
          </p:nvSpPr>
          <p:spPr bwMode="auto">
            <a:xfrm>
              <a:off x="582549" y="2610679"/>
              <a:ext cx="8359597" cy="1827406"/>
            </a:xfrm>
            <a:prstGeom prst="rect">
              <a:avLst/>
            </a:prstGeom>
            <a:noFill/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9D7229A-0F0F-C644-82C7-452ADB5DF589}"/>
                </a:ext>
              </a:extLst>
            </p:cNvPr>
            <p:cNvSpPr txBox="1"/>
            <p:nvPr/>
          </p:nvSpPr>
          <p:spPr>
            <a:xfrm>
              <a:off x="795492" y="4521333"/>
              <a:ext cx="79337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>
                  <a:solidFill>
                    <a:srgbClr val="FF0000"/>
                  </a:solidFill>
                </a:rPr>
                <a:t>Essential for 14 MeV Active Interrogation on earth and in space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83628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3F5A0-5585-F440-98D7-F58C9277F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topic has been a perennial favorite of these meetings…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EB1AD72-56D0-2547-9ECC-31F49A2EA9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2541397"/>
              </p:ext>
            </p:extLst>
          </p:nvPr>
        </p:nvGraphicFramePr>
        <p:xfrm>
          <a:off x="320964" y="1297275"/>
          <a:ext cx="3656445" cy="13373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56445">
                  <a:extLst>
                    <a:ext uri="{9D8B030D-6E8A-4147-A177-3AD203B41FA5}">
                      <a16:colId xmlns:a16="http://schemas.microsoft.com/office/drawing/2014/main" val="3897551554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Dosimetry Standards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600" marR="9525" marT="9525" marB="0" anchor="ctr"/>
                </a:tc>
                <a:extLst>
                  <a:ext uri="{0D108BD9-81ED-4DB2-BD59-A6C34878D82A}">
                    <a16:rowId xmlns:a16="http://schemas.microsoft.com/office/drawing/2014/main" val="339459807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Fission</a:t>
                      </a:r>
                    </a:p>
                  </a:txBody>
                  <a:tcPr marL="228600" marR="9525" marT="9525" marB="0" anchor="ctr"/>
                </a:tc>
                <a:extLst>
                  <a:ext uri="{0D108BD9-81ED-4DB2-BD59-A6C34878D82A}">
                    <a16:rowId xmlns:a16="http://schemas.microsoft.com/office/drawing/2014/main" val="240743006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Decay Data and </a:t>
                      </a:r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-Branching Ratios</a:t>
                      </a:r>
                    </a:p>
                  </a:txBody>
                  <a:tcPr marL="228600" marR="9525" marT="9525" marB="0" anchor="ctr"/>
                </a:tc>
                <a:extLst>
                  <a:ext uri="{0D108BD9-81ED-4DB2-BD59-A6C34878D82A}">
                    <a16:rowId xmlns:a16="http://schemas.microsoft.com/office/drawing/2014/main" val="209224633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Neutron Transport Covariance Reduction</a:t>
                      </a:r>
                    </a:p>
                  </a:txBody>
                  <a:tcPr marL="228600" marR="9525" marT="9525" marB="0" anchor="ctr"/>
                </a:tc>
                <a:extLst>
                  <a:ext uri="{0D108BD9-81ED-4DB2-BD59-A6C34878D82A}">
                    <a16:rowId xmlns:a16="http://schemas.microsoft.com/office/drawing/2014/main" val="237927784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Expanded Integral Validation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600" marR="9525" marT="9525" marB="0" anchor="ctr"/>
                </a:tc>
                <a:extLst>
                  <a:ext uri="{0D108BD9-81ED-4DB2-BD59-A6C34878D82A}">
                    <a16:rowId xmlns:a16="http://schemas.microsoft.com/office/drawing/2014/main" val="37142845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Antineutrinos from Reactors</a:t>
                      </a:r>
                    </a:p>
                  </a:txBody>
                  <a:tcPr marL="228600" marR="9525" marT="9525" marB="0" anchor="ctr"/>
                </a:tc>
                <a:extLst>
                  <a:ext uri="{0D108BD9-81ED-4DB2-BD59-A6C34878D82A}">
                    <a16:rowId xmlns:a16="http://schemas.microsoft.com/office/drawing/2014/main" val="213623274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D5F5CC8-EE04-BE4B-8B11-19671E8D33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7100492"/>
              </p:ext>
            </p:extLst>
          </p:nvPr>
        </p:nvGraphicFramePr>
        <p:xfrm>
          <a:off x="4891809" y="1233779"/>
          <a:ext cx="3559464" cy="13373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59464">
                  <a:extLst>
                    <a:ext uri="{9D8B030D-6E8A-4147-A177-3AD203B41FA5}">
                      <a16:colId xmlns:a16="http://schemas.microsoft.com/office/drawing/2014/main" val="2096330630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Improving the Pipeline infrastructure</a:t>
                      </a:r>
                    </a:p>
                  </a:txBody>
                  <a:tcPr marL="228600" marR="9525" marT="9525" marB="0" anchor="ctr"/>
                </a:tc>
                <a:extLst>
                  <a:ext uri="{0D108BD9-81ED-4DB2-BD59-A6C34878D82A}">
                    <a16:rowId xmlns:a16="http://schemas.microsoft.com/office/drawing/2014/main" val="419072967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Improved Covariance Data</a:t>
                      </a:r>
                    </a:p>
                  </a:txBody>
                  <a:tcPr marL="228600" marR="9525" marT="9525" marB="0" anchor="ctr"/>
                </a:tc>
                <a:extLst>
                  <a:ext uri="{0D108BD9-81ED-4DB2-BD59-A6C34878D82A}">
                    <a16:rowId xmlns:a16="http://schemas.microsoft.com/office/drawing/2014/main" val="289534463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Inelastic Scattering on actinides</a:t>
                      </a:r>
                    </a:p>
                  </a:txBody>
                  <a:tcPr marL="228600" marR="9525" marT="9525" marB="0" anchor="ctr"/>
                </a:tc>
                <a:extLst>
                  <a:ext uri="{0D108BD9-81ED-4DB2-BD59-A6C34878D82A}">
                    <a16:rowId xmlns:a16="http://schemas.microsoft.com/office/drawing/2014/main" val="105380280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Capture gamma spectra</a:t>
                      </a:r>
                    </a:p>
                  </a:txBody>
                  <a:tcPr marL="228600" marR="9525" marT="9525" marB="0" anchor="ctr"/>
                </a:tc>
                <a:extLst>
                  <a:ext uri="{0D108BD9-81ED-4DB2-BD59-A6C34878D82A}">
                    <a16:rowId xmlns:a16="http://schemas.microsoft.com/office/drawing/2014/main" val="297950653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Improved Fission yields</a:t>
                      </a:r>
                    </a:p>
                  </a:txBody>
                  <a:tcPr marL="228600" marR="9525" marT="9525" marB="0" anchor="ctr"/>
                </a:tc>
                <a:extLst>
                  <a:ext uri="{0D108BD9-81ED-4DB2-BD59-A6C34878D82A}">
                    <a16:rowId xmlns:a16="http://schemas.microsoft.com/office/drawing/2014/main" val="426950647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Target Prod. to Support ND Experiments</a:t>
                      </a:r>
                    </a:p>
                  </a:txBody>
                  <a:tcPr marL="228600" marR="9525" marT="9525" marB="0" anchor="ctr"/>
                </a:tc>
                <a:extLst>
                  <a:ext uri="{0D108BD9-81ED-4DB2-BD59-A6C34878D82A}">
                    <a16:rowId xmlns:a16="http://schemas.microsoft.com/office/drawing/2014/main" val="2252034132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C617A15-4712-144A-AD4A-63447D1398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617063"/>
              </p:ext>
            </p:extLst>
          </p:nvPr>
        </p:nvGraphicFramePr>
        <p:xfrm>
          <a:off x="320964" y="3247275"/>
          <a:ext cx="3753427" cy="26746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53427">
                  <a:extLst>
                    <a:ext uri="{9D8B030D-6E8A-4147-A177-3AD203B41FA5}">
                      <a16:colId xmlns:a16="http://schemas.microsoft.com/office/drawing/2014/main" val="536105565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Uncertainty, Sensitivity, and Covariance</a:t>
                      </a:r>
                    </a:p>
                  </a:txBody>
                  <a:tcPr marL="171450" marR="9525" marT="9525" marB="0" anchor="b"/>
                </a:tc>
                <a:extLst>
                  <a:ext uri="{0D108BD9-81ED-4DB2-BD59-A6C34878D82A}">
                    <a16:rowId xmlns:a16="http://schemas.microsoft.com/office/drawing/2014/main" val="42969812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Neutron Capture and Associated Spectra</a:t>
                      </a:r>
                    </a:p>
                  </a:txBody>
                  <a:tcPr marL="171450" marR="9525" marT="9525" marB="0" anchor="b"/>
                </a:tc>
                <a:extLst>
                  <a:ext uri="{0D108BD9-81ED-4DB2-BD59-A6C34878D82A}">
                    <a16:rowId xmlns:a16="http://schemas.microsoft.com/office/drawing/2014/main" val="7819246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Fission I, Independent and Cumulative Yields</a:t>
                      </a:r>
                    </a:p>
                  </a:txBody>
                  <a:tcPr marL="171450" marR="9525" marT="9525" marB="0" anchor="b"/>
                </a:tc>
                <a:extLst>
                  <a:ext uri="{0D108BD9-81ED-4DB2-BD59-A6C34878D82A}">
                    <a16:rowId xmlns:a16="http://schemas.microsoft.com/office/drawing/2014/main" val="425470687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Gamma-Induced Reactions </a:t>
                      </a:r>
                    </a:p>
                  </a:txBody>
                  <a:tcPr marL="171450" marR="9525" marT="9525" marB="0" anchor="b"/>
                </a:tc>
                <a:extLst>
                  <a:ext uri="{0D108BD9-81ED-4DB2-BD59-A6C34878D82A}">
                    <a16:rowId xmlns:a16="http://schemas.microsoft.com/office/drawing/2014/main" val="15511377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Inelastic Neutron Scattering &amp; Assoc. Spectra</a:t>
                      </a:r>
                    </a:p>
                  </a:txBody>
                  <a:tcPr marL="171450" marR="9525" marT="9525" marB="0" anchor="b"/>
                </a:tc>
                <a:extLst>
                  <a:ext uri="{0D108BD9-81ED-4DB2-BD59-A6C34878D82A}">
                    <a16:rowId xmlns:a16="http://schemas.microsoft.com/office/drawing/2014/main" val="301798331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Fission II, Prompt Gammas and Neutrons</a:t>
                      </a:r>
                    </a:p>
                  </a:txBody>
                  <a:tcPr marL="171450" marR="9525" marT="9525" marB="0" anchor="b"/>
                </a:tc>
                <a:extLst>
                  <a:ext uri="{0D108BD9-81ED-4DB2-BD59-A6C34878D82A}">
                    <a16:rowId xmlns:a16="http://schemas.microsoft.com/office/drawing/2014/main" val="218382821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l-G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(α,</a:t>
                      </a:r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n) Reactions</a:t>
                      </a:r>
                    </a:p>
                  </a:txBody>
                  <a:tcPr marL="171450" marR="9525" marT="9525" marB="0" anchor="b"/>
                </a:tc>
                <a:extLst>
                  <a:ext uri="{0D108BD9-81ED-4DB2-BD59-A6C34878D82A}">
                    <a16:rowId xmlns:a16="http://schemas.microsoft.com/office/drawing/2014/main" val="384500851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Targets, Facilities and Detector Systems</a:t>
                      </a:r>
                    </a:p>
                  </a:txBody>
                  <a:tcPr marL="171450" marR="9525" marT="9525" marB="0" anchor="b"/>
                </a:tc>
                <a:extLst>
                  <a:ext uri="{0D108BD9-81ED-4DB2-BD59-A6C34878D82A}">
                    <a16:rowId xmlns:a16="http://schemas.microsoft.com/office/drawing/2014/main" val="3046289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Fission III, Decay Data</a:t>
                      </a:r>
                    </a:p>
                  </a:txBody>
                  <a:tcPr marL="171450" marR="9525" marT="9525" marB="0" anchor="b"/>
                </a:tc>
                <a:extLst>
                  <a:ext uri="{0D108BD9-81ED-4DB2-BD59-A6C34878D82A}">
                    <a16:rowId xmlns:a16="http://schemas.microsoft.com/office/drawing/2014/main" val="322292671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Development of Benchmark Exercises</a:t>
                      </a:r>
                    </a:p>
                  </a:txBody>
                  <a:tcPr marL="171450" marR="9525" marT="9525" marB="0" anchor="b"/>
                </a:tc>
                <a:extLst>
                  <a:ext uri="{0D108BD9-81ED-4DB2-BD59-A6C34878D82A}">
                    <a16:rowId xmlns:a16="http://schemas.microsoft.com/office/drawing/2014/main" val="261690050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Data Processing &amp; Transport Code Needs</a:t>
                      </a:r>
                    </a:p>
                  </a:txBody>
                  <a:tcPr marL="171450" marR="9525" marT="9525" marB="0" anchor="b"/>
                </a:tc>
                <a:extLst>
                  <a:ext uri="{0D108BD9-81ED-4DB2-BD59-A6C34878D82A}">
                    <a16:rowId xmlns:a16="http://schemas.microsoft.com/office/drawing/2014/main" val="80860935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Actinide Cross Sections</a:t>
                      </a:r>
                    </a:p>
                  </a:txBody>
                  <a:tcPr marL="171450" marR="9525" marT="9525" marB="0" anchor="b"/>
                </a:tc>
                <a:extLst>
                  <a:ext uri="{0D108BD9-81ED-4DB2-BD59-A6C34878D82A}">
                    <a16:rowId xmlns:a16="http://schemas.microsoft.com/office/drawing/2014/main" val="253798664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1A60FC2-D325-BA44-A64F-71858E620B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6663437"/>
              </p:ext>
            </p:extLst>
          </p:nvPr>
        </p:nvGraphicFramePr>
        <p:xfrm>
          <a:off x="4891809" y="3016778"/>
          <a:ext cx="3337791" cy="13373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37791">
                  <a:extLst>
                    <a:ext uri="{9D8B030D-6E8A-4147-A177-3AD203B41FA5}">
                      <a16:colId xmlns:a16="http://schemas.microsoft.com/office/drawing/2014/main" val="2016005639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Nuclear Data for Isotope Production</a:t>
                      </a:r>
                    </a:p>
                  </a:txBody>
                  <a:tcPr marL="171450" marR="9525" marT="9525" marB="0" anchor="b"/>
                </a:tc>
                <a:extLst>
                  <a:ext uri="{0D108BD9-81ED-4DB2-BD59-A6C34878D82A}">
                    <a16:rowId xmlns:a16="http://schemas.microsoft.com/office/drawing/2014/main" val="101917224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Safeguards</a:t>
                      </a:r>
                    </a:p>
                  </a:txBody>
                  <a:tcPr marL="171450" marR="9525" marT="9525" marB="0" anchor="b"/>
                </a:tc>
                <a:extLst>
                  <a:ext uri="{0D108BD9-81ED-4DB2-BD59-A6C34878D82A}">
                    <a16:rowId xmlns:a16="http://schemas.microsoft.com/office/drawing/2014/main" val="312418216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Materials Damage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450" marR="9525" marT="9525" marB="0" anchor="b"/>
                </a:tc>
                <a:extLst>
                  <a:ext uri="{0D108BD9-81ED-4DB2-BD59-A6C34878D82A}">
                    <a16:rowId xmlns:a16="http://schemas.microsoft.com/office/drawing/2014/main" val="315208816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Nuclear Data for Nuclear Energy</a:t>
                      </a:r>
                    </a:p>
                  </a:txBody>
                  <a:tcPr marL="171450" marR="9525" marT="9525" marB="0" anchor="b"/>
                </a:tc>
                <a:extLst>
                  <a:ext uri="{0D108BD9-81ED-4DB2-BD59-A6C34878D82A}">
                    <a16:rowId xmlns:a16="http://schemas.microsoft.com/office/drawing/2014/main" val="147941897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(n,x) reactions</a:t>
                      </a:r>
                    </a:p>
                  </a:txBody>
                  <a:tcPr marL="171450" marR="9525" marT="9525" marB="0" anchor="b"/>
                </a:tc>
                <a:extLst>
                  <a:ext uri="{0D108BD9-81ED-4DB2-BD59-A6C34878D82A}">
                    <a16:rowId xmlns:a16="http://schemas.microsoft.com/office/drawing/2014/main" val="163044491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Atomic Data, NRF Data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450" marR="9525" marT="9525" marB="0" anchor="b"/>
                </a:tc>
                <a:extLst>
                  <a:ext uri="{0D108BD9-81ED-4DB2-BD59-A6C34878D82A}">
                    <a16:rowId xmlns:a16="http://schemas.microsoft.com/office/drawing/2014/main" val="2754074578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1375ADE-C0BE-A640-AFF1-99B52C1B35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3279844"/>
              </p:ext>
            </p:extLst>
          </p:nvPr>
        </p:nvGraphicFramePr>
        <p:xfrm>
          <a:off x="4842291" y="4955566"/>
          <a:ext cx="3851564" cy="13373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51564">
                  <a:extLst>
                    <a:ext uri="{9D8B030D-6E8A-4147-A177-3AD203B41FA5}">
                      <a16:colId xmlns:a16="http://schemas.microsoft.com/office/drawing/2014/main" val="504647606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Covariance/Uncertainty/Sensitivity/Validation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450" marR="9525" marT="9525" marB="0" anchor="b"/>
                </a:tc>
                <a:extLst>
                  <a:ext uri="{0D108BD9-81ED-4DB2-BD59-A6C34878D82A}">
                    <a16:rowId xmlns:a16="http://schemas.microsoft.com/office/drawing/2014/main" val="311770060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Nuclear Data for Isotope Prod. and Targetry needs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450" marR="9525" marT="9525" marB="0" anchor="b"/>
                </a:tc>
                <a:extLst>
                  <a:ext uri="{0D108BD9-81ED-4DB2-BD59-A6C34878D82A}">
                    <a16:rowId xmlns:a16="http://schemas.microsoft.com/office/drawing/2014/main" val="78288846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Machine Learning/Artificial Intelligence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450" marR="9525" marT="9525" marB="0" anchor="b"/>
                </a:tc>
                <a:extLst>
                  <a:ext uri="{0D108BD9-81ED-4DB2-BD59-A6C34878D82A}">
                    <a16:rowId xmlns:a16="http://schemas.microsoft.com/office/drawing/2014/main" val="196693917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Detector Models, Atomic Data &amp; Stopping Powers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450" marR="9525" marT="9525" marB="0" anchor="b"/>
                </a:tc>
                <a:extLst>
                  <a:ext uri="{0D108BD9-81ED-4DB2-BD59-A6C34878D82A}">
                    <a16:rowId xmlns:a16="http://schemas.microsoft.com/office/drawing/2014/main" val="225249314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Scattering, Transport and Shielding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450" marR="9525" marT="9525" marB="0" anchor="b"/>
                </a:tc>
                <a:extLst>
                  <a:ext uri="{0D108BD9-81ED-4DB2-BD59-A6C34878D82A}">
                    <a16:rowId xmlns:a16="http://schemas.microsoft.com/office/drawing/2014/main" val="250816498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Neutron induced gammas and gamma decay</a:t>
                      </a:r>
                    </a:p>
                  </a:txBody>
                  <a:tcPr marL="171450" marR="9525" marT="9525" marB="0" anchor="b"/>
                </a:tc>
                <a:extLst>
                  <a:ext uri="{0D108BD9-81ED-4DB2-BD59-A6C34878D82A}">
                    <a16:rowId xmlns:a16="http://schemas.microsoft.com/office/drawing/2014/main" val="193261837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076D560-F65A-E348-9568-1FCE2299A0A5}"/>
              </a:ext>
            </a:extLst>
          </p:cNvPr>
          <p:cNvSpPr txBox="1"/>
          <p:nvPr/>
        </p:nvSpPr>
        <p:spPr>
          <a:xfrm>
            <a:off x="1287380" y="972129"/>
            <a:ext cx="1723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NDNCA (2015)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1DB8F5-EEBA-6940-B063-517AF287DB22}"/>
              </a:ext>
            </a:extLst>
          </p:cNvPr>
          <p:cNvSpPr txBox="1"/>
          <p:nvPr/>
        </p:nvSpPr>
        <p:spPr>
          <a:xfrm>
            <a:off x="5902741" y="877867"/>
            <a:ext cx="1537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NDEM (2016)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D32E1D-8104-B346-AFAB-C6C80D773D8C}"/>
              </a:ext>
            </a:extLst>
          </p:cNvPr>
          <p:cNvSpPr txBox="1"/>
          <p:nvPr/>
        </p:nvSpPr>
        <p:spPr>
          <a:xfrm>
            <a:off x="1347605" y="2832112"/>
            <a:ext cx="1700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NDREW (2019)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C3AA94-9E28-ED48-BFD4-1AC9E17D864B}"/>
              </a:ext>
            </a:extLst>
          </p:cNvPr>
          <p:cNvSpPr txBox="1"/>
          <p:nvPr/>
        </p:nvSpPr>
        <p:spPr>
          <a:xfrm>
            <a:off x="5679630" y="2632417"/>
            <a:ext cx="1762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WANDA (2019)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C63E99-AC1E-6F49-B0B9-B9585635FC1D}"/>
              </a:ext>
            </a:extLst>
          </p:cNvPr>
          <p:cNvSpPr txBox="1"/>
          <p:nvPr/>
        </p:nvSpPr>
        <p:spPr>
          <a:xfrm>
            <a:off x="5915853" y="4585134"/>
            <a:ext cx="1704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WANDA (2020)</a:t>
            </a:r>
          </a:p>
        </p:txBody>
      </p:sp>
    </p:spTree>
    <p:extLst>
      <p:ext uri="{BB962C8B-B14F-4D97-AF65-F5344CB8AC3E}">
        <p14:creationId xmlns:p14="http://schemas.microsoft.com/office/powerpoint/2010/main" val="2716681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B67B6-08F1-C749-BEFE-9941DA0470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593024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saw that prompt (n,x</a:t>
            </a:r>
            <a:r>
              <a:rPr lang="en-US" sz="3200" dirty="0">
                <a:solidFill>
                  <a:schemeClr val="bg1"/>
                </a:solidFill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data was valuable for hydrocarbon production, carbon sequestration, space exploration and nonproliferation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C6396DF-CB88-BA47-90B0-3443D022B718}"/>
              </a:ext>
            </a:extLst>
          </p:cNvPr>
          <p:cNvGrpSpPr/>
          <p:nvPr/>
        </p:nvGrpSpPr>
        <p:grpSpPr>
          <a:xfrm>
            <a:off x="6040118" y="4754324"/>
            <a:ext cx="2488181" cy="1566210"/>
            <a:chOff x="6668860" y="1488222"/>
            <a:chExt cx="2386568" cy="159273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2A9B15F-EA2B-5D4E-BF14-879A23CC8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68860" y="1488222"/>
              <a:ext cx="2386568" cy="118616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EBB80CD-EFF1-E943-9343-F5650B5DA593}"/>
                </a:ext>
              </a:extLst>
            </p:cNvPr>
            <p:cNvSpPr txBox="1"/>
            <p:nvPr/>
          </p:nvSpPr>
          <p:spPr>
            <a:xfrm>
              <a:off x="6668860" y="2674070"/>
              <a:ext cx="2386568" cy="406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Carbon Sequestration</a:t>
              </a: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528968D4-ED7E-1E4A-B677-54580DEE5A6C}"/>
              </a:ext>
            </a:extLst>
          </p:cNvPr>
          <p:cNvSpPr/>
          <p:nvPr/>
        </p:nvSpPr>
        <p:spPr bwMode="auto">
          <a:xfrm>
            <a:off x="3634969" y="3450323"/>
            <a:ext cx="1653987" cy="134543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(n,x</a:t>
            </a:r>
            <a:r>
              <a:rPr lang="en-US" sz="3200" b="1" dirty="0">
                <a:solidFill>
                  <a:schemeClr val="bg1"/>
                </a:solidFill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</a:t>
            </a:r>
          </a:p>
        </p:txBody>
      </p:sp>
      <p:pic>
        <p:nvPicPr>
          <p:cNvPr id="36" name="Picture 4" descr="Dragonfly Launch Moved to 2027 | NASA">
            <a:extLst>
              <a:ext uri="{FF2B5EF4-FFF2-40B4-BE49-F238E27FC236}">
                <a16:creationId xmlns:a16="http://schemas.microsoft.com/office/drawing/2014/main" id="{43FD6A1F-4FCF-EC47-9140-DD57D4B8CB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52348" y="1676894"/>
            <a:ext cx="2413943" cy="115674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TIC: La recta final para Dragonfly y CAESAR, las próximas sondas New  Frontiers de la NASA">
            <a:extLst>
              <a:ext uri="{FF2B5EF4-FFF2-40B4-BE49-F238E27FC236}">
                <a16:creationId xmlns:a16="http://schemas.microsoft.com/office/drawing/2014/main" id="{4E7304B9-F909-EC4E-9250-C68031794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49308" y="2532779"/>
            <a:ext cx="2079046" cy="197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C657F1A-12CD-7D4A-BA4D-8CC422220605}"/>
              </a:ext>
            </a:extLst>
          </p:cNvPr>
          <p:cNvSpPr txBox="1"/>
          <p:nvPr/>
        </p:nvSpPr>
        <p:spPr>
          <a:xfrm>
            <a:off x="6065582" y="3856298"/>
            <a:ext cx="2400710" cy="64633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Space Exploration &amp;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Planetary Defense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BCF36ED-1E0F-264F-8645-78379AB2422C}"/>
              </a:ext>
            </a:extLst>
          </p:cNvPr>
          <p:cNvGrpSpPr/>
          <p:nvPr/>
        </p:nvGrpSpPr>
        <p:grpSpPr>
          <a:xfrm>
            <a:off x="724414" y="4433979"/>
            <a:ext cx="2166494" cy="1911934"/>
            <a:chOff x="416113" y="4080346"/>
            <a:chExt cx="2166494" cy="1911934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33453A8-B73B-0641-8BDE-EED484E12449}"/>
                </a:ext>
              </a:extLst>
            </p:cNvPr>
            <p:cNvGrpSpPr/>
            <p:nvPr/>
          </p:nvGrpSpPr>
          <p:grpSpPr>
            <a:xfrm>
              <a:off x="426882" y="4080346"/>
              <a:ext cx="2155725" cy="1587288"/>
              <a:chOff x="6039293" y="2044267"/>
              <a:chExt cx="4016040" cy="2957061"/>
            </a:xfrm>
            <a:effectLst/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86C34D77-1F47-5846-8605-3CDE0A4F71D9}"/>
                  </a:ext>
                </a:extLst>
              </p:cNvPr>
              <p:cNvSpPr/>
              <p:nvPr/>
            </p:nvSpPr>
            <p:spPr>
              <a:xfrm>
                <a:off x="6039293" y="2074855"/>
                <a:ext cx="4016040" cy="2831726"/>
              </a:xfrm>
              <a:prstGeom prst="rect">
                <a:avLst/>
              </a:prstGeom>
              <a:blipFill>
                <a:blip r:embed="rId5"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DAEAA75E-885B-C44E-9DD8-434383A92662}"/>
                  </a:ext>
                </a:extLst>
              </p:cNvPr>
              <p:cNvSpPr/>
              <p:nvPr/>
            </p:nvSpPr>
            <p:spPr>
              <a:xfrm>
                <a:off x="7929683" y="3599156"/>
                <a:ext cx="887987" cy="744965"/>
              </a:xfrm>
              <a:prstGeom prst="rect">
                <a:avLst/>
              </a:prstGeom>
              <a:solidFill>
                <a:srgbClr val="F4D8B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C4951A17-11CB-9A42-8376-B059BCDE75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3566" t="15077" r="31711" b="33960"/>
              <a:stretch/>
            </p:blipFill>
            <p:spPr>
              <a:xfrm>
                <a:off x="6388498" y="2044267"/>
                <a:ext cx="3484991" cy="2957061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1831B4C1-C435-7045-A8F2-9D5391E3F1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877668" y="3660715"/>
                <a:ext cx="52014" cy="621846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0D70B3CC-6EF6-554F-84E7-9B98705E7E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8196425" y="3269614"/>
                <a:ext cx="52014" cy="621846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F940DFA6-57AE-9345-B613-FD31C6BD67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63862"/>
              <a:stretch/>
            </p:blipFill>
            <p:spPr>
              <a:xfrm rot="5400000">
                <a:off x="8631882" y="3408666"/>
                <a:ext cx="30594" cy="365760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0D710225-6184-C448-BB61-ACB0972CA8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38432"/>
              <a:stretch/>
            </p:blipFill>
            <p:spPr>
              <a:xfrm rot="16200000" flipV="1">
                <a:off x="8536537" y="4165043"/>
                <a:ext cx="100436" cy="458254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C4794EED-7644-CF4A-857E-39DCDACA2D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6200000" flipV="1">
                <a:off x="8196425" y="4059852"/>
                <a:ext cx="52014" cy="621846"/>
              </a:xfrm>
              <a:prstGeom prst="rect">
                <a:avLst/>
              </a:prstGeom>
            </p:spPr>
          </p:pic>
          <p:pic>
            <p:nvPicPr>
              <p:cNvPr id="49" name="Content Placeholder 26">
                <a:extLst>
                  <a:ext uri="{FF2B5EF4-FFF2-40B4-BE49-F238E27FC236}">
                    <a16:creationId xmlns:a16="http://schemas.microsoft.com/office/drawing/2014/main" id="{0E71FF11-A04F-2643-A666-23C2D77512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845229" y="2125936"/>
                <a:ext cx="647699" cy="238267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4CBC1889-CE44-F04B-8462-857C661AB33F}"/>
                  </a:ext>
                </a:extLst>
              </p:cNvPr>
              <p:cNvSpPr txBox="1"/>
              <p:nvPr/>
            </p:nvSpPr>
            <p:spPr>
              <a:xfrm>
                <a:off x="8525915" y="2766449"/>
                <a:ext cx="1419732" cy="5733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00" b="1" dirty="0"/>
                  <a:t>Formation to be measured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828A4E6-2E31-0041-8274-37418CCE6147}"/>
                  </a:ext>
                </a:extLst>
              </p:cNvPr>
              <p:cNvSpPr txBox="1"/>
              <p:nvPr/>
            </p:nvSpPr>
            <p:spPr>
              <a:xfrm>
                <a:off x="6047568" y="2860888"/>
                <a:ext cx="1537128" cy="5733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00" b="1" dirty="0"/>
                  <a:t>Sensors + Electronics</a:t>
                </a:r>
              </a:p>
            </p:txBody>
          </p: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1AA733E8-C02D-9543-B60B-B0CB8084F7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9921" y="3110960"/>
                <a:ext cx="465862" cy="368582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29F8FD6-6B45-6A49-B8AA-60D73B40CF5B}"/>
                  </a:ext>
                </a:extLst>
              </p:cNvPr>
              <p:cNvSpPr txBox="1"/>
              <p:nvPr/>
            </p:nvSpPr>
            <p:spPr>
              <a:xfrm>
                <a:off x="6156557" y="3880218"/>
                <a:ext cx="1219167" cy="5733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00" b="1" dirty="0"/>
                  <a:t>Casing + Cement</a:t>
                </a:r>
              </a:p>
            </p:txBody>
          </p:sp>
          <p:sp>
            <p:nvSpPr>
              <p:cNvPr id="55" name="Bent Arrow 54">
                <a:extLst>
                  <a:ext uri="{FF2B5EF4-FFF2-40B4-BE49-F238E27FC236}">
                    <a16:creationId xmlns:a16="http://schemas.microsoft.com/office/drawing/2014/main" id="{8F01A56B-6D8A-0946-9927-6C638F9EDD9B}"/>
                  </a:ext>
                </a:extLst>
              </p:cNvPr>
              <p:cNvSpPr/>
              <p:nvPr/>
            </p:nvSpPr>
            <p:spPr>
              <a:xfrm rot="10800000" flipH="1">
                <a:off x="7699218" y="3769435"/>
                <a:ext cx="460934" cy="359041"/>
              </a:xfrm>
              <a:prstGeom prst="ben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814BADE-7DB4-234A-9AAB-785F3CB223B3}"/>
                </a:ext>
              </a:extLst>
            </p:cNvPr>
            <p:cNvSpPr txBox="1"/>
            <p:nvPr/>
          </p:nvSpPr>
          <p:spPr>
            <a:xfrm>
              <a:off x="416113" y="5592170"/>
              <a:ext cx="2166494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Oil Well Logging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B68112F-B163-F440-9A82-30988ACFE542}"/>
              </a:ext>
            </a:extLst>
          </p:cNvPr>
          <p:cNvGrpSpPr/>
          <p:nvPr/>
        </p:nvGrpSpPr>
        <p:grpSpPr>
          <a:xfrm>
            <a:off x="630916" y="1680461"/>
            <a:ext cx="2339285" cy="2378299"/>
            <a:chOff x="602453" y="1884234"/>
            <a:chExt cx="2339285" cy="2378299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12971F0F-22EF-1D44-856D-E77D8DB15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2453" y="1884234"/>
              <a:ext cx="2339285" cy="2188436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33054DE-8F71-F740-8206-D9A9F0DD74B5}"/>
                </a:ext>
              </a:extLst>
            </p:cNvPr>
            <p:cNvSpPr txBox="1"/>
            <p:nvPr/>
          </p:nvSpPr>
          <p:spPr>
            <a:xfrm>
              <a:off x="688849" y="3923979"/>
              <a:ext cx="2148683" cy="33855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Active Interrogation</a:t>
              </a:r>
            </a:p>
          </p:txBody>
        </p:sp>
      </p:grp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10ADBC2-D1A4-BC48-8B24-C69AD6EC355F}"/>
              </a:ext>
            </a:extLst>
          </p:cNvPr>
          <p:cNvCxnSpPr>
            <a:stCxn id="8" idx="7"/>
          </p:cNvCxnSpPr>
          <p:nvPr/>
        </p:nvCxnSpPr>
        <p:spPr bwMode="auto">
          <a:xfrm flipV="1">
            <a:off x="5046735" y="2774679"/>
            <a:ext cx="993384" cy="872679"/>
          </a:xfrm>
          <a:prstGeom prst="straightConnector1">
            <a:avLst/>
          </a:prstGeom>
          <a:solidFill>
            <a:schemeClr val="accent1"/>
          </a:solidFill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1A4DCC8C-81CF-354D-9E9C-74D7B101B548}"/>
              </a:ext>
            </a:extLst>
          </p:cNvPr>
          <p:cNvCxnSpPr>
            <a:cxnSpLocks/>
            <a:stCxn id="8" idx="5"/>
          </p:cNvCxnSpPr>
          <p:nvPr/>
        </p:nvCxnSpPr>
        <p:spPr bwMode="auto">
          <a:xfrm>
            <a:off x="5046735" y="4598726"/>
            <a:ext cx="993384" cy="831847"/>
          </a:xfrm>
          <a:prstGeom prst="straightConnector1">
            <a:avLst/>
          </a:prstGeom>
          <a:solidFill>
            <a:schemeClr val="accent1"/>
          </a:solidFill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E309C1B1-900D-734A-ADD1-67A5C80A7D4F}"/>
              </a:ext>
            </a:extLst>
          </p:cNvPr>
          <p:cNvCxnSpPr>
            <a:cxnSpLocks/>
            <a:stCxn id="8" idx="3"/>
          </p:cNvCxnSpPr>
          <p:nvPr/>
        </p:nvCxnSpPr>
        <p:spPr bwMode="auto">
          <a:xfrm flipH="1">
            <a:off x="2842636" y="4598726"/>
            <a:ext cx="1034554" cy="870101"/>
          </a:xfrm>
          <a:prstGeom prst="straightConnector1">
            <a:avLst/>
          </a:prstGeom>
          <a:solidFill>
            <a:schemeClr val="accent1"/>
          </a:solidFill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80DC3DAF-4D0A-704A-B124-FE73B24DAC58}"/>
              </a:ext>
            </a:extLst>
          </p:cNvPr>
          <p:cNvCxnSpPr>
            <a:cxnSpLocks/>
            <a:stCxn id="8" idx="1"/>
          </p:cNvCxnSpPr>
          <p:nvPr/>
        </p:nvCxnSpPr>
        <p:spPr bwMode="auto">
          <a:xfrm flipH="1" flipV="1">
            <a:off x="2824929" y="2774679"/>
            <a:ext cx="1052261" cy="872679"/>
          </a:xfrm>
          <a:prstGeom prst="straightConnector1">
            <a:avLst/>
          </a:prstGeom>
          <a:solidFill>
            <a:schemeClr val="accent1"/>
          </a:solidFill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D3D4203D-AE1F-B843-9EB2-60F87D25CA77}"/>
              </a:ext>
            </a:extLst>
          </p:cNvPr>
          <p:cNvSpPr txBox="1"/>
          <p:nvPr/>
        </p:nvSpPr>
        <p:spPr>
          <a:xfrm>
            <a:off x="2946745" y="1842913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McConchie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A381EE1-7A5E-1D40-8466-455263AD55E9}"/>
              </a:ext>
            </a:extLst>
          </p:cNvPr>
          <p:cNvSpPr txBox="1"/>
          <p:nvPr/>
        </p:nvSpPr>
        <p:spPr>
          <a:xfrm>
            <a:off x="2991513" y="5617155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Mauborgne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DEBE983-BE18-9F45-9DCF-BE49C49B1C1A}"/>
              </a:ext>
            </a:extLst>
          </p:cNvPr>
          <p:cNvSpPr txBox="1"/>
          <p:nvPr/>
        </p:nvSpPr>
        <p:spPr>
          <a:xfrm>
            <a:off x="5117664" y="5595588"/>
            <a:ext cx="795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Ayllon</a:t>
            </a: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F949DE9E-6935-0F42-B355-27BA11F493E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5581" y="2832490"/>
            <a:ext cx="2400710" cy="10279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8DFA0296-4352-7949-85A2-14F9438E9F77}"/>
              </a:ext>
            </a:extLst>
          </p:cNvPr>
          <p:cNvSpPr txBox="1"/>
          <p:nvPr/>
        </p:nvSpPr>
        <p:spPr>
          <a:xfrm>
            <a:off x="5145506" y="348285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Ressler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320644A-72B3-BE4C-8C74-FE7A8FC41084}"/>
              </a:ext>
            </a:extLst>
          </p:cNvPr>
          <p:cNvSpPr txBox="1"/>
          <p:nvPr/>
        </p:nvSpPr>
        <p:spPr>
          <a:xfrm>
            <a:off x="5117664" y="1838109"/>
            <a:ext cx="795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Ayllon</a:t>
            </a:r>
          </a:p>
        </p:txBody>
      </p:sp>
    </p:spTree>
    <p:extLst>
      <p:ext uri="{BB962C8B-B14F-4D97-AF65-F5344CB8AC3E}">
        <p14:creationId xmlns:p14="http://schemas.microsoft.com/office/powerpoint/2010/main" val="213138934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1024432"/>
          </a:xfrm>
          <a:prstGeom prst="rect">
            <a:avLst/>
          </a:prstGeom>
          <a:solidFill>
            <a:srgbClr val="18458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3750" b="1" kern="1200">
                <a:solidFill>
                  <a:srgbClr val="E09E19"/>
                </a:solidFill>
                <a:latin typeface="Georgia"/>
                <a:ea typeface="+mj-ea"/>
                <a:cs typeface="Georgia"/>
              </a:defRPr>
            </a:lvl1pPr>
          </a:lstStyle>
          <a:p>
            <a:pPr algn="ctr"/>
            <a:r>
              <a:rPr lang="en-US" sz="3200" b="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The status of measured nuclear (n,x</a:t>
            </a:r>
            <a:r>
              <a:rPr lang="en-US" sz="3200" b="0" dirty="0">
                <a:solidFill>
                  <a:schemeClr val="bg1"/>
                </a:solidFill>
                <a:latin typeface="Symbol" pitchFamily="2" charset="2"/>
                <a:ea typeface="Times New Roman" charset="0"/>
                <a:cs typeface="Times New Roman" charset="0"/>
              </a:rPr>
              <a:t>g</a:t>
            </a:r>
            <a:r>
              <a:rPr lang="en-US" sz="3200" b="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) data across the chart of nuclides from NSR since 1950</a:t>
            </a:r>
            <a:endParaRPr lang="en-US" sz="2000" b="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18D31BB-E362-AF4E-A88D-F334637F8F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4329711"/>
              </p:ext>
            </p:extLst>
          </p:nvPr>
        </p:nvGraphicFramePr>
        <p:xfrm>
          <a:off x="229191" y="1104079"/>
          <a:ext cx="3952844" cy="227076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138733">
                  <a:extLst>
                    <a:ext uri="{9D8B030D-6E8A-4147-A177-3AD203B41FA5}">
                      <a16:colId xmlns:a16="http://schemas.microsoft.com/office/drawing/2014/main" val="421921078"/>
                    </a:ext>
                  </a:extLst>
                </a:gridCol>
                <a:gridCol w="1785546">
                  <a:extLst>
                    <a:ext uri="{9D8B030D-6E8A-4147-A177-3AD203B41FA5}">
                      <a16:colId xmlns:a16="http://schemas.microsoft.com/office/drawing/2014/main" val="2124664465"/>
                    </a:ext>
                  </a:extLst>
                </a:gridCol>
                <a:gridCol w="1028565">
                  <a:extLst>
                    <a:ext uri="{9D8B030D-6E8A-4147-A177-3AD203B41FA5}">
                      <a16:colId xmlns:a16="http://schemas.microsoft.com/office/drawing/2014/main" val="254495363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Reaction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Quantity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 of ref.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1786835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</a:t>
                      </a:r>
                      <a:r>
                        <a:rPr lang="en-US" sz="1800" u="none" strike="noStrike" dirty="0"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6278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6395754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45708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(n,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ymbol" pitchFamily="2" charset="2"/>
                          <a:ea typeface="+mn-ea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thermal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4270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188361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45708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(n,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ymbol" pitchFamily="2" charset="2"/>
                          <a:ea typeface="+mn-ea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thermal+</a:t>
                      </a:r>
                      <a:r>
                        <a:rPr lang="en-US" sz="1800" u="none" strike="noStrike" dirty="0"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-spec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9257798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45708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(n,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ymbol" pitchFamily="2" charset="2"/>
                          <a:ea typeface="+mn-ea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epithermal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2571942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45708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(n,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ymbol" pitchFamily="2" charset="2"/>
                          <a:ea typeface="+mn-ea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epithermal+</a:t>
                      </a:r>
                      <a:r>
                        <a:rPr lang="en-US" sz="1800" u="none" strike="noStrike" dirty="0"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-spec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2866554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45708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(n,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ymbol" pitchFamily="2" charset="2"/>
                          <a:ea typeface="+mn-ea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keV+</a:t>
                      </a:r>
                      <a:r>
                        <a:rPr lang="en-US" sz="1800" u="none" strike="noStrike" dirty="0"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-spec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9497171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45708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(n,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ymbol" pitchFamily="2" charset="2"/>
                          <a:ea typeface="+mn-ea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08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MeV+</a:t>
                      </a:r>
                      <a:r>
                        <a:rPr lang="en-US" sz="1800" u="none" strike="noStrike" dirty="0"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-spec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92739572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D4B2B09-9DC6-DA40-A117-72186547AB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0230794"/>
              </p:ext>
            </p:extLst>
          </p:nvPr>
        </p:nvGraphicFramePr>
        <p:xfrm>
          <a:off x="229191" y="3588956"/>
          <a:ext cx="3952844" cy="1419225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138733">
                  <a:extLst>
                    <a:ext uri="{9D8B030D-6E8A-4147-A177-3AD203B41FA5}">
                      <a16:colId xmlns:a16="http://schemas.microsoft.com/office/drawing/2014/main" val="1169549985"/>
                    </a:ext>
                  </a:extLst>
                </a:gridCol>
                <a:gridCol w="1675378">
                  <a:extLst>
                    <a:ext uri="{9D8B030D-6E8A-4147-A177-3AD203B41FA5}">
                      <a16:colId xmlns:a16="http://schemas.microsoft.com/office/drawing/2014/main" val="3990838232"/>
                    </a:ext>
                  </a:extLst>
                </a:gridCol>
                <a:gridCol w="1138733">
                  <a:extLst>
                    <a:ext uri="{9D8B030D-6E8A-4147-A177-3AD203B41FA5}">
                      <a16:colId xmlns:a16="http://schemas.microsoft.com/office/drawing/2014/main" val="2609758599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Reaction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Quantity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 of ref.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9830896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(n,n')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81278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(n,n')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-spec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618328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(n,n')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MeV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6262134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(n,n')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MeV+</a:t>
                      </a:r>
                      <a:r>
                        <a:rPr lang="en-US" sz="1800" u="none" strike="noStrike" dirty="0"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-spec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03007696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18FC161-A49A-D24C-8263-C0AAF6D1E9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2347832"/>
              </p:ext>
            </p:extLst>
          </p:nvPr>
        </p:nvGraphicFramePr>
        <p:xfrm>
          <a:off x="4827494" y="2719387"/>
          <a:ext cx="3952844" cy="1419225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138733">
                  <a:extLst>
                    <a:ext uri="{9D8B030D-6E8A-4147-A177-3AD203B41FA5}">
                      <a16:colId xmlns:a16="http://schemas.microsoft.com/office/drawing/2014/main" val="1938785559"/>
                    </a:ext>
                  </a:extLst>
                </a:gridCol>
                <a:gridCol w="1675378">
                  <a:extLst>
                    <a:ext uri="{9D8B030D-6E8A-4147-A177-3AD203B41FA5}">
                      <a16:colId xmlns:a16="http://schemas.microsoft.com/office/drawing/2014/main" val="426479463"/>
                    </a:ext>
                  </a:extLst>
                </a:gridCol>
                <a:gridCol w="1138733">
                  <a:extLst>
                    <a:ext uri="{9D8B030D-6E8A-4147-A177-3AD203B41FA5}">
                      <a16:colId xmlns:a16="http://schemas.microsoft.com/office/drawing/2014/main" val="942350676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Reaction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Quantity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 of ref.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9903888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(n,2n)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7095215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(n,2n)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-spec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790709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(n,2n)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MeV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2159837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(n,2n)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MeV+</a:t>
                      </a:r>
                      <a:r>
                        <a:rPr lang="en-US" sz="1800" u="none" strike="noStrike" dirty="0"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-spec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34445171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F9F56D7-9FFA-F346-AF44-2A4BA1B15B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964844"/>
              </p:ext>
            </p:extLst>
          </p:nvPr>
        </p:nvGraphicFramePr>
        <p:xfrm>
          <a:off x="4827494" y="4298568"/>
          <a:ext cx="3952844" cy="113538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138733">
                  <a:extLst>
                    <a:ext uri="{9D8B030D-6E8A-4147-A177-3AD203B41FA5}">
                      <a16:colId xmlns:a16="http://schemas.microsoft.com/office/drawing/2014/main" val="74295240"/>
                    </a:ext>
                  </a:extLst>
                </a:gridCol>
                <a:gridCol w="1675378">
                  <a:extLst>
                    <a:ext uri="{9D8B030D-6E8A-4147-A177-3AD203B41FA5}">
                      <a16:colId xmlns:a16="http://schemas.microsoft.com/office/drawing/2014/main" val="4086315067"/>
                    </a:ext>
                  </a:extLst>
                </a:gridCol>
                <a:gridCol w="1138733">
                  <a:extLst>
                    <a:ext uri="{9D8B030D-6E8A-4147-A177-3AD203B41FA5}">
                      <a16:colId xmlns:a16="http://schemas.microsoft.com/office/drawing/2014/main" val="175701263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Reaction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Quantity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 of ref.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6668788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(n,f)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3113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4530519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(n,f)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-spec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32945556"/>
                  </a:ext>
                </a:extLst>
              </a:tr>
              <a:tr h="1268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(n,f)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08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MeV+</a:t>
                      </a:r>
                      <a:r>
                        <a:rPr lang="en-US" sz="1800" u="none" strike="noStrike" dirty="0"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-spec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69660069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8375DD2-B8FB-3C4F-9FBB-56E4B28D90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5996813"/>
              </p:ext>
            </p:extLst>
          </p:nvPr>
        </p:nvGraphicFramePr>
        <p:xfrm>
          <a:off x="4827494" y="1104079"/>
          <a:ext cx="3952844" cy="1419225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138733">
                  <a:extLst>
                    <a:ext uri="{9D8B030D-6E8A-4147-A177-3AD203B41FA5}">
                      <a16:colId xmlns:a16="http://schemas.microsoft.com/office/drawing/2014/main" val="3446553061"/>
                    </a:ext>
                  </a:extLst>
                </a:gridCol>
                <a:gridCol w="1675378">
                  <a:extLst>
                    <a:ext uri="{9D8B030D-6E8A-4147-A177-3AD203B41FA5}">
                      <a16:colId xmlns:a16="http://schemas.microsoft.com/office/drawing/2014/main" val="1746384973"/>
                    </a:ext>
                  </a:extLst>
                </a:gridCol>
                <a:gridCol w="1138733">
                  <a:extLst>
                    <a:ext uri="{9D8B030D-6E8A-4147-A177-3AD203B41FA5}">
                      <a16:colId xmlns:a16="http://schemas.microsoft.com/office/drawing/2014/main" val="2658220292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Reaction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Quantity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 of ref.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949094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(n,np)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2876008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(n,np)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MeV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5927061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(n,np)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-spec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0096386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(n,n</a:t>
                      </a:r>
                      <a:r>
                        <a:rPr lang="en-US" sz="1800" u="none" strike="noStrike" dirty="0"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-spec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5909440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9D3152D-A9E1-914E-AFB6-9CD2DD9E9E03}"/>
              </a:ext>
            </a:extLst>
          </p:cNvPr>
          <p:cNvSpPr txBox="1"/>
          <p:nvPr/>
        </p:nvSpPr>
        <p:spPr>
          <a:xfrm>
            <a:off x="134472" y="5077596"/>
            <a:ext cx="41820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data collected reflects the interest and capabilities available over the last 71 years</a:t>
            </a:r>
          </a:p>
        </p:txBody>
      </p:sp>
    </p:spTree>
    <p:extLst>
      <p:ext uri="{BB962C8B-B14F-4D97-AF65-F5344CB8AC3E}">
        <p14:creationId xmlns:p14="http://schemas.microsoft.com/office/powerpoint/2010/main" val="2447021250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1024432"/>
          </a:xfrm>
          <a:prstGeom prst="rect">
            <a:avLst/>
          </a:prstGeom>
          <a:solidFill>
            <a:srgbClr val="18458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3750" b="1" kern="1200">
                <a:solidFill>
                  <a:srgbClr val="E09E19"/>
                </a:solidFill>
                <a:latin typeface="Georgia"/>
                <a:ea typeface="+mj-ea"/>
                <a:cs typeface="Georgia"/>
              </a:defRPr>
            </a:lvl1pPr>
          </a:lstStyle>
          <a:p>
            <a:pPr algn="ctr"/>
            <a:r>
              <a:rPr lang="en-US" sz="3200" b="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The status of measured nuclear (n,x</a:t>
            </a:r>
            <a:r>
              <a:rPr lang="en-US" sz="3200" b="0" dirty="0">
                <a:solidFill>
                  <a:schemeClr val="bg1"/>
                </a:solidFill>
                <a:latin typeface="Symbol" pitchFamily="2" charset="2"/>
                <a:ea typeface="Times New Roman" charset="0"/>
                <a:cs typeface="Times New Roman" charset="0"/>
              </a:rPr>
              <a:t>g</a:t>
            </a:r>
            <a:r>
              <a:rPr lang="en-US" sz="3200" b="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) data across the chart of nuclides from NSR</a:t>
            </a:r>
            <a:endParaRPr lang="en-US" sz="2000" b="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18D31BB-E362-AF4E-A88D-F334637F8F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0736831"/>
              </p:ext>
            </p:extLst>
          </p:nvPr>
        </p:nvGraphicFramePr>
        <p:xfrm>
          <a:off x="229191" y="1104079"/>
          <a:ext cx="3952844" cy="227076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138733">
                  <a:extLst>
                    <a:ext uri="{9D8B030D-6E8A-4147-A177-3AD203B41FA5}">
                      <a16:colId xmlns:a16="http://schemas.microsoft.com/office/drawing/2014/main" val="421921078"/>
                    </a:ext>
                  </a:extLst>
                </a:gridCol>
                <a:gridCol w="1785546">
                  <a:extLst>
                    <a:ext uri="{9D8B030D-6E8A-4147-A177-3AD203B41FA5}">
                      <a16:colId xmlns:a16="http://schemas.microsoft.com/office/drawing/2014/main" val="2124664465"/>
                    </a:ext>
                  </a:extLst>
                </a:gridCol>
                <a:gridCol w="1028565">
                  <a:extLst>
                    <a:ext uri="{9D8B030D-6E8A-4147-A177-3AD203B41FA5}">
                      <a16:colId xmlns:a16="http://schemas.microsoft.com/office/drawing/2014/main" val="254495363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Reaction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Quantity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 of ref.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1786835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</a:t>
                      </a:r>
                      <a:r>
                        <a:rPr lang="en-US" sz="1800" u="none" strike="noStrike" dirty="0"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6278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6395754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45708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(n,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ymbol" pitchFamily="2" charset="2"/>
                          <a:ea typeface="+mn-ea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thermal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4270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188361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45708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(n,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ymbol" pitchFamily="2" charset="2"/>
                          <a:ea typeface="+mn-ea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thermal+</a:t>
                      </a:r>
                      <a:r>
                        <a:rPr lang="en-US" sz="1800" u="none" strike="noStrike" dirty="0"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-spec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9257798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45708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(n,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ymbol" pitchFamily="2" charset="2"/>
                          <a:ea typeface="+mn-ea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epithermal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2571942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45708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(n,</a:t>
                      </a:r>
                      <a:r>
                        <a:rPr kumimoji="0" lang="en-US" sz="18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Symbol" pitchFamily="2" charset="2"/>
                          <a:ea typeface="+mn-ea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kumimoji="0" lang="en-US" sz="18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epithermal+</a:t>
                      </a:r>
                      <a:r>
                        <a:rPr lang="en-US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-spec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2866554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45708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(n,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ymbol" pitchFamily="2" charset="2"/>
                          <a:ea typeface="+mn-ea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keV+</a:t>
                      </a:r>
                      <a:r>
                        <a:rPr lang="en-US" sz="1800" u="none" strike="noStrike" dirty="0"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-spec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9497171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45708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(n,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ymbol" pitchFamily="2" charset="2"/>
                          <a:ea typeface="+mn-ea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08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MeV+</a:t>
                      </a:r>
                      <a:r>
                        <a:rPr lang="en-US" sz="1800" u="none" strike="noStrike" dirty="0"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-spec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92739572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D4B2B09-9DC6-DA40-A117-72186547ABC2}"/>
              </a:ext>
            </a:extLst>
          </p:cNvPr>
          <p:cNvGraphicFramePr>
            <a:graphicFrameLocks noGrp="1"/>
          </p:cNvGraphicFramePr>
          <p:nvPr/>
        </p:nvGraphicFramePr>
        <p:xfrm>
          <a:off x="229191" y="3588956"/>
          <a:ext cx="3952844" cy="1419225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138733">
                  <a:extLst>
                    <a:ext uri="{9D8B030D-6E8A-4147-A177-3AD203B41FA5}">
                      <a16:colId xmlns:a16="http://schemas.microsoft.com/office/drawing/2014/main" val="1169549985"/>
                    </a:ext>
                  </a:extLst>
                </a:gridCol>
                <a:gridCol w="1675378">
                  <a:extLst>
                    <a:ext uri="{9D8B030D-6E8A-4147-A177-3AD203B41FA5}">
                      <a16:colId xmlns:a16="http://schemas.microsoft.com/office/drawing/2014/main" val="3990838232"/>
                    </a:ext>
                  </a:extLst>
                </a:gridCol>
                <a:gridCol w="1138733">
                  <a:extLst>
                    <a:ext uri="{9D8B030D-6E8A-4147-A177-3AD203B41FA5}">
                      <a16:colId xmlns:a16="http://schemas.microsoft.com/office/drawing/2014/main" val="2609758599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Reaction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Quantity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 of ref.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9830896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(n,n')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81278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(n,n')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-spec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618328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(n,n')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MeV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6262134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(n,n')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MeV+</a:t>
                      </a:r>
                      <a:r>
                        <a:rPr lang="en-US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-spec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03007696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18FC161-A49A-D24C-8263-C0AAF6D1E9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5487758"/>
              </p:ext>
            </p:extLst>
          </p:nvPr>
        </p:nvGraphicFramePr>
        <p:xfrm>
          <a:off x="4827494" y="2719387"/>
          <a:ext cx="3952844" cy="1419225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138733">
                  <a:extLst>
                    <a:ext uri="{9D8B030D-6E8A-4147-A177-3AD203B41FA5}">
                      <a16:colId xmlns:a16="http://schemas.microsoft.com/office/drawing/2014/main" val="1938785559"/>
                    </a:ext>
                  </a:extLst>
                </a:gridCol>
                <a:gridCol w="1675378">
                  <a:extLst>
                    <a:ext uri="{9D8B030D-6E8A-4147-A177-3AD203B41FA5}">
                      <a16:colId xmlns:a16="http://schemas.microsoft.com/office/drawing/2014/main" val="426479463"/>
                    </a:ext>
                  </a:extLst>
                </a:gridCol>
                <a:gridCol w="1138733">
                  <a:extLst>
                    <a:ext uri="{9D8B030D-6E8A-4147-A177-3AD203B41FA5}">
                      <a16:colId xmlns:a16="http://schemas.microsoft.com/office/drawing/2014/main" val="942350676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Reaction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Quantity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 of ref.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9903888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(n,2n)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7095215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(n,2n)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-spec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790709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(n,2n)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MeV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215983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(n,2n)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MeV+</a:t>
                      </a:r>
                      <a:r>
                        <a:rPr lang="en-US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-spec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34445171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F9F56D7-9FFA-F346-AF44-2A4BA1B15B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6908128"/>
              </p:ext>
            </p:extLst>
          </p:nvPr>
        </p:nvGraphicFramePr>
        <p:xfrm>
          <a:off x="4827494" y="4298568"/>
          <a:ext cx="3952844" cy="113538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138733">
                  <a:extLst>
                    <a:ext uri="{9D8B030D-6E8A-4147-A177-3AD203B41FA5}">
                      <a16:colId xmlns:a16="http://schemas.microsoft.com/office/drawing/2014/main" val="74295240"/>
                    </a:ext>
                  </a:extLst>
                </a:gridCol>
                <a:gridCol w="1675378">
                  <a:extLst>
                    <a:ext uri="{9D8B030D-6E8A-4147-A177-3AD203B41FA5}">
                      <a16:colId xmlns:a16="http://schemas.microsoft.com/office/drawing/2014/main" val="4086315067"/>
                    </a:ext>
                  </a:extLst>
                </a:gridCol>
                <a:gridCol w="1138733">
                  <a:extLst>
                    <a:ext uri="{9D8B030D-6E8A-4147-A177-3AD203B41FA5}">
                      <a16:colId xmlns:a16="http://schemas.microsoft.com/office/drawing/2014/main" val="175701263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Reaction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Quantity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 of ref.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6668788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(n,f)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3113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4530519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(n,f)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-spec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32945556"/>
                  </a:ext>
                </a:extLst>
              </a:tr>
              <a:tr h="1268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(n,f)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08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MeV+</a:t>
                      </a:r>
                      <a:r>
                        <a:rPr lang="en-US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-spec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69660069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8375DD2-B8FB-3C4F-9FBB-56E4B28D905C}"/>
              </a:ext>
            </a:extLst>
          </p:cNvPr>
          <p:cNvGraphicFramePr>
            <a:graphicFrameLocks noGrp="1"/>
          </p:cNvGraphicFramePr>
          <p:nvPr/>
        </p:nvGraphicFramePr>
        <p:xfrm>
          <a:off x="4827494" y="1104079"/>
          <a:ext cx="3952844" cy="1419225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138733">
                  <a:extLst>
                    <a:ext uri="{9D8B030D-6E8A-4147-A177-3AD203B41FA5}">
                      <a16:colId xmlns:a16="http://schemas.microsoft.com/office/drawing/2014/main" val="3446553061"/>
                    </a:ext>
                  </a:extLst>
                </a:gridCol>
                <a:gridCol w="1675378">
                  <a:extLst>
                    <a:ext uri="{9D8B030D-6E8A-4147-A177-3AD203B41FA5}">
                      <a16:colId xmlns:a16="http://schemas.microsoft.com/office/drawing/2014/main" val="1746384973"/>
                    </a:ext>
                  </a:extLst>
                </a:gridCol>
                <a:gridCol w="1138733">
                  <a:extLst>
                    <a:ext uri="{9D8B030D-6E8A-4147-A177-3AD203B41FA5}">
                      <a16:colId xmlns:a16="http://schemas.microsoft.com/office/drawing/2014/main" val="2658220292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Reaction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Quantity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 of ref.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949094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(n,np)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2876008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(n,np)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MeV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5927061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(n,np)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-spec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0096386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(n,n</a:t>
                      </a:r>
                      <a:r>
                        <a:rPr lang="en-US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-spec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5909440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1ADF86C-9EC1-D141-A522-A56ED65D7593}"/>
              </a:ext>
            </a:extLst>
          </p:cNvPr>
          <p:cNvSpPr txBox="1"/>
          <p:nvPr/>
        </p:nvSpPr>
        <p:spPr>
          <a:xfrm>
            <a:off x="134472" y="5077596"/>
            <a:ext cx="4182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…BUT much of that was NOT focused on </a:t>
            </a:r>
            <a:r>
              <a:rPr lang="en-US" sz="2400" b="1" i="1" dirty="0"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-ray production</a:t>
            </a:r>
          </a:p>
        </p:txBody>
      </p:sp>
    </p:spTree>
    <p:extLst>
      <p:ext uri="{BB962C8B-B14F-4D97-AF65-F5344CB8AC3E}">
        <p14:creationId xmlns:p14="http://schemas.microsoft.com/office/powerpoint/2010/main" val="2691637797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1024432"/>
          </a:xfrm>
          <a:prstGeom prst="rect">
            <a:avLst/>
          </a:prstGeom>
          <a:solidFill>
            <a:srgbClr val="18458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3750" b="1" kern="1200">
                <a:solidFill>
                  <a:srgbClr val="E09E19"/>
                </a:solidFill>
                <a:latin typeface="Georgia"/>
                <a:ea typeface="+mj-ea"/>
                <a:cs typeface="Georgia"/>
              </a:defRPr>
            </a:lvl1pPr>
          </a:lstStyle>
          <a:p>
            <a:pPr algn="ctr"/>
            <a:r>
              <a:rPr lang="en-US" sz="3200" b="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The status of measured nuclear (n,x</a:t>
            </a:r>
            <a:r>
              <a:rPr lang="en-US" sz="3200" b="0" dirty="0">
                <a:solidFill>
                  <a:schemeClr val="bg1"/>
                </a:solidFill>
                <a:latin typeface="Symbol" pitchFamily="2" charset="2"/>
                <a:ea typeface="Times New Roman" charset="0"/>
                <a:cs typeface="Times New Roman" charset="0"/>
              </a:rPr>
              <a:t>g</a:t>
            </a:r>
            <a:r>
              <a:rPr lang="en-US" sz="3200" b="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) data across the chart of nuclides from NSR</a:t>
            </a:r>
            <a:endParaRPr lang="en-US" sz="2000" b="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18D31BB-E362-AF4E-A88D-F334637F8F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3668652"/>
              </p:ext>
            </p:extLst>
          </p:nvPr>
        </p:nvGraphicFramePr>
        <p:xfrm>
          <a:off x="229191" y="1104079"/>
          <a:ext cx="3952844" cy="227076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138733">
                  <a:extLst>
                    <a:ext uri="{9D8B030D-6E8A-4147-A177-3AD203B41FA5}">
                      <a16:colId xmlns:a16="http://schemas.microsoft.com/office/drawing/2014/main" val="421921078"/>
                    </a:ext>
                  </a:extLst>
                </a:gridCol>
                <a:gridCol w="1785546">
                  <a:extLst>
                    <a:ext uri="{9D8B030D-6E8A-4147-A177-3AD203B41FA5}">
                      <a16:colId xmlns:a16="http://schemas.microsoft.com/office/drawing/2014/main" val="2124664465"/>
                    </a:ext>
                  </a:extLst>
                </a:gridCol>
                <a:gridCol w="1028565">
                  <a:extLst>
                    <a:ext uri="{9D8B030D-6E8A-4147-A177-3AD203B41FA5}">
                      <a16:colId xmlns:a16="http://schemas.microsoft.com/office/drawing/2014/main" val="254495363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Reaction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Quantity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 of ref.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1786835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</a:t>
                      </a:r>
                      <a:r>
                        <a:rPr lang="en-US" sz="1800" u="none" strike="noStrike" dirty="0"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6278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6395754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45708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(n,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ymbol" pitchFamily="2" charset="2"/>
                          <a:ea typeface="+mn-ea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thermal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4270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188361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45708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(n,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ymbol" pitchFamily="2" charset="2"/>
                          <a:ea typeface="+mn-ea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thermal+</a:t>
                      </a:r>
                      <a:r>
                        <a:rPr lang="en-US" sz="1800" u="none" strike="noStrike" dirty="0"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-spec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9257798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45708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(n,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ymbol" pitchFamily="2" charset="2"/>
                          <a:ea typeface="+mn-ea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epithermal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2571942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45708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(n,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ymbol" pitchFamily="2" charset="2"/>
                          <a:ea typeface="+mn-ea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epithermal+</a:t>
                      </a: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-spec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2866554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45708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(n,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ymbol" pitchFamily="2" charset="2"/>
                          <a:ea typeface="+mn-ea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keV+</a:t>
                      </a:r>
                      <a:r>
                        <a:rPr lang="en-US" sz="1800" u="none" strike="noStrike" dirty="0"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-spec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9497171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45708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(n,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ymbol" pitchFamily="2" charset="2"/>
                          <a:ea typeface="+mn-ea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08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MeV+</a:t>
                      </a:r>
                      <a:r>
                        <a:rPr lang="en-US" sz="1800" u="none" strike="noStrike" dirty="0"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-spec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92739572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D4B2B09-9DC6-DA40-A117-72186547AB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055889"/>
              </p:ext>
            </p:extLst>
          </p:nvPr>
        </p:nvGraphicFramePr>
        <p:xfrm>
          <a:off x="229191" y="3588956"/>
          <a:ext cx="3952844" cy="1419225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138733">
                  <a:extLst>
                    <a:ext uri="{9D8B030D-6E8A-4147-A177-3AD203B41FA5}">
                      <a16:colId xmlns:a16="http://schemas.microsoft.com/office/drawing/2014/main" val="1169549985"/>
                    </a:ext>
                  </a:extLst>
                </a:gridCol>
                <a:gridCol w="1675378">
                  <a:extLst>
                    <a:ext uri="{9D8B030D-6E8A-4147-A177-3AD203B41FA5}">
                      <a16:colId xmlns:a16="http://schemas.microsoft.com/office/drawing/2014/main" val="3990838232"/>
                    </a:ext>
                  </a:extLst>
                </a:gridCol>
                <a:gridCol w="1138733">
                  <a:extLst>
                    <a:ext uri="{9D8B030D-6E8A-4147-A177-3AD203B41FA5}">
                      <a16:colId xmlns:a16="http://schemas.microsoft.com/office/drawing/2014/main" val="2609758599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Reaction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Quantity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 of ref.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9830896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(n,n')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81278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(n,n')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-spec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618328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(n,n')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MeV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6262134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(n,n')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MeV+</a:t>
                      </a: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-spec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03007696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18FC161-A49A-D24C-8263-C0AAF6D1E9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9817697"/>
              </p:ext>
            </p:extLst>
          </p:nvPr>
        </p:nvGraphicFramePr>
        <p:xfrm>
          <a:off x="4827494" y="2719387"/>
          <a:ext cx="3952844" cy="1419225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138733">
                  <a:extLst>
                    <a:ext uri="{9D8B030D-6E8A-4147-A177-3AD203B41FA5}">
                      <a16:colId xmlns:a16="http://schemas.microsoft.com/office/drawing/2014/main" val="1938785559"/>
                    </a:ext>
                  </a:extLst>
                </a:gridCol>
                <a:gridCol w="1675378">
                  <a:extLst>
                    <a:ext uri="{9D8B030D-6E8A-4147-A177-3AD203B41FA5}">
                      <a16:colId xmlns:a16="http://schemas.microsoft.com/office/drawing/2014/main" val="426479463"/>
                    </a:ext>
                  </a:extLst>
                </a:gridCol>
                <a:gridCol w="1138733">
                  <a:extLst>
                    <a:ext uri="{9D8B030D-6E8A-4147-A177-3AD203B41FA5}">
                      <a16:colId xmlns:a16="http://schemas.microsoft.com/office/drawing/2014/main" val="942350676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Reaction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Quantity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 of ref.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9903888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(n,2n)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7095215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(n,2n)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-spec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790709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(n,2n)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MeV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215983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(n,2n)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MeV+</a:t>
                      </a: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-spec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34445171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F9F56D7-9FFA-F346-AF44-2A4BA1B15B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8560146"/>
              </p:ext>
            </p:extLst>
          </p:nvPr>
        </p:nvGraphicFramePr>
        <p:xfrm>
          <a:off x="4827494" y="4298568"/>
          <a:ext cx="3952844" cy="113538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138733">
                  <a:extLst>
                    <a:ext uri="{9D8B030D-6E8A-4147-A177-3AD203B41FA5}">
                      <a16:colId xmlns:a16="http://schemas.microsoft.com/office/drawing/2014/main" val="74295240"/>
                    </a:ext>
                  </a:extLst>
                </a:gridCol>
                <a:gridCol w="1675378">
                  <a:extLst>
                    <a:ext uri="{9D8B030D-6E8A-4147-A177-3AD203B41FA5}">
                      <a16:colId xmlns:a16="http://schemas.microsoft.com/office/drawing/2014/main" val="4086315067"/>
                    </a:ext>
                  </a:extLst>
                </a:gridCol>
                <a:gridCol w="1138733">
                  <a:extLst>
                    <a:ext uri="{9D8B030D-6E8A-4147-A177-3AD203B41FA5}">
                      <a16:colId xmlns:a16="http://schemas.microsoft.com/office/drawing/2014/main" val="175701263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Reaction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Quantity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 of ref.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6668788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(n,f)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3113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4530519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(n,f)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-spec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32945556"/>
                  </a:ext>
                </a:extLst>
              </a:tr>
              <a:tr h="851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(n,f)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08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MeV+</a:t>
                      </a: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-spec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69660069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8375DD2-B8FB-3C4F-9FBB-56E4B28D90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9156945"/>
              </p:ext>
            </p:extLst>
          </p:nvPr>
        </p:nvGraphicFramePr>
        <p:xfrm>
          <a:off x="4827494" y="1104079"/>
          <a:ext cx="3952844" cy="1419225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138733">
                  <a:extLst>
                    <a:ext uri="{9D8B030D-6E8A-4147-A177-3AD203B41FA5}">
                      <a16:colId xmlns:a16="http://schemas.microsoft.com/office/drawing/2014/main" val="3446553061"/>
                    </a:ext>
                  </a:extLst>
                </a:gridCol>
                <a:gridCol w="1675378">
                  <a:extLst>
                    <a:ext uri="{9D8B030D-6E8A-4147-A177-3AD203B41FA5}">
                      <a16:colId xmlns:a16="http://schemas.microsoft.com/office/drawing/2014/main" val="1746384973"/>
                    </a:ext>
                  </a:extLst>
                </a:gridCol>
                <a:gridCol w="1138733">
                  <a:extLst>
                    <a:ext uri="{9D8B030D-6E8A-4147-A177-3AD203B41FA5}">
                      <a16:colId xmlns:a16="http://schemas.microsoft.com/office/drawing/2014/main" val="2658220292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Reaction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Quantity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 of ref.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949094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(n,np)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2876008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(n,np)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MeV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5927061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(n,np)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-spec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0096386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(n,n</a:t>
                      </a: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-spec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5909440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1ADF86C-9EC1-D141-A522-A56ED65D7593}"/>
              </a:ext>
            </a:extLst>
          </p:cNvPr>
          <p:cNvSpPr txBox="1"/>
          <p:nvPr/>
        </p:nvSpPr>
        <p:spPr>
          <a:xfrm>
            <a:off x="134472" y="5077596"/>
            <a:ext cx="4182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least this looks pretty good, right?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8094B75-B5C5-C44E-B34C-19286A163E3D}"/>
              </a:ext>
            </a:extLst>
          </p:cNvPr>
          <p:cNvCxnSpPr>
            <a:stCxn id="10" idx="3"/>
          </p:cNvCxnSpPr>
          <p:nvPr/>
        </p:nvCxnSpPr>
        <p:spPr bwMode="auto">
          <a:xfrm flipV="1">
            <a:off x="4316507" y="5008181"/>
            <a:ext cx="833717" cy="48491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785677571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1024432"/>
          </a:xfrm>
          <a:prstGeom prst="rect">
            <a:avLst/>
          </a:prstGeom>
          <a:solidFill>
            <a:srgbClr val="18458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3750" b="1" kern="1200">
                <a:solidFill>
                  <a:srgbClr val="E09E19"/>
                </a:solidFill>
                <a:latin typeface="Georgia"/>
                <a:ea typeface="+mj-ea"/>
                <a:cs typeface="Georgia"/>
              </a:defRPr>
            </a:lvl1pPr>
          </a:lstStyle>
          <a:p>
            <a:pPr algn="ctr"/>
            <a:r>
              <a:rPr lang="en-US" sz="3200" b="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The status of measured nuclear (n,x</a:t>
            </a:r>
            <a:r>
              <a:rPr lang="en-US" sz="3200" b="0" dirty="0">
                <a:solidFill>
                  <a:schemeClr val="bg1"/>
                </a:solidFill>
                <a:latin typeface="Symbol" pitchFamily="2" charset="2"/>
                <a:ea typeface="Times New Roman" charset="0"/>
                <a:cs typeface="Times New Roman" charset="0"/>
              </a:rPr>
              <a:t>g</a:t>
            </a:r>
            <a:r>
              <a:rPr lang="en-US" sz="3200" b="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) data across the chart of nuclides from NSR</a:t>
            </a:r>
            <a:endParaRPr lang="en-US" sz="2000" b="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18D31BB-E362-AF4E-A88D-F334637F8F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2468694"/>
              </p:ext>
            </p:extLst>
          </p:nvPr>
        </p:nvGraphicFramePr>
        <p:xfrm>
          <a:off x="229191" y="1104079"/>
          <a:ext cx="3952844" cy="227076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138733">
                  <a:extLst>
                    <a:ext uri="{9D8B030D-6E8A-4147-A177-3AD203B41FA5}">
                      <a16:colId xmlns:a16="http://schemas.microsoft.com/office/drawing/2014/main" val="421921078"/>
                    </a:ext>
                  </a:extLst>
                </a:gridCol>
                <a:gridCol w="1785546">
                  <a:extLst>
                    <a:ext uri="{9D8B030D-6E8A-4147-A177-3AD203B41FA5}">
                      <a16:colId xmlns:a16="http://schemas.microsoft.com/office/drawing/2014/main" val="2124664465"/>
                    </a:ext>
                  </a:extLst>
                </a:gridCol>
                <a:gridCol w="1028565">
                  <a:extLst>
                    <a:ext uri="{9D8B030D-6E8A-4147-A177-3AD203B41FA5}">
                      <a16:colId xmlns:a16="http://schemas.microsoft.com/office/drawing/2014/main" val="254495363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Reaction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Quantity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 of ref.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1786835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</a:t>
                      </a:r>
                      <a:r>
                        <a:rPr lang="en-US" sz="1800" u="none" strike="noStrike" dirty="0"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6278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6395754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45708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(n,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ymbol" pitchFamily="2" charset="2"/>
                          <a:ea typeface="+mn-ea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thermal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4270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188361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45708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(n,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ymbol" pitchFamily="2" charset="2"/>
                          <a:ea typeface="+mn-ea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thermal+</a:t>
                      </a:r>
                      <a:r>
                        <a:rPr lang="en-US" sz="1800" u="none" strike="noStrike" dirty="0"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-spec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9257798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45708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(n,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ymbol" pitchFamily="2" charset="2"/>
                          <a:ea typeface="+mn-ea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epithermal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2571942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45708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(n,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ymbol" pitchFamily="2" charset="2"/>
                          <a:ea typeface="+mn-ea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epithermal+</a:t>
                      </a: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-spec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2866554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45708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(n,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ymbol" pitchFamily="2" charset="2"/>
                          <a:ea typeface="+mn-ea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keV+</a:t>
                      </a:r>
                      <a:r>
                        <a:rPr lang="en-US" sz="1800" u="none" strike="noStrike" dirty="0"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-spec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9497171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45708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(n,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ymbol" pitchFamily="2" charset="2"/>
                          <a:ea typeface="+mn-ea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08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MeV+</a:t>
                      </a:r>
                      <a:r>
                        <a:rPr lang="en-US" sz="1800" u="none" strike="noStrike" dirty="0"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-spec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92739572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D4B2B09-9DC6-DA40-A117-72186547AB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3456384"/>
              </p:ext>
            </p:extLst>
          </p:nvPr>
        </p:nvGraphicFramePr>
        <p:xfrm>
          <a:off x="229191" y="3588956"/>
          <a:ext cx="3952844" cy="1419225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138733">
                  <a:extLst>
                    <a:ext uri="{9D8B030D-6E8A-4147-A177-3AD203B41FA5}">
                      <a16:colId xmlns:a16="http://schemas.microsoft.com/office/drawing/2014/main" val="1169549985"/>
                    </a:ext>
                  </a:extLst>
                </a:gridCol>
                <a:gridCol w="1675378">
                  <a:extLst>
                    <a:ext uri="{9D8B030D-6E8A-4147-A177-3AD203B41FA5}">
                      <a16:colId xmlns:a16="http://schemas.microsoft.com/office/drawing/2014/main" val="3990838232"/>
                    </a:ext>
                  </a:extLst>
                </a:gridCol>
                <a:gridCol w="1138733">
                  <a:extLst>
                    <a:ext uri="{9D8B030D-6E8A-4147-A177-3AD203B41FA5}">
                      <a16:colId xmlns:a16="http://schemas.microsoft.com/office/drawing/2014/main" val="2609758599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Reaction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Quantity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 of ref.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9830896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(n,n')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81278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(n,n')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-spec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618328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(n,n')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MeV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6262134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(n,n')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MeV+</a:t>
                      </a: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-spec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03007696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18FC161-A49A-D24C-8263-C0AAF6D1E9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3656954"/>
              </p:ext>
            </p:extLst>
          </p:nvPr>
        </p:nvGraphicFramePr>
        <p:xfrm>
          <a:off x="4827494" y="2719387"/>
          <a:ext cx="3952844" cy="1419225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138733">
                  <a:extLst>
                    <a:ext uri="{9D8B030D-6E8A-4147-A177-3AD203B41FA5}">
                      <a16:colId xmlns:a16="http://schemas.microsoft.com/office/drawing/2014/main" val="1938785559"/>
                    </a:ext>
                  </a:extLst>
                </a:gridCol>
                <a:gridCol w="1675378">
                  <a:extLst>
                    <a:ext uri="{9D8B030D-6E8A-4147-A177-3AD203B41FA5}">
                      <a16:colId xmlns:a16="http://schemas.microsoft.com/office/drawing/2014/main" val="426479463"/>
                    </a:ext>
                  </a:extLst>
                </a:gridCol>
                <a:gridCol w="1138733">
                  <a:extLst>
                    <a:ext uri="{9D8B030D-6E8A-4147-A177-3AD203B41FA5}">
                      <a16:colId xmlns:a16="http://schemas.microsoft.com/office/drawing/2014/main" val="942350676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Reaction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Quantity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 of ref.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9903888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(n,2n)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7095215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(n,2n)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-spec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790709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(n,2n)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MeV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215983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(n,2n)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MeV+</a:t>
                      </a:r>
                      <a:r>
                        <a:rPr lang="en-US" sz="1800" u="none" strike="noStrike" dirty="0"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-spec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34445171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F9F56D7-9FFA-F346-AF44-2A4BA1B15B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3992898"/>
              </p:ext>
            </p:extLst>
          </p:nvPr>
        </p:nvGraphicFramePr>
        <p:xfrm>
          <a:off x="4827494" y="4298568"/>
          <a:ext cx="3952844" cy="1986915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138733">
                  <a:extLst>
                    <a:ext uri="{9D8B030D-6E8A-4147-A177-3AD203B41FA5}">
                      <a16:colId xmlns:a16="http://schemas.microsoft.com/office/drawing/2014/main" val="74295240"/>
                    </a:ext>
                  </a:extLst>
                </a:gridCol>
                <a:gridCol w="1900302">
                  <a:extLst>
                    <a:ext uri="{9D8B030D-6E8A-4147-A177-3AD203B41FA5}">
                      <a16:colId xmlns:a16="http://schemas.microsoft.com/office/drawing/2014/main" val="4086315067"/>
                    </a:ext>
                  </a:extLst>
                </a:gridCol>
                <a:gridCol w="913809">
                  <a:extLst>
                    <a:ext uri="{9D8B030D-6E8A-4147-A177-3AD203B41FA5}">
                      <a16:colId xmlns:a16="http://schemas.microsoft.com/office/drawing/2014/main" val="175701263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Reaction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Quantity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 of ref.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6668788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(n,f)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3113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4530519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(n,f)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-spec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32945556"/>
                  </a:ext>
                </a:extLst>
              </a:tr>
              <a:tr h="1268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(n,f)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08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MeV+</a:t>
                      </a: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-spec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69660069"/>
                  </a:ext>
                </a:extLst>
              </a:tr>
              <a:tr h="126813">
                <a:tc>
                  <a:txBody>
                    <a:bodyPr/>
                    <a:lstStyle/>
                    <a:p>
                      <a:pPr marL="0" marR="0" lvl="0" indent="0" algn="ctr" defTabSz="45708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(n,f)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08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-spec-</a:t>
                      </a:r>
                      <a:r>
                        <a:rPr lang="en-US" sz="1800" b="1" i="1" u="none" strike="noStrike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235</a:t>
                      </a:r>
                      <a:r>
                        <a:rPr lang="en-US" sz="1800" b="1" i="1" u="none" strike="noStrike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U-HPGe</a:t>
                      </a:r>
                      <a:endParaRPr lang="en-US" sz="1800" b="1" i="1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45122805"/>
                  </a:ext>
                </a:extLst>
              </a:tr>
              <a:tr h="126813">
                <a:tc>
                  <a:txBody>
                    <a:bodyPr/>
                    <a:lstStyle/>
                    <a:p>
                      <a:pPr marL="0" marR="0" lvl="0" indent="0" algn="ctr" defTabSz="45708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(n,f)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08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-spec-</a:t>
                      </a:r>
                      <a:r>
                        <a:rPr lang="en-US" sz="1800" b="1" i="1" u="none" strike="noStrike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238</a:t>
                      </a:r>
                      <a:r>
                        <a:rPr lang="en-US" sz="1800" b="1" i="1" u="none" strike="noStrike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U-HPGe</a:t>
                      </a:r>
                      <a:endParaRPr lang="en-US" sz="1800" b="1" i="1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92600144"/>
                  </a:ext>
                </a:extLst>
              </a:tr>
              <a:tr h="126813">
                <a:tc>
                  <a:txBody>
                    <a:bodyPr/>
                    <a:lstStyle/>
                    <a:p>
                      <a:pPr marL="0" marR="0" lvl="0" indent="0" algn="ctr" defTabSz="45708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(n,f)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08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-spec-</a:t>
                      </a:r>
                      <a:r>
                        <a:rPr lang="en-US" sz="1800" b="1" i="1" u="none" strike="noStrike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239</a:t>
                      </a:r>
                      <a:r>
                        <a:rPr lang="en-US" sz="1800" b="1" i="1" u="none" strike="noStrike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Pu-HPGe</a:t>
                      </a:r>
                      <a:endParaRPr lang="en-US" sz="1800" b="1" i="1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85938351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8375DD2-B8FB-3C4F-9FBB-56E4B28D90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8907717"/>
              </p:ext>
            </p:extLst>
          </p:nvPr>
        </p:nvGraphicFramePr>
        <p:xfrm>
          <a:off x="4827494" y="1104079"/>
          <a:ext cx="3952844" cy="1419225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138733">
                  <a:extLst>
                    <a:ext uri="{9D8B030D-6E8A-4147-A177-3AD203B41FA5}">
                      <a16:colId xmlns:a16="http://schemas.microsoft.com/office/drawing/2014/main" val="3446553061"/>
                    </a:ext>
                  </a:extLst>
                </a:gridCol>
                <a:gridCol w="1675378">
                  <a:extLst>
                    <a:ext uri="{9D8B030D-6E8A-4147-A177-3AD203B41FA5}">
                      <a16:colId xmlns:a16="http://schemas.microsoft.com/office/drawing/2014/main" val="1746384973"/>
                    </a:ext>
                  </a:extLst>
                </a:gridCol>
                <a:gridCol w="1138733">
                  <a:extLst>
                    <a:ext uri="{9D8B030D-6E8A-4147-A177-3AD203B41FA5}">
                      <a16:colId xmlns:a16="http://schemas.microsoft.com/office/drawing/2014/main" val="2658220292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Reaction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Quantity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 of ref.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949094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(n,np)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2876008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(n,np)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MeV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5927061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(n,np)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-spec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0096386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(n,n</a:t>
                      </a: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-spec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5909440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C113620-D7D0-2A46-BE95-731F9C7EC2CF}"/>
              </a:ext>
            </a:extLst>
          </p:cNvPr>
          <p:cNvSpPr txBox="1"/>
          <p:nvPr/>
        </p:nvSpPr>
        <p:spPr>
          <a:xfrm>
            <a:off x="3191410" y="5362153"/>
            <a:ext cx="15055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Nope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 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{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949952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1024432"/>
          </a:xfrm>
          <a:prstGeom prst="rect">
            <a:avLst/>
          </a:prstGeom>
          <a:solidFill>
            <a:srgbClr val="18458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3750" b="1" kern="1200">
                <a:solidFill>
                  <a:srgbClr val="E09E19"/>
                </a:solidFill>
                <a:latin typeface="Georgia"/>
                <a:ea typeface="+mj-ea"/>
                <a:cs typeface="Georgia"/>
              </a:defRPr>
            </a:lvl1pPr>
          </a:lstStyle>
          <a:p>
            <a:pPr algn="ctr"/>
            <a:r>
              <a:rPr lang="en-US" sz="3200" b="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The status of measured nuclear (n,x</a:t>
            </a:r>
            <a:r>
              <a:rPr lang="en-US" sz="3200" b="0" dirty="0">
                <a:solidFill>
                  <a:schemeClr val="bg1"/>
                </a:solidFill>
                <a:latin typeface="Symbol" pitchFamily="2" charset="2"/>
                <a:ea typeface="Times New Roman" charset="0"/>
                <a:cs typeface="Times New Roman" charset="0"/>
              </a:rPr>
              <a:t>g</a:t>
            </a:r>
            <a:r>
              <a:rPr lang="en-US" sz="3200" b="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) data across the chart of nuclides from NSR</a:t>
            </a:r>
            <a:endParaRPr lang="en-US" sz="2000" b="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18D31BB-E362-AF4E-A88D-F334637F8FD1}"/>
              </a:ext>
            </a:extLst>
          </p:cNvPr>
          <p:cNvGraphicFramePr>
            <a:graphicFrameLocks noGrp="1"/>
          </p:cNvGraphicFramePr>
          <p:nvPr/>
        </p:nvGraphicFramePr>
        <p:xfrm>
          <a:off x="229191" y="1104079"/>
          <a:ext cx="3952844" cy="227076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138733">
                  <a:extLst>
                    <a:ext uri="{9D8B030D-6E8A-4147-A177-3AD203B41FA5}">
                      <a16:colId xmlns:a16="http://schemas.microsoft.com/office/drawing/2014/main" val="421921078"/>
                    </a:ext>
                  </a:extLst>
                </a:gridCol>
                <a:gridCol w="1785546">
                  <a:extLst>
                    <a:ext uri="{9D8B030D-6E8A-4147-A177-3AD203B41FA5}">
                      <a16:colId xmlns:a16="http://schemas.microsoft.com/office/drawing/2014/main" val="2124664465"/>
                    </a:ext>
                  </a:extLst>
                </a:gridCol>
                <a:gridCol w="1028565">
                  <a:extLst>
                    <a:ext uri="{9D8B030D-6E8A-4147-A177-3AD203B41FA5}">
                      <a16:colId xmlns:a16="http://schemas.microsoft.com/office/drawing/2014/main" val="254495363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Reaction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Quantity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 of ref.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1786835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</a:t>
                      </a:r>
                      <a:r>
                        <a:rPr lang="en-US" sz="1800" u="none" strike="noStrike" dirty="0"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6278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6395754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45708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(n,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ymbol" pitchFamily="2" charset="2"/>
                          <a:ea typeface="+mn-ea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thermal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4270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188361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45708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(n,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ymbol" pitchFamily="2" charset="2"/>
                          <a:ea typeface="+mn-ea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thermal+</a:t>
                      </a:r>
                      <a:r>
                        <a:rPr lang="en-US" sz="1800" u="none" strike="noStrike" dirty="0"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-spec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9257798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45708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(n,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ymbol" pitchFamily="2" charset="2"/>
                          <a:ea typeface="+mn-ea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epithermal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2571942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45708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(n,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ymbol" pitchFamily="2" charset="2"/>
                          <a:ea typeface="+mn-ea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epithermal+</a:t>
                      </a: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-spec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2866554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45708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(n,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ymbol" pitchFamily="2" charset="2"/>
                          <a:ea typeface="+mn-ea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keV+</a:t>
                      </a:r>
                      <a:r>
                        <a:rPr lang="en-US" sz="1800" u="none" strike="noStrike" dirty="0"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-spec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9497171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45708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(n,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ymbol" pitchFamily="2" charset="2"/>
                          <a:ea typeface="+mn-ea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08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MeV+</a:t>
                      </a:r>
                      <a:r>
                        <a:rPr lang="en-US" sz="1800" u="none" strike="noStrike" dirty="0"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-spec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92739572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D4B2B09-9DC6-DA40-A117-72186547ABC2}"/>
              </a:ext>
            </a:extLst>
          </p:cNvPr>
          <p:cNvGraphicFramePr>
            <a:graphicFrameLocks noGrp="1"/>
          </p:cNvGraphicFramePr>
          <p:nvPr/>
        </p:nvGraphicFramePr>
        <p:xfrm>
          <a:off x="229191" y="3588956"/>
          <a:ext cx="3952844" cy="1419225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138733">
                  <a:extLst>
                    <a:ext uri="{9D8B030D-6E8A-4147-A177-3AD203B41FA5}">
                      <a16:colId xmlns:a16="http://schemas.microsoft.com/office/drawing/2014/main" val="1169549985"/>
                    </a:ext>
                  </a:extLst>
                </a:gridCol>
                <a:gridCol w="1675378">
                  <a:extLst>
                    <a:ext uri="{9D8B030D-6E8A-4147-A177-3AD203B41FA5}">
                      <a16:colId xmlns:a16="http://schemas.microsoft.com/office/drawing/2014/main" val="3990838232"/>
                    </a:ext>
                  </a:extLst>
                </a:gridCol>
                <a:gridCol w="1138733">
                  <a:extLst>
                    <a:ext uri="{9D8B030D-6E8A-4147-A177-3AD203B41FA5}">
                      <a16:colId xmlns:a16="http://schemas.microsoft.com/office/drawing/2014/main" val="2609758599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Reaction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Quantity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 of ref.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9830896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(n,n')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81278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(n,n')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-spec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618328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(n,n')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MeV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6262134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(n,n')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MeV+</a:t>
                      </a: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-spec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03007696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18FC161-A49A-D24C-8263-C0AAF6D1E9C4}"/>
              </a:ext>
            </a:extLst>
          </p:cNvPr>
          <p:cNvGraphicFramePr>
            <a:graphicFrameLocks noGrp="1"/>
          </p:cNvGraphicFramePr>
          <p:nvPr/>
        </p:nvGraphicFramePr>
        <p:xfrm>
          <a:off x="4827494" y="2719387"/>
          <a:ext cx="3952844" cy="1419225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138733">
                  <a:extLst>
                    <a:ext uri="{9D8B030D-6E8A-4147-A177-3AD203B41FA5}">
                      <a16:colId xmlns:a16="http://schemas.microsoft.com/office/drawing/2014/main" val="1938785559"/>
                    </a:ext>
                  </a:extLst>
                </a:gridCol>
                <a:gridCol w="1675378">
                  <a:extLst>
                    <a:ext uri="{9D8B030D-6E8A-4147-A177-3AD203B41FA5}">
                      <a16:colId xmlns:a16="http://schemas.microsoft.com/office/drawing/2014/main" val="426479463"/>
                    </a:ext>
                  </a:extLst>
                </a:gridCol>
                <a:gridCol w="1138733">
                  <a:extLst>
                    <a:ext uri="{9D8B030D-6E8A-4147-A177-3AD203B41FA5}">
                      <a16:colId xmlns:a16="http://schemas.microsoft.com/office/drawing/2014/main" val="942350676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Reaction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Quantity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 of ref.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9903888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(n,2n)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7095215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(n,2n)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-spec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790709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(n,2n)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MeV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215983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(n,2n)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MeV+</a:t>
                      </a:r>
                      <a:r>
                        <a:rPr lang="en-US" sz="1800" u="none" strike="noStrike" dirty="0"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-spec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34445171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F9F56D7-9FFA-F346-AF44-2A4BA1B15B01}"/>
              </a:ext>
            </a:extLst>
          </p:cNvPr>
          <p:cNvGraphicFramePr>
            <a:graphicFrameLocks noGrp="1"/>
          </p:cNvGraphicFramePr>
          <p:nvPr/>
        </p:nvGraphicFramePr>
        <p:xfrm>
          <a:off x="4827494" y="4298568"/>
          <a:ext cx="3952844" cy="1986915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138733">
                  <a:extLst>
                    <a:ext uri="{9D8B030D-6E8A-4147-A177-3AD203B41FA5}">
                      <a16:colId xmlns:a16="http://schemas.microsoft.com/office/drawing/2014/main" val="74295240"/>
                    </a:ext>
                  </a:extLst>
                </a:gridCol>
                <a:gridCol w="1900302">
                  <a:extLst>
                    <a:ext uri="{9D8B030D-6E8A-4147-A177-3AD203B41FA5}">
                      <a16:colId xmlns:a16="http://schemas.microsoft.com/office/drawing/2014/main" val="4086315067"/>
                    </a:ext>
                  </a:extLst>
                </a:gridCol>
                <a:gridCol w="913809">
                  <a:extLst>
                    <a:ext uri="{9D8B030D-6E8A-4147-A177-3AD203B41FA5}">
                      <a16:colId xmlns:a16="http://schemas.microsoft.com/office/drawing/2014/main" val="175701263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Reaction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Quantity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 of ref.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6668788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(n,f)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3113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4530519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(n,f)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-spec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32945556"/>
                  </a:ext>
                </a:extLst>
              </a:tr>
              <a:tr h="1268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(n,f)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08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MeV+</a:t>
                      </a: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-spec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69660069"/>
                  </a:ext>
                </a:extLst>
              </a:tr>
              <a:tr h="126813">
                <a:tc>
                  <a:txBody>
                    <a:bodyPr/>
                    <a:lstStyle/>
                    <a:p>
                      <a:pPr marL="0" marR="0" lvl="0" indent="0" algn="ctr" defTabSz="45708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(n,f)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08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-spec-</a:t>
                      </a:r>
                      <a:r>
                        <a:rPr lang="en-US" sz="1800" b="1" i="1" u="none" strike="noStrike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235</a:t>
                      </a:r>
                      <a:r>
                        <a:rPr lang="en-US" sz="1800" b="1" i="1" u="none" strike="noStrike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U-HPGe</a:t>
                      </a:r>
                      <a:endParaRPr lang="en-US" sz="1800" b="1" i="1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45122805"/>
                  </a:ext>
                </a:extLst>
              </a:tr>
              <a:tr h="126813">
                <a:tc>
                  <a:txBody>
                    <a:bodyPr/>
                    <a:lstStyle/>
                    <a:p>
                      <a:pPr marL="0" marR="0" lvl="0" indent="0" algn="ctr" defTabSz="45708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(n,f)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08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-spec-</a:t>
                      </a:r>
                      <a:r>
                        <a:rPr lang="en-US" sz="1800" b="1" i="1" u="none" strike="noStrike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238</a:t>
                      </a:r>
                      <a:r>
                        <a:rPr lang="en-US" sz="1800" b="1" i="1" u="none" strike="noStrike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U-HPGe</a:t>
                      </a:r>
                      <a:endParaRPr lang="en-US" sz="1800" b="1" i="1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92600144"/>
                  </a:ext>
                </a:extLst>
              </a:tr>
              <a:tr h="126813">
                <a:tc>
                  <a:txBody>
                    <a:bodyPr/>
                    <a:lstStyle/>
                    <a:p>
                      <a:pPr marL="0" marR="0" lvl="0" indent="0" algn="ctr" defTabSz="45708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(n,f)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08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-spec-</a:t>
                      </a:r>
                      <a:r>
                        <a:rPr lang="en-US" sz="1800" b="1" i="1" u="none" strike="noStrike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239</a:t>
                      </a:r>
                      <a:r>
                        <a:rPr lang="en-US" sz="1800" b="1" i="1" u="none" strike="noStrike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Pu-HPGe</a:t>
                      </a:r>
                      <a:endParaRPr lang="en-US" sz="1800" b="1" i="1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85938351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8375DD2-B8FB-3C4F-9FBB-56E4B28D905C}"/>
              </a:ext>
            </a:extLst>
          </p:cNvPr>
          <p:cNvGraphicFramePr>
            <a:graphicFrameLocks noGrp="1"/>
          </p:cNvGraphicFramePr>
          <p:nvPr/>
        </p:nvGraphicFramePr>
        <p:xfrm>
          <a:off x="4827494" y="1104079"/>
          <a:ext cx="3952844" cy="1419225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138733">
                  <a:extLst>
                    <a:ext uri="{9D8B030D-6E8A-4147-A177-3AD203B41FA5}">
                      <a16:colId xmlns:a16="http://schemas.microsoft.com/office/drawing/2014/main" val="3446553061"/>
                    </a:ext>
                  </a:extLst>
                </a:gridCol>
                <a:gridCol w="1675378">
                  <a:extLst>
                    <a:ext uri="{9D8B030D-6E8A-4147-A177-3AD203B41FA5}">
                      <a16:colId xmlns:a16="http://schemas.microsoft.com/office/drawing/2014/main" val="1746384973"/>
                    </a:ext>
                  </a:extLst>
                </a:gridCol>
                <a:gridCol w="1138733">
                  <a:extLst>
                    <a:ext uri="{9D8B030D-6E8A-4147-A177-3AD203B41FA5}">
                      <a16:colId xmlns:a16="http://schemas.microsoft.com/office/drawing/2014/main" val="2658220292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Reaction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Quantity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 of ref.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949094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(n,np)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2876008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(n,np)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MeV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5927061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(n,np)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-spec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0096386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(n,n</a:t>
                      </a: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-spec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59094406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8BD90946-478B-1743-A710-DD24B3717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2020" y="4455319"/>
            <a:ext cx="948974" cy="18301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9DF621-CC14-5347-BDA3-8A92ADFAE36A}"/>
              </a:ext>
            </a:extLst>
          </p:cNvPr>
          <p:cNvSpPr txBox="1"/>
          <p:nvPr/>
        </p:nvSpPr>
        <p:spPr>
          <a:xfrm>
            <a:off x="229191" y="5222298"/>
            <a:ext cx="31277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do we need? </a:t>
            </a:r>
          </a:p>
          <a:p>
            <a:pPr algn="ctr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Data! (G. Nobre)</a:t>
            </a:r>
          </a:p>
        </p:txBody>
      </p:sp>
    </p:spTree>
    <p:extLst>
      <p:ext uri="{BB962C8B-B14F-4D97-AF65-F5344CB8AC3E}">
        <p14:creationId xmlns:p14="http://schemas.microsoft.com/office/powerpoint/2010/main" val="541606184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>
            <a:extLst>
              <a:ext uri="{FF2B5EF4-FFF2-40B4-BE49-F238E27FC236}">
                <a16:creationId xmlns:a16="http://schemas.microsoft.com/office/drawing/2014/main" id="{ED6EE79C-65D4-4F4B-809A-859E51E709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000"/>
          <a:stretch/>
        </p:blipFill>
        <p:spPr bwMode="auto">
          <a:xfrm>
            <a:off x="4745165" y="562297"/>
            <a:ext cx="4398835" cy="38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EB67B6-08F1-C749-BEFE-9941DA0470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45314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existing data has lots of problems (McCutchan, Nobre, Lewis)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24D07E-DED4-F84F-A6EB-319FB93BC5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966" y="6339519"/>
            <a:ext cx="1483571" cy="5453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702B1E-45B2-DD40-B55B-AAEA0AD6BA6F}"/>
              </a:ext>
            </a:extLst>
          </p:cNvPr>
          <p:cNvSpPr txBox="1"/>
          <p:nvPr/>
        </p:nvSpPr>
        <p:spPr>
          <a:xfrm>
            <a:off x="135966" y="545314"/>
            <a:ext cx="488983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are numerous inconsistencies between ENSDF and ENDF</a:t>
            </a:r>
          </a:p>
          <a:p>
            <a:pPr algn="ctr"/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ENSDF doesn’t have cross sections</a:t>
            </a:r>
          </a:p>
          <a:p>
            <a:pPr algn="ctr"/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ENDF has discrete and continuum </a:t>
            </a:r>
            <a:r>
              <a:rPr lang="en-US" sz="2000" i="1" dirty="0"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’s </a:t>
            </a:r>
          </a:p>
          <a:p>
            <a:pPr algn="ctr"/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is focused on </a:t>
            </a:r>
            <a:r>
              <a:rPr lang="en-US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transport, not spectra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are no </a:t>
            </a:r>
            <a:r>
              <a:rPr lang="en-US" sz="2000" b="1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</a:t>
            </a:r>
            <a:r>
              <a:rPr lang="en-US" sz="2000" b="1" i="1" baseline="-25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fast</a:t>
            </a:r>
            <a:r>
              <a:rPr lang="en-US" sz="2000" b="1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x</a:t>
            </a:r>
            <a:r>
              <a:rPr lang="en-US" sz="2000" b="1" i="1" dirty="0">
                <a:solidFill>
                  <a:sysClr val="windowText" lastClr="000000"/>
                </a:solidFill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000" b="1" i="1" baseline="-25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spectral</a:t>
            </a:r>
            <a:r>
              <a:rPr lang="en-US" sz="2000" b="1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benchmarks</a:t>
            </a:r>
          </a:p>
          <a:p>
            <a:pPr algn="ctr"/>
            <a:r>
              <a:rPr 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Baghdad Atlas might help, but work is needed in determining the spectrum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CE6B552-59F2-5648-B77E-C7687EC9B7A8}"/>
              </a:ext>
            </a:extLst>
          </p:cNvPr>
          <p:cNvGrpSpPr/>
          <p:nvPr/>
        </p:nvGrpSpPr>
        <p:grpSpPr>
          <a:xfrm>
            <a:off x="-3901" y="2212175"/>
            <a:ext cx="4796516" cy="1655264"/>
            <a:chOff x="0" y="4409913"/>
            <a:chExt cx="5637190" cy="192326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54B0A9F-20C5-4B40-BC3F-E0EBF1CD3B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411148"/>
              <a:ext cx="2818595" cy="192202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6F7C234-C1EC-D54A-82B8-86F6AB4A8C66}"/>
                </a:ext>
              </a:extLst>
            </p:cNvPr>
            <p:cNvSpPr txBox="1"/>
            <p:nvPr/>
          </p:nvSpPr>
          <p:spPr>
            <a:xfrm>
              <a:off x="439565" y="5715492"/>
              <a:ext cx="2219233" cy="32184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aseline="30000" dirty="0"/>
                <a:t>65</a:t>
              </a:r>
              <a:r>
                <a:rPr lang="en-US" sz="1200" dirty="0"/>
                <a:t>Cu – ENSDF vs. ENDF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860B9A9-484F-1B43-8622-491BC84FD4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18595" y="4409913"/>
              <a:ext cx="2818595" cy="192326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BE38C35-6F96-7A42-8096-31F06B874FB6}"/>
                </a:ext>
              </a:extLst>
            </p:cNvPr>
            <p:cNvSpPr txBox="1"/>
            <p:nvPr/>
          </p:nvSpPr>
          <p:spPr>
            <a:xfrm>
              <a:off x="3629420" y="5715490"/>
              <a:ext cx="1651062" cy="321847"/>
            </a:xfrm>
            <a:prstGeom prst="rect">
              <a:avLst/>
            </a:prstGeom>
            <a:solidFill>
              <a:srgbClr val="DCE6F3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ENDF continuous</a:t>
              </a:r>
            </a:p>
          </p:txBody>
        </p:sp>
      </p:grpSp>
      <p:pic>
        <p:nvPicPr>
          <p:cNvPr id="30" name="Picture 2">
            <a:extLst>
              <a:ext uri="{FF2B5EF4-FFF2-40B4-BE49-F238E27FC236}">
                <a16:creationId xmlns:a16="http://schemas.microsoft.com/office/drawing/2014/main" id="{FC3FB66F-9261-0345-808E-2FDDC3B0AB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20000" y="2664933"/>
            <a:ext cx="1388034" cy="94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FB6C5F22-41A1-CB45-B706-A07D212C2D08}"/>
              </a:ext>
            </a:extLst>
          </p:cNvPr>
          <p:cNvGrpSpPr/>
          <p:nvPr/>
        </p:nvGrpSpPr>
        <p:grpSpPr>
          <a:xfrm>
            <a:off x="5417819" y="757173"/>
            <a:ext cx="3022758" cy="576879"/>
            <a:chOff x="5417819" y="757173"/>
            <a:chExt cx="3022758" cy="576879"/>
          </a:xfrm>
        </p:grpSpPr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727215EB-BEE7-0C47-9780-F1F3CC7AD9EF}"/>
                </a:ext>
              </a:extLst>
            </p:cNvPr>
            <p:cNvSpPr/>
            <p:nvPr/>
          </p:nvSpPr>
          <p:spPr bwMode="auto">
            <a:xfrm>
              <a:off x="5448586" y="757173"/>
              <a:ext cx="2991991" cy="576879"/>
            </a:xfrm>
            <a:custGeom>
              <a:avLst/>
              <a:gdLst>
                <a:gd name="connsiteX0" fmla="*/ 82240 w 2991991"/>
                <a:gd name="connsiteY0" fmla="*/ 507221 h 543759"/>
                <a:gd name="connsiteX1" fmla="*/ 1248100 w 2991991"/>
                <a:gd name="connsiteY1" fmla="*/ 476741 h 543759"/>
                <a:gd name="connsiteX2" fmla="*/ 2657800 w 2991991"/>
                <a:gd name="connsiteY2" fmla="*/ 194801 h 543759"/>
                <a:gd name="connsiteX3" fmla="*/ 2977840 w 2991991"/>
                <a:gd name="connsiteY3" fmla="*/ 57641 h 543759"/>
                <a:gd name="connsiteX4" fmla="*/ 2939740 w 2991991"/>
                <a:gd name="connsiteY4" fmla="*/ 34781 h 543759"/>
                <a:gd name="connsiteX5" fmla="*/ 348940 w 2991991"/>
                <a:gd name="connsiteY5" fmla="*/ 27161 h 543759"/>
                <a:gd name="connsiteX6" fmla="*/ 227020 w 2991991"/>
                <a:gd name="connsiteY6" fmla="*/ 19541 h 543759"/>
                <a:gd name="connsiteX7" fmla="*/ 120340 w 2991991"/>
                <a:gd name="connsiteY7" fmla="*/ 27161 h 543759"/>
                <a:gd name="connsiteX8" fmla="*/ 97480 w 2991991"/>
                <a:gd name="connsiteY8" fmla="*/ 34781 h 543759"/>
                <a:gd name="connsiteX9" fmla="*/ 82240 w 2991991"/>
                <a:gd name="connsiteY9" fmla="*/ 507221 h 543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91991" h="543759">
                  <a:moveTo>
                    <a:pt x="82240" y="507221"/>
                  </a:moveTo>
                  <a:cubicBezTo>
                    <a:pt x="274010" y="580881"/>
                    <a:pt x="818840" y="528811"/>
                    <a:pt x="1248100" y="476741"/>
                  </a:cubicBezTo>
                  <a:cubicBezTo>
                    <a:pt x="1677360" y="424671"/>
                    <a:pt x="2369510" y="264651"/>
                    <a:pt x="2657800" y="194801"/>
                  </a:cubicBezTo>
                  <a:cubicBezTo>
                    <a:pt x="2946090" y="124951"/>
                    <a:pt x="2977840" y="57641"/>
                    <a:pt x="2977840" y="57641"/>
                  </a:cubicBezTo>
                  <a:cubicBezTo>
                    <a:pt x="3024830" y="30971"/>
                    <a:pt x="2939740" y="34781"/>
                    <a:pt x="2939740" y="34781"/>
                  </a:cubicBezTo>
                  <a:lnTo>
                    <a:pt x="348940" y="27161"/>
                  </a:lnTo>
                  <a:cubicBezTo>
                    <a:pt x="-103180" y="24621"/>
                    <a:pt x="265120" y="19541"/>
                    <a:pt x="227020" y="19541"/>
                  </a:cubicBezTo>
                  <a:cubicBezTo>
                    <a:pt x="188920" y="19541"/>
                    <a:pt x="141930" y="24621"/>
                    <a:pt x="120340" y="27161"/>
                  </a:cubicBezTo>
                  <a:cubicBezTo>
                    <a:pt x="98750" y="29701"/>
                    <a:pt x="101290" y="-40149"/>
                    <a:pt x="97480" y="34781"/>
                  </a:cubicBezTo>
                  <a:cubicBezTo>
                    <a:pt x="93670" y="109711"/>
                    <a:pt x="-109530" y="433561"/>
                    <a:pt x="82240" y="50722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69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ＭＳ Ｐゴシック" charset="-128"/>
                  <a:cs typeface="Times New Roman" panose="02020603050405020304" pitchFamily="18" charset="0"/>
                </a:rPr>
                <a:t>    ENDF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5058291-18B4-6343-89C3-E1A2980F0190}"/>
                </a:ext>
              </a:extLst>
            </p:cNvPr>
            <p:cNvSpPr/>
            <p:nvPr/>
          </p:nvSpPr>
          <p:spPr bwMode="auto">
            <a:xfrm>
              <a:off x="5417819" y="790293"/>
              <a:ext cx="325109" cy="543759"/>
            </a:xfrm>
            <a:prstGeom prst="rect">
              <a:avLst/>
            </a:prstGeom>
            <a:solidFill>
              <a:srgbClr val="BACDE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77E7D38-629E-534D-9D04-29BCA041A300}"/>
              </a:ext>
            </a:extLst>
          </p:cNvPr>
          <p:cNvGrpSpPr/>
          <p:nvPr/>
        </p:nvGrpSpPr>
        <p:grpSpPr>
          <a:xfrm>
            <a:off x="5453980" y="1055214"/>
            <a:ext cx="3540642" cy="2986400"/>
            <a:chOff x="5453980" y="1055214"/>
            <a:chExt cx="3540642" cy="2986400"/>
          </a:xfrm>
        </p:grpSpPr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C56A67F1-7B29-5747-9E80-FBA32F280264}"/>
                </a:ext>
              </a:extLst>
            </p:cNvPr>
            <p:cNvSpPr/>
            <p:nvPr/>
          </p:nvSpPr>
          <p:spPr bwMode="auto">
            <a:xfrm>
              <a:off x="5453980" y="1055214"/>
              <a:ext cx="3540642" cy="2986400"/>
            </a:xfrm>
            <a:custGeom>
              <a:avLst/>
              <a:gdLst>
                <a:gd name="connsiteX0" fmla="*/ 16378 w 3540642"/>
                <a:gd name="connsiteY0" fmla="*/ 998175 h 2986400"/>
                <a:gd name="connsiteX1" fmla="*/ 224925 w 3540642"/>
                <a:gd name="connsiteY1" fmla="*/ 1038281 h 2986400"/>
                <a:gd name="connsiteX2" fmla="*/ 273052 w 3540642"/>
                <a:gd name="connsiteY2" fmla="*/ 1246828 h 2986400"/>
                <a:gd name="connsiteX3" fmla="*/ 281073 w 3540642"/>
                <a:gd name="connsiteY3" fmla="*/ 1687986 h 2986400"/>
                <a:gd name="connsiteX4" fmla="*/ 337220 w 3540642"/>
                <a:gd name="connsiteY4" fmla="*/ 1984765 h 2986400"/>
                <a:gd name="connsiteX5" fmla="*/ 497641 w 3540642"/>
                <a:gd name="connsiteY5" fmla="*/ 2056954 h 2986400"/>
                <a:gd name="connsiteX6" fmla="*/ 962862 w 3540642"/>
                <a:gd name="connsiteY6" fmla="*/ 1936639 h 2986400"/>
                <a:gd name="connsiteX7" fmla="*/ 1644652 w 3540642"/>
                <a:gd name="connsiteY7" fmla="*/ 1623818 h 2986400"/>
                <a:gd name="connsiteX8" fmla="*/ 2599157 w 3540642"/>
                <a:gd name="connsiteY8" fmla="*/ 701397 h 2986400"/>
                <a:gd name="connsiteX9" fmla="*/ 3216778 w 3540642"/>
                <a:gd name="connsiteY9" fmla="*/ 59712 h 2986400"/>
                <a:gd name="connsiteX10" fmla="*/ 3481473 w 3540642"/>
                <a:gd name="connsiteY10" fmla="*/ 59712 h 2986400"/>
                <a:gd name="connsiteX11" fmla="*/ 3473452 w 3540642"/>
                <a:gd name="connsiteY11" fmla="*/ 340449 h 2986400"/>
                <a:gd name="connsiteX12" fmla="*/ 2759578 w 3540642"/>
                <a:gd name="connsiteY12" fmla="*/ 1150575 h 2986400"/>
                <a:gd name="connsiteX13" fmla="*/ 1885283 w 3540642"/>
                <a:gd name="connsiteY13" fmla="*/ 2072997 h 2986400"/>
                <a:gd name="connsiteX14" fmla="*/ 1195473 w 3540642"/>
                <a:gd name="connsiteY14" fmla="*/ 2618428 h 2986400"/>
                <a:gd name="connsiteX15" fmla="*/ 561809 w 3540642"/>
                <a:gd name="connsiteY15" fmla="*/ 2947291 h 2986400"/>
                <a:gd name="connsiteX16" fmla="*/ 184820 w 3540642"/>
                <a:gd name="connsiteY16" fmla="*/ 2955312 h 2986400"/>
                <a:gd name="connsiteX17" fmla="*/ 72525 w 3540642"/>
                <a:gd name="connsiteY17" fmla="*/ 2722702 h 2986400"/>
                <a:gd name="connsiteX18" fmla="*/ 16378 w 3540642"/>
                <a:gd name="connsiteY18" fmla="*/ 2233418 h 2986400"/>
                <a:gd name="connsiteX19" fmla="*/ 16378 w 3540642"/>
                <a:gd name="connsiteY19" fmla="*/ 998175 h 298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40642" h="2986400">
                  <a:moveTo>
                    <a:pt x="16378" y="998175"/>
                  </a:moveTo>
                  <a:cubicBezTo>
                    <a:pt x="51136" y="798986"/>
                    <a:pt x="182146" y="996839"/>
                    <a:pt x="224925" y="1038281"/>
                  </a:cubicBezTo>
                  <a:cubicBezTo>
                    <a:pt x="267704" y="1079723"/>
                    <a:pt x="263694" y="1138544"/>
                    <a:pt x="273052" y="1246828"/>
                  </a:cubicBezTo>
                  <a:cubicBezTo>
                    <a:pt x="282410" y="1355112"/>
                    <a:pt x="270378" y="1564997"/>
                    <a:pt x="281073" y="1687986"/>
                  </a:cubicBezTo>
                  <a:cubicBezTo>
                    <a:pt x="291768" y="1810975"/>
                    <a:pt x="301125" y="1923270"/>
                    <a:pt x="337220" y="1984765"/>
                  </a:cubicBezTo>
                  <a:cubicBezTo>
                    <a:pt x="373315" y="2046260"/>
                    <a:pt x="393367" y="2064975"/>
                    <a:pt x="497641" y="2056954"/>
                  </a:cubicBezTo>
                  <a:cubicBezTo>
                    <a:pt x="601915" y="2048933"/>
                    <a:pt x="771694" y="2008828"/>
                    <a:pt x="962862" y="1936639"/>
                  </a:cubicBezTo>
                  <a:cubicBezTo>
                    <a:pt x="1154031" y="1864450"/>
                    <a:pt x="1371936" y="1829692"/>
                    <a:pt x="1644652" y="1623818"/>
                  </a:cubicBezTo>
                  <a:cubicBezTo>
                    <a:pt x="1917368" y="1417944"/>
                    <a:pt x="2337136" y="962081"/>
                    <a:pt x="2599157" y="701397"/>
                  </a:cubicBezTo>
                  <a:cubicBezTo>
                    <a:pt x="2861178" y="440713"/>
                    <a:pt x="3069725" y="166659"/>
                    <a:pt x="3216778" y="59712"/>
                  </a:cubicBezTo>
                  <a:cubicBezTo>
                    <a:pt x="3363831" y="-47235"/>
                    <a:pt x="3438694" y="12923"/>
                    <a:pt x="3481473" y="59712"/>
                  </a:cubicBezTo>
                  <a:cubicBezTo>
                    <a:pt x="3524252" y="106501"/>
                    <a:pt x="3593768" y="158639"/>
                    <a:pt x="3473452" y="340449"/>
                  </a:cubicBezTo>
                  <a:cubicBezTo>
                    <a:pt x="3353136" y="522259"/>
                    <a:pt x="3024273" y="861817"/>
                    <a:pt x="2759578" y="1150575"/>
                  </a:cubicBezTo>
                  <a:cubicBezTo>
                    <a:pt x="2494883" y="1439333"/>
                    <a:pt x="2145967" y="1828355"/>
                    <a:pt x="1885283" y="2072997"/>
                  </a:cubicBezTo>
                  <a:cubicBezTo>
                    <a:pt x="1624599" y="2317639"/>
                    <a:pt x="1416052" y="2472712"/>
                    <a:pt x="1195473" y="2618428"/>
                  </a:cubicBezTo>
                  <a:cubicBezTo>
                    <a:pt x="974894" y="2764144"/>
                    <a:pt x="730251" y="2891144"/>
                    <a:pt x="561809" y="2947291"/>
                  </a:cubicBezTo>
                  <a:cubicBezTo>
                    <a:pt x="393367" y="3003438"/>
                    <a:pt x="266367" y="2992744"/>
                    <a:pt x="184820" y="2955312"/>
                  </a:cubicBezTo>
                  <a:cubicBezTo>
                    <a:pt x="103273" y="2917881"/>
                    <a:pt x="100599" y="2843018"/>
                    <a:pt x="72525" y="2722702"/>
                  </a:cubicBezTo>
                  <a:cubicBezTo>
                    <a:pt x="44451" y="2602386"/>
                    <a:pt x="20388" y="2522176"/>
                    <a:pt x="16378" y="2233418"/>
                  </a:cubicBezTo>
                  <a:cubicBezTo>
                    <a:pt x="12368" y="1944660"/>
                    <a:pt x="-18380" y="1197364"/>
                    <a:pt x="16378" y="998175"/>
                  </a:cubicBezTo>
                  <a:close/>
                </a:path>
              </a:pathLst>
            </a:custGeom>
            <a:solidFill>
              <a:schemeClr val="accent1">
                <a:alpha val="29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2400" dirty="0">
                <a:latin typeface="Arial" charset="0"/>
                <a:ea typeface="ＭＳ Ｐゴシック" charset="-128"/>
                <a:cs typeface="ＭＳ Ｐゴシック" charset="-128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2400" dirty="0">
                <a:latin typeface="Arial" charset="0"/>
                <a:ea typeface="ＭＳ Ｐゴシック" charset="-128"/>
                <a:cs typeface="ＭＳ Ｐゴシック" charset="-128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2400" dirty="0">
                <a:latin typeface="Arial" charset="0"/>
                <a:ea typeface="ＭＳ Ｐゴシック" charset="-128"/>
                <a:cs typeface="ＭＳ Ｐゴシック" charset="-128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693C897-D2EC-8143-BB44-169B5D689F32}"/>
                </a:ext>
              </a:extLst>
            </p:cNvPr>
            <p:cNvSpPr txBox="1"/>
            <p:nvPr/>
          </p:nvSpPr>
          <p:spPr>
            <a:xfrm rot="20096873">
              <a:off x="5880677" y="2935526"/>
              <a:ext cx="10422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ENSDF</a:t>
              </a:r>
              <a:endPara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054F9B46-CE5A-5F44-995E-8257DB8ADE4C}"/>
              </a:ext>
            </a:extLst>
          </p:cNvPr>
          <p:cNvSpPr txBox="1"/>
          <p:nvPr/>
        </p:nvSpPr>
        <p:spPr>
          <a:xfrm>
            <a:off x="4978319" y="4490335"/>
            <a:ext cx="4109335" cy="15696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consistent modeling treatment and database format (GNDS) is needed to address data throughout this region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1366890A-B5A3-AF47-B2B7-DDE77210E0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9936" y="4946519"/>
            <a:ext cx="1888815" cy="128528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E159277-5B67-184A-A143-01DAAC3ABA7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0948" y="4871451"/>
            <a:ext cx="2066771" cy="1441235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F8799600-382D-CF47-8A0F-6F8AB70333BD}"/>
              </a:ext>
            </a:extLst>
          </p:cNvPr>
          <p:cNvGrpSpPr/>
          <p:nvPr/>
        </p:nvGrpSpPr>
        <p:grpSpPr>
          <a:xfrm>
            <a:off x="5417819" y="1005621"/>
            <a:ext cx="3206130" cy="2048072"/>
            <a:chOff x="5417819" y="1005621"/>
            <a:chExt cx="3206130" cy="2048072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219E2641-56F8-4A4B-AC4F-A1EB48620834}"/>
                </a:ext>
              </a:extLst>
            </p:cNvPr>
            <p:cNvSpPr/>
            <p:nvPr/>
          </p:nvSpPr>
          <p:spPr bwMode="auto">
            <a:xfrm>
              <a:off x="5417819" y="1005621"/>
              <a:ext cx="3206130" cy="2048072"/>
            </a:xfrm>
            <a:custGeom>
              <a:avLst/>
              <a:gdLst>
                <a:gd name="connsiteX0" fmla="*/ 123030 w 3455848"/>
                <a:gd name="connsiteY0" fmla="*/ 398296 h 2085422"/>
                <a:gd name="connsiteX1" fmla="*/ 163135 w 3455848"/>
                <a:gd name="connsiteY1" fmla="*/ 999875 h 2085422"/>
                <a:gd name="connsiteX2" fmla="*/ 371682 w 3455848"/>
                <a:gd name="connsiteY2" fmla="*/ 1088106 h 2085422"/>
                <a:gd name="connsiteX3" fmla="*/ 403766 w 3455848"/>
                <a:gd name="connsiteY3" fmla="*/ 1352801 h 2085422"/>
                <a:gd name="connsiteX4" fmla="*/ 475956 w 3455848"/>
                <a:gd name="connsiteY4" fmla="*/ 2034591 h 2085422"/>
                <a:gd name="connsiteX5" fmla="*/ 844924 w 3455848"/>
                <a:gd name="connsiteY5" fmla="*/ 2002506 h 2085422"/>
                <a:gd name="connsiteX6" fmla="*/ 1598903 w 3455848"/>
                <a:gd name="connsiteY6" fmla="*/ 1737812 h 2085422"/>
                <a:gd name="connsiteX7" fmla="*/ 2649661 w 3455848"/>
                <a:gd name="connsiteY7" fmla="*/ 807370 h 2085422"/>
                <a:gd name="connsiteX8" fmla="*/ 3331451 w 3455848"/>
                <a:gd name="connsiteY8" fmla="*/ 173706 h 2085422"/>
                <a:gd name="connsiteX9" fmla="*/ 3307387 w 3455848"/>
                <a:gd name="connsiteY9" fmla="*/ 5264 h 2085422"/>
                <a:gd name="connsiteX10" fmla="*/ 1839535 w 3455848"/>
                <a:gd name="connsiteY10" fmla="*/ 318085 h 2085422"/>
                <a:gd name="connsiteX11" fmla="*/ 123030 w 3455848"/>
                <a:gd name="connsiteY11" fmla="*/ 398296 h 2085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55848" h="2085422">
                  <a:moveTo>
                    <a:pt x="123030" y="398296"/>
                  </a:moveTo>
                  <a:cubicBezTo>
                    <a:pt x="-156370" y="511928"/>
                    <a:pt x="121693" y="884907"/>
                    <a:pt x="163135" y="999875"/>
                  </a:cubicBezTo>
                  <a:cubicBezTo>
                    <a:pt x="204577" y="1114843"/>
                    <a:pt x="331577" y="1029285"/>
                    <a:pt x="371682" y="1088106"/>
                  </a:cubicBezTo>
                  <a:cubicBezTo>
                    <a:pt x="411787" y="1146927"/>
                    <a:pt x="386387" y="1195054"/>
                    <a:pt x="403766" y="1352801"/>
                  </a:cubicBezTo>
                  <a:cubicBezTo>
                    <a:pt x="421145" y="1510549"/>
                    <a:pt x="402430" y="1926307"/>
                    <a:pt x="475956" y="2034591"/>
                  </a:cubicBezTo>
                  <a:cubicBezTo>
                    <a:pt x="549482" y="2142875"/>
                    <a:pt x="657766" y="2051969"/>
                    <a:pt x="844924" y="2002506"/>
                  </a:cubicBezTo>
                  <a:cubicBezTo>
                    <a:pt x="1032082" y="1953043"/>
                    <a:pt x="1298114" y="1937001"/>
                    <a:pt x="1598903" y="1737812"/>
                  </a:cubicBezTo>
                  <a:cubicBezTo>
                    <a:pt x="1899692" y="1538623"/>
                    <a:pt x="2360903" y="1068054"/>
                    <a:pt x="2649661" y="807370"/>
                  </a:cubicBezTo>
                  <a:cubicBezTo>
                    <a:pt x="2938419" y="546686"/>
                    <a:pt x="3221830" y="307390"/>
                    <a:pt x="3331451" y="173706"/>
                  </a:cubicBezTo>
                  <a:cubicBezTo>
                    <a:pt x="3441072" y="40022"/>
                    <a:pt x="3556040" y="-18799"/>
                    <a:pt x="3307387" y="5264"/>
                  </a:cubicBezTo>
                  <a:cubicBezTo>
                    <a:pt x="3058734" y="29327"/>
                    <a:pt x="2368924" y="248569"/>
                    <a:pt x="1839535" y="318085"/>
                  </a:cubicBezTo>
                  <a:cubicBezTo>
                    <a:pt x="1310146" y="387601"/>
                    <a:pt x="402430" y="284664"/>
                    <a:pt x="123030" y="398296"/>
                  </a:cubicBezTo>
                  <a:close/>
                </a:path>
              </a:pathLst>
            </a:cu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2400" b="1" i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1" u="none" strike="noStrike" cap="none" normalizeH="0" baseline="0" dirty="0">
                  <a:ln>
                    <a:noFill/>
                  </a:ln>
                  <a:effectLst/>
                  <a:latin typeface="Times New Roman" panose="02020603050405020304" pitchFamily="18" charset="0"/>
                  <a:ea typeface="ＭＳ Ｐゴシック" charset="-128"/>
                  <a:cs typeface="Times New Roman" panose="02020603050405020304" pitchFamily="18" charset="0"/>
                </a:rPr>
                <a:t>    Here</a:t>
              </a:r>
              <a:r>
                <a:rPr lang="en-US" sz="2400" b="1" i="1" dirty="0">
                  <a:latin typeface="Times New Roman" panose="02020603050405020304" pitchFamily="18" charset="0"/>
                  <a:ea typeface="ＭＳ Ｐゴシック" charset="-128"/>
                  <a:cs typeface="Times New Roman" panose="02020603050405020304" pitchFamily="18" charset="0"/>
                </a:rPr>
                <a:t> there be 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1" u="none" strike="noStrike" cap="none" normalizeH="0" baseline="0" dirty="0">
                  <a:ln>
                    <a:noFill/>
                  </a:ln>
                  <a:effectLst/>
                  <a:latin typeface="Times New Roman" panose="02020603050405020304" pitchFamily="18" charset="0"/>
                  <a:ea typeface="ＭＳ Ｐゴシック" charset="-128"/>
                  <a:cs typeface="Times New Roman" panose="02020603050405020304" pitchFamily="18" charset="0"/>
                </a:rPr>
                <a:t>    “Easter Eggs”</a:t>
              </a:r>
            </a:p>
          </p:txBody>
        </p:sp>
        <p:pic>
          <p:nvPicPr>
            <p:cNvPr id="7174" name="Picture 6">
              <a:extLst>
                <a:ext uri="{FF2B5EF4-FFF2-40B4-BE49-F238E27FC236}">
                  <a16:creationId xmlns:a16="http://schemas.microsoft.com/office/drawing/2014/main" id="{2712CC1A-E3CF-134C-941C-6DC8E19532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4483" y="2132087"/>
              <a:ext cx="976829" cy="532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441353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theme/theme1.xml><?xml version="1.0" encoding="utf-8"?>
<a:theme xmlns:a="http://schemas.openxmlformats.org/drawingml/2006/main" name="4_LBNL_Template_03241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152700</TotalTime>
  <Words>1776</Words>
  <Application>Microsoft Macintosh PowerPoint</Application>
  <PresentationFormat>On-screen Show (4:3)</PresentationFormat>
  <Paragraphs>546</Paragraphs>
  <Slides>10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Helvetica Light</vt:lpstr>
      <vt:lpstr>Lucida Grande</vt:lpstr>
      <vt:lpstr>Symbol</vt:lpstr>
      <vt:lpstr>Times New Roman</vt:lpstr>
      <vt:lpstr>4_LBNL_Template_032411</vt:lpstr>
      <vt:lpstr>PowerPoint Presentation</vt:lpstr>
      <vt:lpstr>This topic has been a perennial favorite of these meetings…</vt:lpstr>
      <vt:lpstr>We saw that prompt (n,xg) data was valuable for hydrocarbon production, carbon sequestration, space exploration and nonproliferation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existing data has lots of problems (McCutchan, Nobre, Lewis)</vt:lpstr>
      <vt:lpstr>A Path Forward – Formation of the Gamma Rays Induced by Neutrons (GRIN) task force </vt:lpstr>
    </vt:vector>
  </TitlesOfParts>
  <Company>LBNL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Title</dc:title>
  <dc:creator>Paul Fallon</dc:creator>
  <cp:lastModifiedBy>Lee Bernstein</cp:lastModifiedBy>
  <cp:revision>993</cp:revision>
  <cp:lastPrinted>2021-01-24T22:05:04Z</cp:lastPrinted>
  <dcterms:created xsi:type="dcterms:W3CDTF">2016-09-27T17:58:19Z</dcterms:created>
  <dcterms:modified xsi:type="dcterms:W3CDTF">2021-01-24T22:11:15Z</dcterms:modified>
</cp:coreProperties>
</file>