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4" r:id="rId4"/>
    <p:sldId id="258" r:id="rId5"/>
    <p:sldId id="259" r:id="rId6"/>
    <p:sldId id="261" r:id="rId7"/>
    <p:sldId id="262" r:id="rId8"/>
    <p:sldId id="263" r:id="rId9"/>
    <p:sldId id="265" r:id="rId10"/>
    <p:sldId id="260" r:id="rId11"/>
    <p:sldId id="266"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934"/>
  </p:normalViewPr>
  <p:slideViewPr>
    <p:cSldViewPr snapToGrid="0" snapToObjects="1">
      <p:cViewPr varScale="1">
        <p:scale>
          <a:sx n="115" d="100"/>
          <a:sy n="115" d="100"/>
        </p:scale>
        <p:origin x="472"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1/8/21</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1/8/21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1/8/21</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1/8/21</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1/8/21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1/8/21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1/8/21</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1/8/21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1/8/21</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1/8/21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1/8/21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1/8/21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1/8/21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1/8/21</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E5A00-8D9B-7447-9A0A-AF5B8152277D}"/>
              </a:ext>
            </a:extLst>
          </p:cNvPr>
          <p:cNvSpPr>
            <a:spLocks noGrp="1"/>
          </p:cNvSpPr>
          <p:nvPr>
            <p:ph type="ctrTitle"/>
          </p:nvPr>
        </p:nvSpPr>
        <p:spPr/>
        <p:txBody>
          <a:bodyPr/>
          <a:lstStyle/>
          <a:p>
            <a:pPr algn="ctr"/>
            <a:r>
              <a:rPr lang="en-US" dirty="0"/>
              <a:t>The Centrality of Validation</a:t>
            </a:r>
          </a:p>
        </p:txBody>
      </p:sp>
      <p:sp>
        <p:nvSpPr>
          <p:cNvPr id="3" name="Subtitle 2">
            <a:extLst>
              <a:ext uri="{FF2B5EF4-FFF2-40B4-BE49-F238E27FC236}">
                <a16:creationId xmlns:a16="http://schemas.microsoft.com/office/drawing/2014/main" id="{851F1F7B-8180-8340-9E65-3BC40EEF88F9}"/>
              </a:ext>
            </a:extLst>
          </p:cNvPr>
          <p:cNvSpPr>
            <a:spLocks noGrp="1"/>
          </p:cNvSpPr>
          <p:nvPr>
            <p:ph type="subTitle" idx="1"/>
          </p:nvPr>
        </p:nvSpPr>
        <p:spPr>
          <a:xfrm>
            <a:off x="1371600" y="3632201"/>
            <a:ext cx="9448800" cy="1497360"/>
          </a:xfrm>
        </p:spPr>
        <p:txBody>
          <a:bodyPr>
            <a:normAutofit fontScale="92500" lnSpcReduction="10000"/>
          </a:bodyPr>
          <a:lstStyle/>
          <a:p>
            <a:pPr algn="ctr"/>
            <a:r>
              <a:rPr lang="en-US" dirty="0"/>
              <a:t>“Validation as a Three-Body Problem”</a:t>
            </a:r>
          </a:p>
          <a:p>
            <a:pPr algn="ctr"/>
            <a:r>
              <a:rPr lang="en-US" dirty="0"/>
              <a:t>Dr. Jerry N. McKamy</a:t>
            </a:r>
          </a:p>
          <a:p>
            <a:pPr algn="ctr"/>
            <a:r>
              <a:rPr lang="en-US" dirty="0"/>
              <a:t>DOE Nuclear Criticality Safety Program Manager,  Retired</a:t>
            </a:r>
          </a:p>
          <a:p>
            <a:pPr algn="ctr"/>
            <a:r>
              <a:rPr lang="en-US" dirty="0"/>
              <a:t>Spectra Tech Senior Criticality Safety Consultant</a:t>
            </a:r>
          </a:p>
          <a:p>
            <a:endParaRPr lang="en-US" dirty="0"/>
          </a:p>
        </p:txBody>
      </p:sp>
    </p:spTree>
    <p:extLst>
      <p:ext uri="{BB962C8B-B14F-4D97-AF65-F5344CB8AC3E}">
        <p14:creationId xmlns:p14="http://schemas.microsoft.com/office/powerpoint/2010/main" val="1384290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E6D0E-BE8C-344F-A8A9-3C95DB0B377D}"/>
              </a:ext>
            </a:extLst>
          </p:cNvPr>
          <p:cNvSpPr>
            <a:spLocks noGrp="1"/>
          </p:cNvSpPr>
          <p:nvPr>
            <p:ph type="title"/>
          </p:nvPr>
        </p:nvSpPr>
        <p:spPr>
          <a:xfrm>
            <a:off x="185350" y="117859"/>
            <a:ext cx="10665941" cy="1293028"/>
          </a:xfrm>
        </p:spPr>
        <p:txBody>
          <a:bodyPr>
            <a:normAutofit/>
          </a:bodyPr>
          <a:lstStyle/>
          <a:p>
            <a:pPr algn="l"/>
            <a:r>
              <a:rPr lang="en-US" dirty="0"/>
              <a:t>The Integrated nuclear criticality safety program</a:t>
            </a:r>
          </a:p>
        </p:txBody>
      </p:sp>
      <p:sp>
        <p:nvSpPr>
          <p:cNvPr id="3" name="Content Placeholder 2">
            <a:extLst>
              <a:ext uri="{FF2B5EF4-FFF2-40B4-BE49-F238E27FC236}">
                <a16:creationId xmlns:a16="http://schemas.microsoft.com/office/drawing/2014/main" id="{A565A86D-59A3-B542-B768-8D958913DA2A}"/>
              </a:ext>
            </a:extLst>
          </p:cNvPr>
          <p:cNvSpPr>
            <a:spLocks noGrp="1"/>
          </p:cNvSpPr>
          <p:nvPr>
            <p:ph idx="1"/>
          </p:nvPr>
        </p:nvSpPr>
        <p:spPr>
          <a:xfrm>
            <a:off x="605481" y="1592101"/>
            <a:ext cx="4386649" cy="4388569"/>
          </a:xfrm>
        </p:spPr>
        <p:txBody>
          <a:bodyPr/>
          <a:lstStyle/>
          <a:p>
            <a:pPr marL="0" indent="0">
              <a:buNone/>
            </a:pPr>
            <a:r>
              <a:rPr lang="en-US" dirty="0"/>
              <a:t>The DOE Nuclear Criticality Safety Program is designed precisely to maintain and improve the surety of the calculational tools used by nuclear data practitioners with an emphasis on nuclear criticality safety applications. Every element of the Validation Three Body Problem is addressed.</a:t>
            </a:r>
          </a:p>
        </p:txBody>
      </p:sp>
      <p:pic>
        <p:nvPicPr>
          <p:cNvPr id="12" name="Picture 11" descr="Diagram&#10;&#10;Description automatically generated">
            <a:extLst>
              <a:ext uri="{FF2B5EF4-FFF2-40B4-BE49-F238E27FC236}">
                <a16:creationId xmlns:a16="http://schemas.microsoft.com/office/drawing/2014/main" id="{E8D6E2CB-3247-354F-856E-CF302218674E}"/>
              </a:ext>
            </a:extLst>
          </p:cNvPr>
          <p:cNvPicPr>
            <a:picLocks noChangeAspect="1"/>
          </p:cNvPicPr>
          <p:nvPr/>
        </p:nvPicPr>
        <p:blipFill rotWithShape="1">
          <a:blip r:embed="rId2"/>
          <a:srcRect l="5011" t="2536" r="4410" b="5686"/>
          <a:stretch/>
        </p:blipFill>
        <p:spPr>
          <a:xfrm>
            <a:off x="5305168" y="1085692"/>
            <a:ext cx="6701482" cy="5539698"/>
          </a:xfrm>
          <a:prstGeom prst="rect">
            <a:avLst/>
          </a:prstGeom>
        </p:spPr>
      </p:pic>
    </p:spTree>
    <p:extLst>
      <p:ext uri="{BB962C8B-B14F-4D97-AF65-F5344CB8AC3E}">
        <p14:creationId xmlns:p14="http://schemas.microsoft.com/office/powerpoint/2010/main" val="4177644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234E5-5B75-094F-BE74-A001BFDC1BE3}"/>
              </a:ext>
            </a:extLst>
          </p:cNvPr>
          <p:cNvSpPr>
            <a:spLocks noGrp="1"/>
          </p:cNvSpPr>
          <p:nvPr>
            <p:ph type="title"/>
          </p:nvPr>
        </p:nvSpPr>
        <p:spPr/>
        <p:txBody>
          <a:bodyPr/>
          <a:lstStyle/>
          <a:p>
            <a:pPr algn="ctr"/>
            <a:r>
              <a:rPr lang="en-US" dirty="0"/>
              <a:t>Wrap Up</a:t>
            </a:r>
          </a:p>
        </p:txBody>
      </p:sp>
      <p:sp>
        <p:nvSpPr>
          <p:cNvPr id="3" name="Content Placeholder 2">
            <a:extLst>
              <a:ext uri="{FF2B5EF4-FFF2-40B4-BE49-F238E27FC236}">
                <a16:creationId xmlns:a16="http://schemas.microsoft.com/office/drawing/2014/main" id="{B83FF330-AD09-5F43-8302-02E20E8BFE62}"/>
              </a:ext>
            </a:extLst>
          </p:cNvPr>
          <p:cNvSpPr>
            <a:spLocks noGrp="1"/>
          </p:cNvSpPr>
          <p:nvPr>
            <p:ph idx="1"/>
          </p:nvPr>
        </p:nvSpPr>
        <p:spPr>
          <a:xfrm>
            <a:off x="685800" y="1960385"/>
            <a:ext cx="10820400" cy="4024125"/>
          </a:xfrm>
        </p:spPr>
        <p:txBody>
          <a:bodyPr>
            <a:normAutofit fontScale="92500" lnSpcReduction="20000"/>
          </a:bodyPr>
          <a:lstStyle/>
          <a:p>
            <a:r>
              <a:rPr lang="en-US" dirty="0"/>
              <a:t>The NCSP nuclear data and methods infrastructure has been utilized to solve real world application problems such as U233 down-blending at ORNL.</a:t>
            </a:r>
          </a:p>
          <a:p>
            <a:r>
              <a:rPr lang="en-US" dirty="0"/>
              <a:t>Any program that relies on Monte-Carlo calculated observables based on evaluated nuclear data sets MUST ensure the surety of their Validation Three Body Problem to:</a:t>
            </a:r>
          </a:p>
          <a:p>
            <a:pPr lvl="1"/>
            <a:r>
              <a:rPr lang="en-US" dirty="0"/>
              <a:t>Understand the specific nuclear physics of their application,</a:t>
            </a:r>
          </a:p>
          <a:p>
            <a:pPr lvl="1"/>
            <a:r>
              <a:rPr lang="en-US" dirty="0"/>
              <a:t>Validate the applicability of the code/method and underlying evaluated nuclear data sets for their specific application (inter-code comparison, vary cross-section sets used, use S/U methods to select applicable existing benchmarks, etc.), </a:t>
            </a:r>
          </a:p>
          <a:p>
            <a:pPr lvl="1"/>
            <a:r>
              <a:rPr lang="en-US" dirty="0"/>
              <a:t>If the bias and uncertainty in the bias of the available validation result is unacceptably large, use </a:t>
            </a:r>
            <a:r>
              <a:rPr lang="en-US" dirty="0" err="1"/>
              <a:t>C</a:t>
            </a:r>
            <a:r>
              <a:rPr lang="en-US" baseline="-25000" dirty="0" err="1"/>
              <a:t>e</a:t>
            </a:r>
            <a:r>
              <a:rPr lang="en-US" dirty="0" err="1"/>
              <a:t>dT</a:t>
            </a:r>
            <a:r>
              <a:rPr lang="en-US" dirty="0"/>
              <a:t> methodology to design tailored physics benchmarks to reduce the bias and uncertainty in the bias targeted at specific nuclear reactions driving the final result, and</a:t>
            </a:r>
          </a:p>
          <a:p>
            <a:pPr lvl="1"/>
            <a:r>
              <a:rPr lang="en-US" dirty="0"/>
              <a:t>Use all this insight to drive either new differential measurements or new evaluations of the nuclear data (feedback and improvement).</a:t>
            </a:r>
          </a:p>
          <a:p>
            <a:r>
              <a:rPr lang="en-US" dirty="0"/>
              <a:t>You don’t know what you don’t know!  Theory must always be tested by experiment.</a:t>
            </a:r>
          </a:p>
        </p:txBody>
      </p:sp>
    </p:spTree>
    <p:extLst>
      <p:ext uri="{BB962C8B-B14F-4D97-AF65-F5344CB8AC3E}">
        <p14:creationId xmlns:p14="http://schemas.microsoft.com/office/powerpoint/2010/main" val="3125417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C9D29-3880-8D4F-A283-1E8DB706E30C}"/>
              </a:ext>
            </a:extLst>
          </p:cNvPr>
          <p:cNvSpPr>
            <a:spLocks noGrp="1"/>
          </p:cNvSpPr>
          <p:nvPr>
            <p:ph type="title"/>
          </p:nvPr>
        </p:nvSpPr>
        <p:spPr/>
        <p:txBody>
          <a:bodyPr/>
          <a:lstStyle/>
          <a:p>
            <a:pPr algn="ctr"/>
            <a:r>
              <a:rPr lang="en-US" dirty="0"/>
              <a:t>Outline</a:t>
            </a:r>
          </a:p>
        </p:txBody>
      </p:sp>
      <p:sp>
        <p:nvSpPr>
          <p:cNvPr id="3" name="Content Placeholder 2">
            <a:extLst>
              <a:ext uri="{FF2B5EF4-FFF2-40B4-BE49-F238E27FC236}">
                <a16:creationId xmlns:a16="http://schemas.microsoft.com/office/drawing/2014/main" id="{50472FFE-AFF7-6343-A40D-895A7A079759}"/>
              </a:ext>
            </a:extLst>
          </p:cNvPr>
          <p:cNvSpPr>
            <a:spLocks noGrp="1"/>
          </p:cNvSpPr>
          <p:nvPr>
            <p:ph idx="1"/>
          </p:nvPr>
        </p:nvSpPr>
        <p:spPr/>
        <p:txBody>
          <a:bodyPr>
            <a:normAutofit/>
          </a:bodyPr>
          <a:lstStyle/>
          <a:p>
            <a:r>
              <a:rPr lang="en-US" dirty="0"/>
              <a:t>Validation as a Three Body Problem</a:t>
            </a:r>
          </a:p>
          <a:p>
            <a:r>
              <a:rPr lang="en-US" dirty="0"/>
              <a:t>History/Background of Validation: Transforming from “prototype” to tests of underlying nuclear data.</a:t>
            </a:r>
          </a:p>
          <a:p>
            <a:r>
              <a:rPr lang="en-US" dirty="0"/>
              <a:t>Rise of and importance of S/U; Transitioning from qualitative to quantitative area of applicability</a:t>
            </a:r>
          </a:p>
          <a:p>
            <a:r>
              <a:rPr lang="en-US" dirty="0" err="1"/>
              <a:t>CeDT</a:t>
            </a:r>
            <a:r>
              <a:rPr lang="en-US" dirty="0"/>
              <a:t> Process Developed and Applied To Ensure Which of the Underlying Problems are Targeted with Sufficient Precision and Accuracy to be effective</a:t>
            </a:r>
          </a:p>
          <a:p>
            <a:r>
              <a:rPr lang="en-US" dirty="0"/>
              <a:t>Wrap Up/Summary</a:t>
            </a:r>
          </a:p>
          <a:p>
            <a:endParaRPr lang="en-US" dirty="0"/>
          </a:p>
        </p:txBody>
      </p:sp>
    </p:spTree>
    <p:extLst>
      <p:ext uri="{BB962C8B-B14F-4D97-AF65-F5344CB8AC3E}">
        <p14:creationId xmlns:p14="http://schemas.microsoft.com/office/powerpoint/2010/main" val="27813571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CAAF3-D13D-074C-BEE2-7DCDE34D1217}"/>
              </a:ext>
            </a:extLst>
          </p:cNvPr>
          <p:cNvSpPr>
            <a:spLocks noGrp="1"/>
          </p:cNvSpPr>
          <p:nvPr>
            <p:ph type="title"/>
          </p:nvPr>
        </p:nvSpPr>
        <p:spPr/>
        <p:txBody>
          <a:bodyPr/>
          <a:lstStyle/>
          <a:p>
            <a:r>
              <a:rPr lang="en-US" dirty="0"/>
              <a:t>Validation as a three body problem</a:t>
            </a:r>
          </a:p>
        </p:txBody>
      </p:sp>
      <p:sp>
        <p:nvSpPr>
          <p:cNvPr id="3" name="Content Placeholder 2">
            <a:extLst>
              <a:ext uri="{FF2B5EF4-FFF2-40B4-BE49-F238E27FC236}">
                <a16:creationId xmlns:a16="http://schemas.microsoft.com/office/drawing/2014/main" id="{EE9F315B-5289-0F40-9E6C-C2850D813674}"/>
              </a:ext>
            </a:extLst>
          </p:cNvPr>
          <p:cNvSpPr>
            <a:spLocks noGrp="1"/>
          </p:cNvSpPr>
          <p:nvPr>
            <p:ph idx="1"/>
          </p:nvPr>
        </p:nvSpPr>
        <p:spPr/>
        <p:txBody>
          <a:bodyPr>
            <a:normAutofit fontScale="92500" lnSpcReduction="10000"/>
          </a:bodyPr>
          <a:lstStyle/>
          <a:p>
            <a:r>
              <a:rPr lang="en-US" dirty="0"/>
              <a:t>The calculated observables coming out of a Monte-Carlo code depend upon:</a:t>
            </a:r>
          </a:p>
          <a:p>
            <a:pPr lvl="1"/>
            <a:r>
              <a:rPr lang="en-US" dirty="0"/>
              <a:t>The physics and calculations of the code being accurate with no errors;</a:t>
            </a:r>
          </a:p>
          <a:p>
            <a:pPr lvl="1"/>
            <a:r>
              <a:rPr lang="en-US" dirty="0"/>
              <a:t>Having all needed differential nuclear data measured with known precision; and,</a:t>
            </a:r>
          </a:p>
          <a:p>
            <a:pPr lvl="1"/>
            <a:r>
              <a:rPr lang="en-US" dirty="0"/>
              <a:t>The evaluated nuclear data files used by the code accurately representing the  differential nuclear data.</a:t>
            </a:r>
          </a:p>
          <a:p>
            <a:r>
              <a:rPr lang="en-US" dirty="0"/>
              <a:t>Every application of Monte-Carlo to a nuclear observable MUST have a validation system that verifies all the necessary conditions above are met and can produce a result of the desired precision and accuracy.</a:t>
            </a:r>
          </a:p>
          <a:p>
            <a:r>
              <a:rPr lang="en-US" dirty="0"/>
              <a:t>Evaluated nuclear data files contain compensating errors and these are reaction channel and energy dependent.  Slight changes in the neutron energies can remove the undetected compensating error.</a:t>
            </a:r>
          </a:p>
          <a:p>
            <a:r>
              <a:rPr lang="en-US" dirty="0"/>
              <a:t>Flying blind can produce unacceptably large and unquantified errors in calculated observables.</a:t>
            </a:r>
          </a:p>
        </p:txBody>
      </p:sp>
    </p:spTree>
    <p:extLst>
      <p:ext uri="{BB962C8B-B14F-4D97-AF65-F5344CB8AC3E}">
        <p14:creationId xmlns:p14="http://schemas.microsoft.com/office/powerpoint/2010/main" val="2185678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18F88-C96A-6648-BA3F-428F368F27AA}"/>
              </a:ext>
            </a:extLst>
          </p:cNvPr>
          <p:cNvSpPr>
            <a:spLocks noGrp="1"/>
          </p:cNvSpPr>
          <p:nvPr>
            <p:ph type="title"/>
          </p:nvPr>
        </p:nvSpPr>
        <p:spPr/>
        <p:txBody>
          <a:bodyPr/>
          <a:lstStyle/>
          <a:p>
            <a:r>
              <a:rPr lang="en-US" dirty="0"/>
              <a:t>A Brief History of Validation</a:t>
            </a:r>
          </a:p>
        </p:txBody>
      </p:sp>
      <p:sp>
        <p:nvSpPr>
          <p:cNvPr id="3" name="Content Placeholder 2">
            <a:extLst>
              <a:ext uri="{FF2B5EF4-FFF2-40B4-BE49-F238E27FC236}">
                <a16:creationId xmlns:a16="http://schemas.microsoft.com/office/drawing/2014/main" id="{742339FD-69A2-1D43-ADC6-DA74D802D19C}"/>
              </a:ext>
            </a:extLst>
          </p:cNvPr>
          <p:cNvSpPr>
            <a:spLocks noGrp="1"/>
          </p:cNvSpPr>
          <p:nvPr>
            <p:ph idx="1"/>
          </p:nvPr>
        </p:nvSpPr>
        <p:spPr>
          <a:xfrm>
            <a:off x="685800" y="2057401"/>
            <a:ext cx="10820400" cy="4406963"/>
          </a:xfrm>
        </p:spPr>
        <p:txBody>
          <a:bodyPr>
            <a:normAutofit fontScale="92500" lnSpcReduction="10000"/>
          </a:bodyPr>
          <a:lstStyle/>
          <a:p>
            <a:r>
              <a:rPr lang="en-US" dirty="0"/>
              <a:t>ANSI/ANS-8.1 requires that  criticality safety limits be based on direct comparison to experiment data or on computational methods validated by experiment data.</a:t>
            </a:r>
          </a:p>
          <a:p>
            <a:r>
              <a:rPr lang="en-US" dirty="0"/>
              <a:t>1943-1969 Era: Direct comparison to prototype integral experiment dominates (e.g. underground nuclear weapons testing, </a:t>
            </a:r>
            <a:r>
              <a:rPr lang="en-US" dirty="0" err="1"/>
              <a:t>Pajarito</a:t>
            </a:r>
            <a:r>
              <a:rPr lang="en-US" dirty="0"/>
              <a:t> Site at LANL, etc.).</a:t>
            </a:r>
          </a:p>
          <a:p>
            <a:r>
              <a:rPr lang="en-US" dirty="0"/>
              <a:t>1969-1985 Era: Prototype integral experiments and Monte-Carlo co-equal. Every nuclear weapons site had a critical mass lab (Hanford, LLNL, LANL, ORNL, and Rocky Flats).</a:t>
            </a:r>
          </a:p>
          <a:p>
            <a:r>
              <a:rPr lang="en-US" dirty="0"/>
              <a:t>1985-Present Era: Monte-Carlo dominates with validation focused on precision and accuracy of underpinning basic and evaluated nuclear data (last underground nuclear test was in 1992; last critical mass lab standing was </a:t>
            </a:r>
            <a:r>
              <a:rPr lang="en-US" dirty="0" err="1"/>
              <a:t>Pajarito</a:t>
            </a:r>
            <a:r>
              <a:rPr lang="en-US" dirty="0"/>
              <a:t> Site by 1994).</a:t>
            </a:r>
          </a:p>
          <a:p>
            <a:r>
              <a:rPr lang="en-US" dirty="0"/>
              <a:t>1990’s brings the end of nuclear structure investigations as active university research areas.  Basic differential nuclear physics data frozen in time as is nuclear theory.  Everything has NOT been measured and what has been measured was NOT driven to the accuracy and precision required to produce a given end uncertainty in a modern code-calculated observable.</a:t>
            </a:r>
          </a:p>
          <a:p>
            <a:endParaRPr lang="en-US" dirty="0"/>
          </a:p>
        </p:txBody>
      </p:sp>
    </p:spTree>
    <p:extLst>
      <p:ext uri="{BB962C8B-B14F-4D97-AF65-F5344CB8AC3E}">
        <p14:creationId xmlns:p14="http://schemas.microsoft.com/office/powerpoint/2010/main" val="4213778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3D185-110C-5A44-81A0-6922E3D010EE}"/>
              </a:ext>
            </a:extLst>
          </p:cNvPr>
          <p:cNvSpPr>
            <a:spLocks noGrp="1"/>
          </p:cNvSpPr>
          <p:nvPr>
            <p:ph type="title"/>
          </p:nvPr>
        </p:nvSpPr>
        <p:spPr/>
        <p:txBody>
          <a:bodyPr/>
          <a:lstStyle/>
          <a:p>
            <a:r>
              <a:rPr lang="en-US" dirty="0"/>
              <a:t>The Reformation of Validation</a:t>
            </a:r>
          </a:p>
        </p:txBody>
      </p:sp>
      <p:sp>
        <p:nvSpPr>
          <p:cNvPr id="3" name="Content Placeholder 2">
            <a:extLst>
              <a:ext uri="{FF2B5EF4-FFF2-40B4-BE49-F238E27FC236}">
                <a16:creationId xmlns:a16="http://schemas.microsoft.com/office/drawing/2014/main" id="{AE31FF49-4E78-5A44-8F63-E823C12B4B6E}"/>
              </a:ext>
            </a:extLst>
          </p:cNvPr>
          <p:cNvSpPr>
            <a:spLocks noGrp="1"/>
          </p:cNvSpPr>
          <p:nvPr>
            <p:ph idx="1"/>
          </p:nvPr>
        </p:nvSpPr>
        <p:spPr>
          <a:xfrm>
            <a:off x="685800" y="2057401"/>
            <a:ext cx="10820400" cy="4432609"/>
          </a:xfrm>
        </p:spPr>
        <p:txBody>
          <a:bodyPr/>
          <a:lstStyle/>
          <a:p>
            <a:r>
              <a:rPr lang="en-US" dirty="0"/>
              <a:t>1985 – Anderson and McKamy at Rocky Flats make the following observations:</a:t>
            </a:r>
          </a:p>
          <a:p>
            <a:pPr lvl="1"/>
            <a:r>
              <a:rPr lang="en-US" dirty="0"/>
              <a:t>Criticality experiments for validation must focus on testing the energy dependent neutron cross-sections in the application.</a:t>
            </a:r>
          </a:p>
          <a:p>
            <a:pPr lvl="1"/>
            <a:r>
              <a:rPr lang="en-US" dirty="0"/>
              <a:t>All extant validation experiments can be characterized as either purely thermal, purely fast, or a coupled fast-slow system.  No tests of the intermediate energies exist.</a:t>
            </a:r>
          </a:p>
          <a:p>
            <a:pPr lvl="1"/>
            <a:r>
              <a:rPr lang="en-US" dirty="0"/>
              <a:t>Experimental uncertainties of existing integral data are at least 2% in </a:t>
            </a:r>
            <a:r>
              <a:rPr lang="en-US" dirty="0" err="1"/>
              <a:t>k</a:t>
            </a:r>
            <a:r>
              <a:rPr lang="en-US" baseline="-25000" dirty="0" err="1"/>
              <a:t>eff</a:t>
            </a:r>
            <a:r>
              <a:rPr lang="en-US" baseline="-25000" dirty="0"/>
              <a:t> </a:t>
            </a:r>
            <a:r>
              <a:rPr lang="en-US" dirty="0"/>
              <a:t> and must be reduced to produce meaningful tests of underlying nuclear data.</a:t>
            </a:r>
          </a:p>
          <a:p>
            <a:pPr lvl="1"/>
            <a:r>
              <a:rPr lang="en-US" dirty="0"/>
              <a:t>Propose true intermediate energy integral experiments (NESVEX)</a:t>
            </a:r>
          </a:p>
          <a:p>
            <a:r>
              <a:rPr lang="en-US" dirty="0"/>
              <a:t>1992 Rocky Flats Organizes the “Area(s) of Applicability Workshop” under the leadership of Dr. Paul </a:t>
            </a:r>
            <a:r>
              <a:rPr lang="en-US" dirty="0" err="1"/>
              <a:t>Felsher</a:t>
            </a:r>
            <a:r>
              <a:rPr lang="en-US" dirty="0"/>
              <a:t> and Dr. Sean Monahan</a:t>
            </a:r>
          </a:p>
          <a:p>
            <a:r>
              <a:rPr lang="en-US" dirty="0"/>
              <a:t>1992 DOE Defense Programs (Chung) establishes the ICSBEP.</a:t>
            </a:r>
          </a:p>
          <a:p>
            <a:endParaRPr lang="en-US" dirty="0"/>
          </a:p>
        </p:txBody>
      </p:sp>
    </p:spTree>
    <p:extLst>
      <p:ext uri="{BB962C8B-B14F-4D97-AF65-F5344CB8AC3E}">
        <p14:creationId xmlns:p14="http://schemas.microsoft.com/office/powerpoint/2010/main" val="132794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52AF0-C9ED-5A4B-A376-BECFAF898F74}"/>
              </a:ext>
            </a:extLst>
          </p:cNvPr>
          <p:cNvSpPr>
            <a:spLocks noGrp="1"/>
          </p:cNvSpPr>
          <p:nvPr>
            <p:ph type="title"/>
          </p:nvPr>
        </p:nvSpPr>
        <p:spPr/>
        <p:txBody>
          <a:bodyPr/>
          <a:lstStyle/>
          <a:p>
            <a:r>
              <a:rPr lang="en-US" dirty="0"/>
              <a:t>The case for intermediate energy experiments</a:t>
            </a:r>
          </a:p>
        </p:txBody>
      </p:sp>
      <p:pic>
        <p:nvPicPr>
          <p:cNvPr id="5" name="Picture 4" descr="Chart, bar chart&#10;&#10;Description automatically generated">
            <a:extLst>
              <a:ext uri="{FF2B5EF4-FFF2-40B4-BE49-F238E27FC236}">
                <a16:creationId xmlns:a16="http://schemas.microsoft.com/office/drawing/2014/main" id="{2ABCC777-A3CA-234C-971F-BF58234E9BB2}"/>
              </a:ext>
            </a:extLst>
          </p:cNvPr>
          <p:cNvPicPr>
            <a:picLocks noChangeAspect="1"/>
          </p:cNvPicPr>
          <p:nvPr/>
        </p:nvPicPr>
        <p:blipFill>
          <a:blip r:embed="rId2"/>
          <a:stretch>
            <a:fillRect/>
          </a:stretch>
        </p:blipFill>
        <p:spPr>
          <a:xfrm>
            <a:off x="8102600" y="1866900"/>
            <a:ext cx="3842225" cy="3949700"/>
          </a:xfrm>
          <a:prstGeom prst="rect">
            <a:avLst/>
          </a:prstGeom>
        </p:spPr>
      </p:pic>
      <p:pic>
        <p:nvPicPr>
          <p:cNvPr id="12" name="Picture 11">
            <a:extLst>
              <a:ext uri="{FF2B5EF4-FFF2-40B4-BE49-F238E27FC236}">
                <a16:creationId xmlns:a16="http://schemas.microsoft.com/office/drawing/2014/main" id="{3B815721-10A6-3344-B681-22C46C48D28D}"/>
              </a:ext>
            </a:extLst>
          </p:cNvPr>
          <p:cNvPicPr>
            <a:picLocks noChangeAspect="1"/>
          </p:cNvPicPr>
          <p:nvPr/>
        </p:nvPicPr>
        <p:blipFill>
          <a:blip r:embed="rId3"/>
          <a:stretch>
            <a:fillRect/>
          </a:stretch>
        </p:blipFill>
        <p:spPr>
          <a:xfrm>
            <a:off x="4235450" y="1866900"/>
            <a:ext cx="3721100" cy="3949700"/>
          </a:xfrm>
          <a:prstGeom prst="rect">
            <a:avLst/>
          </a:prstGeom>
        </p:spPr>
      </p:pic>
      <p:pic>
        <p:nvPicPr>
          <p:cNvPr id="15" name="Picture 14">
            <a:extLst>
              <a:ext uri="{FF2B5EF4-FFF2-40B4-BE49-F238E27FC236}">
                <a16:creationId xmlns:a16="http://schemas.microsoft.com/office/drawing/2014/main" id="{7BB429C0-329A-6D4D-97E8-D1346CE954DD}"/>
              </a:ext>
            </a:extLst>
          </p:cNvPr>
          <p:cNvPicPr>
            <a:picLocks noChangeAspect="1"/>
          </p:cNvPicPr>
          <p:nvPr/>
        </p:nvPicPr>
        <p:blipFill>
          <a:blip r:embed="rId4"/>
          <a:stretch>
            <a:fillRect/>
          </a:stretch>
        </p:blipFill>
        <p:spPr>
          <a:xfrm>
            <a:off x="584114" y="1838989"/>
            <a:ext cx="3333836" cy="3977611"/>
          </a:xfrm>
          <a:prstGeom prst="rect">
            <a:avLst/>
          </a:prstGeom>
        </p:spPr>
      </p:pic>
      <p:sp>
        <p:nvSpPr>
          <p:cNvPr id="16" name="Content Placeholder 2">
            <a:extLst>
              <a:ext uri="{FF2B5EF4-FFF2-40B4-BE49-F238E27FC236}">
                <a16:creationId xmlns:a16="http://schemas.microsoft.com/office/drawing/2014/main" id="{3474F245-5740-9A42-87ED-ABB428542626}"/>
              </a:ext>
            </a:extLst>
          </p:cNvPr>
          <p:cNvSpPr>
            <a:spLocks noGrp="1"/>
          </p:cNvSpPr>
          <p:nvPr>
            <p:ph idx="1"/>
          </p:nvPr>
        </p:nvSpPr>
        <p:spPr>
          <a:xfrm>
            <a:off x="698157" y="6006172"/>
            <a:ext cx="10509422" cy="530552"/>
          </a:xfrm>
        </p:spPr>
        <p:txBody>
          <a:bodyPr>
            <a:normAutofit fontScale="85000" lnSpcReduction="20000"/>
          </a:bodyPr>
          <a:lstStyle/>
          <a:p>
            <a:pPr marL="0" indent="0">
              <a:buNone/>
            </a:pPr>
            <a:r>
              <a:rPr lang="en-US" dirty="0"/>
              <a:t>“Validation Experiments In Nuclear Criticality Safety,” R.E. Anderson &amp; J.N. McKamy, Proceedings of the Topical Meeting on Physics and Methods in Criticality Safety, 1993</a:t>
            </a:r>
          </a:p>
        </p:txBody>
      </p:sp>
    </p:spTree>
    <p:extLst>
      <p:ext uri="{BB962C8B-B14F-4D97-AF65-F5344CB8AC3E}">
        <p14:creationId xmlns:p14="http://schemas.microsoft.com/office/powerpoint/2010/main" val="26068875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E6D0E-BE8C-344F-A8A9-3C95DB0B377D}"/>
              </a:ext>
            </a:extLst>
          </p:cNvPr>
          <p:cNvSpPr>
            <a:spLocks noGrp="1"/>
          </p:cNvSpPr>
          <p:nvPr>
            <p:ph type="title"/>
          </p:nvPr>
        </p:nvSpPr>
        <p:spPr>
          <a:xfrm>
            <a:off x="86497" y="294816"/>
            <a:ext cx="12019005" cy="1293028"/>
          </a:xfrm>
        </p:spPr>
        <p:txBody>
          <a:bodyPr>
            <a:normAutofit fontScale="90000"/>
          </a:bodyPr>
          <a:lstStyle/>
          <a:p>
            <a:r>
              <a:rPr lang="en-US" dirty="0"/>
              <a:t>International Criticality Safety Benchmark Evaluation Project- 748 Plutonium Benchmarks</a:t>
            </a:r>
          </a:p>
        </p:txBody>
      </p:sp>
      <p:sp>
        <p:nvSpPr>
          <p:cNvPr id="3" name="Content Placeholder 2">
            <a:extLst>
              <a:ext uri="{FF2B5EF4-FFF2-40B4-BE49-F238E27FC236}">
                <a16:creationId xmlns:a16="http://schemas.microsoft.com/office/drawing/2014/main" id="{A565A86D-59A3-B542-B768-8D958913DA2A}"/>
              </a:ext>
            </a:extLst>
          </p:cNvPr>
          <p:cNvSpPr>
            <a:spLocks noGrp="1"/>
          </p:cNvSpPr>
          <p:nvPr>
            <p:ph idx="1"/>
          </p:nvPr>
        </p:nvSpPr>
        <p:spPr>
          <a:xfrm>
            <a:off x="8662086" y="1723337"/>
            <a:ext cx="2893541" cy="4024125"/>
          </a:xfrm>
        </p:spPr>
        <p:txBody>
          <a:bodyPr/>
          <a:lstStyle/>
          <a:p>
            <a:pPr marL="0" indent="0">
              <a:buNone/>
            </a:pPr>
            <a:r>
              <a:rPr lang="en-US" dirty="0"/>
              <a:t>Benchmarks calculated with COG10 in 2019 by LLNL, C/E plotted versus Median Fission Energy (MFE)</a:t>
            </a:r>
          </a:p>
        </p:txBody>
      </p:sp>
      <p:pic>
        <p:nvPicPr>
          <p:cNvPr id="5" name="Picture 4">
            <a:extLst>
              <a:ext uri="{FF2B5EF4-FFF2-40B4-BE49-F238E27FC236}">
                <a16:creationId xmlns:a16="http://schemas.microsoft.com/office/drawing/2014/main" id="{D39A5E38-CEB6-CF4B-83C8-43755D4DB532}"/>
              </a:ext>
            </a:extLst>
          </p:cNvPr>
          <p:cNvPicPr>
            <a:picLocks noChangeAspect="1"/>
          </p:cNvPicPr>
          <p:nvPr/>
        </p:nvPicPr>
        <p:blipFill rotWithShape="1">
          <a:blip r:embed="rId2"/>
          <a:srcRect t="2729"/>
          <a:stretch/>
        </p:blipFill>
        <p:spPr>
          <a:xfrm>
            <a:off x="395415" y="1672698"/>
            <a:ext cx="7673547" cy="5027347"/>
          </a:xfrm>
          <a:prstGeom prst="rect">
            <a:avLst/>
          </a:prstGeom>
        </p:spPr>
      </p:pic>
    </p:spTree>
    <p:extLst>
      <p:ext uri="{BB962C8B-B14F-4D97-AF65-F5344CB8AC3E}">
        <p14:creationId xmlns:p14="http://schemas.microsoft.com/office/powerpoint/2010/main" val="28260218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4E6D0E-BE8C-344F-A8A9-3C95DB0B377D}"/>
              </a:ext>
            </a:extLst>
          </p:cNvPr>
          <p:cNvSpPr>
            <a:spLocks noGrp="1"/>
          </p:cNvSpPr>
          <p:nvPr>
            <p:ph type="title"/>
          </p:nvPr>
        </p:nvSpPr>
        <p:spPr>
          <a:xfrm>
            <a:off x="86497" y="294816"/>
            <a:ext cx="12019005" cy="1293028"/>
          </a:xfrm>
        </p:spPr>
        <p:txBody>
          <a:bodyPr>
            <a:normAutofit fontScale="90000"/>
          </a:bodyPr>
          <a:lstStyle/>
          <a:p>
            <a:r>
              <a:rPr lang="en-US" dirty="0"/>
              <a:t>International Criticality Safety Benchmark Evaluation Project- 748 Plutonium Benchmarks</a:t>
            </a:r>
          </a:p>
        </p:txBody>
      </p:sp>
      <p:sp>
        <p:nvSpPr>
          <p:cNvPr id="3" name="Content Placeholder 2">
            <a:extLst>
              <a:ext uri="{FF2B5EF4-FFF2-40B4-BE49-F238E27FC236}">
                <a16:creationId xmlns:a16="http://schemas.microsoft.com/office/drawing/2014/main" id="{A565A86D-59A3-B542-B768-8D958913DA2A}"/>
              </a:ext>
            </a:extLst>
          </p:cNvPr>
          <p:cNvSpPr>
            <a:spLocks noGrp="1"/>
          </p:cNvSpPr>
          <p:nvPr>
            <p:ph idx="1"/>
          </p:nvPr>
        </p:nvSpPr>
        <p:spPr>
          <a:xfrm>
            <a:off x="8957437" y="1738037"/>
            <a:ext cx="2893541" cy="4024125"/>
          </a:xfrm>
        </p:spPr>
        <p:txBody>
          <a:bodyPr/>
          <a:lstStyle/>
          <a:p>
            <a:pPr marL="0" indent="0">
              <a:buNone/>
            </a:pPr>
            <a:r>
              <a:rPr lang="en-US" dirty="0"/>
              <a:t>Benchmarks calculated with COG10 in 2019 by LLNL, C/E plotted versus Median Fission Energy (MFE)</a:t>
            </a:r>
          </a:p>
        </p:txBody>
      </p:sp>
      <p:pic>
        <p:nvPicPr>
          <p:cNvPr id="6" name="Picture 5">
            <a:extLst>
              <a:ext uri="{FF2B5EF4-FFF2-40B4-BE49-F238E27FC236}">
                <a16:creationId xmlns:a16="http://schemas.microsoft.com/office/drawing/2014/main" id="{A7C40BC6-C40D-F34C-B796-641DCD6B6E02}"/>
              </a:ext>
            </a:extLst>
          </p:cNvPr>
          <p:cNvPicPr>
            <a:picLocks noChangeAspect="1"/>
          </p:cNvPicPr>
          <p:nvPr/>
        </p:nvPicPr>
        <p:blipFill>
          <a:blip r:embed="rId2"/>
          <a:stretch>
            <a:fillRect/>
          </a:stretch>
        </p:blipFill>
        <p:spPr>
          <a:xfrm>
            <a:off x="501660" y="1591012"/>
            <a:ext cx="7641443" cy="4972172"/>
          </a:xfrm>
          <a:prstGeom prst="rect">
            <a:avLst/>
          </a:prstGeom>
        </p:spPr>
      </p:pic>
    </p:spTree>
    <p:extLst>
      <p:ext uri="{BB962C8B-B14F-4D97-AF65-F5344CB8AC3E}">
        <p14:creationId xmlns:p14="http://schemas.microsoft.com/office/powerpoint/2010/main" val="1204218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DEE4F-75F5-8143-88B8-2B869C23AEA3}"/>
              </a:ext>
            </a:extLst>
          </p:cNvPr>
          <p:cNvSpPr>
            <a:spLocks noGrp="1"/>
          </p:cNvSpPr>
          <p:nvPr>
            <p:ph type="title"/>
          </p:nvPr>
        </p:nvSpPr>
        <p:spPr/>
        <p:txBody>
          <a:bodyPr/>
          <a:lstStyle/>
          <a:p>
            <a:r>
              <a:rPr lang="en-US" dirty="0"/>
              <a:t>From Qualitative to Quantitative</a:t>
            </a:r>
          </a:p>
        </p:txBody>
      </p:sp>
      <p:sp>
        <p:nvSpPr>
          <p:cNvPr id="3" name="Content Placeholder 2">
            <a:extLst>
              <a:ext uri="{FF2B5EF4-FFF2-40B4-BE49-F238E27FC236}">
                <a16:creationId xmlns:a16="http://schemas.microsoft.com/office/drawing/2014/main" id="{095E2C28-1B0E-3544-8A6C-0148E4D6E5D4}"/>
              </a:ext>
            </a:extLst>
          </p:cNvPr>
          <p:cNvSpPr>
            <a:spLocks noGrp="1"/>
          </p:cNvSpPr>
          <p:nvPr>
            <p:ph idx="1"/>
          </p:nvPr>
        </p:nvSpPr>
        <p:spPr/>
        <p:txBody>
          <a:bodyPr>
            <a:normAutofit fontScale="92500" lnSpcReduction="20000"/>
          </a:bodyPr>
          <a:lstStyle/>
          <a:p>
            <a:r>
              <a:rPr lang="en-US" dirty="0"/>
              <a:t>1993 – DNFSB Recommendation 93-2 preserves </a:t>
            </a:r>
            <a:r>
              <a:rPr lang="en-US" dirty="0" err="1"/>
              <a:t>Pajarito</a:t>
            </a:r>
            <a:r>
              <a:rPr lang="en-US" dirty="0"/>
              <a:t> Site and prevents DOE from eliminating integral critical experiment capability.  Thank you Dr. Herb </a:t>
            </a:r>
            <a:r>
              <a:rPr lang="en-US" dirty="0" err="1"/>
              <a:t>Kouts</a:t>
            </a:r>
            <a:r>
              <a:rPr lang="en-US" dirty="0"/>
              <a:t>!!</a:t>
            </a:r>
          </a:p>
          <a:p>
            <a:r>
              <a:rPr lang="en-US" dirty="0"/>
              <a:t>1997 – DNFSB Recommendation 97-2 broadens 93-2 to include the overall infrastructure and pipeline supporting criticality safety including one specific recommendation to develop a capability to develop and share data that are not plant/site/process specific.</a:t>
            </a:r>
          </a:p>
          <a:p>
            <a:r>
              <a:rPr lang="en-US" dirty="0"/>
              <a:t>DOE developed the AROBCAD (</a:t>
            </a:r>
            <a:r>
              <a:rPr lang="en-US" dirty="0" err="1"/>
              <a:t>AReas</a:t>
            </a:r>
            <a:r>
              <a:rPr lang="en-US" dirty="0"/>
              <a:t> Of Bounding Curves And Data) initiative at ORNL under the leadership of Calvin Hopper.  This gave birth to quantitative sensitivity and uncertainty analysis by reaction channel and neutron energy for characterizing applications and corresponding benchmark experiments.  This evolved into what we know as TSUNAMI for SCALE and later on, WHISPER for MCNP.</a:t>
            </a:r>
          </a:p>
          <a:p>
            <a:r>
              <a:rPr lang="en-US" dirty="0"/>
              <a:t>2004 - DOE NCSP developed and instituted a process to design critical experiments focused on the quantitative match between S/U  analysis of the application and the benchmark experiment and including quantitative estimates of experimental uncertainty to test specific reaction channels in specific energy regimes.  This is called the ”Critical/Sub-Critical Design Team” (</a:t>
            </a:r>
            <a:r>
              <a:rPr lang="en-US" dirty="0" err="1"/>
              <a:t>C</a:t>
            </a:r>
            <a:r>
              <a:rPr lang="en-US" baseline="-25000" dirty="0" err="1"/>
              <a:t>e</a:t>
            </a:r>
            <a:r>
              <a:rPr lang="en-US" dirty="0" err="1"/>
              <a:t>dT</a:t>
            </a:r>
            <a:r>
              <a:rPr lang="en-US" dirty="0"/>
              <a:t>) approach.</a:t>
            </a:r>
          </a:p>
        </p:txBody>
      </p:sp>
    </p:spTree>
    <p:extLst>
      <p:ext uri="{BB962C8B-B14F-4D97-AF65-F5344CB8AC3E}">
        <p14:creationId xmlns:p14="http://schemas.microsoft.com/office/powerpoint/2010/main" val="3970873784"/>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docProps/app.xml><?xml version="1.0" encoding="utf-8"?>
<Properties xmlns="http://schemas.openxmlformats.org/officeDocument/2006/extended-properties" xmlns:vt="http://schemas.openxmlformats.org/officeDocument/2006/docPropsVTypes">
  <Template>Vapor Trail</Template>
  <TotalTime>213</TotalTime>
  <Words>1083</Words>
  <Application>Microsoft Macintosh PowerPoint</Application>
  <PresentationFormat>Widescreen</PresentationFormat>
  <Paragraphs>54</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Century Gothic</vt:lpstr>
      <vt:lpstr>Vapor Trail</vt:lpstr>
      <vt:lpstr>The Centrality of Validation</vt:lpstr>
      <vt:lpstr>Outline</vt:lpstr>
      <vt:lpstr>Validation as a three body problem</vt:lpstr>
      <vt:lpstr>A Brief History of Validation</vt:lpstr>
      <vt:lpstr>The Reformation of Validation</vt:lpstr>
      <vt:lpstr>The case for intermediate energy experiments</vt:lpstr>
      <vt:lpstr>International Criticality Safety Benchmark Evaluation Project- 748 Plutonium Benchmarks</vt:lpstr>
      <vt:lpstr>International Criticality Safety Benchmark Evaluation Project- 748 Plutonium Benchmarks</vt:lpstr>
      <vt:lpstr>From Qualitative to Quantitative</vt:lpstr>
      <vt:lpstr>The Integrated nuclear criticality safety program</vt:lpstr>
      <vt:lpstr>Wrap Up</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Centrality of Validation</dc:title>
  <dc:creator>Jerry McKamy</dc:creator>
  <cp:lastModifiedBy>Jerry McKamy</cp:lastModifiedBy>
  <cp:revision>22</cp:revision>
  <dcterms:created xsi:type="dcterms:W3CDTF">2021-01-08T10:29:00Z</dcterms:created>
  <dcterms:modified xsi:type="dcterms:W3CDTF">2021-01-08T14:03:51Z</dcterms:modified>
</cp:coreProperties>
</file>