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09" r:id="rId2"/>
  </p:sldMasterIdLst>
  <p:notesMasterIdLst>
    <p:notesMasterId r:id="rId9"/>
  </p:notesMasterIdLst>
  <p:sldIdLst>
    <p:sldId id="311" r:id="rId3"/>
    <p:sldId id="313" r:id="rId4"/>
    <p:sldId id="314" r:id="rId5"/>
    <p:sldId id="315" r:id="rId6"/>
    <p:sldId id="316" r:id="rId7"/>
    <p:sldId id="317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ock, Andrew" initials="HA" lastIdx="2" clrIdx="0">
    <p:extLst>
      <p:ext uri="{19B8F6BF-5375-455C-9EA6-DF929625EA0E}">
        <p15:presenceInfo xmlns:p15="http://schemas.microsoft.com/office/powerpoint/2012/main" userId="S-1-5-21-2844929807-1687724802-988633214-70641" providerId="AD"/>
      </p:ext>
    </p:extLst>
  </p:cmAuthor>
  <p:cmAuthor id="2" name="Postman, Max" initials="PM" lastIdx="20" clrIdx="1">
    <p:extLst>
      <p:ext uri="{19B8F6BF-5375-455C-9EA6-DF929625EA0E}">
        <p15:presenceInfo xmlns:p15="http://schemas.microsoft.com/office/powerpoint/2012/main" userId="S-1-5-21-2844929807-1687724802-988633214-83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20" autoAdjust="0"/>
    <p:restoredTop sz="89783" autoAdjust="0"/>
  </p:normalViewPr>
  <p:slideViewPr>
    <p:cSldViewPr snapToGrid="0">
      <p:cViewPr varScale="1">
        <p:scale>
          <a:sx n="135" d="100"/>
          <a:sy n="135" d="100"/>
        </p:scale>
        <p:origin x="9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B49803-C5A9-42C2-A15E-6BBCD28365FB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05EDF4-F119-445E-BF92-1D44B5951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54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 defTabSz="9754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 defTabSz="9754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 defTabSz="9754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 defTabSz="9754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9754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9754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9754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9754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7A8A0-6F37-4DED-9C06-D3A67C58ED6C}" type="slidenum">
              <a:rPr lang="en-US" alt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5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698500"/>
            <a:ext cx="61944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E83D24-8086-4BC6-8B15-76384158EAF3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2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698500"/>
            <a:ext cx="61944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E83D24-8086-4BC6-8B15-76384158EAF3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698500"/>
            <a:ext cx="61944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E83D24-8086-4BC6-8B15-76384158EAF3}" type="slidenum">
              <a:rPr lang="en-US" altLang="en-US" smtClean="0">
                <a:solidFill>
                  <a:srgbClr val="000000"/>
                </a:solidFill>
              </a:rPr>
              <a:pPr/>
              <a:t>4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3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698500"/>
            <a:ext cx="61944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Secondary gamma emission from active neutron interrogation provides a physical mechanism for unambiguously assessing the isotopic composition of an object (i.e., material identification). These measurements typically involve a neutron source which interrogates an object and an array of gamma-ray detectors which measure induced gamma-ray energies.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some applications this technique can provide bulk material assay where X-ray resonance fluorescence is infeasible, such as for explosives and chemical warfare agent detection. In the 4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oilfield industry this technique provides a means of characterizing the oil well environment during hydrocarbon exploration. Areas of direct interest to DNN R&amp;D include emergency response and arms control and treaty verification.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of improved nonproliferation capabilities exploiting secondary gamma emission requires improvement in modeling tools and addressing identified nuclear data gaps in order to facilitate signature exploration, optimization of system design </a:t>
            </a: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E83D24-8086-4BC6-8B15-76384158EAF3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8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698500"/>
            <a:ext cx="61944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E83D24-8086-4BC6-8B15-76384158EAF3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5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480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243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8" y="0"/>
            <a:ext cx="12200577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1430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200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1"/>
            <a:ext cx="12192000" cy="144621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" t="32352" r="-351" b="43245"/>
          <a:stretch/>
        </p:blipFill>
        <p:spPr>
          <a:xfrm>
            <a:off x="0" y="1"/>
            <a:ext cx="12192000" cy="1443789"/>
          </a:xfrm>
          <a:prstGeom prst="rect">
            <a:avLst/>
          </a:prstGeom>
          <a:effectLst/>
        </p:spPr>
      </p:pic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8970018" y="122821"/>
            <a:ext cx="3036441" cy="370856"/>
            <a:chOff x="6783798" y="162211"/>
            <a:chExt cx="2142897" cy="348964"/>
          </a:xfrm>
        </p:grpSpPr>
        <p:pic>
          <p:nvPicPr>
            <p:cNvPr id="18" name="Picture 6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39"/>
            <a:stretch/>
          </p:blipFill>
          <p:spPr bwMode="auto">
            <a:xfrm>
              <a:off x="6783798" y="174625"/>
              <a:ext cx="877391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122" y="162211"/>
              <a:ext cx="1204573" cy="317395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0" y="1446213"/>
            <a:ext cx="12192000" cy="0"/>
          </a:xfrm>
          <a:prstGeom prst="line">
            <a:avLst/>
          </a:prstGeom>
          <a:ln>
            <a:solidFill>
              <a:srgbClr val="155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7955" y="343233"/>
            <a:ext cx="9373107" cy="10071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155A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37955" y="1628949"/>
            <a:ext cx="10972800" cy="43618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F09BA-20E1-4188-9E94-6617EE24F78A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1/22/2021</a:t>
            </a:fld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4A7CFB-F782-42B9-92EE-59F6FA558DCF}" type="slidenum">
              <a:rPr lang="en-US" altLang="en-US" sz="240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250012"/>
      </p:ext>
    </p:extLst>
  </p:cSld>
  <p:clrMapOvr>
    <a:masterClrMapping/>
  </p:clrMapOvr>
  <p:transition advTm="3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DOE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667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1120780"/>
            <a:ext cx="12192000" cy="984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" name="Picture 17" descr="NNSA Logo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1" b="24805"/>
          <a:stretch>
            <a:fillRect/>
          </a:stretch>
        </p:blipFill>
        <p:spPr bwMode="auto">
          <a:xfrm>
            <a:off x="10058400" y="382588"/>
            <a:ext cx="2133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F1A85B-3819-4B16-9E7A-418481505818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3772A4-C15B-4960-8B98-8FFC5FA0F1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11480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073400" y="6611780"/>
            <a:ext cx="604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cs typeface="Arial" panose="020B0604020202020204" pitchFamily="34" charset="0"/>
              </a:rPr>
              <a:t>PRE-DECISIONAL UNTIL OMB TRANSMITS TO CONGRESS</a:t>
            </a:r>
          </a:p>
        </p:txBody>
      </p:sp>
    </p:spTree>
    <p:extLst>
      <p:ext uri="{BB962C8B-B14F-4D97-AF65-F5344CB8AC3E}">
        <p14:creationId xmlns:p14="http://schemas.microsoft.com/office/powerpoint/2010/main" val="54804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80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393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8" y="0"/>
            <a:ext cx="12200577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1430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073400" y="6611780"/>
            <a:ext cx="604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cs typeface="Arial" panose="020B0604020202020204" pitchFamily="34" charset="0"/>
              </a:rPr>
              <a:t>PRE-DECISIONAL UNTIL OMB TRANSMITS TO CONGRESS</a:t>
            </a:r>
          </a:p>
        </p:txBody>
      </p:sp>
    </p:spTree>
    <p:extLst>
      <p:ext uri="{BB962C8B-B14F-4D97-AF65-F5344CB8AC3E}">
        <p14:creationId xmlns:p14="http://schemas.microsoft.com/office/powerpoint/2010/main" val="63672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1"/>
            <a:ext cx="12192000" cy="144621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" t="32352" r="-351" b="43245"/>
          <a:stretch/>
        </p:blipFill>
        <p:spPr>
          <a:xfrm>
            <a:off x="0" y="1"/>
            <a:ext cx="12192000" cy="1443789"/>
          </a:xfrm>
          <a:prstGeom prst="rect">
            <a:avLst/>
          </a:prstGeom>
          <a:effectLst/>
        </p:spPr>
      </p:pic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8970018" y="122821"/>
            <a:ext cx="3036441" cy="370856"/>
            <a:chOff x="6783798" y="162211"/>
            <a:chExt cx="2142897" cy="348964"/>
          </a:xfrm>
        </p:grpSpPr>
        <p:pic>
          <p:nvPicPr>
            <p:cNvPr id="18" name="Picture 6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39"/>
            <a:stretch/>
          </p:blipFill>
          <p:spPr bwMode="auto">
            <a:xfrm>
              <a:off x="6783798" y="174625"/>
              <a:ext cx="877391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122" y="162211"/>
              <a:ext cx="1204573" cy="317395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0" y="1446213"/>
            <a:ext cx="12192000" cy="0"/>
          </a:xfrm>
          <a:prstGeom prst="line">
            <a:avLst/>
          </a:prstGeom>
          <a:ln>
            <a:solidFill>
              <a:srgbClr val="155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7955" y="343233"/>
            <a:ext cx="9373107" cy="10071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155A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37955" y="1628949"/>
            <a:ext cx="10972800" cy="43618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F09BA-20E1-4188-9E94-6617EE24F78A}" type="datetime1">
              <a:rPr lang="en-US" sz="2400" smtClean="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1/22/2021</a:t>
            </a:fld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4A7CFB-F782-42B9-92EE-59F6FA558DCF}" type="slidenum">
              <a:rPr lang="en-US" altLang="en-US" sz="240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64107"/>
      </p:ext>
    </p:extLst>
  </p:cSld>
  <p:clrMapOvr>
    <a:masterClrMapping/>
  </p:clrMapOvr>
  <p:transition advTm="3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2F82-9C12-47E7-BE03-77896A4A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2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480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11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11480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916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80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6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8959" y="201980"/>
            <a:ext cx="19880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838201"/>
            <a:ext cx="12192000" cy="984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11684000" y="6627168"/>
            <a:ext cx="508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3DF493E-C88E-4813-8BA4-9CAB5DFBFDE8}" type="slidenum">
              <a:rPr lang="en-US" sz="900">
                <a:solidFill>
                  <a:prstClr val="black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" y="198804"/>
            <a:ext cx="219286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82567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8" r:id="rId5"/>
    <p:sldLayoutId id="2147483718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>
          <a:solidFill>
            <a:srgbClr val="0070C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8959" y="201980"/>
            <a:ext cx="19880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838201"/>
            <a:ext cx="12192000" cy="984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11684000" y="6627168"/>
            <a:ext cx="508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3DF493E-C88E-4813-8BA4-9CAB5DFBFDE8}" type="slidenum">
              <a:rPr lang="en-US" sz="900">
                <a:solidFill>
                  <a:prstClr val="black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" y="198804"/>
            <a:ext cx="219286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0" y="1"/>
            <a:ext cx="12192000" cy="83099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04158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5" r:id="rId5"/>
    <p:sldLayoutId id="214748371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>
          <a:solidFill>
            <a:srgbClr val="0070C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http://www.nnsa.doe.gov/images/nnsa-logo-withflag.gif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524000" y="6043616"/>
            <a:ext cx="9144000" cy="5715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 eaLnBrk="0" fontAlgn="base" hangingPunct="0">
              <a:spcBef>
                <a:spcPct val="60000"/>
              </a:spcBef>
              <a:spcAft>
                <a:spcPct val="0"/>
              </a:spcAft>
              <a:buFontTx/>
              <a:buChar char="•"/>
            </a:pPr>
            <a:endParaRPr lang="en-US" altLang="en-US" sz="1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508500" y="28035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 eaLnBrk="0" fontAlgn="base" hangingPunct="0">
              <a:spcBef>
                <a:spcPct val="60000"/>
              </a:spcBef>
              <a:spcAft>
                <a:spcPct val="0"/>
              </a:spcAft>
              <a:buFontTx/>
              <a:buChar char="•"/>
            </a:pPr>
            <a:endParaRPr lang="en-US" altLang="en-US" sz="1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4508500" y="28035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 eaLnBrk="0" fontAlgn="base" hangingPunct="0">
              <a:spcBef>
                <a:spcPct val="60000"/>
              </a:spcBef>
              <a:spcAft>
                <a:spcPct val="0"/>
              </a:spcAft>
              <a:buFontTx/>
              <a:buChar char="•"/>
            </a:pPr>
            <a:endParaRPr lang="en-US" altLang="en-US" sz="1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828800" y="1219202"/>
            <a:ext cx="8534400" cy="520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1" rIns="90488" bIns="44451">
            <a:spAutoFit/>
          </a:bodyPr>
          <a:lstStyle/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National Nuclear Security Administration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508500" y="2162980"/>
            <a:ext cx="6886575" cy="3105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1" rIns="90488" bIns="44451">
            <a:spAutoFit/>
          </a:bodyPr>
          <a:lstStyle/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WANDA 2021: Nuclear Data for Defense Nuclear Nonproliferation Applications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David Matters, NNSA/NA-221 </a:t>
            </a: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DNN R&amp;D, Office of Proliferation Detection</a:t>
            </a: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January 27, 2021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400" y="1739859"/>
            <a:ext cx="3238500" cy="41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FAD52D-18E8-45E3-9F22-E15ED4C04123}"/>
              </a:ext>
            </a:extLst>
          </p:cNvPr>
          <p:cNvSpPr/>
          <p:nvPr/>
        </p:nvSpPr>
        <p:spPr>
          <a:xfrm>
            <a:off x="14176" y="50822"/>
            <a:ext cx="2296633" cy="90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32" name="Picture 12" descr="http://www.nnsa.doe.gov/images/nnsa-logo-withflag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839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71D82B-FE19-4BC2-9103-43ADC69A22FE}"/>
              </a:ext>
            </a:extLst>
          </p:cNvPr>
          <p:cNvSpPr/>
          <p:nvPr/>
        </p:nvSpPr>
        <p:spPr>
          <a:xfrm>
            <a:off x="10547498" y="81757"/>
            <a:ext cx="1630326" cy="90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90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xfrm>
            <a:off x="3315076" y="108129"/>
            <a:ext cx="6125131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Defense Nuclear Nonproliferation (DNN)</a:t>
            </a:r>
            <a:r>
              <a:rPr lang="en-US" altLang="en-US" sz="2000" b="1" dirty="0">
                <a:solidFill>
                  <a:schemeClr val="tx1"/>
                </a:solidFill>
              </a:rPr>
              <a:t> Research and Development (R&amp;D)</a:t>
            </a:r>
          </a:p>
        </p:txBody>
      </p:sp>
      <p:sp>
        <p:nvSpPr>
          <p:cNvPr id="47115" name="Rectangle 13"/>
          <p:cNvSpPr>
            <a:spLocks noChangeArrowheads="1"/>
          </p:cNvSpPr>
          <p:nvPr/>
        </p:nvSpPr>
        <p:spPr bwMode="auto">
          <a:xfrm>
            <a:off x="1676401" y="4596526"/>
            <a:ext cx="2786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Capabilities to detect, locate &amp; characterize foreign nuclear weapons development activities</a:t>
            </a:r>
          </a:p>
        </p:txBody>
      </p:sp>
      <p:sp>
        <p:nvSpPr>
          <p:cNvPr id="47116" name="Rectangle 14"/>
          <p:cNvSpPr>
            <a:spLocks noChangeArrowheads="1"/>
          </p:cNvSpPr>
          <p:nvPr/>
        </p:nvSpPr>
        <p:spPr bwMode="auto">
          <a:xfrm>
            <a:off x="4679950" y="4640976"/>
            <a:ext cx="2787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Capabilities to detect presence, movement &amp; diversion of SNM, including for interdiction, emergency response, safeguards</a:t>
            </a:r>
          </a:p>
        </p:txBody>
      </p:sp>
      <p:sp>
        <p:nvSpPr>
          <p:cNvPr id="47117" name="Rectangle 15"/>
          <p:cNvSpPr>
            <a:spLocks noChangeArrowheads="1"/>
          </p:cNvSpPr>
          <p:nvPr/>
        </p:nvSpPr>
        <p:spPr bwMode="auto">
          <a:xfrm>
            <a:off x="7670800" y="4633039"/>
            <a:ext cx="28194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Develop, produce, &amp; deliver capabilities for detecting &amp; monitoring ground-, atmospheric-, &amp; space-based nuclear detonations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695768" y="1057726"/>
            <a:ext cx="8794432" cy="4619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Advance U.S. nuclear security capabilities, in close coordination with mission Partners, using DOE National Laboratories, Universities, &amp; Industry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9938" y="1536015"/>
            <a:ext cx="2103437" cy="5086719"/>
          </a:xfrm>
          <a:prstGeom prst="rect">
            <a:avLst/>
          </a:prstGeom>
          <a:solidFill>
            <a:srgbClr val="6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42595" y="1536015"/>
            <a:ext cx="2103437" cy="5086719"/>
          </a:xfrm>
          <a:prstGeom prst="rect">
            <a:avLst/>
          </a:prstGeom>
          <a:solidFill>
            <a:srgbClr val="6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06204" y="1536015"/>
            <a:ext cx="2103437" cy="5086719"/>
          </a:xfrm>
          <a:prstGeom prst="rect">
            <a:avLst/>
          </a:prstGeom>
          <a:solidFill>
            <a:srgbClr val="6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695770" y="1536015"/>
            <a:ext cx="2103437" cy="5086719"/>
          </a:xfrm>
          <a:prstGeom prst="rect">
            <a:avLst/>
          </a:prstGeom>
          <a:solidFill>
            <a:srgbClr val="6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95769" y="5391979"/>
            <a:ext cx="2077481" cy="838328"/>
          </a:xfrm>
          <a:prstGeom prst="rect">
            <a:avLst/>
          </a:prstGeom>
          <a:noFill/>
        </p:spPr>
        <p:txBody>
          <a:bodyPr wrap="square" tIns="36576" rtlCol="0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Browallia New" panose="020B0604020202020204" pitchFamily="34" charset="-34"/>
              </a:rPr>
              <a:t>Capabilities to detect, locate &amp; </a:t>
            </a:r>
            <a: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characterize</a:t>
            </a:r>
            <a:r>
              <a:rPr lang="en-US" sz="1200" dirty="0">
                <a:solidFill>
                  <a:schemeClr val="bg1"/>
                </a:solidFill>
                <a:cs typeface="Browallia New" panose="020B0604020202020204" pitchFamily="34" charset="-34"/>
              </a:rPr>
              <a:t> foreign nuclear weapons development activities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6203" y="5391980"/>
            <a:ext cx="2092486" cy="1226853"/>
          </a:xfrm>
          <a:prstGeom prst="rect">
            <a:avLst/>
          </a:prstGeom>
          <a:noFill/>
        </p:spPr>
        <p:txBody>
          <a:bodyPr wrap="square" tIns="36576" rtlCol="0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 to detect presence, movement &amp; diversion of SNM, including for interdiction, emergency response, safeguards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53547" y="5391979"/>
            <a:ext cx="2092485" cy="838328"/>
          </a:xfrm>
          <a:prstGeom prst="rect">
            <a:avLst/>
          </a:prstGeom>
          <a:noFill/>
        </p:spPr>
        <p:txBody>
          <a:bodyPr wrap="square" tIns="36576" rtlCol="0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 for detecting &amp; monitoring ground-, atmospheric-, &amp; space-based nuclear detonations</a:t>
            </a:r>
          </a:p>
        </p:txBody>
      </p:sp>
      <p:pic>
        <p:nvPicPr>
          <p:cNvPr id="25" name="Picture 13" descr="centpix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211" y="1693206"/>
            <a:ext cx="1819656" cy="1757385"/>
          </a:xfrm>
          <a:prstGeom prst="rect">
            <a:avLst/>
          </a:prstGeom>
          <a:noFill/>
          <a:ln w="9525">
            <a:solidFill>
              <a:schemeClr val="bg1">
                <a:alpha val="99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4" r="21181"/>
          <a:stretch/>
        </p:blipFill>
        <p:spPr bwMode="auto">
          <a:xfrm>
            <a:off x="4042074" y="1693206"/>
            <a:ext cx="1828801" cy="1763917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  <p:sp>
        <p:nvSpPr>
          <p:cNvPr id="27" name="TextBox 26"/>
          <p:cNvSpPr txBox="1"/>
          <p:nvPr/>
        </p:nvSpPr>
        <p:spPr>
          <a:xfrm>
            <a:off x="8389937" y="5391979"/>
            <a:ext cx="2103436" cy="992358"/>
          </a:xfrm>
          <a:prstGeom prst="rect">
            <a:avLst/>
          </a:prstGeom>
          <a:noFill/>
        </p:spPr>
        <p:txBody>
          <a:bodyPr wrap="square" lIns="45720" tIns="36576" rIns="45720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infrastructure, science, and technology, and an expert workforce to meet future nonproliferation challenges</a:t>
            </a:r>
          </a:p>
        </p:txBody>
      </p:sp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5" cstate="screen">
            <a:lum bright="-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8511403" y="1693205"/>
            <a:ext cx="1857608" cy="1783350"/>
          </a:xfrm>
          <a:prstGeom prst="rect">
            <a:avLst/>
          </a:prstGeom>
          <a:ln w="9525">
            <a:solidFill>
              <a:schemeClr val="bg1">
                <a:alpha val="99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1695769" y="4563343"/>
            <a:ext cx="8794431" cy="24688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lIns="182880" rtlCol="0" anchor="ctr">
            <a:noAutofit/>
          </a:bodyPr>
          <a:lstStyle/>
          <a:p>
            <a:r>
              <a:rPr lang="en-US" sz="1400" b="1" spc="100" dirty="0">
                <a:solidFill>
                  <a:schemeClr val="tx1">
                    <a:alpha val="61000"/>
                  </a:schemeClr>
                </a:solidFill>
                <a:latin typeface="Calibri" panose="020F0502020204030204" pitchFamily="34" charset="0"/>
              </a:rPr>
              <a:t>Develop timely early proliferation detection capabilities</a:t>
            </a:r>
            <a:endParaRPr lang="en-US" sz="1000" b="1" spc="100" dirty="0">
              <a:solidFill>
                <a:schemeClr val="tx1">
                  <a:alpha val="61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5769" y="4976688"/>
            <a:ext cx="8794431" cy="24608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lIns="182880" rtlCol="0" anchor="ctr">
            <a:noAutofit/>
          </a:bodyPr>
          <a:lstStyle/>
          <a:p>
            <a:r>
              <a:rPr lang="en-US" sz="1400" b="1" spc="100" dirty="0">
                <a:solidFill>
                  <a:schemeClr val="tx1">
                    <a:alpha val="61000"/>
                  </a:schemeClr>
                </a:solidFill>
                <a:latin typeface="Calibri" panose="020F0502020204030204" pitchFamily="34" charset="0"/>
              </a:rPr>
              <a:t>Develop high-confidence verification and monitoring capabilities</a:t>
            </a:r>
            <a:endParaRPr lang="en-US" sz="1000" b="1" spc="100" dirty="0">
              <a:solidFill>
                <a:schemeClr val="tx1">
                  <a:alpha val="61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30" descr="15625_earthquakeBig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464" y="1693205"/>
            <a:ext cx="1828800" cy="1783350"/>
          </a:xfrm>
          <a:prstGeom prst="rect">
            <a:avLst/>
          </a:prstGeom>
          <a:ln w="9525">
            <a:solidFill>
              <a:schemeClr val="bg1">
                <a:alpha val="99000"/>
              </a:schemeClr>
            </a:solidFill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8389937" y="3555056"/>
            <a:ext cx="210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Steward </a:t>
            </a:r>
          </a:p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Nonproliferation</a:t>
            </a:r>
          </a:p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42593" y="3555056"/>
            <a:ext cx="2103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Detect Nuclear</a:t>
            </a:r>
          </a:p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Explosions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06203" y="3555056"/>
            <a:ext cx="2103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</a:p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95769" y="3555056"/>
            <a:ext cx="210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Detect Foreign</a:t>
            </a:r>
          </a:p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</a:p>
          <a:p>
            <a:pPr algn="ctr"/>
            <a:r>
              <a:rPr lang="en-US" sz="1600" b="1" u="sng" spc="100" dirty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85225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xfrm>
            <a:off x="2912682" y="355600"/>
            <a:ext cx="639445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200" b="1" dirty="0">
                <a:solidFill>
                  <a:schemeClr val="tx1"/>
                </a:solidFill>
              </a:rPr>
              <a:t>DNN R&amp;D Support to Improve Nuclear Data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AB24467-CB50-4D4E-AAE8-C4643B49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1" y="1219200"/>
            <a:ext cx="5827040" cy="4991100"/>
          </a:xfrm>
        </p:spPr>
        <p:txBody>
          <a:bodyPr/>
          <a:lstStyle/>
          <a:p>
            <a:r>
              <a:rPr lang="en-US" sz="1800" b="0" dirty="0"/>
              <a:t>Between FY09-FY21, experimental and theoretical investments to improve nuclear data capabilities total ~$75M</a:t>
            </a:r>
          </a:p>
          <a:p>
            <a:endParaRPr lang="en-US" sz="1800" b="0" dirty="0"/>
          </a:p>
          <a:p>
            <a:r>
              <a:rPr lang="en-US" sz="1800" b="0" dirty="0"/>
              <a:t>Investments made by: </a:t>
            </a:r>
          </a:p>
          <a:p>
            <a:pPr lvl="1"/>
            <a:r>
              <a:rPr lang="en-US" sz="1600" b="0" dirty="0"/>
              <a:t>NA-221 - Emergency Response, Safeguards, Arms Control Monitoring &amp; Verification, and Near-field Detection</a:t>
            </a:r>
          </a:p>
          <a:p>
            <a:pPr lvl="1"/>
            <a:r>
              <a:rPr lang="en-US" sz="1600" b="0" dirty="0"/>
              <a:t>NA-222 – Forensics</a:t>
            </a:r>
          </a:p>
          <a:p>
            <a:pPr lvl="1"/>
            <a:endParaRPr lang="en-US" sz="1600" b="0" dirty="0"/>
          </a:p>
          <a:p>
            <a:r>
              <a:rPr lang="en-US" sz="1800" b="0" dirty="0"/>
              <a:t>NDREW (2018) provided input for DNN R&amp;D collectively organize nuclear data efforts</a:t>
            </a:r>
          </a:p>
          <a:p>
            <a:endParaRPr lang="en-US" sz="1800" b="0" dirty="0"/>
          </a:p>
          <a:p>
            <a:r>
              <a:rPr lang="en-US" sz="1800" b="0" dirty="0"/>
              <a:t>Participation in the Office of Nuclear Physics Interagency FOA in FY18 through FY22 (including current FOA)</a:t>
            </a:r>
          </a:p>
          <a:p>
            <a:pPr marL="0" indent="0">
              <a:buNone/>
            </a:pPr>
            <a:endParaRPr lang="en-US" sz="1800" b="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587FCAA-8532-4B58-A1D1-587479B1B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40" y="1231901"/>
            <a:ext cx="3951961" cy="5124445"/>
          </a:xfrm>
          <a:prstGeom prst="rect">
            <a:avLst/>
          </a:prstGeom>
        </p:spPr>
      </p:pic>
      <p:sp>
        <p:nvSpPr>
          <p:cNvPr id="42" name="Right Arrow 4">
            <a:extLst>
              <a:ext uri="{FF2B5EF4-FFF2-40B4-BE49-F238E27FC236}">
                <a16:creationId xmlns:a16="http://schemas.microsoft.com/office/drawing/2014/main" id="{12DE4422-62FB-4125-9BD5-A5438F139E6D}"/>
              </a:ext>
            </a:extLst>
          </p:cNvPr>
          <p:cNvSpPr/>
          <p:nvPr/>
        </p:nvSpPr>
        <p:spPr>
          <a:xfrm>
            <a:off x="6109906" y="4305301"/>
            <a:ext cx="1167193" cy="520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xfrm>
            <a:off x="2912682" y="355600"/>
            <a:ext cx="639445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200" b="1" dirty="0">
                <a:solidFill>
                  <a:schemeClr val="tx1"/>
                </a:solidFill>
              </a:rPr>
              <a:t>Current Nuclear Data Projects in DNN R&amp;D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AB24467-CB50-4D4E-AAE8-C4643B49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207778"/>
            <a:ext cx="6134100" cy="4991100"/>
          </a:xfrm>
        </p:spPr>
        <p:txBody>
          <a:bodyPr/>
          <a:lstStyle/>
          <a:p>
            <a:r>
              <a:rPr lang="en-US" sz="1800" dirty="0"/>
              <a:t>2017-2022, ANL: </a:t>
            </a:r>
            <a:r>
              <a:rPr lang="en-US" sz="1800" b="0" dirty="0"/>
              <a:t>Improving Antineutrino Spectra Predictions for Nonproliferation Applications</a:t>
            </a:r>
          </a:p>
          <a:p>
            <a:pPr lvl="1"/>
            <a:r>
              <a:rPr lang="en-US" sz="1600" b="0" dirty="0"/>
              <a:t>Nuclear data for fission products (FP) needed to reliably predict reactor antineutrino spectra</a:t>
            </a:r>
          </a:p>
          <a:p>
            <a:pPr lvl="1"/>
            <a:r>
              <a:rPr lang="en-US" sz="1600" b="0" dirty="0"/>
              <a:t>FP beams provided by the CARIBU facility, measurements w/</a:t>
            </a:r>
            <a:r>
              <a:rPr lang="en-US" sz="1600" b="0" dirty="0" err="1"/>
              <a:t>Gammasphere</a:t>
            </a:r>
            <a:endParaRPr lang="en-US" sz="1600" b="0" dirty="0"/>
          </a:p>
          <a:p>
            <a:pPr lvl="1"/>
            <a:endParaRPr lang="en-US" sz="400" b="0" dirty="0"/>
          </a:p>
          <a:p>
            <a:r>
              <a:rPr lang="en-US" sz="1800" dirty="0"/>
              <a:t>2018-2022, LLNL: </a:t>
            </a:r>
            <a:r>
              <a:rPr lang="en-US" sz="1800" b="0" dirty="0"/>
              <a:t>Fission Products decay measurements of selected isotopes for nonproliferation applications </a:t>
            </a:r>
          </a:p>
          <a:p>
            <a:pPr lvl="1"/>
            <a:r>
              <a:rPr lang="en-US" sz="1600" b="0" dirty="0"/>
              <a:t>Improving the Nuclear Data on Fission Product Decays at ANL’s CARIBU</a:t>
            </a:r>
          </a:p>
          <a:p>
            <a:pPr lvl="1"/>
            <a:endParaRPr lang="en-US" sz="400" b="0" dirty="0"/>
          </a:p>
          <a:p>
            <a:r>
              <a:rPr lang="en-US" sz="1800" dirty="0"/>
              <a:t>2019-2023, LANL: </a:t>
            </a:r>
            <a:r>
              <a:rPr lang="en-US" sz="1800" b="0" dirty="0"/>
              <a:t>Evaluation of Energy Dependent Fission Product Yields</a:t>
            </a:r>
          </a:p>
          <a:p>
            <a:pPr lvl="1"/>
            <a:r>
              <a:rPr lang="en-US" sz="1600" b="0" dirty="0"/>
              <a:t>FPY data for 235U, 238U, and 239Pu isotopes using monoenergetic and pulsed neutron beams with energies from 0.5 MeV to 15.0 MeV</a:t>
            </a:r>
          </a:p>
          <a:p>
            <a:endParaRPr lang="en-US" sz="18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FE815-71C2-49DB-8367-AB478B15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1" y="1207778"/>
            <a:ext cx="1970314" cy="1693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AB2DF-FB3E-420B-82DA-77B25682D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356" y="1207778"/>
            <a:ext cx="2265045" cy="1693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937B49-4B6A-4185-B369-061FC0A4CF4C}"/>
              </a:ext>
            </a:extLst>
          </p:cNvPr>
          <p:cNvSpPr txBox="1"/>
          <p:nvPr/>
        </p:nvSpPr>
        <p:spPr>
          <a:xfrm>
            <a:off x="6985000" y="2922176"/>
            <a:ext cx="1970314" cy="393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100" i="1" dirty="0">
                <a:cs typeface="Arial" panose="020B0604020202020204" pitchFamily="34" charset="0"/>
              </a:rPr>
              <a:t>Schematic of beta particle detector array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8D7C0-7254-473A-985D-E420FEBAECAD}"/>
              </a:ext>
            </a:extLst>
          </p:cNvPr>
          <p:cNvSpPr txBox="1"/>
          <p:nvPr/>
        </p:nvSpPr>
        <p:spPr>
          <a:xfrm>
            <a:off x="9063355" y="2922176"/>
            <a:ext cx="2265045" cy="393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1100" i="1" dirty="0">
                <a:cs typeface="Arial" panose="020B0604020202020204" pitchFamily="34" charset="0"/>
              </a:rPr>
              <a:t>Target chamber for installation in the </a:t>
            </a:r>
            <a:r>
              <a:rPr lang="en-US" sz="1100" i="1" dirty="0" err="1">
                <a:cs typeface="Arial" panose="020B0604020202020204" pitchFamily="34" charset="0"/>
              </a:rPr>
              <a:t>Gammasphere</a:t>
            </a:r>
            <a:r>
              <a:rPr lang="en-US" sz="1100" i="1" dirty="0">
                <a:cs typeface="Arial" panose="020B0604020202020204" pitchFamily="34" charset="0"/>
              </a:rPr>
              <a:t> detector array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FEDFB-8F38-4C95-A6F4-C7C249197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802" y="4056875"/>
            <a:ext cx="2239214" cy="1680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061D6-D2B1-47CA-A4FE-B1B3B92B6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997" y="3696978"/>
            <a:ext cx="1765021" cy="2354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D7877D-B9F9-43D7-8CCB-1F78C15BFAA8}"/>
              </a:ext>
            </a:extLst>
          </p:cNvPr>
          <p:cNvSpPr txBox="1"/>
          <p:nvPr/>
        </p:nvSpPr>
        <p:spPr>
          <a:xfrm>
            <a:off x="7035801" y="5775212"/>
            <a:ext cx="2239213" cy="393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100" i="1" dirty="0"/>
              <a:t>Sample harvested at CARIBU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D1E39-F5B3-410C-98FE-F33E367A9DF7}"/>
              </a:ext>
            </a:extLst>
          </p:cNvPr>
          <p:cNvSpPr txBox="1"/>
          <p:nvPr/>
        </p:nvSpPr>
        <p:spPr>
          <a:xfrm>
            <a:off x="9446994" y="6083197"/>
            <a:ext cx="1765023" cy="393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rmAutofit lnSpcReduction="10000"/>
          </a:bodyPr>
          <a:lstStyle/>
          <a:p>
            <a:pPr algn="ctr"/>
            <a:r>
              <a:rPr lang="el-GR" sz="1100" i="1" dirty="0">
                <a:cs typeface="Arial" panose="020B0604020202020204" pitchFamily="34" charset="0"/>
              </a:rPr>
              <a:t>β-γ </a:t>
            </a:r>
            <a:r>
              <a:rPr lang="en-US" sz="1100" i="1" dirty="0">
                <a:cs typeface="Arial" panose="020B0604020202020204" pitchFamily="34" charset="0"/>
              </a:rPr>
              <a:t>coincidence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2468675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xfrm>
            <a:off x="2912682" y="355600"/>
            <a:ext cx="639445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200" b="1" dirty="0">
                <a:solidFill>
                  <a:schemeClr val="tx1"/>
                </a:solidFill>
              </a:rPr>
              <a:t>Focus of Projects for FY22 Interagency FOA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AB24467-CB50-4D4E-AAE8-C4643B49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955800"/>
            <a:ext cx="10502900" cy="3644900"/>
          </a:xfrm>
        </p:spPr>
        <p:txBody>
          <a:bodyPr/>
          <a:lstStyle/>
          <a:p>
            <a:r>
              <a:rPr lang="en-US" sz="1800" b="0" dirty="0"/>
              <a:t>Reconcile discrete gamma-ray energies, multipolarities, and branching ratios and primary/secondary gamma-ray spectral data between the ENDF/B-VIII.0 and ENSDF libraries. </a:t>
            </a:r>
          </a:p>
          <a:p>
            <a:pPr marL="0" indent="0">
              <a:buNone/>
            </a:pPr>
            <a:endParaRPr lang="en-US" sz="400" b="0" dirty="0"/>
          </a:p>
          <a:p>
            <a:r>
              <a:rPr lang="en-US" sz="1800" b="0" dirty="0"/>
              <a:t>Extend the Generalized Nuclear Database Structure format to include level density information and allow discrete levels in the continuum energy range. This extension enables primary-gamma triggered cascades (i.e., from neutron capture), including complete states up to the neutron separation energy and transitions from other unresolved states. </a:t>
            </a:r>
          </a:p>
          <a:p>
            <a:endParaRPr lang="en-US" sz="400" b="0" dirty="0"/>
          </a:p>
          <a:p>
            <a:r>
              <a:rPr lang="en-US" sz="1800" b="0" dirty="0"/>
              <a:t>Review identified existing gamma production cross-section data for validity, assess any unvalidated existing cross-section data for acceptability to correct existing cross-section data, or fill in missing cross-section data. </a:t>
            </a:r>
            <a:endParaRPr lang="en-US" sz="1800" dirty="0"/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559142A6-D279-4C37-91F9-1348F3C5E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41" y="1115326"/>
            <a:ext cx="103378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Scoping studies on neutron-induced emission, (</a:t>
            </a:r>
            <a:r>
              <a:rPr lang="el-G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α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,n) reaction data, </a:t>
            </a:r>
            <a:r>
              <a:rPr lang="en-US" sz="20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secondary </a:t>
            </a:r>
            <a:r>
              <a:rPr lang="el-GR" sz="20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γ</a:t>
            </a:r>
            <a:r>
              <a:rPr lang="en-US" sz="20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-ray emission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 non-actinide reaction networks, etc. have informed NA-22’s FOA input</a:t>
            </a:r>
            <a:endParaRPr lang="en-US" sz="2000" b="1" u="sng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4C8E67-991C-4DBF-BF9C-7412D11359DE}"/>
              </a:ext>
            </a:extLst>
          </p:cNvPr>
          <p:cNvSpPr txBox="1">
            <a:spLocks/>
          </p:cNvSpPr>
          <p:nvPr/>
        </p:nvSpPr>
        <p:spPr>
          <a:xfrm>
            <a:off x="736600" y="4800600"/>
            <a:ext cx="7162800" cy="36449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2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" b="0" kern="0" dirty="0"/>
          </a:p>
          <a:p>
            <a:r>
              <a:rPr lang="en-US" sz="1800" kern="0" dirty="0"/>
              <a:t>Perform new gamma production cross-section measurements for incident neutron energies spanning from thermal to 14 MeV for identified, specific instances of incorrect or missing cross-sections. 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D0F7DC5-6449-4FB3-86F4-61B19A08AD07}"/>
              </a:ext>
            </a:extLst>
          </p:cNvPr>
          <p:cNvSpPr/>
          <p:nvPr/>
        </p:nvSpPr>
        <p:spPr>
          <a:xfrm>
            <a:off x="7895241" y="5025402"/>
            <a:ext cx="241300" cy="9652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B859C-15EA-4523-A2D4-CD6B967E926C}"/>
              </a:ext>
            </a:extLst>
          </p:cNvPr>
          <p:cNvSpPr txBox="1"/>
          <p:nvPr/>
        </p:nvSpPr>
        <p:spPr>
          <a:xfrm>
            <a:off x="8204423" y="5321300"/>
            <a:ext cx="2078418" cy="41910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US" sz="2400" b="1" i="1" dirty="0">
                <a:cs typeface="Arial" panose="020B0604020202020204" pitchFamily="34" charset="0"/>
              </a:rPr>
              <a:t>Benchmarks</a:t>
            </a:r>
          </a:p>
        </p:txBody>
      </p:sp>
    </p:spTree>
    <p:extLst>
      <p:ext uri="{BB962C8B-B14F-4D97-AF65-F5344CB8AC3E}">
        <p14:creationId xmlns:p14="http://schemas.microsoft.com/office/powerpoint/2010/main" val="333725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xfrm>
            <a:off x="2912682" y="355600"/>
            <a:ext cx="639445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200" b="1" dirty="0">
                <a:solidFill>
                  <a:schemeClr val="tx1"/>
                </a:solidFill>
              </a:rPr>
              <a:t>Benchmark Data Needs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AB24467-CB50-4D4E-AAE8-C4643B49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7" y="2101850"/>
            <a:ext cx="10261600" cy="1250950"/>
          </a:xfrm>
        </p:spPr>
        <p:txBody>
          <a:bodyPr/>
          <a:lstStyle/>
          <a:p>
            <a:r>
              <a:rPr lang="en-US" sz="1800" b="0" dirty="0"/>
              <a:t>Active neutron interrogation techniques are employed in a variety of nonproliferation applications</a:t>
            </a:r>
          </a:p>
          <a:p>
            <a:r>
              <a:rPr lang="en-US" sz="1800" b="0" dirty="0"/>
              <a:t>Modeling of secondary γ-ray emission from active neutron interrogation would benefit greatly from quality assurance checks with benchmark datasets </a:t>
            </a: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559142A6-D279-4C37-91F9-1348F3C5E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107" y="1135132"/>
            <a:ext cx="102616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NA-22 has needs for improved benchmark data on a variety of elements that comprise structural and shielding materials, controlled or dangerous substances, and detector materials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5BE2F1B-F20A-4C4C-810B-E2DBABE36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23153"/>
              </p:ext>
            </p:extLst>
          </p:nvPr>
        </p:nvGraphicFramePr>
        <p:xfrm>
          <a:off x="4572001" y="3352801"/>
          <a:ext cx="5665152" cy="3389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611">
                  <a:extLst>
                    <a:ext uri="{9D8B030D-6E8A-4147-A177-3AD203B41FA5}">
                      <a16:colId xmlns:a16="http://schemas.microsoft.com/office/drawing/2014/main" val="2872202293"/>
                    </a:ext>
                  </a:extLst>
                </a:gridCol>
                <a:gridCol w="1132611">
                  <a:extLst>
                    <a:ext uri="{9D8B030D-6E8A-4147-A177-3AD203B41FA5}">
                      <a16:colId xmlns:a16="http://schemas.microsoft.com/office/drawing/2014/main" val="1153768918"/>
                    </a:ext>
                  </a:extLst>
                </a:gridCol>
                <a:gridCol w="1133310">
                  <a:extLst>
                    <a:ext uri="{9D8B030D-6E8A-4147-A177-3AD203B41FA5}">
                      <a16:colId xmlns:a16="http://schemas.microsoft.com/office/drawing/2014/main" val="271905752"/>
                    </a:ext>
                  </a:extLst>
                </a:gridCol>
                <a:gridCol w="1133310">
                  <a:extLst>
                    <a:ext uri="{9D8B030D-6E8A-4147-A177-3AD203B41FA5}">
                      <a16:colId xmlns:a16="http://schemas.microsoft.com/office/drawing/2014/main" val="2455133210"/>
                    </a:ext>
                  </a:extLst>
                </a:gridCol>
                <a:gridCol w="1133310">
                  <a:extLst>
                    <a:ext uri="{9D8B030D-6E8A-4147-A177-3AD203B41FA5}">
                      <a16:colId xmlns:a16="http://schemas.microsoft.com/office/drawing/2014/main" val="3126396050"/>
                    </a:ext>
                  </a:extLst>
                </a:gridCol>
              </a:tblGrid>
              <a:tr h="224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First Priority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Follow-up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Remaining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242413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He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F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Gd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941791254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Li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Mg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Bi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133531877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Be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P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Np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342028237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O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B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Am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46567236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Cl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Ar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4067001010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Al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Cr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K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782998774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Si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Mn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Ca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048895336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Fe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Ni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Ti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808911836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Cu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Ge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As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510198275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Br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Kr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157374144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W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Cd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Mo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29166987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U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I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Sn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165747250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Pu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Cs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Sb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6576130"/>
                  </a:ext>
                </a:extLst>
              </a:tr>
              <a:tr h="2243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Xe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27168613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5C403CC-54F5-42EF-AF0D-453AC272BF7D}"/>
              </a:ext>
            </a:extLst>
          </p:cNvPr>
          <p:cNvSpPr/>
          <p:nvPr/>
        </p:nvSpPr>
        <p:spPr>
          <a:xfrm>
            <a:off x="4463036" y="3340101"/>
            <a:ext cx="1227518" cy="34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FB38F9-0E8B-47E8-9FF2-2AF04257DA53}"/>
              </a:ext>
            </a:extLst>
          </p:cNvPr>
          <p:cNvSpPr txBox="1">
            <a:spLocks/>
          </p:cNvSpPr>
          <p:nvPr/>
        </p:nvSpPr>
        <p:spPr>
          <a:xfrm>
            <a:off x="979107" y="3352800"/>
            <a:ext cx="4329493" cy="13843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2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/>
              <a:t>Improved </a:t>
            </a:r>
            <a:r>
              <a:rPr lang="el-GR" sz="1800" b="0" kern="0" dirty="0"/>
              <a:t>γ</a:t>
            </a:r>
            <a:r>
              <a:rPr lang="en-US" sz="1800" b="0" kern="0" dirty="0"/>
              <a:t>-production cross sections are needed on priority elements </a:t>
            </a:r>
          </a:p>
          <a:p>
            <a:r>
              <a:rPr lang="en-US" sz="1800" b="0" kern="0" dirty="0"/>
              <a:t>Benchmark data are primarily required from radiative capture (n,</a:t>
            </a:r>
            <a:r>
              <a:rPr lang="el-GR" sz="1800" b="0" kern="0" dirty="0"/>
              <a:t>γ)</a:t>
            </a:r>
            <a:r>
              <a:rPr lang="en-US" sz="1800" b="0" kern="0" dirty="0"/>
              <a:t> and inelastic scattering (</a:t>
            </a:r>
            <a:r>
              <a:rPr lang="en-US" sz="1800" b="0" kern="0" dirty="0" err="1"/>
              <a:t>n,n</a:t>
            </a:r>
            <a:r>
              <a:rPr lang="en-US" sz="1800" b="0" kern="0" dirty="0"/>
              <a:t>’</a:t>
            </a:r>
            <a:r>
              <a:rPr lang="el-GR" sz="1800" b="0" kern="0" dirty="0"/>
              <a:t>γ)</a:t>
            </a:r>
            <a:r>
              <a:rPr lang="en-US" sz="1800" b="0" kern="0" dirty="0"/>
              <a:t>, depending on which cross sections dominate </a:t>
            </a:r>
            <a:r>
              <a:rPr lang="el-GR" sz="1800" b="0" kern="0" dirty="0"/>
              <a:t>γ</a:t>
            </a:r>
            <a:r>
              <a:rPr lang="en-US" sz="1800" b="0" kern="0" dirty="0"/>
              <a:t>-ray production </a:t>
            </a:r>
          </a:p>
        </p:txBody>
      </p:sp>
    </p:spTree>
    <p:extLst>
      <p:ext uri="{BB962C8B-B14F-4D97-AF65-F5344CB8AC3E}">
        <p14:creationId xmlns:p14="http://schemas.microsoft.com/office/powerpoint/2010/main" val="2816838619"/>
      </p:ext>
    </p:extLst>
  </p:cSld>
  <p:clrMapOvr>
    <a:masterClrMapping/>
  </p:clrMapOvr>
</p:sld>
</file>

<file path=ppt/theme/theme1.xml><?xml version="1.0" encoding="utf-8"?>
<a:theme xmlns:a="http://schemas.openxmlformats.org/drawingml/2006/main" name="4_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20000"/>
            <a:lumOff val="80000"/>
          </a:schemeClr>
        </a:solidFill>
      </a:spPr>
      <a:bodyPr>
        <a:normAutofit fontScale="55000" lnSpcReduction="20000"/>
      </a:bodyPr>
      <a:lstStyle>
        <a:defPPr marL="0" indent="0">
          <a:buFontTx/>
          <a:buNone/>
          <a:defRPr sz="1900" dirty="0" smtClean="0"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20000"/>
            <a:lumOff val="80000"/>
          </a:schemeClr>
        </a:solidFill>
      </a:spPr>
      <a:bodyPr>
        <a:normAutofit fontScale="55000" lnSpcReduction="20000"/>
      </a:bodyPr>
      <a:lstStyle>
        <a:defPPr marL="0" indent="0">
          <a:buFontTx/>
          <a:buNone/>
          <a:defRPr sz="1900" dirty="0" smtClean="0"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3877</TotalTime>
  <Words>912</Words>
  <Application>Microsoft Office PowerPoint</Application>
  <PresentationFormat>Widescreen</PresentationFormat>
  <Paragraphs>140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Courier New</vt:lpstr>
      <vt:lpstr>Times New Roman</vt:lpstr>
      <vt:lpstr>Wingdings</vt:lpstr>
      <vt:lpstr>4_Default Design</vt:lpstr>
      <vt:lpstr>5_Default Design</vt:lpstr>
      <vt:lpstr>PowerPoint Presentation</vt:lpstr>
      <vt:lpstr>Defense Nuclear Nonproliferation (DNN) Research and Development (R&amp;D)</vt:lpstr>
      <vt:lpstr>DNN R&amp;D Support to Improve Nuclear Data</vt:lpstr>
      <vt:lpstr>Current Nuclear Data Projects in DNN R&amp;D</vt:lpstr>
      <vt:lpstr>Focus of Projects for FY22 Interagency FOA</vt:lpstr>
      <vt:lpstr>Benchmark Data Needs</vt:lpstr>
    </vt:vector>
  </TitlesOfParts>
  <Company>U.S. Department of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Hallock, Andrew</dc:creator>
  <cp:lastModifiedBy>Matters, David</cp:lastModifiedBy>
  <cp:revision>238</cp:revision>
  <cp:lastPrinted>2018-09-10T18:02:51Z</cp:lastPrinted>
  <dcterms:created xsi:type="dcterms:W3CDTF">2017-02-15T23:28:13Z</dcterms:created>
  <dcterms:modified xsi:type="dcterms:W3CDTF">2021-01-22T19:04:19Z</dcterms:modified>
</cp:coreProperties>
</file>