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67" r:id="rId2"/>
  </p:sldMasterIdLst>
  <p:notesMasterIdLst>
    <p:notesMasterId r:id="rId51"/>
  </p:notesMasterIdLst>
  <p:handoutMasterIdLst>
    <p:handoutMasterId r:id="rId52"/>
  </p:handoutMasterIdLst>
  <p:sldIdLst>
    <p:sldId id="402" r:id="rId3"/>
    <p:sldId id="661" r:id="rId4"/>
    <p:sldId id="662" r:id="rId5"/>
    <p:sldId id="663" r:id="rId6"/>
    <p:sldId id="665" r:id="rId7"/>
    <p:sldId id="666" r:id="rId8"/>
    <p:sldId id="664" r:id="rId9"/>
    <p:sldId id="678" r:id="rId10"/>
    <p:sldId id="682" r:id="rId11"/>
    <p:sldId id="681" r:id="rId12"/>
    <p:sldId id="683" r:id="rId13"/>
    <p:sldId id="684" r:id="rId14"/>
    <p:sldId id="685" r:id="rId15"/>
    <p:sldId id="522" r:id="rId16"/>
    <p:sldId id="550" r:id="rId17"/>
    <p:sldId id="676" r:id="rId18"/>
    <p:sldId id="556" r:id="rId19"/>
    <p:sldId id="679" r:id="rId20"/>
    <p:sldId id="680" r:id="rId21"/>
    <p:sldId id="657" r:id="rId22"/>
    <p:sldId id="636" r:id="rId23"/>
    <p:sldId id="654" r:id="rId24"/>
    <p:sldId id="655" r:id="rId25"/>
    <p:sldId id="656" r:id="rId26"/>
    <p:sldId id="653" r:id="rId27"/>
    <p:sldId id="637" r:id="rId28"/>
    <p:sldId id="638" r:id="rId29"/>
    <p:sldId id="639" r:id="rId30"/>
    <p:sldId id="545" r:id="rId31"/>
    <p:sldId id="647" r:id="rId32"/>
    <p:sldId id="648" r:id="rId33"/>
    <p:sldId id="549" r:id="rId34"/>
    <p:sldId id="632" r:id="rId35"/>
    <p:sldId id="633" r:id="rId36"/>
    <p:sldId id="634" r:id="rId37"/>
    <p:sldId id="640" r:id="rId38"/>
    <p:sldId id="641" r:id="rId39"/>
    <p:sldId id="631" r:id="rId40"/>
    <p:sldId id="557" r:id="rId41"/>
    <p:sldId id="569" r:id="rId42"/>
    <p:sldId id="459" r:id="rId43"/>
    <p:sldId id="643" r:id="rId44"/>
    <p:sldId id="642" r:id="rId45"/>
    <p:sldId id="628" r:id="rId46"/>
    <p:sldId id="627" r:id="rId47"/>
    <p:sldId id="645" r:id="rId48"/>
    <p:sldId id="596" r:id="rId49"/>
    <p:sldId id="540" r:id="rId50"/>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2FE1904D-0152-4EAB-8CD9-58A43D553B3E}">
          <p14:sldIdLst>
            <p14:sldId id="402"/>
            <p14:sldId id="661"/>
            <p14:sldId id="662"/>
            <p14:sldId id="663"/>
            <p14:sldId id="665"/>
            <p14:sldId id="666"/>
            <p14:sldId id="664"/>
            <p14:sldId id="678"/>
            <p14:sldId id="682"/>
            <p14:sldId id="681"/>
            <p14:sldId id="683"/>
            <p14:sldId id="684"/>
            <p14:sldId id="685"/>
            <p14:sldId id="522"/>
            <p14:sldId id="550"/>
            <p14:sldId id="676"/>
            <p14:sldId id="556"/>
            <p14:sldId id="679"/>
            <p14:sldId id="680"/>
            <p14:sldId id="657"/>
            <p14:sldId id="636"/>
            <p14:sldId id="654"/>
            <p14:sldId id="655"/>
            <p14:sldId id="656"/>
            <p14:sldId id="653"/>
            <p14:sldId id="637"/>
            <p14:sldId id="638"/>
            <p14:sldId id="639"/>
            <p14:sldId id="545"/>
            <p14:sldId id="647"/>
            <p14:sldId id="648"/>
            <p14:sldId id="549"/>
            <p14:sldId id="632"/>
            <p14:sldId id="633"/>
            <p14:sldId id="634"/>
            <p14:sldId id="640"/>
            <p14:sldId id="641"/>
            <p14:sldId id="631"/>
            <p14:sldId id="557"/>
            <p14:sldId id="569"/>
            <p14:sldId id="459"/>
            <p14:sldId id="643"/>
            <p14:sldId id="642"/>
            <p14:sldId id="628"/>
            <p14:sldId id="627"/>
            <p14:sldId id="645"/>
            <p14:sldId id="596"/>
            <p14:sldId id="540"/>
          </p14:sldIdLst>
        </p14:section>
      </p14:sectionLst>
    </p:ext>
    <p:ext uri="{EFAFB233-063F-42B5-8137-9DF3F51BA10A}">
      <p15:sldGuideLst xmlns:p15="http://schemas.microsoft.com/office/powerpoint/2012/main">
        <p15:guide id="1" orient="horz" pos="412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as quartemont" initials="nq" lastIdx="1" clrIdx="0">
    <p:extLst>
      <p:ext uri="{19B8F6BF-5375-455C-9EA6-DF929625EA0E}">
        <p15:presenceInfo xmlns:p15="http://schemas.microsoft.com/office/powerpoint/2012/main" userId="3f4d74a2d96809d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000066"/>
    <a:srgbClr val="CC0000"/>
    <a:srgbClr val="5353FF"/>
    <a:srgbClr val="FFFFFF"/>
    <a:srgbClr val="7878CE"/>
    <a:srgbClr val="4444BC"/>
    <a:srgbClr val="3366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22" autoAdjust="0"/>
  </p:normalViewPr>
  <p:slideViewPr>
    <p:cSldViewPr>
      <p:cViewPr varScale="1">
        <p:scale>
          <a:sx n="105" d="100"/>
          <a:sy n="105" d="100"/>
        </p:scale>
        <p:origin x="750" y="108"/>
      </p:cViewPr>
      <p:guideLst>
        <p:guide orient="horz" pos="4128"/>
        <p:guide pos="3840"/>
      </p:guideLst>
    </p:cSldViewPr>
  </p:slideViewPr>
  <p:outlineViewPr>
    <p:cViewPr>
      <p:scale>
        <a:sx n="33" d="100"/>
        <a:sy n="33" d="100"/>
      </p:scale>
      <p:origin x="0" y="-8562"/>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3" d="100"/>
          <a:sy n="83" d="100"/>
        </p:scale>
        <p:origin x="381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pPr>
              <a:defRPr/>
            </a:pPr>
            <a:endParaRPr lang="en-US"/>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smtClean="0"/>
            </a:lvl1pPr>
          </a:lstStyle>
          <a:p>
            <a:pPr>
              <a:defRPr/>
            </a:pPr>
            <a:fld id="{31155E8D-0BA4-452B-8EDB-07A7BC61EC61}" type="datetimeFigureOut">
              <a:rPr lang="en-US"/>
              <a:pPr>
                <a:defRPr/>
              </a:pPr>
              <a:t>1/22/2021</a:t>
            </a:fld>
            <a:endParaRPr lang="en-US"/>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smtClean="0"/>
            </a:lvl1pPr>
          </a:lstStyle>
          <a:p>
            <a:pPr>
              <a:defRPr/>
            </a:pPr>
            <a:fld id="{39892210-BE35-4A26-8523-71E669893B7B}" type="slidenum">
              <a:rPr lang="en-US"/>
              <a:pPr>
                <a:defRPr/>
              </a:pPr>
              <a:t>‹#›</a:t>
            </a:fld>
            <a:endParaRPr lang="en-US"/>
          </a:p>
        </p:txBody>
      </p:sp>
    </p:spTree>
    <p:extLst>
      <p:ext uri="{BB962C8B-B14F-4D97-AF65-F5344CB8AC3E}">
        <p14:creationId xmlns:p14="http://schemas.microsoft.com/office/powerpoint/2010/main" val="1691426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6653" tIns="48327" rIns="96653" bIns="4832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142962" y="0"/>
            <a:ext cx="3170583" cy="480388"/>
          </a:xfrm>
          <a:prstGeom prst="rect">
            <a:avLst/>
          </a:prstGeom>
        </p:spPr>
        <p:txBody>
          <a:bodyPr vert="horz" lIns="96653" tIns="48327" rIns="96653" bIns="48327" rtlCol="0"/>
          <a:lstStyle>
            <a:lvl1pPr algn="r" fontAlgn="auto">
              <a:spcBef>
                <a:spcPts val="0"/>
              </a:spcBef>
              <a:spcAft>
                <a:spcPts val="0"/>
              </a:spcAft>
              <a:defRPr sz="1200">
                <a:latin typeface="+mn-lt"/>
                <a:cs typeface="+mn-cs"/>
              </a:defRPr>
            </a:lvl1pPr>
          </a:lstStyle>
          <a:p>
            <a:pPr>
              <a:defRPr/>
            </a:pPr>
            <a:fld id="{31D7AA6C-3DEF-4DD2-A62F-1859B2C2B030}" type="datetimeFigureOut">
              <a:rPr lang="en-US"/>
              <a:pPr>
                <a:defRPr/>
              </a:pPr>
              <a:t>1/22/2021</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pPr lvl="0"/>
            <a:endParaRPr lang="en-US" noProof="0" dirty="0"/>
          </a:p>
        </p:txBody>
      </p:sp>
      <p:sp>
        <p:nvSpPr>
          <p:cNvPr id="5" name="Notes Placeholder 4"/>
          <p:cNvSpPr>
            <a:spLocks noGrp="1"/>
          </p:cNvSpPr>
          <p:nvPr>
            <p:ph type="body" sz="quarter" idx="3"/>
          </p:nvPr>
        </p:nvSpPr>
        <p:spPr>
          <a:xfrm>
            <a:off x="732183" y="4561226"/>
            <a:ext cx="5850835" cy="4320213"/>
          </a:xfrm>
          <a:prstGeom prst="rect">
            <a:avLst/>
          </a:prstGeom>
        </p:spPr>
        <p:txBody>
          <a:bodyPr vert="horz" lIns="96653" tIns="48327" rIns="96653" bIns="4832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173"/>
            <a:ext cx="3170583" cy="480388"/>
          </a:xfrm>
          <a:prstGeom prst="rect">
            <a:avLst/>
          </a:prstGeom>
        </p:spPr>
        <p:txBody>
          <a:bodyPr vert="horz" lIns="96653" tIns="48327" rIns="96653" bIns="48327"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2962" y="9119173"/>
            <a:ext cx="3170583" cy="480388"/>
          </a:xfrm>
          <a:prstGeom prst="rect">
            <a:avLst/>
          </a:prstGeom>
        </p:spPr>
        <p:txBody>
          <a:bodyPr vert="horz" lIns="96653" tIns="48327" rIns="96653" bIns="48327" rtlCol="0" anchor="b"/>
          <a:lstStyle>
            <a:lvl1pPr algn="r" fontAlgn="auto">
              <a:spcBef>
                <a:spcPts val="0"/>
              </a:spcBef>
              <a:spcAft>
                <a:spcPts val="0"/>
              </a:spcAft>
              <a:defRPr sz="1200">
                <a:latin typeface="+mn-lt"/>
                <a:cs typeface="+mn-cs"/>
              </a:defRPr>
            </a:lvl1pPr>
          </a:lstStyle>
          <a:p>
            <a:pPr>
              <a:defRPr/>
            </a:pPr>
            <a:fld id="{1F6B3159-B396-4F1D-8D6C-858A85A1524C}" type="slidenum">
              <a:rPr lang="en-US"/>
              <a:pPr>
                <a:defRPr/>
              </a:pPr>
              <a:t>‹#›</a:t>
            </a:fld>
            <a:endParaRPr lang="en-US" dirty="0"/>
          </a:p>
        </p:txBody>
      </p:sp>
    </p:spTree>
    <p:extLst>
      <p:ext uri="{BB962C8B-B14F-4D97-AF65-F5344CB8AC3E}">
        <p14:creationId xmlns:p14="http://schemas.microsoft.com/office/powerpoint/2010/main" val="29913194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bwMode="auto">
          <a:xfrm>
            <a:off x="457200" y="719138"/>
            <a:ext cx="6400800" cy="3600450"/>
          </a:xfrm>
          <a:noFill/>
          <a:ln>
            <a:solidFill>
              <a:srgbClr val="000000"/>
            </a:solidFill>
            <a:miter lim="800000"/>
            <a:headEnd/>
            <a:tailEnd/>
          </a:ln>
        </p:spPr>
      </p:sp>
      <p:sp>
        <p:nvSpPr>
          <p:cNvPr id="819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BE9DB06A-C872-4CD1-8717-EF2A7E823F5F}" type="slidenum">
              <a:rPr lang="en-US" smtClean="0"/>
              <a:pPr>
                <a:defRPr/>
              </a:pPr>
              <a:t>1</a:t>
            </a:fld>
            <a:endParaRPr lang="en-US" dirty="0"/>
          </a:p>
        </p:txBody>
      </p:sp>
    </p:spTree>
    <p:extLst>
      <p:ext uri="{BB962C8B-B14F-4D97-AF65-F5344CB8AC3E}">
        <p14:creationId xmlns:p14="http://schemas.microsoft.com/office/powerpoint/2010/main" val="1169782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B3159-B396-4F1D-8D6C-858A85A15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2250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B3159-B396-4F1D-8D6C-858A85A15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4386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B3159-B396-4F1D-8D6C-858A85A15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365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B3159-B396-4F1D-8D6C-858A85A15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3681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1F6B3159-B396-4F1D-8D6C-858A85A1524C}" type="slidenum">
              <a:rPr lang="en-US">
                <a:solidFill>
                  <a:prstClr val="black"/>
                </a:solidFill>
                <a:latin typeface="Calibri"/>
              </a:rPr>
              <a:pPr defTabSz="948507">
                <a:defRPr/>
              </a:pPr>
              <a:t>14</a:t>
            </a:fld>
            <a:endParaRPr lang="en-US" dirty="0">
              <a:solidFill>
                <a:prstClr val="black"/>
              </a:solidFill>
              <a:latin typeface="Calibri"/>
            </a:endParaRPr>
          </a:p>
        </p:txBody>
      </p:sp>
    </p:spTree>
    <p:extLst>
      <p:ext uri="{BB962C8B-B14F-4D97-AF65-F5344CB8AC3E}">
        <p14:creationId xmlns:p14="http://schemas.microsoft.com/office/powerpoint/2010/main" val="149598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15</a:t>
            </a:fld>
            <a:endParaRPr lang="en-US" dirty="0"/>
          </a:p>
        </p:txBody>
      </p:sp>
    </p:spTree>
    <p:extLst>
      <p:ext uri="{BB962C8B-B14F-4D97-AF65-F5344CB8AC3E}">
        <p14:creationId xmlns:p14="http://schemas.microsoft.com/office/powerpoint/2010/main" val="2246957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B3159-B396-4F1D-8D6C-858A85A15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0494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17</a:t>
            </a:fld>
            <a:endParaRPr lang="en-US" dirty="0"/>
          </a:p>
        </p:txBody>
      </p:sp>
    </p:spTree>
    <p:extLst>
      <p:ext uri="{BB962C8B-B14F-4D97-AF65-F5344CB8AC3E}">
        <p14:creationId xmlns:p14="http://schemas.microsoft.com/office/powerpoint/2010/main" val="2139948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B3159-B396-4F1D-8D6C-858A85A15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8827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B3159-B396-4F1D-8D6C-858A85A15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75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B3159-B396-4F1D-8D6C-858A85A15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9851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20</a:t>
            </a:fld>
            <a:endParaRPr lang="en-US" dirty="0"/>
          </a:p>
        </p:txBody>
      </p:sp>
    </p:spTree>
    <p:extLst>
      <p:ext uri="{BB962C8B-B14F-4D97-AF65-F5344CB8AC3E}">
        <p14:creationId xmlns:p14="http://schemas.microsoft.com/office/powerpoint/2010/main" val="1613274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21</a:t>
            </a:fld>
            <a:endParaRPr lang="en-US" dirty="0"/>
          </a:p>
        </p:txBody>
      </p:sp>
    </p:spTree>
    <p:extLst>
      <p:ext uri="{BB962C8B-B14F-4D97-AF65-F5344CB8AC3E}">
        <p14:creationId xmlns:p14="http://schemas.microsoft.com/office/powerpoint/2010/main" val="2286066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22</a:t>
            </a:fld>
            <a:endParaRPr lang="en-US" dirty="0"/>
          </a:p>
        </p:txBody>
      </p:sp>
    </p:spTree>
    <p:extLst>
      <p:ext uri="{BB962C8B-B14F-4D97-AF65-F5344CB8AC3E}">
        <p14:creationId xmlns:p14="http://schemas.microsoft.com/office/powerpoint/2010/main" val="1468879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23</a:t>
            </a:fld>
            <a:endParaRPr lang="en-US" dirty="0"/>
          </a:p>
        </p:txBody>
      </p:sp>
    </p:spTree>
    <p:extLst>
      <p:ext uri="{BB962C8B-B14F-4D97-AF65-F5344CB8AC3E}">
        <p14:creationId xmlns:p14="http://schemas.microsoft.com/office/powerpoint/2010/main" val="3548707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24</a:t>
            </a:fld>
            <a:endParaRPr lang="en-US" dirty="0"/>
          </a:p>
        </p:txBody>
      </p:sp>
    </p:spTree>
    <p:extLst>
      <p:ext uri="{BB962C8B-B14F-4D97-AF65-F5344CB8AC3E}">
        <p14:creationId xmlns:p14="http://schemas.microsoft.com/office/powerpoint/2010/main" val="1120215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25</a:t>
            </a:fld>
            <a:endParaRPr lang="en-US" dirty="0"/>
          </a:p>
        </p:txBody>
      </p:sp>
    </p:spTree>
    <p:extLst>
      <p:ext uri="{BB962C8B-B14F-4D97-AF65-F5344CB8AC3E}">
        <p14:creationId xmlns:p14="http://schemas.microsoft.com/office/powerpoint/2010/main" val="467689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26</a:t>
            </a:fld>
            <a:endParaRPr lang="en-US" dirty="0"/>
          </a:p>
        </p:txBody>
      </p:sp>
    </p:spTree>
    <p:extLst>
      <p:ext uri="{BB962C8B-B14F-4D97-AF65-F5344CB8AC3E}">
        <p14:creationId xmlns:p14="http://schemas.microsoft.com/office/powerpoint/2010/main" val="2673849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27</a:t>
            </a:fld>
            <a:endParaRPr lang="en-US" dirty="0"/>
          </a:p>
        </p:txBody>
      </p:sp>
    </p:spTree>
    <p:extLst>
      <p:ext uri="{BB962C8B-B14F-4D97-AF65-F5344CB8AC3E}">
        <p14:creationId xmlns:p14="http://schemas.microsoft.com/office/powerpoint/2010/main" val="83594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28</a:t>
            </a:fld>
            <a:endParaRPr lang="en-US" dirty="0"/>
          </a:p>
        </p:txBody>
      </p:sp>
    </p:spTree>
    <p:extLst>
      <p:ext uri="{BB962C8B-B14F-4D97-AF65-F5344CB8AC3E}">
        <p14:creationId xmlns:p14="http://schemas.microsoft.com/office/powerpoint/2010/main" val="493256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29</a:t>
            </a:fld>
            <a:endParaRPr lang="en-US" dirty="0"/>
          </a:p>
        </p:txBody>
      </p:sp>
    </p:spTree>
    <p:extLst>
      <p:ext uri="{BB962C8B-B14F-4D97-AF65-F5344CB8AC3E}">
        <p14:creationId xmlns:p14="http://schemas.microsoft.com/office/powerpoint/2010/main" val="800791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B3159-B396-4F1D-8D6C-858A85A15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754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1F6B3159-B396-4F1D-8D6C-858A85A1524C}" type="slidenum">
              <a:rPr lang="en-US">
                <a:solidFill>
                  <a:prstClr val="black"/>
                </a:solidFill>
                <a:latin typeface="Calibri"/>
              </a:rPr>
              <a:pPr defTabSz="948507">
                <a:defRPr/>
              </a:pPr>
              <a:t>30</a:t>
            </a:fld>
            <a:endParaRPr lang="en-US" dirty="0">
              <a:solidFill>
                <a:prstClr val="black"/>
              </a:solidFill>
              <a:latin typeface="Calibri"/>
            </a:endParaRPr>
          </a:p>
        </p:txBody>
      </p:sp>
    </p:spTree>
    <p:extLst>
      <p:ext uri="{BB962C8B-B14F-4D97-AF65-F5344CB8AC3E}">
        <p14:creationId xmlns:p14="http://schemas.microsoft.com/office/powerpoint/2010/main" val="531122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1F6B3159-B396-4F1D-8D6C-858A85A1524C}" type="slidenum">
              <a:rPr lang="en-US">
                <a:solidFill>
                  <a:prstClr val="black"/>
                </a:solidFill>
                <a:latin typeface="Calibri"/>
              </a:rPr>
              <a:pPr defTabSz="948507">
                <a:defRPr/>
              </a:pPr>
              <a:t>31</a:t>
            </a:fld>
            <a:endParaRPr lang="en-US" dirty="0">
              <a:solidFill>
                <a:prstClr val="black"/>
              </a:solidFill>
              <a:latin typeface="Calibri"/>
            </a:endParaRPr>
          </a:p>
        </p:txBody>
      </p:sp>
    </p:spTree>
    <p:extLst>
      <p:ext uri="{BB962C8B-B14F-4D97-AF65-F5344CB8AC3E}">
        <p14:creationId xmlns:p14="http://schemas.microsoft.com/office/powerpoint/2010/main" val="3358415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32</a:t>
            </a:fld>
            <a:endParaRPr lang="en-US" dirty="0"/>
          </a:p>
        </p:txBody>
      </p:sp>
    </p:spTree>
    <p:extLst>
      <p:ext uri="{BB962C8B-B14F-4D97-AF65-F5344CB8AC3E}">
        <p14:creationId xmlns:p14="http://schemas.microsoft.com/office/powerpoint/2010/main" val="3702071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33</a:t>
            </a:fld>
            <a:endParaRPr lang="en-US" dirty="0"/>
          </a:p>
        </p:txBody>
      </p:sp>
    </p:spTree>
    <p:extLst>
      <p:ext uri="{BB962C8B-B14F-4D97-AF65-F5344CB8AC3E}">
        <p14:creationId xmlns:p14="http://schemas.microsoft.com/office/powerpoint/2010/main" val="3687474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34</a:t>
            </a:fld>
            <a:endParaRPr lang="en-US" dirty="0"/>
          </a:p>
        </p:txBody>
      </p:sp>
    </p:spTree>
    <p:extLst>
      <p:ext uri="{BB962C8B-B14F-4D97-AF65-F5344CB8AC3E}">
        <p14:creationId xmlns:p14="http://schemas.microsoft.com/office/powerpoint/2010/main" val="4277415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35</a:t>
            </a:fld>
            <a:endParaRPr lang="en-US" dirty="0"/>
          </a:p>
        </p:txBody>
      </p:sp>
    </p:spTree>
    <p:extLst>
      <p:ext uri="{BB962C8B-B14F-4D97-AF65-F5344CB8AC3E}">
        <p14:creationId xmlns:p14="http://schemas.microsoft.com/office/powerpoint/2010/main" val="2094124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36</a:t>
            </a:fld>
            <a:endParaRPr lang="en-US" dirty="0"/>
          </a:p>
        </p:txBody>
      </p:sp>
    </p:spTree>
    <p:extLst>
      <p:ext uri="{BB962C8B-B14F-4D97-AF65-F5344CB8AC3E}">
        <p14:creationId xmlns:p14="http://schemas.microsoft.com/office/powerpoint/2010/main" val="3453007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37</a:t>
            </a:fld>
            <a:endParaRPr lang="en-US" dirty="0"/>
          </a:p>
        </p:txBody>
      </p:sp>
    </p:spTree>
    <p:extLst>
      <p:ext uri="{BB962C8B-B14F-4D97-AF65-F5344CB8AC3E}">
        <p14:creationId xmlns:p14="http://schemas.microsoft.com/office/powerpoint/2010/main" val="175413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38</a:t>
            </a:fld>
            <a:endParaRPr lang="en-US" dirty="0"/>
          </a:p>
        </p:txBody>
      </p:sp>
    </p:spTree>
    <p:extLst>
      <p:ext uri="{BB962C8B-B14F-4D97-AF65-F5344CB8AC3E}">
        <p14:creationId xmlns:p14="http://schemas.microsoft.com/office/powerpoint/2010/main" val="615576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39</a:t>
            </a:fld>
            <a:endParaRPr lang="en-US" dirty="0"/>
          </a:p>
        </p:txBody>
      </p:sp>
    </p:spTree>
    <p:extLst>
      <p:ext uri="{BB962C8B-B14F-4D97-AF65-F5344CB8AC3E}">
        <p14:creationId xmlns:p14="http://schemas.microsoft.com/office/powerpoint/2010/main" val="1355071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237127" indent="-237127">
              <a:buAutoNum type="alphaLcParenR"/>
            </a:pPr>
            <a:r>
              <a:rPr lang="en-US" dirty="0"/>
              <a:t>Detonate a nuclear device some distance away from an asteroid target.</a:t>
            </a:r>
          </a:p>
          <a:p>
            <a:pPr marL="237127" indent="-237127">
              <a:buAutoNum type="alphaLcParenR"/>
            </a:pPr>
            <a:r>
              <a:rPr lang="en-US" dirty="0"/>
              <a:t>A fraction of the asteroid’s surface area is irradiated, and radiation energy (neutrons, gammas, x-rays) is deposited.</a:t>
            </a:r>
          </a:p>
          <a:p>
            <a:pPr marL="237127" indent="-237127">
              <a:buAutoNum type="alphaLcParenR"/>
            </a:pPr>
            <a:r>
              <a:rPr lang="en-US" dirty="0"/>
              <a:t>Due to a nearly-instantaneous increase in internal energy and temperatures, a pressure wave is formed in the asteroid. As the pressure wave propagates, and as the melted/vaporized material has had enough time to finally respond and move, it blows-off the surface and carries momentum with it. In space, you’re surrounded by a vacuum. This is the perfect environment for Newton’s Law of Conservation of Momentum. The remaining, majority asteroid body is given an impulse of momentum that is equal and opposite of the blow-off momentum. By giving the asteroid some momentum, you change its velocity. THAT is asteroid deflection – changing the velocity of the asteroid slightly will change the timing of its orbit and hopefully mean that it misses the Earth entirely.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B3159-B396-4F1D-8D6C-858A85A15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3161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Potentially as extra slide for example</a:t>
            </a:r>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40</a:t>
            </a:fld>
            <a:endParaRPr lang="en-US" dirty="0"/>
          </a:p>
        </p:txBody>
      </p:sp>
    </p:spTree>
    <p:extLst>
      <p:ext uri="{BB962C8B-B14F-4D97-AF65-F5344CB8AC3E}">
        <p14:creationId xmlns:p14="http://schemas.microsoft.com/office/powerpoint/2010/main" val="29594694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41</a:t>
            </a:fld>
            <a:endParaRPr lang="en-US" dirty="0"/>
          </a:p>
        </p:txBody>
      </p:sp>
    </p:spTree>
    <p:extLst>
      <p:ext uri="{BB962C8B-B14F-4D97-AF65-F5344CB8AC3E}">
        <p14:creationId xmlns:p14="http://schemas.microsoft.com/office/powerpoint/2010/main" val="638994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1F6B3159-B396-4F1D-8D6C-858A85A1524C}" type="slidenum">
              <a:rPr lang="en-US">
                <a:solidFill>
                  <a:prstClr val="black"/>
                </a:solidFill>
                <a:latin typeface="Calibri"/>
              </a:rPr>
              <a:pPr defTabSz="948507">
                <a:defRPr/>
              </a:pPr>
              <a:t>42</a:t>
            </a:fld>
            <a:endParaRPr lang="en-US" dirty="0">
              <a:solidFill>
                <a:prstClr val="black"/>
              </a:solidFill>
              <a:latin typeface="Calibri"/>
            </a:endParaRPr>
          </a:p>
        </p:txBody>
      </p:sp>
    </p:spTree>
    <p:extLst>
      <p:ext uri="{BB962C8B-B14F-4D97-AF65-F5344CB8AC3E}">
        <p14:creationId xmlns:p14="http://schemas.microsoft.com/office/powerpoint/2010/main" val="905732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1F6B3159-B396-4F1D-8D6C-858A85A1524C}" type="slidenum">
              <a:rPr lang="en-US">
                <a:solidFill>
                  <a:prstClr val="black"/>
                </a:solidFill>
                <a:latin typeface="Calibri"/>
              </a:rPr>
              <a:pPr defTabSz="948507">
                <a:defRPr/>
              </a:pPr>
              <a:t>43</a:t>
            </a:fld>
            <a:endParaRPr lang="en-US" dirty="0">
              <a:solidFill>
                <a:prstClr val="black"/>
              </a:solidFill>
              <a:latin typeface="Calibri"/>
            </a:endParaRPr>
          </a:p>
        </p:txBody>
      </p:sp>
    </p:spTree>
    <p:extLst>
      <p:ext uri="{BB962C8B-B14F-4D97-AF65-F5344CB8AC3E}">
        <p14:creationId xmlns:p14="http://schemas.microsoft.com/office/powerpoint/2010/main" val="23344420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1F6B3159-B396-4F1D-8D6C-858A85A1524C}" type="slidenum">
              <a:rPr lang="en-US">
                <a:solidFill>
                  <a:prstClr val="black"/>
                </a:solidFill>
                <a:latin typeface="Calibri"/>
              </a:rPr>
              <a:pPr defTabSz="948507">
                <a:defRPr/>
              </a:pPr>
              <a:t>44</a:t>
            </a:fld>
            <a:endParaRPr lang="en-US" dirty="0">
              <a:solidFill>
                <a:prstClr val="black"/>
              </a:solidFill>
              <a:latin typeface="Calibri"/>
            </a:endParaRPr>
          </a:p>
        </p:txBody>
      </p:sp>
    </p:spTree>
    <p:extLst>
      <p:ext uri="{BB962C8B-B14F-4D97-AF65-F5344CB8AC3E}">
        <p14:creationId xmlns:p14="http://schemas.microsoft.com/office/powerpoint/2010/main" val="32985263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1F6B3159-B396-4F1D-8D6C-858A85A1524C}" type="slidenum">
              <a:rPr lang="en-US">
                <a:solidFill>
                  <a:prstClr val="black"/>
                </a:solidFill>
                <a:latin typeface="Calibri"/>
              </a:rPr>
              <a:pPr defTabSz="948507">
                <a:defRPr/>
              </a:pPr>
              <a:t>45</a:t>
            </a:fld>
            <a:endParaRPr lang="en-US" dirty="0">
              <a:solidFill>
                <a:prstClr val="black"/>
              </a:solidFill>
              <a:latin typeface="Calibri"/>
            </a:endParaRPr>
          </a:p>
        </p:txBody>
      </p:sp>
    </p:spTree>
    <p:extLst>
      <p:ext uri="{BB962C8B-B14F-4D97-AF65-F5344CB8AC3E}">
        <p14:creationId xmlns:p14="http://schemas.microsoft.com/office/powerpoint/2010/main" val="2406635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1F6B3159-B396-4F1D-8D6C-858A85A1524C}" type="slidenum">
              <a:rPr lang="en-US">
                <a:solidFill>
                  <a:prstClr val="black"/>
                </a:solidFill>
                <a:latin typeface="Calibri"/>
              </a:rPr>
              <a:pPr defTabSz="948507">
                <a:defRPr/>
              </a:pPr>
              <a:t>46</a:t>
            </a:fld>
            <a:endParaRPr lang="en-US" dirty="0">
              <a:solidFill>
                <a:prstClr val="black"/>
              </a:solidFill>
              <a:latin typeface="Calibri"/>
            </a:endParaRPr>
          </a:p>
        </p:txBody>
      </p:sp>
    </p:spTree>
    <p:extLst>
      <p:ext uri="{BB962C8B-B14F-4D97-AF65-F5344CB8AC3E}">
        <p14:creationId xmlns:p14="http://schemas.microsoft.com/office/powerpoint/2010/main" val="12790051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47</a:t>
            </a:fld>
            <a:endParaRPr lang="en-US" dirty="0"/>
          </a:p>
        </p:txBody>
      </p:sp>
    </p:spTree>
    <p:extLst>
      <p:ext uri="{BB962C8B-B14F-4D97-AF65-F5344CB8AC3E}">
        <p14:creationId xmlns:p14="http://schemas.microsoft.com/office/powerpoint/2010/main" val="29137911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6B3159-B396-4F1D-8D6C-858A85A1524C}" type="slidenum">
              <a:rPr lang="en-US" smtClean="0"/>
              <a:pPr>
                <a:defRPr/>
              </a:pPr>
              <a:t>48</a:t>
            </a:fld>
            <a:endParaRPr lang="en-US" dirty="0"/>
          </a:p>
        </p:txBody>
      </p:sp>
    </p:spTree>
    <p:extLst>
      <p:ext uri="{BB962C8B-B14F-4D97-AF65-F5344CB8AC3E}">
        <p14:creationId xmlns:p14="http://schemas.microsoft.com/office/powerpoint/2010/main" val="2316124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B3159-B396-4F1D-8D6C-858A85A15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1122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B3159-B396-4F1D-8D6C-858A85A15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158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B3159-B396-4F1D-8D6C-858A85A15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4854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B3159-B396-4F1D-8D6C-858A85A15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761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B3159-B396-4F1D-8D6C-858A85A15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1933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FIT">
    <p:spTree>
      <p:nvGrpSpPr>
        <p:cNvPr id="1" name=""/>
        <p:cNvGrpSpPr/>
        <p:nvPr/>
      </p:nvGrpSpPr>
      <p:grpSpPr>
        <a:xfrm>
          <a:off x="0" y="0"/>
          <a:ext cx="0" cy="0"/>
          <a:chOff x="0" y="0"/>
          <a:chExt cx="0" cy="0"/>
        </a:xfrm>
      </p:grpSpPr>
      <p:pic>
        <p:nvPicPr>
          <p:cNvPr id="3" name="Picture 12" descr="shield"/>
          <p:cNvPicPr>
            <a:picLocks noChangeAspect="1" noChangeArrowheads="1"/>
          </p:cNvPicPr>
          <p:nvPr userDrawn="1"/>
        </p:nvPicPr>
        <p:blipFill>
          <a:blip r:embed="rId2" cstate="print"/>
          <a:srcRect/>
          <a:stretch>
            <a:fillRect/>
          </a:stretch>
        </p:blipFill>
        <p:spPr bwMode="auto">
          <a:xfrm>
            <a:off x="864979" y="2116745"/>
            <a:ext cx="2379903" cy="2624509"/>
          </a:xfrm>
          <a:prstGeom prst="rect">
            <a:avLst/>
          </a:prstGeom>
          <a:noFill/>
          <a:ln w="9525">
            <a:noFill/>
            <a:miter lim="800000"/>
            <a:headEnd/>
            <a:tailEnd/>
          </a:ln>
        </p:spPr>
      </p:pic>
      <p:sp>
        <p:nvSpPr>
          <p:cNvPr id="4" name="Text Box 3"/>
          <p:cNvSpPr txBox="1">
            <a:spLocks noChangeArrowheads="1"/>
          </p:cNvSpPr>
          <p:nvPr userDrawn="1"/>
        </p:nvSpPr>
        <p:spPr bwMode="auto">
          <a:xfrm>
            <a:off x="1320800" y="0"/>
            <a:ext cx="8839200" cy="990600"/>
          </a:xfrm>
          <a:prstGeom prst="rect">
            <a:avLst/>
          </a:prstGeom>
          <a:noFill/>
          <a:ln w="9525">
            <a:noFill/>
            <a:miter lim="800000"/>
            <a:headEnd/>
            <a:tailEnd/>
          </a:ln>
          <a:effectLst/>
        </p:spPr>
        <p:txBody>
          <a:bodyPr lIns="0" tIns="45636" rIns="0" bIns="45636" anchor="ctr"/>
          <a:lstStyle/>
          <a:p>
            <a:pPr algn="ctr" defTabSz="914408">
              <a:defRPr/>
            </a:pPr>
            <a:r>
              <a:rPr lang="en-US" sz="3300" b="1" kern="700" spc="-30" dirty="0">
                <a:solidFill>
                  <a:srgbClr val="000066"/>
                </a:solidFill>
                <a:effectLst>
                  <a:outerShdw blurRad="38100" dist="38100" dir="2700000" algn="tl">
                    <a:srgbClr val="C0C0C0"/>
                  </a:outerShdw>
                </a:effectLst>
                <a:cs typeface="+mn-cs"/>
              </a:rPr>
              <a:t>Air Force Institute of Technology</a:t>
            </a:r>
            <a:endParaRPr lang="en-US" sz="3300" b="1" kern="700" spc="-30" dirty="0">
              <a:effectLst>
                <a:outerShdw blurRad="38100" dist="38100" dir="2700000" algn="tl">
                  <a:srgbClr val="C0C0C0"/>
                </a:outerShdw>
              </a:effectLst>
              <a:cs typeface="+mn-cs"/>
            </a:endParaRPr>
          </a:p>
        </p:txBody>
      </p:sp>
      <p:sp>
        <p:nvSpPr>
          <p:cNvPr id="5" name="TextBox 4"/>
          <p:cNvSpPr txBox="1"/>
          <p:nvPr userDrawn="1"/>
        </p:nvSpPr>
        <p:spPr>
          <a:xfrm>
            <a:off x="988131" y="5181601"/>
            <a:ext cx="2133600" cy="246221"/>
          </a:xfrm>
          <a:prstGeom prst="rect">
            <a:avLst/>
          </a:prstGeom>
          <a:noFill/>
          <a:ln>
            <a:solidFill>
              <a:schemeClr val="tx1"/>
            </a:solidFill>
          </a:ln>
        </p:spPr>
        <p:txBody>
          <a:bodyPr wrap="square" rtlCol="0" anchor="ctr">
            <a:spAutoFit/>
          </a:bodyPr>
          <a:lstStyle/>
          <a:p>
            <a:pPr algn="ctr"/>
            <a:r>
              <a:rPr lang="en-US" sz="1000" b="1" dirty="0"/>
              <a:t>UNCLASSIFIED</a:t>
            </a:r>
          </a:p>
        </p:txBody>
      </p:sp>
      <p:cxnSp>
        <p:nvCxnSpPr>
          <p:cNvPr id="6" name="Straight Connector 5">
            <a:extLst>
              <a:ext uri="{FF2B5EF4-FFF2-40B4-BE49-F238E27FC236}">
                <a16:creationId xmlns:a16="http://schemas.microsoft.com/office/drawing/2014/main" id="{D71B58F5-1C3C-4331-8DAC-F455CF37A49E}"/>
              </a:ext>
            </a:extLst>
          </p:cNvPr>
          <p:cNvCxnSpPr/>
          <p:nvPr userDrawn="1"/>
        </p:nvCxnSpPr>
        <p:spPr bwMode="auto">
          <a:xfrm>
            <a:off x="4064000" y="1326958"/>
            <a:ext cx="0" cy="493776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B3820-F809-4055-B933-8C673C8832D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E40A5B-B9C4-4664-8809-CE5CEFDC466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467435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Content Placeholder 2"/>
          <p:cNvSpPr>
            <a:spLocks noGrp="1"/>
          </p:cNvSpPr>
          <p:nvPr>
            <p:ph idx="1"/>
          </p:nvPr>
        </p:nvSpPr>
        <p:spPr>
          <a:xfrm>
            <a:off x="101600" y="1295400"/>
            <a:ext cx="11938000" cy="5486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865E9295-A0CF-45B2-A1ED-BCC7CC20B3B6}"/>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a:t>
            </a:fld>
            <a:endParaRPr lang="en-US" dirty="0">
              <a:solidFill>
                <a:srgbClr val="000000"/>
              </a:solidFill>
            </a:endParaRPr>
          </a:p>
        </p:txBody>
      </p:sp>
      <p:sp>
        <p:nvSpPr>
          <p:cNvPr id="6" name="Rectangle 9">
            <a:extLst>
              <a:ext uri="{FF2B5EF4-FFF2-40B4-BE49-F238E27FC236}">
                <a16:creationId xmlns:a16="http://schemas.microsoft.com/office/drawing/2014/main" id="{25036D05-765E-4086-B8CC-BCE3657CC907}"/>
              </a:ext>
            </a:extLst>
          </p:cNvPr>
          <p:cNvSpPr>
            <a:spLocks noGrp="1" noChangeArrowheads="1"/>
          </p:cNvSpPr>
          <p:nvPr>
            <p:ph type="title"/>
          </p:nvPr>
        </p:nvSpPr>
        <p:spPr bwMode="auto">
          <a:xfrm>
            <a:off x="101600" y="76200"/>
            <a:ext cx="10332720" cy="1066800"/>
          </a:xfrm>
          <a:prstGeom prst="rect">
            <a:avLst/>
          </a:prstGeom>
          <a:noFill/>
          <a:ln w="9525">
            <a:noFill/>
            <a:miter lim="800000"/>
            <a:headEnd/>
            <a:tailEnd/>
          </a:ln>
        </p:spPr>
        <p:txBody>
          <a:bodyPr vert="horz" wrap="square" lIns="91021" tIns="45511" rIns="91021" bIns="45511" numCol="1" anchor="t"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47360247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 name="Picture 2"/>
          <p:cNvPicPr>
            <a:picLocks noChangeAspect="1" noChangeArrowheads="1"/>
          </p:cNvPicPr>
          <p:nvPr userDrawn="1"/>
        </p:nvPicPr>
        <p:blipFill>
          <a:blip r:embed="rId3" cstate="print">
            <a:lum bright="10000"/>
          </a:blip>
          <a:srcRect/>
          <a:stretch>
            <a:fillRect/>
          </a:stretch>
        </p:blipFill>
        <p:spPr bwMode="auto">
          <a:xfrm>
            <a:off x="19049" y="-47003"/>
            <a:ext cx="12192000" cy="6858000"/>
          </a:xfrm>
          <a:prstGeom prst="rect">
            <a:avLst/>
          </a:prstGeom>
          <a:noFill/>
          <a:ln w="9525">
            <a:noFill/>
            <a:miter lim="800000"/>
            <a:headEnd/>
            <a:tailEnd/>
          </a:ln>
          <a:effectLst>
            <a:outerShdw blurRad="50800" dist="50800" dir="5400000" algn="ctr" rotWithShape="0">
              <a:srgbClr val="000000"/>
            </a:outerShdw>
          </a:effectLst>
        </p:spPr>
      </p:pic>
      <p:sp>
        <p:nvSpPr>
          <p:cNvPr id="972803" name="Rectangle 3"/>
          <p:cNvSpPr>
            <a:spLocks noChangeArrowheads="1"/>
          </p:cNvSpPr>
          <p:nvPr/>
        </p:nvSpPr>
        <p:spPr bwMode="auto">
          <a:xfrm flipV="1">
            <a:off x="4517" y="6450042"/>
            <a:ext cx="3383280" cy="60325"/>
          </a:xfrm>
          <a:prstGeom prst="rect">
            <a:avLst/>
          </a:prstGeom>
          <a:gradFill rotWithShape="0">
            <a:gsLst>
              <a:gs pos="0">
                <a:srgbClr val="000099">
                  <a:alpha val="50000"/>
                </a:srgbClr>
              </a:gs>
              <a:gs pos="100000">
                <a:schemeClr val="accent2">
                  <a:alpha val="50000"/>
                </a:schemeClr>
              </a:gs>
            </a:gsLst>
            <a:lin ang="0" scaled="1"/>
          </a:gradFill>
          <a:ln w="9525">
            <a:noFill/>
            <a:miter lim="800000"/>
            <a:headEnd/>
            <a:tailEnd/>
          </a:ln>
          <a:effectLst/>
        </p:spPr>
        <p:txBody>
          <a:bodyPr wrap="none" lIns="91043" tIns="45520" rIns="91043" bIns="45520" anchor="ctr"/>
          <a:lstStyle/>
          <a:p>
            <a:pPr fontAlgn="auto">
              <a:spcBef>
                <a:spcPts val="0"/>
              </a:spcBef>
              <a:spcAft>
                <a:spcPts val="0"/>
              </a:spcAft>
              <a:defRPr/>
            </a:pPr>
            <a:endParaRPr lang="en-US" dirty="0">
              <a:solidFill>
                <a:srgbClr val="000000"/>
              </a:solidFill>
              <a:latin typeface="+mn-lt"/>
              <a:cs typeface="+mn-cs"/>
            </a:endParaRPr>
          </a:p>
        </p:txBody>
      </p:sp>
      <p:sp>
        <p:nvSpPr>
          <p:cNvPr id="972804" name="Rectangle 4"/>
          <p:cNvSpPr>
            <a:spLocks noChangeArrowheads="1"/>
          </p:cNvSpPr>
          <p:nvPr/>
        </p:nvSpPr>
        <p:spPr bwMode="auto">
          <a:xfrm flipV="1">
            <a:off x="8830739" y="6448455"/>
            <a:ext cx="3364992" cy="61912"/>
          </a:xfrm>
          <a:prstGeom prst="rect">
            <a:avLst/>
          </a:prstGeom>
          <a:gradFill rotWithShape="0">
            <a:gsLst>
              <a:gs pos="0">
                <a:schemeClr val="accent2">
                  <a:alpha val="50000"/>
                </a:schemeClr>
              </a:gs>
              <a:gs pos="100000">
                <a:srgbClr val="DDDDDD">
                  <a:alpha val="50000"/>
                </a:srgbClr>
              </a:gs>
            </a:gsLst>
            <a:lin ang="0" scaled="1"/>
          </a:gradFill>
          <a:ln w="9525">
            <a:noFill/>
            <a:miter lim="800000"/>
            <a:headEnd/>
            <a:tailEnd/>
          </a:ln>
          <a:effectLst/>
        </p:spPr>
        <p:txBody>
          <a:bodyPr rot="10800000" wrap="none" lIns="82981" tIns="41493" rIns="82981" bIns="41493" anchor="ctr"/>
          <a:lstStyle/>
          <a:p>
            <a:pPr algn="ctr" defTabSz="827088" fontAlgn="auto">
              <a:spcBef>
                <a:spcPts val="0"/>
              </a:spcBef>
              <a:spcAft>
                <a:spcPts val="0"/>
              </a:spcAft>
              <a:defRPr/>
            </a:pPr>
            <a:endParaRPr lang="en-US" sz="2000" dirty="0">
              <a:solidFill>
                <a:srgbClr val="000000"/>
              </a:solidFill>
              <a:latin typeface="+mn-lt"/>
              <a:cs typeface="+mn-cs"/>
            </a:endParaRPr>
          </a:p>
        </p:txBody>
      </p:sp>
      <p:sp>
        <p:nvSpPr>
          <p:cNvPr id="972805" name="Text Box 5"/>
          <p:cNvSpPr txBox="1">
            <a:spLocks noChangeArrowheads="1"/>
          </p:cNvSpPr>
          <p:nvPr/>
        </p:nvSpPr>
        <p:spPr bwMode="auto">
          <a:xfrm>
            <a:off x="2575982" y="6345180"/>
            <a:ext cx="7040035" cy="268462"/>
          </a:xfrm>
          <a:prstGeom prst="rect">
            <a:avLst/>
          </a:prstGeom>
          <a:noFill/>
          <a:ln w="9525">
            <a:noFill/>
            <a:miter lim="800000"/>
            <a:headEnd/>
            <a:tailEnd/>
          </a:ln>
          <a:effectLst/>
        </p:spPr>
        <p:txBody>
          <a:bodyPr wrap="square" lIns="82981" tIns="41493" rIns="82981" bIns="41493">
            <a:spAutoFit/>
          </a:bodyPr>
          <a:lstStyle/>
          <a:p>
            <a:pPr algn="ctr" defTabSz="829923" fontAlgn="auto">
              <a:spcBef>
                <a:spcPts val="0"/>
              </a:spcBef>
              <a:spcAft>
                <a:spcPts val="0"/>
              </a:spcAft>
              <a:defRPr/>
            </a:pPr>
            <a:r>
              <a:rPr lang="en-US" sz="1200" b="1" i="1" dirty="0">
                <a:solidFill>
                  <a:srgbClr val="7878CE"/>
                </a:solidFill>
                <a:latin typeface="+mn-lt"/>
                <a:cs typeface="+mn-cs"/>
              </a:rPr>
              <a:t>Air University: The Intellectual and Leadership Center of the Air Force</a:t>
            </a:r>
          </a:p>
        </p:txBody>
      </p:sp>
      <p:sp>
        <p:nvSpPr>
          <p:cNvPr id="972808" name="Rectangle 8"/>
          <p:cNvSpPr>
            <a:spLocks noChangeArrowheads="1"/>
          </p:cNvSpPr>
          <p:nvPr/>
        </p:nvSpPr>
        <p:spPr bwMode="auto">
          <a:xfrm flipV="1">
            <a:off x="8001616" y="987425"/>
            <a:ext cx="4206240" cy="77787"/>
          </a:xfrm>
          <a:prstGeom prst="rect">
            <a:avLst/>
          </a:prstGeom>
          <a:gradFill rotWithShape="0">
            <a:gsLst>
              <a:gs pos="0">
                <a:schemeClr val="accent2">
                  <a:alpha val="50000"/>
                </a:schemeClr>
              </a:gs>
              <a:gs pos="100000">
                <a:srgbClr val="DDDDDD">
                  <a:alpha val="50000"/>
                </a:srgbClr>
              </a:gs>
            </a:gsLst>
            <a:lin ang="0" scaled="1"/>
          </a:gradFill>
          <a:ln w="9525">
            <a:noFill/>
            <a:miter lim="800000"/>
            <a:headEnd/>
            <a:tailEnd/>
          </a:ln>
          <a:effectLst/>
        </p:spPr>
        <p:txBody>
          <a:bodyPr rot="10800000" wrap="none" lIns="82981" tIns="41493" rIns="82981" bIns="41493" anchor="ctr"/>
          <a:lstStyle/>
          <a:p>
            <a:pPr algn="ctr" defTabSz="827088" fontAlgn="auto">
              <a:spcBef>
                <a:spcPts val="0"/>
              </a:spcBef>
              <a:spcAft>
                <a:spcPts val="0"/>
              </a:spcAft>
              <a:defRPr/>
            </a:pPr>
            <a:endParaRPr lang="en-US" sz="2000" dirty="0">
              <a:solidFill>
                <a:srgbClr val="000000"/>
              </a:solidFill>
              <a:latin typeface="+mn-lt"/>
              <a:cs typeface="+mn-cs"/>
            </a:endParaRPr>
          </a:p>
        </p:txBody>
      </p:sp>
      <p:sp>
        <p:nvSpPr>
          <p:cNvPr id="1031" name="Rectangle 9"/>
          <p:cNvSpPr>
            <a:spLocks noGrp="1" noChangeArrowheads="1"/>
          </p:cNvSpPr>
          <p:nvPr>
            <p:ph type="title"/>
          </p:nvPr>
        </p:nvSpPr>
        <p:spPr bwMode="auto">
          <a:xfrm>
            <a:off x="1320800" y="72364"/>
            <a:ext cx="8839200" cy="749808"/>
          </a:xfrm>
          <a:prstGeom prst="rect">
            <a:avLst/>
          </a:prstGeom>
          <a:noFill/>
          <a:ln w="9525">
            <a:noFill/>
            <a:miter lim="800000"/>
            <a:headEnd/>
            <a:tailEnd/>
          </a:ln>
        </p:spPr>
        <p:txBody>
          <a:bodyPr vert="horz" wrap="square" lIns="91021" tIns="45511" rIns="91021" bIns="45511" numCol="1" anchor="ctr" anchorCtr="0" compatLnSpc="1">
            <a:prstTxWarp prst="textNoShape">
              <a:avLst/>
            </a:prstTxWarp>
          </a:bodyPr>
          <a:lstStyle/>
          <a:p>
            <a:pPr lvl="0"/>
            <a:r>
              <a:rPr lang="en-US" dirty="0"/>
              <a:t>Click to edit Master title style</a:t>
            </a:r>
          </a:p>
        </p:txBody>
      </p:sp>
      <p:sp>
        <p:nvSpPr>
          <p:cNvPr id="972810" name="Rectangle 10"/>
          <p:cNvSpPr>
            <a:spLocks noChangeArrowheads="1"/>
          </p:cNvSpPr>
          <p:nvPr/>
        </p:nvSpPr>
        <p:spPr bwMode="auto">
          <a:xfrm flipV="1">
            <a:off x="-1" y="989013"/>
            <a:ext cx="3767328" cy="74612"/>
          </a:xfrm>
          <a:prstGeom prst="rect">
            <a:avLst/>
          </a:prstGeom>
          <a:gradFill rotWithShape="0">
            <a:gsLst>
              <a:gs pos="0">
                <a:srgbClr val="000099">
                  <a:alpha val="50000"/>
                </a:srgbClr>
              </a:gs>
              <a:gs pos="100000">
                <a:schemeClr val="accent2">
                  <a:alpha val="50000"/>
                </a:schemeClr>
              </a:gs>
            </a:gsLst>
            <a:lin ang="0" scaled="1"/>
          </a:gradFill>
          <a:ln w="9525">
            <a:noFill/>
            <a:miter lim="800000"/>
            <a:headEnd/>
            <a:tailEnd/>
          </a:ln>
          <a:effectLst/>
        </p:spPr>
        <p:txBody>
          <a:bodyPr wrap="none" lIns="91043" tIns="45520" rIns="91043" bIns="45520" anchor="ctr"/>
          <a:lstStyle/>
          <a:p>
            <a:pPr fontAlgn="auto">
              <a:spcBef>
                <a:spcPts val="0"/>
              </a:spcBef>
              <a:spcAft>
                <a:spcPts val="0"/>
              </a:spcAft>
              <a:defRPr/>
            </a:pPr>
            <a:endParaRPr lang="en-US" dirty="0">
              <a:solidFill>
                <a:srgbClr val="000000"/>
              </a:solidFill>
              <a:latin typeface="+mn-lt"/>
              <a:cs typeface="+mn-cs"/>
            </a:endParaRPr>
          </a:p>
        </p:txBody>
      </p:sp>
      <p:pic>
        <p:nvPicPr>
          <p:cNvPr id="1033" name="Picture 11" descr="chrmblue_std small"/>
          <p:cNvPicPr>
            <a:picLocks noChangeAspect="1" noChangeArrowheads="1"/>
          </p:cNvPicPr>
          <p:nvPr/>
        </p:nvPicPr>
        <p:blipFill>
          <a:blip r:embed="rId4" cstate="print"/>
          <a:srcRect/>
          <a:stretch>
            <a:fillRect/>
          </a:stretch>
        </p:blipFill>
        <p:spPr bwMode="auto">
          <a:xfrm>
            <a:off x="136951" y="76200"/>
            <a:ext cx="813839" cy="749808"/>
          </a:xfrm>
          <a:prstGeom prst="rect">
            <a:avLst/>
          </a:prstGeom>
          <a:noFill/>
          <a:ln w="9525">
            <a:noFill/>
            <a:miter lim="800000"/>
            <a:headEnd/>
            <a:tailEnd/>
          </a:ln>
        </p:spPr>
      </p:pic>
      <p:sp>
        <p:nvSpPr>
          <p:cNvPr id="13" name="Text Box 13"/>
          <p:cNvSpPr txBox="1">
            <a:spLocks noChangeArrowheads="1"/>
          </p:cNvSpPr>
          <p:nvPr/>
        </p:nvSpPr>
        <p:spPr bwMode="auto">
          <a:xfrm>
            <a:off x="5018179" y="6543286"/>
            <a:ext cx="2155640" cy="267711"/>
          </a:xfrm>
          <a:prstGeom prst="rect">
            <a:avLst/>
          </a:prstGeom>
          <a:noFill/>
          <a:ln w="9525">
            <a:noFill/>
            <a:miter lim="800000"/>
            <a:headEnd/>
            <a:tailEnd/>
          </a:ln>
          <a:effectLst/>
        </p:spPr>
        <p:txBody>
          <a:bodyPr wrap="none" lIns="82225" tIns="41121" rIns="82225" bIns="41121">
            <a:spAutoFit/>
          </a:bodyPr>
          <a:lstStyle/>
          <a:p>
            <a:pPr algn="ctr" defTabSz="820738" fontAlgn="auto">
              <a:spcBef>
                <a:spcPts val="0"/>
              </a:spcBef>
              <a:spcAft>
                <a:spcPts val="0"/>
              </a:spcAft>
              <a:defRPr/>
            </a:pPr>
            <a:r>
              <a:rPr lang="en-US" sz="1200" b="1" i="1" dirty="0">
                <a:solidFill>
                  <a:srgbClr val="7878CE"/>
                </a:solidFill>
                <a:latin typeface="+mn-lt"/>
                <a:cs typeface="+mn-cs"/>
              </a:rPr>
              <a:t>Aim High…Fly - Fight - Win</a:t>
            </a:r>
            <a:endParaRPr lang="en-US" sz="1200" i="1" dirty="0">
              <a:solidFill>
                <a:srgbClr val="7878CE"/>
              </a:solidFill>
              <a:latin typeface="+mn-lt"/>
              <a:cs typeface="+mn-cs"/>
            </a:endParaRPr>
          </a:p>
        </p:txBody>
      </p:sp>
      <p:sp>
        <p:nvSpPr>
          <p:cNvPr id="15" name="Text Box 7"/>
          <p:cNvSpPr txBox="1">
            <a:spLocks noChangeArrowheads="1"/>
          </p:cNvSpPr>
          <p:nvPr/>
        </p:nvSpPr>
        <p:spPr bwMode="auto">
          <a:xfrm>
            <a:off x="3304116" y="901700"/>
            <a:ext cx="5128683" cy="284172"/>
          </a:xfrm>
          <a:prstGeom prst="rect">
            <a:avLst/>
          </a:prstGeom>
          <a:noFill/>
          <a:ln w="9525">
            <a:noFill/>
            <a:miter lim="800000"/>
            <a:headEnd/>
            <a:tailEnd/>
          </a:ln>
          <a:effectLst/>
        </p:spPr>
        <p:txBody>
          <a:bodyPr wrap="square" lIns="83302" tIns="41652" rIns="83302" bIns="41652">
            <a:spAutoFit/>
          </a:bodyPr>
          <a:lstStyle/>
          <a:p>
            <a:pPr algn="ctr" defTabSz="833180" eaLnBrk="0" fontAlgn="auto" hangingPunct="0">
              <a:spcBef>
                <a:spcPts val="0"/>
              </a:spcBef>
              <a:spcAft>
                <a:spcPts val="0"/>
              </a:spcAft>
              <a:defRPr/>
            </a:pPr>
            <a:r>
              <a:rPr lang="en-US" sz="1300" b="1" i="1" dirty="0">
                <a:solidFill>
                  <a:srgbClr val="7878CE"/>
                </a:solidFill>
                <a:latin typeface="+mn-lt"/>
                <a:cs typeface="+mn-cs"/>
              </a:rPr>
              <a:t>The AFIT of Today is the Air Force of Tomorrow.</a:t>
            </a:r>
          </a:p>
        </p:txBody>
      </p:sp>
      <p:pic>
        <p:nvPicPr>
          <p:cNvPr id="16" name="Picture 17" descr="AFIT(good)">
            <a:extLst>
              <a:ext uri="{FF2B5EF4-FFF2-40B4-BE49-F238E27FC236}">
                <a16:creationId xmlns:a16="http://schemas.microsoft.com/office/drawing/2014/main" id="{3EB1591A-8F94-496A-9529-88EB643F2E1E}"/>
              </a:ext>
            </a:extLst>
          </p:cNvPr>
          <p:cNvPicPr>
            <a:picLocks noChangeAspect="1" noChangeArrowheads="1"/>
          </p:cNvPicPr>
          <p:nvPr userDrawn="1"/>
        </p:nvPicPr>
        <p:blipFill>
          <a:blip r:embed="rId5" cstate="print">
            <a:duotone>
              <a:prstClr val="black"/>
              <a:schemeClr val="accent2">
                <a:tint val="45000"/>
                <a:satMod val="400000"/>
              </a:schemeClr>
            </a:duotone>
          </a:blip>
          <a:stretch>
            <a:fillRect/>
          </a:stretch>
        </p:blipFill>
        <p:spPr bwMode="auto">
          <a:xfrm>
            <a:off x="10535920" y="76200"/>
            <a:ext cx="1554480" cy="74597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4" r:id="rId1"/>
  </p:sldLayoutIdLst>
  <p:transition/>
  <p:hf hdr="0" ftr="0" dt="0"/>
  <p:txStyles>
    <p:titleStyle>
      <a:lvl1pPr algn="ctr" rtl="0" eaLnBrk="0" fontAlgn="base" hangingPunct="0">
        <a:spcBef>
          <a:spcPct val="0"/>
        </a:spcBef>
        <a:spcAft>
          <a:spcPct val="0"/>
        </a:spcAft>
        <a:defRPr sz="3600" b="1">
          <a:solidFill>
            <a:schemeClr val="folHlink"/>
          </a:solidFill>
          <a:latin typeface="+mj-lt"/>
          <a:ea typeface="+mj-ea"/>
          <a:cs typeface="+mj-cs"/>
        </a:defRPr>
      </a:lvl1pPr>
      <a:lvl2pPr algn="ctr" rtl="0" eaLnBrk="0" fontAlgn="base" hangingPunct="0">
        <a:spcBef>
          <a:spcPct val="0"/>
        </a:spcBef>
        <a:spcAft>
          <a:spcPct val="0"/>
        </a:spcAft>
        <a:defRPr sz="3600" b="1">
          <a:solidFill>
            <a:schemeClr val="folHlink"/>
          </a:solidFill>
          <a:latin typeface="Arial" charset="0"/>
        </a:defRPr>
      </a:lvl2pPr>
      <a:lvl3pPr algn="ctr" rtl="0" eaLnBrk="0" fontAlgn="base" hangingPunct="0">
        <a:spcBef>
          <a:spcPct val="0"/>
        </a:spcBef>
        <a:spcAft>
          <a:spcPct val="0"/>
        </a:spcAft>
        <a:defRPr sz="3600" b="1">
          <a:solidFill>
            <a:schemeClr val="folHlink"/>
          </a:solidFill>
          <a:latin typeface="Arial" charset="0"/>
        </a:defRPr>
      </a:lvl3pPr>
      <a:lvl4pPr algn="ctr" rtl="0" eaLnBrk="0" fontAlgn="base" hangingPunct="0">
        <a:spcBef>
          <a:spcPct val="0"/>
        </a:spcBef>
        <a:spcAft>
          <a:spcPct val="0"/>
        </a:spcAft>
        <a:defRPr sz="3600" b="1">
          <a:solidFill>
            <a:schemeClr val="folHlink"/>
          </a:solidFill>
          <a:latin typeface="Arial" charset="0"/>
        </a:defRPr>
      </a:lvl4pPr>
      <a:lvl5pPr algn="ctr" rtl="0" eaLnBrk="0" fontAlgn="base" hangingPunct="0">
        <a:spcBef>
          <a:spcPct val="0"/>
        </a:spcBef>
        <a:spcAft>
          <a:spcPct val="0"/>
        </a:spcAft>
        <a:defRPr sz="3600" b="1">
          <a:solidFill>
            <a:schemeClr val="folHlink"/>
          </a:solidFill>
          <a:latin typeface="Arial" charset="0"/>
        </a:defRPr>
      </a:lvl5pPr>
      <a:lvl6pPr marL="455272" algn="ctr" rtl="0" fontAlgn="base">
        <a:spcBef>
          <a:spcPct val="0"/>
        </a:spcBef>
        <a:spcAft>
          <a:spcPct val="0"/>
        </a:spcAft>
        <a:defRPr sz="3600" b="1">
          <a:solidFill>
            <a:schemeClr val="folHlink"/>
          </a:solidFill>
          <a:latin typeface="Arial" charset="0"/>
        </a:defRPr>
      </a:lvl6pPr>
      <a:lvl7pPr marL="910544" algn="ctr" rtl="0" fontAlgn="base">
        <a:spcBef>
          <a:spcPct val="0"/>
        </a:spcBef>
        <a:spcAft>
          <a:spcPct val="0"/>
        </a:spcAft>
        <a:defRPr sz="3600" b="1">
          <a:solidFill>
            <a:schemeClr val="folHlink"/>
          </a:solidFill>
          <a:latin typeface="Arial" charset="0"/>
        </a:defRPr>
      </a:lvl7pPr>
      <a:lvl8pPr marL="1365819" algn="ctr" rtl="0" fontAlgn="base">
        <a:spcBef>
          <a:spcPct val="0"/>
        </a:spcBef>
        <a:spcAft>
          <a:spcPct val="0"/>
        </a:spcAft>
        <a:defRPr sz="3600" b="1">
          <a:solidFill>
            <a:schemeClr val="folHlink"/>
          </a:solidFill>
          <a:latin typeface="Arial" charset="0"/>
        </a:defRPr>
      </a:lvl8pPr>
      <a:lvl9pPr marL="1821090" algn="ctr" rtl="0" fontAlgn="base">
        <a:spcBef>
          <a:spcPct val="0"/>
        </a:spcBef>
        <a:spcAft>
          <a:spcPct val="0"/>
        </a:spcAft>
        <a:defRPr sz="3600" b="1">
          <a:solidFill>
            <a:schemeClr val="folHlink"/>
          </a:solidFill>
          <a:latin typeface="Arial" charset="0"/>
        </a:defRPr>
      </a:lvl9pPr>
    </p:titleStyle>
    <p:bodyStyle>
      <a:lvl1pPr marL="331788" indent="-331788" algn="l" rtl="0" eaLnBrk="0" fontAlgn="base" hangingPunct="0">
        <a:spcBef>
          <a:spcPct val="20000"/>
        </a:spcBef>
        <a:spcAft>
          <a:spcPct val="0"/>
        </a:spcAft>
        <a:buChar char="•"/>
        <a:defRPr sz="2400">
          <a:solidFill>
            <a:schemeClr val="tx1"/>
          </a:solidFill>
          <a:latin typeface="+mn-lt"/>
          <a:ea typeface="+mn-ea"/>
          <a:cs typeface="+mn-cs"/>
        </a:defRPr>
      </a:lvl1pPr>
      <a:lvl2pPr marL="730250" indent="-274638" algn="l" rtl="0" eaLnBrk="0" fontAlgn="base" hangingPunct="0">
        <a:spcBef>
          <a:spcPct val="20000"/>
        </a:spcBef>
        <a:spcAft>
          <a:spcPct val="0"/>
        </a:spcAft>
        <a:buChar char="•"/>
        <a:defRPr sz="2200">
          <a:solidFill>
            <a:schemeClr val="tx1"/>
          </a:solidFill>
          <a:latin typeface="+mn-lt"/>
        </a:defRPr>
      </a:lvl2pPr>
      <a:lvl3pPr marL="1130300" indent="-217488" algn="l" rtl="0" eaLnBrk="0" fontAlgn="base" hangingPunct="0">
        <a:spcBef>
          <a:spcPct val="20000"/>
        </a:spcBef>
        <a:spcAft>
          <a:spcPct val="0"/>
        </a:spcAft>
        <a:buChar char="•"/>
        <a:defRPr>
          <a:solidFill>
            <a:schemeClr val="tx1"/>
          </a:solidFill>
          <a:latin typeface="+mn-lt"/>
        </a:defRPr>
      </a:lvl3pPr>
      <a:lvl4pPr marL="1585913" indent="-217488" algn="l" rtl="0" eaLnBrk="0" fontAlgn="base" hangingPunct="0">
        <a:spcBef>
          <a:spcPct val="20000"/>
        </a:spcBef>
        <a:spcAft>
          <a:spcPct val="0"/>
        </a:spcAft>
        <a:defRPr>
          <a:solidFill>
            <a:schemeClr val="tx1"/>
          </a:solidFill>
          <a:latin typeface="+mn-lt"/>
        </a:defRPr>
      </a:lvl4pPr>
      <a:lvl5pPr marL="2041525" indent="-217488" algn="l" rtl="0" eaLnBrk="0" fontAlgn="base" hangingPunct="0">
        <a:spcBef>
          <a:spcPct val="20000"/>
        </a:spcBef>
        <a:spcAft>
          <a:spcPct val="0"/>
        </a:spcAft>
        <a:buChar char="»"/>
        <a:defRPr>
          <a:solidFill>
            <a:schemeClr val="tx1"/>
          </a:solidFill>
          <a:latin typeface="+mn-lt"/>
        </a:defRPr>
      </a:lvl5pPr>
      <a:lvl6pPr marL="2503999" indent="-227637" algn="l" rtl="0" fontAlgn="base">
        <a:spcBef>
          <a:spcPct val="20000"/>
        </a:spcBef>
        <a:spcAft>
          <a:spcPct val="0"/>
        </a:spcAft>
        <a:buChar char="»"/>
        <a:defRPr>
          <a:solidFill>
            <a:schemeClr val="tx1"/>
          </a:solidFill>
          <a:latin typeface="+mn-lt"/>
        </a:defRPr>
      </a:lvl6pPr>
      <a:lvl7pPr marL="2959268" indent="-227637" algn="l" rtl="0" fontAlgn="base">
        <a:spcBef>
          <a:spcPct val="20000"/>
        </a:spcBef>
        <a:spcAft>
          <a:spcPct val="0"/>
        </a:spcAft>
        <a:buChar char="»"/>
        <a:defRPr>
          <a:solidFill>
            <a:schemeClr val="tx1"/>
          </a:solidFill>
          <a:latin typeface="+mn-lt"/>
        </a:defRPr>
      </a:lvl7pPr>
      <a:lvl8pPr marL="3414540" indent="-227637" algn="l" rtl="0" fontAlgn="base">
        <a:spcBef>
          <a:spcPct val="20000"/>
        </a:spcBef>
        <a:spcAft>
          <a:spcPct val="0"/>
        </a:spcAft>
        <a:buChar char="»"/>
        <a:defRPr>
          <a:solidFill>
            <a:schemeClr val="tx1"/>
          </a:solidFill>
          <a:latin typeface="+mn-lt"/>
        </a:defRPr>
      </a:lvl8pPr>
      <a:lvl9pPr marL="3869808" indent="-227637" algn="l" rtl="0" fontAlgn="base">
        <a:spcBef>
          <a:spcPct val="20000"/>
        </a:spcBef>
        <a:spcAft>
          <a:spcPct val="0"/>
        </a:spcAft>
        <a:buChar char="»"/>
        <a:defRPr>
          <a:solidFill>
            <a:schemeClr val="tx1"/>
          </a:solidFill>
          <a:latin typeface="+mn-lt"/>
        </a:defRPr>
      </a:lvl9pPr>
    </p:bodyStyle>
    <p:otherStyle>
      <a:defPPr>
        <a:defRPr lang="en-US"/>
      </a:defPPr>
      <a:lvl1pPr marL="0" algn="l" defTabSz="910544" rtl="0" eaLnBrk="1" latinLnBrk="0" hangingPunct="1">
        <a:defRPr sz="1800" kern="1200">
          <a:solidFill>
            <a:schemeClr val="tx1"/>
          </a:solidFill>
          <a:latin typeface="+mn-lt"/>
          <a:ea typeface="+mn-ea"/>
          <a:cs typeface="+mn-cs"/>
        </a:defRPr>
      </a:lvl1pPr>
      <a:lvl2pPr marL="455272" algn="l" defTabSz="910544" rtl="0" eaLnBrk="1" latinLnBrk="0" hangingPunct="1">
        <a:defRPr sz="1800" kern="1200">
          <a:solidFill>
            <a:schemeClr val="tx1"/>
          </a:solidFill>
          <a:latin typeface="+mn-lt"/>
          <a:ea typeface="+mn-ea"/>
          <a:cs typeface="+mn-cs"/>
        </a:defRPr>
      </a:lvl2pPr>
      <a:lvl3pPr marL="910544" algn="l" defTabSz="910544" rtl="0" eaLnBrk="1" latinLnBrk="0" hangingPunct="1">
        <a:defRPr sz="1800" kern="1200">
          <a:solidFill>
            <a:schemeClr val="tx1"/>
          </a:solidFill>
          <a:latin typeface="+mn-lt"/>
          <a:ea typeface="+mn-ea"/>
          <a:cs typeface="+mn-cs"/>
        </a:defRPr>
      </a:lvl3pPr>
      <a:lvl4pPr marL="1365819" algn="l" defTabSz="910544" rtl="0" eaLnBrk="1" latinLnBrk="0" hangingPunct="1">
        <a:defRPr sz="1800" kern="1200">
          <a:solidFill>
            <a:schemeClr val="tx1"/>
          </a:solidFill>
          <a:latin typeface="+mn-lt"/>
          <a:ea typeface="+mn-ea"/>
          <a:cs typeface="+mn-cs"/>
        </a:defRPr>
      </a:lvl4pPr>
      <a:lvl5pPr marL="1821090" algn="l" defTabSz="910544" rtl="0" eaLnBrk="1" latinLnBrk="0" hangingPunct="1">
        <a:defRPr sz="1800" kern="1200">
          <a:solidFill>
            <a:schemeClr val="tx1"/>
          </a:solidFill>
          <a:latin typeface="+mn-lt"/>
          <a:ea typeface="+mn-ea"/>
          <a:cs typeface="+mn-cs"/>
        </a:defRPr>
      </a:lvl5pPr>
      <a:lvl6pPr marL="2276357" algn="l" defTabSz="910544" rtl="0" eaLnBrk="1" latinLnBrk="0" hangingPunct="1">
        <a:defRPr sz="1800" kern="1200">
          <a:solidFill>
            <a:schemeClr val="tx1"/>
          </a:solidFill>
          <a:latin typeface="+mn-lt"/>
          <a:ea typeface="+mn-ea"/>
          <a:cs typeface="+mn-cs"/>
        </a:defRPr>
      </a:lvl6pPr>
      <a:lvl7pPr marL="2731633" algn="l" defTabSz="910544" rtl="0" eaLnBrk="1" latinLnBrk="0" hangingPunct="1">
        <a:defRPr sz="1800" kern="1200">
          <a:solidFill>
            <a:schemeClr val="tx1"/>
          </a:solidFill>
          <a:latin typeface="+mn-lt"/>
          <a:ea typeface="+mn-ea"/>
          <a:cs typeface="+mn-cs"/>
        </a:defRPr>
      </a:lvl7pPr>
      <a:lvl8pPr marL="3186905" algn="l" defTabSz="910544" rtl="0" eaLnBrk="1" latinLnBrk="0" hangingPunct="1">
        <a:defRPr sz="1800" kern="1200">
          <a:solidFill>
            <a:schemeClr val="tx1"/>
          </a:solidFill>
          <a:latin typeface="+mn-lt"/>
          <a:ea typeface="+mn-ea"/>
          <a:cs typeface="+mn-cs"/>
        </a:defRPr>
      </a:lvl8pPr>
      <a:lvl9pPr marL="3642180" algn="l" defTabSz="91054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02FB2F4-6F35-49BC-94F2-1C464E698CBB}"/>
              </a:ext>
            </a:extLst>
          </p:cNvPr>
          <p:cNvPicPr>
            <a:picLocks noChangeAspect="1" noChangeArrowheads="1"/>
          </p:cNvPicPr>
          <p:nvPr userDrawn="1"/>
        </p:nvPicPr>
        <p:blipFill>
          <a:blip r:embed="rId4" cstate="print">
            <a:lum bright="10000"/>
          </a:blip>
          <a:srcRect/>
          <a:stretch>
            <a:fillRect/>
          </a:stretch>
        </p:blipFill>
        <p:spPr bwMode="auto">
          <a:xfrm>
            <a:off x="0" y="0"/>
            <a:ext cx="12192000" cy="6858000"/>
          </a:xfrm>
          <a:prstGeom prst="rect">
            <a:avLst/>
          </a:prstGeom>
          <a:noFill/>
          <a:ln w="9525">
            <a:noFill/>
            <a:miter lim="800000"/>
            <a:headEnd/>
            <a:tailEnd/>
          </a:ln>
          <a:effectLst>
            <a:outerShdw blurRad="50800" dist="50800" dir="5400000" algn="ctr" rotWithShape="0">
              <a:srgbClr val="000000"/>
            </a:outerShdw>
          </a:effectLst>
        </p:spPr>
      </p:pic>
      <p:sp>
        <p:nvSpPr>
          <p:cNvPr id="1031" name="Rectangle 9"/>
          <p:cNvSpPr>
            <a:spLocks noGrp="1" noChangeArrowheads="1"/>
          </p:cNvSpPr>
          <p:nvPr>
            <p:ph type="title"/>
          </p:nvPr>
        </p:nvSpPr>
        <p:spPr bwMode="auto">
          <a:xfrm>
            <a:off x="101600" y="76200"/>
            <a:ext cx="10332720" cy="1066800"/>
          </a:xfrm>
          <a:prstGeom prst="rect">
            <a:avLst/>
          </a:prstGeom>
          <a:noFill/>
          <a:ln w="9525">
            <a:noFill/>
            <a:miter lim="800000"/>
            <a:headEnd/>
            <a:tailEnd/>
          </a:ln>
        </p:spPr>
        <p:txBody>
          <a:bodyPr vert="horz" wrap="square" lIns="91021" tIns="45511" rIns="91021" bIns="45511" numCol="1" anchor="t" anchorCtr="0" compatLnSpc="1">
            <a:prstTxWarp prst="textNoShape">
              <a:avLst/>
            </a:prstTxWarp>
          </a:bodyPr>
          <a:lstStyle/>
          <a:p>
            <a:pPr lvl="0"/>
            <a:r>
              <a:rPr lang="en-US" dirty="0"/>
              <a:t>Click to edit Master title style</a:t>
            </a:r>
          </a:p>
        </p:txBody>
      </p:sp>
      <p:pic>
        <p:nvPicPr>
          <p:cNvPr id="14" name="Picture 17" descr="AFIT(good)"/>
          <p:cNvPicPr>
            <a:picLocks noChangeAspect="1" noChangeArrowheads="1"/>
          </p:cNvPicPr>
          <p:nvPr/>
        </p:nvPicPr>
        <p:blipFill>
          <a:blip r:embed="rId5" cstate="print">
            <a:duotone>
              <a:prstClr val="black"/>
              <a:schemeClr val="accent2">
                <a:tint val="45000"/>
                <a:satMod val="400000"/>
              </a:schemeClr>
            </a:duotone>
          </a:blip>
          <a:stretch>
            <a:fillRect/>
          </a:stretch>
        </p:blipFill>
        <p:spPr bwMode="auto">
          <a:xfrm>
            <a:off x="10535920" y="76200"/>
            <a:ext cx="1554480" cy="745972"/>
          </a:xfrm>
          <a:prstGeom prst="rect">
            <a:avLst/>
          </a:prstGeom>
          <a:noFill/>
          <a:ln w="9525">
            <a:noFill/>
            <a:miter lim="800000"/>
            <a:headEnd/>
            <a:tailEnd/>
          </a:ln>
        </p:spPr>
      </p:pic>
      <p:sp>
        <p:nvSpPr>
          <p:cNvPr id="16" name="Slide Number Placeholder 15"/>
          <p:cNvSpPr>
            <a:spLocks noGrp="1"/>
          </p:cNvSpPr>
          <p:nvPr>
            <p:ph type="sldNum" sz="quarter" idx="4"/>
          </p:nvPr>
        </p:nvSpPr>
        <p:spPr>
          <a:xfrm>
            <a:off x="11506200" y="6477000"/>
            <a:ext cx="685800" cy="381001"/>
          </a:xfrm>
          <a:prstGeom prst="rect">
            <a:avLst/>
          </a:prstGeom>
        </p:spPr>
        <p:txBody>
          <a:bodyPr vert="horz" lIns="91440" tIns="45720" rIns="91440" bIns="45720" rtlCol="0" anchor="ctr"/>
          <a:lstStyle>
            <a:lvl1pPr algn="r">
              <a:defRPr sz="1800" b="1">
                <a:solidFill>
                  <a:schemeClr val="tx1"/>
                </a:solidFill>
              </a:defRPr>
            </a:lvl1pPr>
          </a:lstStyle>
          <a:p>
            <a:pPr>
              <a:defRPr/>
            </a:pPr>
            <a:fld id="{1E72C0E2-8421-4193-835C-DB685ED94ED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9571361"/>
      </p:ext>
    </p:extLst>
  </p:cSld>
  <p:clrMap bg1="lt1" tx1="dk1" bg2="lt2" tx2="dk2" accent1="accent1" accent2="accent2" accent3="accent3" accent4="accent4" accent5="accent5" accent6="accent6" hlink="hlink" folHlink="folHlink"/>
  <p:sldLayoutIdLst>
    <p:sldLayoutId id="2147483669" r:id="rId1"/>
    <p:sldLayoutId id="2147483668" r:id="rId2"/>
  </p:sldLayoutIdLst>
  <p:transition/>
  <p:hf hdr="0" ftr="0" dt="0"/>
  <p:txStyles>
    <p:titleStyle>
      <a:lvl1pPr algn="l" rtl="0" eaLnBrk="1" fontAlgn="base" hangingPunct="1">
        <a:spcBef>
          <a:spcPct val="0"/>
        </a:spcBef>
        <a:spcAft>
          <a:spcPct val="0"/>
        </a:spcAft>
        <a:defRPr sz="2800" b="1">
          <a:solidFill>
            <a:schemeClr val="folHlink"/>
          </a:solidFill>
          <a:latin typeface="+mj-lt"/>
          <a:ea typeface="+mj-ea"/>
          <a:cs typeface="+mj-cs"/>
        </a:defRPr>
      </a:lvl1pPr>
      <a:lvl2pPr algn="ctr" rtl="0" eaLnBrk="1" fontAlgn="base" hangingPunct="1">
        <a:spcBef>
          <a:spcPct val="0"/>
        </a:spcBef>
        <a:spcAft>
          <a:spcPct val="0"/>
        </a:spcAft>
        <a:defRPr sz="3600" b="1">
          <a:solidFill>
            <a:schemeClr val="folHlink"/>
          </a:solidFill>
          <a:latin typeface="Arial" charset="0"/>
        </a:defRPr>
      </a:lvl2pPr>
      <a:lvl3pPr algn="ctr" rtl="0" eaLnBrk="1" fontAlgn="base" hangingPunct="1">
        <a:spcBef>
          <a:spcPct val="0"/>
        </a:spcBef>
        <a:spcAft>
          <a:spcPct val="0"/>
        </a:spcAft>
        <a:defRPr sz="3600" b="1">
          <a:solidFill>
            <a:schemeClr val="folHlink"/>
          </a:solidFill>
          <a:latin typeface="Arial" charset="0"/>
        </a:defRPr>
      </a:lvl3pPr>
      <a:lvl4pPr algn="ctr" rtl="0" eaLnBrk="1" fontAlgn="base" hangingPunct="1">
        <a:spcBef>
          <a:spcPct val="0"/>
        </a:spcBef>
        <a:spcAft>
          <a:spcPct val="0"/>
        </a:spcAft>
        <a:defRPr sz="3600" b="1">
          <a:solidFill>
            <a:schemeClr val="folHlink"/>
          </a:solidFill>
          <a:latin typeface="Arial" charset="0"/>
        </a:defRPr>
      </a:lvl4pPr>
      <a:lvl5pPr algn="ctr" rtl="0" eaLnBrk="1" fontAlgn="base" hangingPunct="1">
        <a:spcBef>
          <a:spcPct val="0"/>
        </a:spcBef>
        <a:spcAft>
          <a:spcPct val="0"/>
        </a:spcAft>
        <a:defRPr sz="3600" b="1">
          <a:solidFill>
            <a:schemeClr val="folHlink"/>
          </a:solidFill>
          <a:latin typeface="Arial" charset="0"/>
        </a:defRPr>
      </a:lvl5pPr>
      <a:lvl6pPr marL="455272" algn="ctr" rtl="0" eaLnBrk="1" fontAlgn="base" hangingPunct="1">
        <a:spcBef>
          <a:spcPct val="0"/>
        </a:spcBef>
        <a:spcAft>
          <a:spcPct val="0"/>
        </a:spcAft>
        <a:defRPr sz="3600" b="1">
          <a:solidFill>
            <a:schemeClr val="folHlink"/>
          </a:solidFill>
          <a:latin typeface="Arial" charset="0"/>
        </a:defRPr>
      </a:lvl6pPr>
      <a:lvl7pPr marL="910544" algn="ctr" rtl="0" eaLnBrk="1" fontAlgn="base" hangingPunct="1">
        <a:spcBef>
          <a:spcPct val="0"/>
        </a:spcBef>
        <a:spcAft>
          <a:spcPct val="0"/>
        </a:spcAft>
        <a:defRPr sz="3600" b="1">
          <a:solidFill>
            <a:schemeClr val="folHlink"/>
          </a:solidFill>
          <a:latin typeface="Arial" charset="0"/>
        </a:defRPr>
      </a:lvl7pPr>
      <a:lvl8pPr marL="1365819" algn="ctr" rtl="0" eaLnBrk="1" fontAlgn="base" hangingPunct="1">
        <a:spcBef>
          <a:spcPct val="0"/>
        </a:spcBef>
        <a:spcAft>
          <a:spcPct val="0"/>
        </a:spcAft>
        <a:defRPr sz="3600" b="1">
          <a:solidFill>
            <a:schemeClr val="folHlink"/>
          </a:solidFill>
          <a:latin typeface="Arial" charset="0"/>
        </a:defRPr>
      </a:lvl8pPr>
      <a:lvl9pPr marL="1821090" algn="ctr" rtl="0" eaLnBrk="1" fontAlgn="base" hangingPunct="1">
        <a:spcBef>
          <a:spcPct val="0"/>
        </a:spcBef>
        <a:spcAft>
          <a:spcPct val="0"/>
        </a:spcAft>
        <a:defRPr sz="3600" b="1">
          <a:solidFill>
            <a:schemeClr val="folHlink"/>
          </a:solidFill>
          <a:latin typeface="Arial" charset="0"/>
        </a:defRPr>
      </a:lvl9pPr>
    </p:titleStyle>
    <p:bodyStyle>
      <a:lvl1pPr marL="331788" indent="-331788" algn="l" rtl="0" eaLnBrk="1" fontAlgn="base" hangingPunct="1">
        <a:spcBef>
          <a:spcPct val="20000"/>
        </a:spcBef>
        <a:spcAft>
          <a:spcPct val="0"/>
        </a:spcAft>
        <a:buChar char="•"/>
        <a:defRPr sz="2400">
          <a:solidFill>
            <a:schemeClr val="tx1"/>
          </a:solidFill>
          <a:latin typeface="+mn-lt"/>
          <a:ea typeface="+mn-ea"/>
          <a:cs typeface="+mn-cs"/>
        </a:defRPr>
      </a:lvl1pPr>
      <a:lvl2pPr marL="730250" indent="-274638" algn="l" rtl="0" eaLnBrk="1" fontAlgn="base" hangingPunct="1">
        <a:spcBef>
          <a:spcPct val="20000"/>
        </a:spcBef>
        <a:spcAft>
          <a:spcPct val="0"/>
        </a:spcAft>
        <a:buChar char="•"/>
        <a:defRPr sz="2200">
          <a:solidFill>
            <a:schemeClr val="tx1"/>
          </a:solidFill>
          <a:latin typeface="+mn-lt"/>
        </a:defRPr>
      </a:lvl2pPr>
      <a:lvl3pPr marL="1130300" indent="-217488" algn="l" rtl="0" eaLnBrk="1" fontAlgn="base" hangingPunct="1">
        <a:spcBef>
          <a:spcPct val="20000"/>
        </a:spcBef>
        <a:spcAft>
          <a:spcPct val="0"/>
        </a:spcAft>
        <a:buChar char="•"/>
        <a:defRPr>
          <a:solidFill>
            <a:schemeClr val="tx1"/>
          </a:solidFill>
          <a:latin typeface="+mn-lt"/>
        </a:defRPr>
      </a:lvl3pPr>
      <a:lvl4pPr marL="1585913" indent="-217488" algn="l" rtl="0" eaLnBrk="1" fontAlgn="base" hangingPunct="1">
        <a:spcBef>
          <a:spcPct val="20000"/>
        </a:spcBef>
        <a:spcAft>
          <a:spcPct val="0"/>
        </a:spcAft>
        <a:defRPr>
          <a:solidFill>
            <a:schemeClr val="tx1"/>
          </a:solidFill>
          <a:latin typeface="+mn-lt"/>
        </a:defRPr>
      </a:lvl4pPr>
      <a:lvl5pPr marL="2041525" indent="-217488" algn="l" rtl="0" eaLnBrk="1" fontAlgn="base" hangingPunct="1">
        <a:spcBef>
          <a:spcPct val="20000"/>
        </a:spcBef>
        <a:spcAft>
          <a:spcPct val="0"/>
        </a:spcAft>
        <a:buChar char="»"/>
        <a:defRPr>
          <a:solidFill>
            <a:schemeClr val="tx1"/>
          </a:solidFill>
          <a:latin typeface="+mn-lt"/>
        </a:defRPr>
      </a:lvl5pPr>
      <a:lvl6pPr marL="2503999" indent="-227637" algn="l" rtl="0" eaLnBrk="1" fontAlgn="base" hangingPunct="1">
        <a:spcBef>
          <a:spcPct val="20000"/>
        </a:spcBef>
        <a:spcAft>
          <a:spcPct val="0"/>
        </a:spcAft>
        <a:buChar char="»"/>
        <a:defRPr>
          <a:solidFill>
            <a:schemeClr val="tx1"/>
          </a:solidFill>
          <a:latin typeface="+mn-lt"/>
        </a:defRPr>
      </a:lvl6pPr>
      <a:lvl7pPr marL="2959268" indent="-227637" algn="l" rtl="0" eaLnBrk="1" fontAlgn="base" hangingPunct="1">
        <a:spcBef>
          <a:spcPct val="20000"/>
        </a:spcBef>
        <a:spcAft>
          <a:spcPct val="0"/>
        </a:spcAft>
        <a:buChar char="»"/>
        <a:defRPr>
          <a:solidFill>
            <a:schemeClr val="tx1"/>
          </a:solidFill>
          <a:latin typeface="+mn-lt"/>
        </a:defRPr>
      </a:lvl7pPr>
      <a:lvl8pPr marL="3414540" indent="-227637" algn="l" rtl="0" eaLnBrk="1" fontAlgn="base" hangingPunct="1">
        <a:spcBef>
          <a:spcPct val="20000"/>
        </a:spcBef>
        <a:spcAft>
          <a:spcPct val="0"/>
        </a:spcAft>
        <a:buChar char="»"/>
        <a:defRPr>
          <a:solidFill>
            <a:schemeClr val="tx1"/>
          </a:solidFill>
          <a:latin typeface="+mn-lt"/>
        </a:defRPr>
      </a:lvl8pPr>
      <a:lvl9pPr marL="3869808" indent="-227637"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0544" rtl="0" eaLnBrk="1" latinLnBrk="0" hangingPunct="1">
        <a:defRPr sz="1800" kern="1200">
          <a:solidFill>
            <a:schemeClr val="tx1"/>
          </a:solidFill>
          <a:latin typeface="+mn-lt"/>
          <a:ea typeface="+mn-ea"/>
          <a:cs typeface="+mn-cs"/>
        </a:defRPr>
      </a:lvl1pPr>
      <a:lvl2pPr marL="455272" algn="l" defTabSz="910544" rtl="0" eaLnBrk="1" latinLnBrk="0" hangingPunct="1">
        <a:defRPr sz="1800" kern="1200">
          <a:solidFill>
            <a:schemeClr val="tx1"/>
          </a:solidFill>
          <a:latin typeface="+mn-lt"/>
          <a:ea typeface="+mn-ea"/>
          <a:cs typeface="+mn-cs"/>
        </a:defRPr>
      </a:lvl2pPr>
      <a:lvl3pPr marL="910544" algn="l" defTabSz="910544" rtl="0" eaLnBrk="1" latinLnBrk="0" hangingPunct="1">
        <a:defRPr sz="1800" kern="1200">
          <a:solidFill>
            <a:schemeClr val="tx1"/>
          </a:solidFill>
          <a:latin typeface="+mn-lt"/>
          <a:ea typeface="+mn-ea"/>
          <a:cs typeface="+mn-cs"/>
        </a:defRPr>
      </a:lvl3pPr>
      <a:lvl4pPr marL="1365819" algn="l" defTabSz="910544" rtl="0" eaLnBrk="1" latinLnBrk="0" hangingPunct="1">
        <a:defRPr sz="1800" kern="1200">
          <a:solidFill>
            <a:schemeClr val="tx1"/>
          </a:solidFill>
          <a:latin typeface="+mn-lt"/>
          <a:ea typeface="+mn-ea"/>
          <a:cs typeface="+mn-cs"/>
        </a:defRPr>
      </a:lvl4pPr>
      <a:lvl5pPr marL="1821090" algn="l" defTabSz="910544" rtl="0" eaLnBrk="1" latinLnBrk="0" hangingPunct="1">
        <a:defRPr sz="1800" kern="1200">
          <a:solidFill>
            <a:schemeClr val="tx1"/>
          </a:solidFill>
          <a:latin typeface="+mn-lt"/>
          <a:ea typeface="+mn-ea"/>
          <a:cs typeface="+mn-cs"/>
        </a:defRPr>
      </a:lvl5pPr>
      <a:lvl6pPr marL="2276357" algn="l" defTabSz="910544" rtl="0" eaLnBrk="1" latinLnBrk="0" hangingPunct="1">
        <a:defRPr sz="1800" kern="1200">
          <a:solidFill>
            <a:schemeClr val="tx1"/>
          </a:solidFill>
          <a:latin typeface="+mn-lt"/>
          <a:ea typeface="+mn-ea"/>
          <a:cs typeface="+mn-cs"/>
        </a:defRPr>
      </a:lvl6pPr>
      <a:lvl7pPr marL="2731633" algn="l" defTabSz="910544" rtl="0" eaLnBrk="1" latinLnBrk="0" hangingPunct="1">
        <a:defRPr sz="1800" kern="1200">
          <a:solidFill>
            <a:schemeClr val="tx1"/>
          </a:solidFill>
          <a:latin typeface="+mn-lt"/>
          <a:ea typeface="+mn-ea"/>
          <a:cs typeface="+mn-cs"/>
        </a:defRPr>
      </a:lvl7pPr>
      <a:lvl8pPr marL="3186905" algn="l" defTabSz="910544" rtl="0" eaLnBrk="1" latinLnBrk="0" hangingPunct="1">
        <a:defRPr sz="1800" kern="1200">
          <a:solidFill>
            <a:schemeClr val="tx1"/>
          </a:solidFill>
          <a:latin typeface="+mn-lt"/>
          <a:ea typeface="+mn-ea"/>
          <a:cs typeface="+mn-cs"/>
        </a:defRPr>
      </a:lvl8pPr>
      <a:lvl9pPr marL="3642180" algn="l" defTabSz="91054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9"/>
          <p:cNvSpPr txBox="1">
            <a:spLocks noChangeArrowheads="1"/>
          </p:cNvSpPr>
          <p:nvPr/>
        </p:nvSpPr>
        <p:spPr bwMode="auto">
          <a:xfrm>
            <a:off x="4038600" y="4572000"/>
            <a:ext cx="8153400" cy="1676400"/>
          </a:xfrm>
          <a:prstGeom prst="rect">
            <a:avLst/>
          </a:prstGeom>
          <a:noFill/>
          <a:ln w="12700">
            <a:noFill/>
            <a:miter lim="800000"/>
            <a:headEnd/>
            <a:tailEnd/>
          </a:ln>
        </p:spPr>
        <p:txBody>
          <a:bodyPr lIns="91271" tIns="45636" rIns="91271" bIns="45636" anchor="ctr"/>
          <a:lstStyle/>
          <a:p>
            <a:pPr algn="ctr" eaLnBrk="0" hangingPunct="0">
              <a:spcBef>
                <a:spcPct val="20000"/>
              </a:spcBef>
            </a:pPr>
            <a:r>
              <a:rPr lang="en-US" dirty="0">
                <a:solidFill>
                  <a:srgbClr val="000066"/>
                </a:solidFill>
                <a:latin typeface="Times New Roman" pitchFamily="18" charset="0"/>
                <a:cs typeface="Times New Roman" pitchFamily="18" charset="0"/>
              </a:rPr>
              <a:t>Lansing S. Horan, IV</a:t>
            </a:r>
          </a:p>
          <a:p>
            <a:pPr algn="ctr" eaLnBrk="0" hangingPunct="0">
              <a:spcBef>
                <a:spcPct val="20000"/>
              </a:spcBef>
            </a:pPr>
            <a:r>
              <a:rPr lang="en-US" dirty="0">
                <a:solidFill>
                  <a:srgbClr val="000066"/>
                </a:solidFill>
                <a:latin typeface="Times New Roman" pitchFamily="18" charset="0"/>
                <a:cs typeface="Times New Roman" pitchFamily="18" charset="0"/>
              </a:rPr>
              <a:t>MS Nuclear Engineering Class 20M</a:t>
            </a:r>
          </a:p>
          <a:p>
            <a:pPr algn="ctr" eaLnBrk="0" hangingPunct="0">
              <a:spcBef>
                <a:spcPct val="20000"/>
              </a:spcBef>
            </a:pPr>
            <a:r>
              <a:rPr lang="en-US" sz="1600" i="1" dirty="0">
                <a:solidFill>
                  <a:srgbClr val="000066"/>
                </a:solidFill>
                <a:latin typeface="Times New Roman" pitchFamily="18" charset="0"/>
                <a:cs typeface="Times New Roman" pitchFamily="18" charset="0"/>
              </a:rPr>
              <a:t>Air Force Institute of Technology</a:t>
            </a:r>
          </a:p>
          <a:p>
            <a:pPr algn="ctr" eaLnBrk="0" hangingPunct="0">
              <a:spcBef>
                <a:spcPct val="20000"/>
              </a:spcBef>
            </a:pPr>
            <a:r>
              <a:rPr lang="en-US" sz="1600" dirty="0">
                <a:solidFill>
                  <a:srgbClr val="000066"/>
                </a:solidFill>
                <a:latin typeface="Times New Roman" pitchFamily="18" charset="0"/>
                <a:cs typeface="Times New Roman" pitchFamily="18" charset="0"/>
              </a:rPr>
              <a:t>29 January 2021</a:t>
            </a:r>
            <a:endParaRPr lang="en-US" sz="1600" dirty="0">
              <a:solidFill>
                <a:srgbClr val="002060"/>
              </a:solidFill>
              <a:latin typeface="Times New Roman" pitchFamily="18" charset="0"/>
              <a:cs typeface="Times New Roman" pitchFamily="18" charset="0"/>
            </a:endParaRPr>
          </a:p>
        </p:txBody>
      </p:sp>
      <p:sp>
        <p:nvSpPr>
          <p:cNvPr id="4" name="Rectangle 8">
            <a:extLst>
              <a:ext uri="{FF2B5EF4-FFF2-40B4-BE49-F238E27FC236}">
                <a16:creationId xmlns:a16="http://schemas.microsoft.com/office/drawing/2014/main" id="{5DDC5285-4AED-47AF-96CB-4E8AC83E5B3D}"/>
              </a:ext>
            </a:extLst>
          </p:cNvPr>
          <p:cNvSpPr>
            <a:spLocks noChangeArrowheads="1"/>
          </p:cNvSpPr>
          <p:nvPr/>
        </p:nvSpPr>
        <p:spPr bwMode="auto">
          <a:xfrm>
            <a:off x="4038600" y="1943100"/>
            <a:ext cx="8153400" cy="2628900"/>
          </a:xfrm>
          <a:prstGeom prst="rect">
            <a:avLst/>
          </a:prstGeom>
          <a:noFill/>
          <a:ln w="9525">
            <a:noFill/>
            <a:miter lim="800000"/>
            <a:headEnd/>
            <a:tailEnd/>
          </a:ln>
        </p:spPr>
        <p:txBody>
          <a:bodyPr lIns="91271" tIns="45636" rIns="91271" bIns="45636" anchor="ctr"/>
          <a:lstStyle/>
          <a:p>
            <a:pPr algn="ctr"/>
            <a:r>
              <a:rPr lang="en-US" sz="4400" b="1" dirty="0">
                <a:latin typeface="+mj-lt"/>
                <a:cs typeface="Dubai Medium" panose="020B0603030403030204" pitchFamily="34" charset="-78"/>
              </a:rPr>
              <a:t>Neutron Energy Effects on Asteroid Deflection</a:t>
            </a:r>
          </a:p>
          <a:p>
            <a:pPr algn="ctr"/>
            <a:endParaRPr lang="en-US" sz="2000" dirty="0">
              <a:latin typeface="+mj-lt"/>
              <a:cs typeface="Dubai Medium" panose="020B0603030403030204" pitchFamily="34" charset="-78"/>
            </a:endParaRPr>
          </a:p>
          <a:p>
            <a:pPr algn="ctr"/>
            <a:r>
              <a:rPr lang="en-US" sz="2400" dirty="0">
                <a:latin typeface="+mj-lt"/>
                <a:cs typeface="Dubai Medium" panose="020B0603030403030204" pitchFamily="34" charset="-78"/>
              </a:rPr>
              <a:t>Workshop for Applied Nuclear Data Activities</a:t>
            </a:r>
          </a:p>
          <a:p>
            <a:pPr algn="ctr"/>
            <a:r>
              <a:rPr lang="en-US" sz="2400" dirty="0">
                <a:latin typeface="+mj-lt"/>
                <a:cs typeface="Dubai Medium" panose="020B0603030403030204" pitchFamily="34" charset="-78"/>
              </a:rPr>
              <a:t>(WANDA 2021)</a:t>
            </a:r>
            <a:endParaRPr lang="en-US" sz="3600" dirty="0">
              <a:latin typeface="+mj-lt"/>
              <a:cs typeface="Dubai Medium" panose="020B0603030403030204" pitchFamily="34" charset="-78"/>
            </a:endParaRPr>
          </a:p>
        </p:txBody>
      </p:sp>
    </p:spTree>
    <p:extLst>
      <p:ext uri="{BB962C8B-B14F-4D97-AF65-F5344CB8AC3E}">
        <p14:creationId xmlns:p14="http://schemas.microsoft.com/office/powerpoint/2010/main" val="37956345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3127248" y="76200"/>
            <a:ext cx="7464552" cy="914400"/>
          </a:xfrm>
        </p:spPr>
        <p:txBody>
          <a:bodyPr anchor="t"/>
          <a:lstStyle/>
          <a:p>
            <a:r>
              <a:rPr lang="en-US" dirty="0"/>
              <a:t>Input: nuclear cross section data</a:t>
            </a:r>
            <a:br>
              <a:rPr lang="en-US" dirty="0"/>
            </a:br>
            <a:r>
              <a:rPr lang="en-US" dirty="0"/>
              <a:t>Output: energy deposition</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72C0E2-8421-4193-835C-DB685ED94ED2}" type="slidenum">
              <a:rPr kumimoji="0" lang="en-US" sz="1800" b="1"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800" b="1"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5" name="Picture 14">
            <a:extLst>
              <a:ext uri="{FF2B5EF4-FFF2-40B4-BE49-F238E27FC236}">
                <a16:creationId xmlns:a16="http://schemas.microsoft.com/office/drawing/2014/main" id="{71624DBB-FC09-47C0-B097-98A3C6CBA6AA}"/>
              </a:ext>
            </a:extLst>
          </p:cNvPr>
          <p:cNvPicPr>
            <a:picLocks noChangeAspect="1"/>
          </p:cNvPicPr>
          <p:nvPr/>
        </p:nvPicPr>
        <p:blipFill rotWithShape="1">
          <a:blip r:embed="rId3"/>
          <a:srcRect l="9375" t="4720" r="3881"/>
          <a:stretch/>
        </p:blipFill>
        <p:spPr>
          <a:xfrm>
            <a:off x="137160" y="1098602"/>
            <a:ext cx="5852160" cy="3404842"/>
          </a:xfrm>
          <a:prstGeom prst="rect">
            <a:avLst/>
          </a:prstGeom>
        </p:spPr>
      </p:pic>
      <p:pic>
        <p:nvPicPr>
          <p:cNvPr id="17" name="Picture 16">
            <a:extLst>
              <a:ext uri="{FF2B5EF4-FFF2-40B4-BE49-F238E27FC236}">
                <a16:creationId xmlns:a16="http://schemas.microsoft.com/office/drawing/2014/main" id="{A6EE8ABC-B8C8-4C8A-8310-156B77331DAE}"/>
              </a:ext>
            </a:extLst>
          </p:cNvPr>
          <p:cNvPicPr>
            <a:picLocks noChangeAspect="1"/>
          </p:cNvPicPr>
          <p:nvPr/>
        </p:nvPicPr>
        <p:blipFill rotWithShape="1">
          <a:blip r:embed="rId4"/>
          <a:srcRect l="9440" t="4720" r="3815"/>
          <a:stretch/>
        </p:blipFill>
        <p:spPr>
          <a:xfrm>
            <a:off x="6202682" y="1098602"/>
            <a:ext cx="5852160" cy="3404841"/>
          </a:xfrm>
          <a:prstGeom prst="rect">
            <a:avLst/>
          </a:prstGeom>
        </p:spPr>
      </p:pic>
      <p:sp>
        <p:nvSpPr>
          <p:cNvPr id="18" name="TextBox 17">
            <a:extLst>
              <a:ext uri="{FF2B5EF4-FFF2-40B4-BE49-F238E27FC236}">
                <a16:creationId xmlns:a16="http://schemas.microsoft.com/office/drawing/2014/main" id="{CA285080-3EAC-453E-9049-ABBD02586F11}"/>
              </a:ext>
            </a:extLst>
          </p:cNvPr>
          <p:cNvSpPr txBox="1"/>
          <p:nvPr/>
        </p:nvSpPr>
        <p:spPr>
          <a:xfrm>
            <a:off x="838199" y="4503443"/>
            <a:ext cx="5151120" cy="1785104"/>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effectLst/>
                <a:uLnTx/>
                <a:uFillTx/>
                <a:latin typeface="Arial" charset="0"/>
                <a:ea typeface="+mn-ea"/>
                <a:cs typeface="Arial" charset="0"/>
              </a:rPr>
              <a:t>14.1 MeV neutrons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max melt depth ~33 cm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max melt angle ~22.5°</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2200" b="1" dirty="0">
                <a:solidFill>
                  <a:srgbClr val="C00000"/>
                </a:solidFill>
              </a:rPr>
              <a:t>peak intensity ~2.66X melt threshold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coupling efficiency ~69%</a:t>
            </a:r>
          </a:p>
        </p:txBody>
      </p:sp>
      <p:sp>
        <p:nvSpPr>
          <p:cNvPr id="19" name="TextBox 18">
            <a:extLst>
              <a:ext uri="{FF2B5EF4-FFF2-40B4-BE49-F238E27FC236}">
                <a16:creationId xmlns:a16="http://schemas.microsoft.com/office/drawing/2014/main" id="{F94C7D9C-274C-44BE-826F-7806D5F1D1C7}"/>
              </a:ext>
            </a:extLst>
          </p:cNvPr>
          <p:cNvSpPr txBox="1"/>
          <p:nvPr/>
        </p:nvSpPr>
        <p:spPr>
          <a:xfrm>
            <a:off x="6903720" y="4503443"/>
            <a:ext cx="5151120" cy="1785104"/>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effectLst/>
                <a:uLnTx/>
                <a:uFillTx/>
                <a:latin typeface="Arial" charset="0"/>
                <a:ea typeface="+mn-ea"/>
                <a:cs typeface="Arial" charset="0"/>
              </a:rPr>
              <a:t>1 MeV neutrons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max melt depth ~31 cm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max melt angle ~35°</a:t>
            </a:r>
          </a:p>
          <a:p>
            <a:r>
              <a:rPr lang="en-US" sz="2200" b="1" dirty="0">
                <a:solidFill>
                  <a:srgbClr val="C00000"/>
                </a:solidFill>
              </a:rPr>
              <a:t>peak intensity ~5.23X melt threshold</a:t>
            </a:r>
            <a:endParaRPr kumimoji="0" lang="en-US" sz="2200" b="1" i="0" u="none" strike="noStrike" kern="1200" cap="none" spc="0" normalizeH="0" baseline="0" noProof="0" dirty="0">
              <a:ln>
                <a:noFill/>
              </a:ln>
              <a:solidFill>
                <a:srgbClr val="C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coupling efficiency ~109%</a:t>
            </a:r>
          </a:p>
        </p:txBody>
      </p:sp>
      <p:sp>
        <p:nvSpPr>
          <p:cNvPr id="8" name="Title 1">
            <a:extLst>
              <a:ext uri="{FF2B5EF4-FFF2-40B4-BE49-F238E27FC236}">
                <a16:creationId xmlns:a16="http://schemas.microsoft.com/office/drawing/2014/main" id="{1537FE1E-8283-4486-A80E-1C3B5EF12F33}"/>
              </a:ext>
            </a:extLst>
          </p:cNvPr>
          <p:cNvSpPr txBox="1">
            <a:spLocks/>
          </p:cNvSpPr>
          <p:nvPr/>
        </p:nvSpPr>
        <p:spPr bwMode="auto">
          <a:xfrm>
            <a:off x="1600200" y="70103"/>
            <a:ext cx="1527048" cy="914400"/>
          </a:xfrm>
          <a:prstGeom prst="rect">
            <a:avLst/>
          </a:prstGeom>
          <a:noFill/>
          <a:ln w="9525">
            <a:noFill/>
            <a:miter lim="800000"/>
            <a:headEnd/>
            <a:tailEnd/>
          </a:ln>
        </p:spPr>
        <p:txBody>
          <a:bodyPr vert="horz" wrap="square" lIns="91021" tIns="45511" rIns="91021" bIns="45511" numCol="1" anchor="ctr" anchorCtr="0" compatLnSpc="1">
            <a:prstTxWarp prst="textNoShape">
              <a:avLst/>
            </a:prstTxWarp>
          </a:bodyPr>
          <a:lstStyle>
            <a:lvl1pPr algn="l" rtl="0" eaLnBrk="1" fontAlgn="base" hangingPunct="1">
              <a:spcBef>
                <a:spcPct val="0"/>
              </a:spcBef>
              <a:spcAft>
                <a:spcPct val="0"/>
              </a:spcAft>
              <a:defRPr sz="2800" b="1">
                <a:solidFill>
                  <a:schemeClr val="folHlink"/>
                </a:solidFill>
                <a:latin typeface="+mj-lt"/>
                <a:ea typeface="+mj-ea"/>
                <a:cs typeface="+mj-cs"/>
              </a:defRPr>
            </a:lvl1pPr>
            <a:lvl2pPr algn="ctr" rtl="0" eaLnBrk="1" fontAlgn="base" hangingPunct="1">
              <a:spcBef>
                <a:spcPct val="0"/>
              </a:spcBef>
              <a:spcAft>
                <a:spcPct val="0"/>
              </a:spcAft>
              <a:defRPr sz="3600" b="1">
                <a:solidFill>
                  <a:schemeClr val="folHlink"/>
                </a:solidFill>
                <a:latin typeface="Arial" charset="0"/>
              </a:defRPr>
            </a:lvl2pPr>
            <a:lvl3pPr algn="ctr" rtl="0" eaLnBrk="1" fontAlgn="base" hangingPunct="1">
              <a:spcBef>
                <a:spcPct val="0"/>
              </a:spcBef>
              <a:spcAft>
                <a:spcPct val="0"/>
              </a:spcAft>
              <a:defRPr sz="3600" b="1">
                <a:solidFill>
                  <a:schemeClr val="folHlink"/>
                </a:solidFill>
                <a:latin typeface="Arial" charset="0"/>
              </a:defRPr>
            </a:lvl3pPr>
            <a:lvl4pPr algn="ctr" rtl="0" eaLnBrk="1" fontAlgn="base" hangingPunct="1">
              <a:spcBef>
                <a:spcPct val="0"/>
              </a:spcBef>
              <a:spcAft>
                <a:spcPct val="0"/>
              </a:spcAft>
              <a:defRPr sz="3600" b="1">
                <a:solidFill>
                  <a:schemeClr val="folHlink"/>
                </a:solidFill>
                <a:latin typeface="Arial" charset="0"/>
              </a:defRPr>
            </a:lvl4pPr>
            <a:lvl5pPr algn="ctr" rtl="0" eaLnBrk="1" fontAlgn="base" hangingPunct="1">
              <a:spcBef>
                <a:spcPct val="0"/>
              </a:spcBef>
              <a:spcAft>
                <a:spcPct val="0"/>
              </a:spcAft>
              <a:defRPr sz="3600" b="1">
                <a:solidFill>
                  <a:schemeClr val="folHlink"/>
                </a:solidFill>
                <a:latin typeface="Arial" charset="0"/>
              </a:defRPr>
            </a:lvl5pPr>
            <a:lvl6pPr marL="455272" algn="ctr" rtl="0" eaLnBrk="1" fontAlgn="base" hangingPunct="1">
              <a:spcBef>
                <a:spcPct val="0"/>
              </a:spcBef>
              <a:spcAft>
                <a:spcPct val="0"/>
              </a:spcAft>
              <a:defRPr sz="3600" b="1">
                <a:solidFill>
                  <a:schemeClr val="folHlink"/>
                </a:solidFill>
                <a:latin typeface="Arial" charset="0"/>
              </a:defRPr>
            </a:lvl6pPr>
            <a:lvl7pPr marL="910544" algn="ctr" rtl="0" eaLnBrk="1" fontAlgn="base" hangingPunct="1">
              <a:spcBef>
                <a:spcPct val="0"/>
              </a:spcBef>
              <a:spcAft>
                <a:spcPct val="0"/>
              </a:spcAft>
              <a:defRPr sz="3600" b="1">
                <a:solidFill>
                  <a:schemeClr val="folHlink"/>
                </a:solidFill>
                <a:latin typeface="Arial" charset="0"/>
              </a:defRPr>
            </a:lvl7pPr>
            <a:lvl8pPr marL="1365819" algn="ctr" rtl="0" eaLnBrk="1" fontAlgn="base" hangingPunct="1">
              <a:spcBef>
                <a:spcPct val="0"/>
              </a:spcBef>
              <a:spcAft>
                <a:spcPct val="0"/>
              </a:spcAft>
              <a:defRPr sz="3600" b="1">
                <a:solidFill>
                  <a:schemeClr val="folHlink"/>
                </a:solidFill>
                <a:latin typeface="Arial" charset="0"/>
              </a:defRPr>
            </a:lvl8pPr>
            <a:lvl9pPr marL="1821090" algn="ctr" rtl="0" eaLnBrk="1" fontAlgn="base" hangingPunct="1">
              <a:spcBef>
                <a:spcPct val="0"/>
              </a:spcBef>
              <a:spcAft>
                <a:spcPct val="0"/>
              </a:spcAft>
              <a:defRPr sz="3600" b="1">
                <a:solidFill>
                  <a:schemeClr val="folHlink"/>
                </a:solidFill>
                <a:latin typeface="Arial" charset="0"/>
              </a:defRPr>
            </a:lvl9pPr>
          </a:lstStyle>
          <a:p>
            <a:r>
              <a:rPr lang="en-US" kern="0" dirty="0"/>
              <a:t>MCNP</a:t>
            </a:r>
          </a:p>
        </p:txBody>
      </p:sp>
    </p:spTree>
    <p:extLst>
      <p:ext uri="{BB962C8B-B14F-4D97-AF65-F5344CB8AC3E}">
        <p14:creationId xmlns:p14="http://schemas.microsoft.com/office/powerpoint/2010/main" val="157590556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72C0E2-8421-4193-835C-DB685ED94ED2}" type="slidenum">
              <a:rPr kumimoji="0" lang="en-US" sz="1800" b="1"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8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TextBox 4">
            <a:extLst>
              <a:ext uri="{FF2B5EF4-FFF2-40B4-BE49-F238E27FC236}">
                <a16:creationId xmlns:a16="http://schemas.microsoft.com/office/drawing/2014/main" id="{198B61F5-2B8F-4ADD-9B03-93F23799076C}"/>
              </a:ext>
            </a:extLst>
          </p:cNvPr>
          <p:cNvSpPr txBox="1"/>
          <p:nvPr/>
        </p:nvSpPr>
        <p:spPr>
          <a:xfrm>
            <a:off x="3028638" y="5030450"/>
            <a:ext cx="6439523" cy="1446550"/>
          </a:xfrm>
          <a:prstGeom prst="rect">
            <a:avLst/>
          </a:prstGeom>
          <a:noFill/>
        </p:spPr>
        <p:txBody>
          <a:bodyPr wrap="square" rtlCol="0" anchor="ct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In some respects, for certain deflection scenarios, devices with greater 1 MeV neutron outputs can be more effective at deflecting asteroids than 14.1 MeV neutrons.</a:t>
            </a:r>
          </a:p>
        </p:txBody>
      </p:sp>
      <p:sp>
        <p:nvSpPr>
          <p:cNvPr id="9" name="Content Placeholder 2">
            <a:extLst>
              <a:ext uri="{FF2B5EF4-FFF2-40B4-BE49-F238E27FC236}">
                <a16:creationId xmlns:a16="http://schemas.microsoft.com/office/drawing/2014/main" id="{00E7DBA7-51A9-4AC5-A664-32FFA39C1266}"/>
              </a:ext>
            </a:extLst>
          </p:cNvPr>
          <p:cNvSpPr>
            <a:spLocks noGrp="1"/>
          </p:cNvSpPr>
          <p:nvPr>
            <p:ph idx="1"/>
          </p:nvPr>
        </p:nvSpPr>
        <p:spPr>
          <a:xfrm>
            <a:off x="1676400" y="1066800"/>
            <a:ext cx="9144000" cy="3200400"/>
          </a:xfrm>
        </p:spPr>
        <p:txBody>
          <a:bodyPr/>
          <a:lstStyle/>
          <a:p>
            <a:r>
              <a:rPr lang="en-US" b="1" dirty="0"/>
              <a:t>For a 50 kt neutron yield, the deflection velocity change, 𝛿V, is 61% higher for 1 MeV neutrons vs 14.1 MeV neutrons.</a:t>
            </a:r>
          </a:p>
        </p:txBody>
      </p:sp>
      <p:pic>
        <p:nvPicPr>
          <p:cNvPr id="7" name="Picture 6">
            <a:extLst>
              <a:ext uri="{FF2B5EF4-FFF2-40B4-BE49-F238E27FC236}">
                <a16:creationId xmlns:a16="http://schemas.microsoft.com/office/drawing/2014/main" id="{AD4CC6CA-E549-471C-9D36-4EB499BADA3B}"/>
              </a:ext>
            </a:extLst>
          </p:cNvPr>
          <p:cNvPicPr>
            <a:picLocks noChangeAspect="1"/>
          </p:cNvPicPr>
          <p:nvPr/>
        </p:nvPicPr>
        <p:blipFill rotWithShape="1">
          <a:blip r:embed="rId3"/>
          <a:srcRect t="2349"/>
          <a:stretch/>
        </p:blipFill>
        <p:spPr>
          <a:xfrm>
            <a:off x="1828800" y="2209800"/>
            <a:ext cx="8839200" cy="1544976"/>
          </a:xfrm>
          <a:prstGeom prst="rect">
            <a:avLst/>
          </a:prstGeom>
        </p:spPr>
      </p:pic>
      <p:sp>
        <p:nvSpPr>
          <p:cNvPr id="10" name="Title 1">
            <a:extLst>
              <a:ext uri="{FF2B5EF4-FFF2-40B4-BE49-F238E27FC236}">
                <a16:creationId xmlns:a16="http://schemas.microsoft.com/office/drawing/2014/main" id="{10D2944C-ABA0-4D3C-A11A-DF2797A254E1}"/>
              </a:ext>
            </a:extLst>
          </p:cNvPr>
          <p:cNvSpPr txBox="1">
            <a:spLocks/>
          </p:cNvSpPr>
          <p:nvPr/>
        </p:nvSpPr>
        <p:spPr bwMode="auto">
          <a:xfrm>
            <a:off x="1600200" y="70103"/>
            <a:ext cx="1536192" cy="914400"/>
          </a:xfrm>
          <a:prstGeom prst="rect">
            <a:avLst/>
          </a:prstGeom>
          <a:noFill/>
          <a:ln w="9525">
            <a:noFill/>
            <a:miter lim="800000"/>
            <a:headEnd/>
            <a:tailEnd/>
          </a:ln>
        </p:spPr>
        <p:txBody>
          <a:bodyPr vert="horz" wrap="square" lIns="91021" tIns="45511" rIns="91021" bIns="45511" numCol="1" anchor="ctr" anchorCtr="0" compatLnSpc="1">
            <a:prstTxWarp prst="textNoShape">
              <a:avLst/>
            </a:prstTxWarp>
          </a:bodyPr>
          <a:lstStyle>
            <a:lvl1pPr algn="l" rtl="0" eaLnBrk="1" fontAlgn="base" hangingPunct="1">
              <a:spcBef>
                <a:spcPct val="0"/>
              </a:spcBef>
              <a:spcAft>
                <a:spcPct val="0"/>
              </a:spcAft>
              <a:defRPr sz="2800" b="1">
                <a:solidFill>
                  <a:schemeClr val="folHlink"/>
                </a:solidFill>
                <a:latin typeface="+mj-lt"/>
                <a:ea typeface="+mj-ea"/>
                <a:cs typeface="+mj-cs"/>
              </a:defRPr>
            </a:lvl1pPr>
            <a:lvl2pPr algn="ctr" rtl="0" eaLnBrk="1" fontAlgn="base" hangingPunct="1">
              <a:spcBef>
                <a:spcPct val="0"/>
              </a:spcBef>
              <a:spcAft>
                <a:spcPct val="0"/>
              </a:spcAft>
              <a:defRPr sz="3600" b="1">
                <a:solidFill>
                  <a:schemeClr val="folHlink"/>
                </a:solidFill>
                <a:latin typeface="Arial" charset="0"/>
              </a:defRPr>
            </a:lvl2pPr>
            <a:lvl3pPr algn="ctr" rtl="0" eaLnBrk="1" fontAlgn="base" hangingPunct="1">
              <a:spcBef>
                <a:spcPct val="0"/>
              </a:spcBef>
              <a:spcAft>
                <a:spcPct val="0"/>
              </a:spcAft>
              <a:defRPr sz="3600" b="1">
                <a:solidFill>
                  <a:schemeClr val="folHlink"/>
                </a:solidFill>
                <a:latin typeface="Arial" charset="0"/>
              </a:defRPr>
            </a:lvl3pPr>
            <a:lvl4pPr algn="ctr" rtl="0" eaLnBrk="1" fontAlgn="base" hangingPunct="1">
              <a:spcBef>
                <a:spcPct val="0"/>
              </a:spcBef>
              <a:spcAft>
                <a:spcPct val="0"/>
              </a:spcAft>
              <a:defRPr sz="3600" b="1">
                <a:solidFill>
                  <a:schemeClr val="folHlink"/>
                </a:solidFill>
                <a:latin typeface="Arial" charset="0"/>
              </a:defRPr>
            </a:lvl4pPr>
            <a:lvl5pPr algn="ctr" rtl="0" eaLnBrk="1" fontAlgn="base" hangingPunct="1">
              <a:spcBef>
                <a:spcPct val="0"/>
              </a:spcBef>
              <a:spcAft>
                <a:spcPct val="0"/>
              </a:spcAft>
              <a:defRPr sz="3600" b="1">
                <a:solidFill>
                  <a:schemeClr val="folHlink"/>
                </a:solidFill>
                <a:latin typeface="Arial" charset="0"/>
              </a:defRPr>
            </a:lvl5pPr>
            <a:lvl6pPr marL="455272" algn="ctr" rtl="0" eaLnBrk="1" fontAlgn="base" hangingPunct="1">
              <a:spcBef>
                <a:spcPct val="0"/>
              </a:spcBef>
              <a:spcAft>
                <a:spcPct val="0"/>
              </a:spcAft>
              <a:defRPr sz="3600" b="1">
                <a:solidFill>
                  <a:schemeClr val="folHlink"/>
                </a:solidFill>
                <a:latin typeface="Arial" charset="0"/>
              </a:defRPr>
            </a:lvl6pPr>
            <a:lvl7pPr marL="910544" algn="ctr" rtl="0" eaLnBrk="1" fontAlgn="base" hangingPunct="1">
              <a:spcBef>
                <a:spcPct val="0"/>
              </a:spcBef>
              <a:spcAft>
                <a:spcPct val="0"/>
              </a:spcAft>
              <a:defRPr sz="3600" b="1">
                <a:solidFill>
                  <a:schemeClr val="folHlink"/>
                </a:solidFill>
                <a:latin typeface="Arial" charset="0"/>
              </a:defRPr>
            </a:lvl7pPr>
            <a:lvl8pPr marL="1365819" algn="ctr" rtl="0" eaLnBrk="1" fontAlgn="base" hangingPunct="1">
              <a:spcBef>
                <a:spcPct val="0"/>
              </a:spcBef>
              <a:spcAft>
                <a:spcPct val="0"/>
              </a:spcAft>
              <a:defRPr sz="3600" b="1">
                <a:solidFill>
                  <a:schemeClr val="folHlink"/>
                </a:solidFill>
                <a:latin typeface="Arial" charset="0"/>
              </a:defRPr>
            </a:lvl8pPr>
            <a:lvl9pPr marL="1821090" algn="ctr" rtl="0" eaLnBrk="1" fontAlgn="base" hangingPunct="1">
              <a:spcBef>
                <a:spcPct val="0"/>
              </a:spcBef>
              <a:spcAft>
                <a:spcPct val="0"/>
              </a:spcAft>
              <a:defRPr sz="3600" b="1">
                <a:solidFill>
                  <a:schemeClr val="folHlink"/>
                </a:solidFill>
                <a:latin typeface="Arial" charset="0"/>
              </a:defRPr>
            </a:lvl9pPr>
          </a:lstStyle>
          <a:p>
            <a:r>
              <a:rPr lang="en-US" kern="0" dirty="0"/>
              <a:t>ALE3D</a:t>
            </a:r>
          </a:p>
        </p:txBody>
      </p:sp>
      <p:sp>
        <p:nvSpPr>
          <p:cNvPr id="11" name="Title 1">
            <a:extLst>
              <a:ext uri="{FF2B5EF4-FFF2-40B4-BE49-F238E27FC236}">
                <a16:creationId xmlns:a16="http://schemas.microsoft.com/office/drawing/2014/main" id="{5E2F17D3-231E-46B8-8FA8-1B57E79E48DB}"/>
              </a:ext>
            </a:extLst>
          </p:cNvPr>
          <p:cNvSpPr txBox="1">
            <a:spLocks/>
          </p:cNvSpPr>
          <p:nvPr/>
        </p:nvSpPr>
        <p:spPr bwMode="auto">
          <a:xfrm>
            <a:off x="3127248" y="76200"/>
            <a:ext cx="7464552" cy="914400"/>
          </a:xfrm>
          <a:prstGeom prst="rect">
            <a:avLst/>
          </a:prstGeom>
          <a:noFill/>
          <a:ln w="9525">
            <a:noFill/>
            <a:miter lim="800000"/>
            <a:headEnd/>
            <a:tailEnd/>
          </a:ln>
        </p:spPr>
        <p:txBody>
          <a:bodyPr vert="horz" wrap="square" lIns="91021" tIns="45511" rIns="91021" bIns="45511" numCol="1" anchor="t" anchorCtr="0" compatLnSpc="1">
            <a:prstTxWarp prst="textNoShape">
              <a:avLst/>
            </a:prstTxWarp>
          </a:bodyPr>
          <a:lstStyle>
            <a:lvl1pPr algn="l" rtl="0" eaLnBrk="1" fontAlgn="base" hangingPunct="1">
              <a:spcBef>
                <a:spcPct val="0"/>
              </a:spcBef>
              <a:spcAft>
                <a:spcPct val="0"/>
              </a:spcAft>
              <a:defRPr sz="2800" b="1">
                <a:solidFill>
                  <a:schemeClr val="folHlink"/>
                </a:solidFill>
                <a:latin typeface="+mj-lt"/>
                <a:ea typeface="+mj-ea"/>
                <a:cs typeface="+mj-cs"/>
              </a:defRPr>
            </a:lvl1pPr>
            <a:lvl2pPr algn="ctr" rtl="0" eaLnBrk="1" fontAlgn="base" hangingPunct="1">
              <a:spcBef>
                <a:spcPct val="0"/>
              </a:spcBef>
              <a:spcAft>
                <a:spcPct val="0"/>
              </a:spcAft>
              <a:defRPr sz="3600" b="1">
                <a:solidFill>
                  <a:schemeClr val="folHlink"/>
                </a:solidFill>
                <a:latin typeface="Arial" charset="0"/>
              </a:defRPr>
            </a:lvl2pPr>
            <a:lvl3pPr algn="ctr" rtl="0" eaLnBrk="1" fontAlgn="base" hangingPunct="1">
              <a:spcBef>
                <a:spcPct val="0"/>
              </a:spcBef>
              <a:spcAft>
                <a:spcPct val="0"/>
              </a:spcAft>
              <a:defRPr sz="3600" b="1">
                <a:solidFill>
                  <a:schemeClr val="folHlink"/>
                </a:solidFill>
                <a:latin typeface="Arial" charset="0"/>
              </a:defRPr>
            </a:lvl3pPr>
            <a:lvl4pPr algn="ctr" rtl="0" eaLnBrk="1" fontAlgn="base" hangingPunct="1">
              <a:spcBef>
                <a:spcPct val="0"/>
              </a:spcBef>
              <a:spcAft>
                <a:spcPct val="0"/>
              </a:spcAft>
              <a:defRPr sz="3600" b="1">
                <a:solidFill>
                  <a:schemeClr val="folHlink"/>
                </a:solidFill>
                <a:latin typeface="Arial" charset="0"/>
              </a:defRPr>
            </a:lvl4pPr>
            <a:lvl5pPr algn="ctr" rtl="0" eaLnBrk="1" fontAlgn="base" hangingPunct="1">
              <a:spcBef>
                <a:spcPct val="0"/>
              </a:spcBef>
              <a:spcAft>
                <a:spcPct val="0"/>
              </a:spcAft>
              <a:defRPr sz="3600" b="1">
                <a:solidFill>
                  <a:schemeClr val="folHlink"/>
                </a:solidFill>
                <a:latin typeface="Arial" charset="0"/>
              </a:defRPr>
            </a:lvl5pPr>
            <a:lvl6pPr marL="455272" algn="ctr" rtl="0" eaLnBrk="1" fontAlgn="base" hangingPunct="1">
              <a:spcBef>
                <a:spcPct val="0"/>
              </a:spcBef>
              <a:spcAft>
                <a:spcPct val="0"/>
              </a:spcAft>
              <a:defRPr sz="3600" b="1">
                <a:solidFill>
                  <a:schemeClr val="folHlink"/>
                </a:solidFill>
                <a:latin typeface="Arial" charset="0"/>
              </a:defRPr>
            </a:lvl6pPr>
            <a:lvl7pPr marL="910544" algn="ctr" rtl="0" eaLnBrk="1" fontAlgn="base" hangingPunct="1">
              <a:spcBef>
                <a:spcPct val="0"/>
              </a:spcBef>
              <a:spcAft>
                <a:spcPct val="0"/>
              </a:spcAft>
              <a:defRPr sz="3600" b="1">
                <a:solidFill>
                  <a:schemeClr val="folHlink"/>
                </a:solidFill>
                <a:latin typeface="Arial" charset="0"/>
              </a:defRPr>
            </a:lvl7pPr>
            <a:lvl8pPr marL="1365819" algn="ctr" rtl="0" eaLnBrk="1" fontAlgn="base" hangingPunct="1">
              <a:spcBef>
                <a:spcPct val="0"/>
              </a:spcBef>
              <a:spcAft>
                <a:spcPct val="0"/>
              </a:spcAft>
              <a:defRPr sz="3600" b="1">
                <a:solidFill>
                  <a:schemeClr val="folHlink"/>
                </a:solidFill>
                <a:latin typeface="Arial" charset="0"/>
              </a:defRPr>
            </a:lvl8pPr>
            <a:lvl9pPr marL="1821090" algn="ctr" rtl="0" eaLnBrk="1" fontAlgn="base" hangingPunct="1">
              <a:spcBef>
                <a:spcPct val="0"/>
              </a:spcBef>
              <a:spcAft>
                <a:spcPct val="0"/>
              </a:spcAft>
              <a:defRPr sz="3600" b="1">
                <a:solidFill>
                  <a:schemeClr val="folHlink"/>
                </a:solidFill>
                <a:latin typeface="Arial" charset="0"/>
              </a:defRPr>
            </a:lvl9pPr>
          </a:lstStyle>
          <a:p>
            <a:r>
              <a:rPr lang="en-US" dirty="0"/>
              <a:t>Input: energy deposition</a:t>
            </a:r>
            <a:br>
              <a:rPr lang="en-US" dirty="0"/>
            </a:br>
            <a:r>
              <a:rPr lang="en-US" dirty="0"/>
              <a:t>Output: deflection velocity change</a:t>
            </a:r>
            <a:endParaRPr lang="en-US" kern="0" dirty="0"/>
          </a:p>
        </p:txBody>
      </p:sp>
    </p:spTree>
    <p:extLst>
      <p:ext uri="{BB962C8B-B14F-4D97-AF65-F5344CB8AC3E}">
        <p14:creationId xmlns:p14="http://schemas.microsoft.com/office/powerpoint/2010/main" val="23394440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1ABB6-A43A-4660-B60D-4CF8FCB09D39}"/>
              </a:ext>
            </a:extLst>
          </p:cNvPr>
          <p:cNvSpPr>
            <a:spLocks noGrp="1"/>
          </p:cNvSpPr>
          <p:nvPr>
            <p:ph idx="1"/>
          </p:nvPr>
        </p:nvSpPr>
        <p:spPr>
          <a:xfrm>
            <a:off x="1676400" y="685800"/>
            <a:ext cx="8839200" cy="5486400"/>
          </a:xfrm>
        </p:spPr>
        <p:txBody>
          <a:bodyPr anchor="ctr"/>
          <a:lstStyle/>
          <a:p>
            <a:pPr marL="0" indent="0" algn="ctr">
              <a:buNone/>
            </a:pPr>
            <a:r>
              <a:rPr lang="en-US" sz="4400" b="1" dirty="0">
                <a:solidFill>
                  <a:srgbClr val="000066"/>
                </a:solidFill>
              </a:rPr>
              <a:t>4. Summary &amp; Conclusions</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72C0E2-8421-4193-835C-DB685ED94ED2}" type="slidenum">
              <a:rPr kumimoji="0" lang="en-US" sz="1800" b="1"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800" b="1"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84595386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8839200" cy="1371600"/>
          </a:xfrm>
        </p:spPr>
        <p:txBody>
          <a:bodyPr anchor="t"/>
          <a:lstStyle/>
          <a:p>
            <a:r>
              <a:rPr lang="en-US" dirty="0"/>
              <a:t>All of my results depend on the underlying nuclear data that I accessed, and how I accessed it.</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72C0E2-8421-4193-835C-DB685ED94ED2}" type="slidenum">
              <a:rPr kumimoji="0" lang="en-US" sz="1800" b="1"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8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 name="Content Placeholder 2">
            <a:extLst>
              <a:ext uri="{FF2B5EF4-FFF2-40B4-BE49-F238E27FC236}">
                <a16:creationId xmlns:a16="http://schemas.microsoft.com/office/drawing/2014/main" id="{FCA03001-3DA9-46E9-9DFD-D8A0ED8DA9EC}"/>
              </a:ext>
            </a:extLst>
          </p:cNvPr>
          <p:cNvSpPr txBox="1">
            <a:spLocks/>
          </p:cNvSpPr>
          <p:nvPr/>
        </p:nvSpPr>
        <p:spPr>
          <a:xfrm>
            <a:off x="1676400" y="1066800"/>
            <a:ext cx="9144000" cy="3810000"/>
          </a:xfrm>
          <a:prstGeom prst="rect">
            <a:avLst/>
          </a:prstGeom>
        </p:spPr>
        <p:txBody>
          <a:bodyPr/>
          <a:lstStyle>
            <a:lvl1pPr marL="331788" indent="-331788" algn="l" rtl="0" eaLnBrk="1" fontAlgn="base" hangingPunct="1">
              <a:spcBef>
                <a:spcPct val="20000"/>
              </a:spcBef>
              <a:spcAft>
                <a:spcPct val="0"/>
              </a:spcAft>
              <a:buChar char="•"/>
              <a:defRPr sz="2400">
                <a:solidFill>
                  <a:schemeClr val="tx1"/>
                </a:solidFill>
                <a:latin typeface="+mn-lt"/>
                <a:ea typeface="+mn-ea"/>
                <a:cs typeface="+mn-cs"/>
              </a:defRPr>
            </a:lvl1pPr>
            <a:lvl2pPr marL="730250" indent="-274638" algn="l" rtl="0" eaLnBrk="1" fontAlgn="base" hangingPunct="1">
              <a:spcBef>
                <a:spcPct val="20000"/>
              </a:spcBef>
              <a:spcAft>
                <a:spcPct val="0"/>
              </a:spcAft>
              <a:buChar char="•"/>
              <a:defRPr sz="2200">
                <a:solidFill>
                  <a:schemeClr val="tx1"/>
                </a:solidFill>
                <a:latin typeface="+mn-lt"/>
              </a:defRPr>
            </a:lvl2pPr>
            <a:lvl3pPr marL="1130300" indent="-217488" algn="l" rtl="0" eaLnBrk="1" fontAlgn="base" hangingPunct="1">
              <a:spcBef>
                <a:spcPct val="20000"/>
              </a:spcBef>
              <a:spcAft>
                <a:spcPct val="0"/>
              </a:spcAft>
              <a:buChar char="•"/>
              <a:defRPr>
                <a:solidFill>
                  <a:schemeClr val="tx1"/>
                </a:solidFill>
                <a:latin typeface="+mn-lt"/>
              </a:defRPr>
            </a:lvl3pPr>
            <a:lvl4pPr marL="1585913" indent="-217488" algn="l" rtl="0" eaLnBrk="1" fontAlgn="base" hangingPunct="1">
              <a:spcBef>
                <a:spcPct val="20000"/>
              </a:spcBef>
              <a:spcAft>
                <a:spcPct val="0"/>
              </a:spcAft>
              <a:defRPr>
                <a:solidFill>
                  <a:schemeClr val="tx1"/>
                </a:solidFill>
                <a:latin typeface="+mn-lt"/>
              </a:defRPr>
            </a:lvl4pPr>
            <a:lvl5pPr marL="2041525" indent="-217488" algn="l" rtl="0" eaLnBrk="1" fontAlgn="base" hangingPunct="1">
              <a:spcBef>
                <a:spcPct val="20000"/>
              </a:spcBef>
              <a:spcAft>
                <a:spcPct val="0"/>
              </a:spcAft>
              <a:buChar char="»"/>
              <a:defRPr>
                <a:solidFill>
                  <a:schemeClr val="tx1"/>
                </a:solidFill>
                <a:latin typeface="+mn-lt"/>
              </a:defRPr>
            </a:lvl5pPr>
            <a:lvl6pPr marL="2503999" indent="-227637" algn="l" rtl="0" eaLnBrk="1" fontAlgn="base" hangingPunct="1">
              <a:spcBef>
                <a:spcPct val="20000"/>
              </a:spcBef>
              <a:spcAft>
                <a:spcPct val="0"/>
              </a:spcAft>
              <a:buChar char="»"/>
              <a:defRPr>
                <a:solidFill>
                  <a:schemeClr val="tx1"/>
                </a:solidFill>
                <a:latin typeface="+mn-lt"/>
              </a:defRPr>
            </a:lvl6pPr>
            <a:lvl7pPr marL="2959268" indent="-227637" algn="l" rtl="0" eaLnBrk="1" fontAlgn="base" hangingPunct="1">
              <a:spcBef>
                <a:spcPct val="20000"/>
              </a:spcBef>
              <a:spcAft>
                <a:spcPct val="0"/>
              </a:spcAft>
              <a:buChar char="»"/>
              <a:defRPr>
                <a:solidFill>
                  <a:schemeClr val="tx1"/>
                </a:solidFill>
                <a:latin typeface="+mn-lt"/>
              </a:defRPr>
            </a:lvl7pPr>
            <a:lvl8pPr marL="3414540" indent="-227637" algn="l" rtl="0" eaLnBrk="1" fontAlgn="base" hangingPunct="1">
              <a:spcBef>
                <a:spcPct val="20000"/>
              </a:spcBef>
              <a:spcAft>
                <a:spcPct val="0"/>
              </a:spcAft>
              <a:buChar char="»"/>
              <a:defRPr>
                <a:solidFill>
                  <a:schemeClr val="tx1"/>
                </a:solidFill>
                <a:latin typeface="+mn-lt"/>
              </a:defRPr>
            </a:lvl8pPr>
            <a:lvl9pPr marL="3869808" indent="-227637" algn="l" rtl="0" eaLnBrk="1" fontAlgn="base" hangingPunct="1">
              <a:spcBef>
                <a:spcPct val="20000"/>
              </a:spcBef>
              <a:spcAft>
                <a:spcPct val="0"/>
              </a:spcAft>
              <a:buChar char="»"/>
              <a:defRPr>
                <a:solidFill>
                  <a:schemeClr val="tx1"/>
                </a:solidFill>
                <a:latin typeface="+mn-lt"/>
              </a:defRPr>
            </a:lvl9pPr>
          </a:lstStyle>
          <a:p>
            <a:r>
              <a:rPr lang="en-US" dirty="0"/>
              <a:t>I used ENDF/B-VII.1 cross section libraries via MCNP6.2.  </a:t>
            </a:r>
          </a:p>
          <a:p>
            <a:r>
              <a:rPr lang="en-US" dirty="0"/>
              <a:t>Preliminary work with Mercury (discontinued due to lack of time): energy deposition trends were in agreement, but some unresolved quantitative differences vs. MCNP.</a:t>
            </a:r>
          </a:p>
          <a:p>
            <a:r>
              <a:rPr lang="en-US" dirty="0"/>
              <a:t>ENDF/B-VII is not the newest U.S. library (ENDF/B-VIII.0), nor did I get to consider/compare to JENDL, KAERI, etc. libraries.</a:t>
            </a:r>
          </a:p>
          <a:p>
            <a:r>
              <a:rPr lang="en-US" dirty="0"/>
              <a:t>MCNP’s energy deposition (radiation) w/high-fidelity nuclear data was only loosely coupled to ALE3D’s deflective response (hydrodynamics) – time-dependence of neutron energy deposition warrants further investigation.</a:t>
            </a:r>
          </a:p>
        </p:txBody>
      </p:sp>
      <p:sp>
        <p:nvSpPr>
          <p:cNvPr id="10" name="TextBox 9">
            <a:extLst>
              <a:ext uri="{FF2B5EF4-FFF2-40B4-BE49-F238E27FC236}">
                <a16:creationId xmlns:a16="http://schemas.microsoft.com/office/drawing/2014/main" id="{DE06854A-9ED3-4D2D-94A5-4D743BD763F5}"/>
              </a:ext>
            </a:extLst>
          </p:cNvPr>
          <p:cNvSpPr txBox="1"/>
          <p:nvPr/>
        </p:nvSpPr>
        <p:spPr>
          <a:xfrm>
            <a:off x="2200119" y="5375100"/>
            <a:ext cx="7791762" cy="1107996"/>
          </a:xfrm>
          <a:prstGeom prst="rect">
            <a:avLst/>
          </a:prstGeom>
          <a:noFill/>
        </p:spPr>
        <p:txBody>
          <a:bodyPr wrap="square" rtlCol="0" anchor="ct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Accuracy/precision of cross sections is paramount to correct energy deposition: any changes to cross section data could </a:t>
            </a:r>
            <a:r>
              <a:rPr lang="en-US" sz="2200" b="1" dirty="0">
                <a:solidFill>
                  <a:srgbClr val="C00000"/>
                </a:solidFill>
              </a:rPr>
              <a:t>have significant effects on the end results.</a:t>
            </a:r>
            <a:endParaRPr kumimoji="0" lang="en-US" sz="2200" b="1" i="0" u="none" strike="noStrike" kern="1200" cap="none" spc="0" normalizeH="0" baseline="0" noProof="0" dirty="0">
              <a:ln>
                <a:noFill/>
              </a:ln>
              <a:solidFill>
                <a:srgbClr val="C00000"/>
              </a:solidFill>
              <a:effectLst/>
              <a:uLnTx/>
              <a:uFillTx/>
              <a:latin typeface="Arial" charset="0"/>
              <a:ea typeface="+mn-ea"/>
              <a:cs typeface="Arial" charset="0"/>
            </a:endParaRPr>
          </a:p>
        </p:txBody>
      </p:sp>
    </p:spTree>
    <p:extLst>
      <p:ext uri="{BB962C8B-B14F-4D97-AF65-F5344CB8AC3E}">
        <p14:creationId xmlns:p14="http://schemas.microsoft.com/office/powerpoint/2010/main" val="11534747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5437D7-B2E3-48A0-82BA-4C5BC6FCB7A1}"/>
              </a:ext>
            </a:extLst>
          </p:cNvPr>
          <p:cNvSpPr>
            <a:spLocks noGrp="1"/>
          </p:cNvSpPr>
          <p:nvPr>
            <p:ph idx="1"/>
          </p:nvPr>
        </p:nvSpPr>
        <p:spPr>
          <a:xfrm>
            <a:off x="2209800" y="1066800"/>
            <a:ext cx="8458200" cy="5715000"/>
          </a:xfrm>
        </p:spPr>
        <p:txBody>
          <a:bodyPr/>
          <a:lstStyle/>
          <a:p>
            <a:r>
              <a:rPr lang="en-US" dirty="0"/>
              <a:t>LLNL Planetary Defense Group Collaborators</a:t>
            </a:r>
          </a:p>
          <a:p>
            <a:pPr lvl="1"/>
            <a:r>
              <a:rPr lang="en-US" dirty="0">
                <a:solidFill>
                  <a:srgbClr val="000066"/>
                </a:solidFill>
              </a:rPr>
              <a:t>Dr. Megan Bruck </a:t>
            </a:r>
            <a:r>
              <a:rPr lang="en-US" dirty="0" err="1">
                <a:solidFill>
                  <a:srgbClr val="000066"/>
                </a:solidFill>
              </a:rPr>
              <a:t>Syal</a:t>
            </a:r>
            <a:endParaRPr lang="en-US" dirty="0">
              <a:solidFill>
                <a:srgbClr val="000066"/>
              </a:solidFill>
            </a:endParaRPr>
          </a:p>
          <a:p>
            <a:pPr lvl="1"/>
            <a:r>
              <a:rPr lang="en-US" dirty="0">
                <a:solidFill>
                  <a:srgbClr val="000066"/>
                </a:solidFill>
              </a:rPr>
              <a:t>Dr. Joseph </a:t>
            </a:r>
            <a:r>
              <a:rPr lang="en-US" dirty="0" err="1">
                <a:solidFill>
                  <a:srgbClr val="000066"/>
                </a:solidFill>
              </a:rPr>
              <a:t>Wasem</a:t>
            </a:r>
            <a:endParaRPr lang="en-US" dirty="0">
              <a:solidFill>
                <a:srgbClr val="000066"/>
              </a:solidFill>
            </a:endParaRPr>
          </a:p>
          <a:p>
            <a:r>
              <a:rPr lang="en-US" dirty="0"/>
              <a:t>AFIT Faculty</a:t>
            </a:r>
          </a:p>
          <a:p>
            <a:pPr lvl="1"/>
            <a:r>
              <a:rPr lang="en-US" dirty="0">
                <a:solidFill>
                  <a:srgbClr val="000066"/>
                </a:solidFill>
              </a:rPr>
              <a:t>Dr. Darren Holland, thesis research advisor</a:t>
            </a:r>
          </a:p>
          <a:p>
            <a:pPr lvl="1"/>
            <a:r>
              <a:rPr lang="en-US" dirty="0">
                <a:solidFill>
                  <a:srgbClr val="000066"/>
                </a:solidFill>
              </a:rPr>
              <a:t>Maj James Bevins, Ph.D.</a:t>
            </a:r>
          </a:p>
          <a:p>
            <a:pPr lvl="1"/>
            <a:r>
              <a:rPr lang="en-US" dirty="0">
                <a:solidFill>
                  <a:srgbClr val="000066"/>
                </a:solidFill>
              </a:rPr>
              <a:t>Dr. John </a:t>
            </a:r>
            <a:r>
              <a:rPr lang="en-US" dirty="0" err="1">
                <a:solidFill>
                  <a:srgbClr val="000066"/>
                </a:solidFill>
              </a:rPr>
              <a:t>McClory</a:t>
            </a:r>
            <a:endParaRPr lang="en-US" dirty="0"/>
          </a:p>
          <a:p>
            <a:r>
              <a:rPr lang="en-US" dirty="0"/>
              <a:t>NNSA, under grant NA000103</a:t>
            </a:r>
          </a:p>
          <a:p>
            <a:r>
              <a:rPr lang="en-US" dirty="0"/>
              <a:t>SMART Scholarship, with AFTAC as sponsoring facility</a:t>
            </a:r>
          </a:p>
        </p:txBody>
      </p:sp>
      <p:sp>
        <p:nvSpPr>
          <p:cNvPr id="4" name="Slide Number Placeholder 3">
            <a:extLst>
              <a:ext uri="{FF2B5EF4-FFF2-40B4-BE49-F238E27FC236}">
                <a16:creationId xmlns:a16="http://schemas.microsoft.com/office/drawing/2014/main" id="{2C020C60-0B55-4FA2-AC96-8B861149DE20}"/>
              </a:ext>
            </a:extLst>
          </p:cNvPr>
          <p:cNvSpPr>
            <a:spLocks noGrp="1"/>
          </p:cNvSpPr>
          <p:nvPr>
            <p:ph type="sldNum" sz="quarter" idx="10"/>
          </p:nvPr>
        </p:nvSpPr>
        <p:spPr/>
        <p:txBody>
          <a:bodyPr/>
          <a:lstStyle/>
          <a:p>
            <a:pPr>
              <a:defRPr/>
            </a:pPr>
            <a:fld id="{1E72C0E2-8421-4193-835C-DB685ED94ED2}" type="slidenum">
              <a:rPr lang="en-US">
                <a:solidFill>
                  <a:srgbClr val="000000"/>
                </a:solidFill>
              </a:rPr>
              <a:pPr>
                <a:defRPr/>
              </a:pPr>
              <a:t>14</a:t>
            </a:fld>
            <a:endParaRPr lang="en-US" dirty="0">
              <a:solidFill>
                <a:srgbClr val="000000"/>
              </a:solidFill>
            </a:endParaRPr>
          </a:p>
        </p:txBody>
      </p:sp>
      <p:sp>
        <p:nvSpPr>
          <p:cNvPr id="5" name="Title 1">
            <a:extLst>
              <a:ext uri="{FF2B5EF4-FFF2-40B4-BE49-F238E27FC236}">
                <a16:creationId xmlns:a16="http://schemas.microsoft.com/office/drawing/2014/main" id="{BE3A05D0-FC96-4AD2-B4CF-7CE37680545C}"/>
              </a:ext>
            </a:extLst>
          </p:cNvPr>
          <p:cNvSpPr txBox="1">
            <a:spLocks/>
          </p:cNvSpPr>
          <p:nvPr/>
        </p:nvSpPr>
        <p:spPr bwMode="auto">
          <a:xfrm>
            <a:off x="76200" y="76200"/>
            <a:ext cx="12039600" cy="914400"/>
          </a:xfrm>
          <a:prstGeom prst="rect">
            <a:avLst/>
          </a:prstGeom>
          <a:noFill/>
          <a:ln w="9525">
            <a:noFill/>
            <a:miter lim="800000"/>
            <a:headEnd/>
            <a:tailEnd/>
          </a:ln>
        </p:spPr>
        <p:txBody>
          <a:bodyPr vert="horz" wrap="square" lIns="91021" tIns="45511" rIns="91021" bIns="45511" numCol="1" anchor="t" anchorCtr="0" compatLnSpc="1">
            <a:prstTxWarp prst="textNoShape">
              <a:avLst/>
            </a:prstTxWarp>
          </a:bodyPr>
          <a:lstStyle>
            <a:lvl1pPr algn="l" rtl="0" eaLnBrk="1" fontAlgn="base" hangingPunct="1">
              <a:spcBef>
                <a:spcPct val="0"/>
              </a:spcBef>
              <a:spcAft>
                <a:spcPct val="0"/>
              </a:spcAft>
              <a:defRPr sz="2800" b="1">
                <a:solidFill>
                  <a:schemeClr val="folHlink"/>
                </a:solidFill>
                <a:latin typeface="+mj-lt"/>
                <a:ea typeface="+mj-ea"/>
                <a:cs typeface="+mj-cs"/>
              </a:defRPr>
            </a:lvl1pPr>
            <a:lvl2pPr algn="ctr" rtl="0" eaLnBrk="1" fontAlgn="base" hangingPunct="1">
              <a:spcBef>
                <a:spcPct val="0"/>
              </a:spcBef>
              <a:spcAft>
                <a:spcPct val="0"/>
              </a:spcAft>
              <a:defRPr sz="3600" b="1">
                <a:solidFill>
                  <a:schemeClr val="folHlink"/>
                </a:solidFill>
                <a:latin typeface="Arial" charset="0"/>
              </a:defRPr>
            </a:lvl2pPr>
            <a:lvl3pPr algn="ctr" rtl="0" eaLnBrk="1" fontAlgn="base" hangingPunct="1">
              <a:spcBef>
                <a:spcPct val="0"/>
              </a:spcBef>
              <a:spcAft>
                <a:spcPct val="0"/>
              </a:spcAft>
              <a:defRPr sz="3600" b="1">
                <a:solidFill>
                  <a:schemeClr val="folHlink"/>
                </a:solidFill>
                <a:latin typeface="Arial" charset="0"/>
              </a:defRPr>
            </a:lvl3pPr>
            <a:lvl4pPr algn="ctr" rtl="0" eaLnBrk="1" fontAlgn="base" hangingPunct="1">
              <a:spcBef>
                <a:spcPct val="0"/>
              </a:spcBef>
              <a:spcAft>
                <a:spcPct val="0"/>
              </a:spcAft>
              <a:defRPr sz="3600" b="1">
                <a:solidFill>
                  <a:schemeClr val="folHlink"/>
                </a:solidFill>
                <a:latin typeface="Arial" charset="0"/>
              </a:defRPr>
            </a:lvl4pPr>
            <a:lvl5pPr algn="ctr" rtl="0" eaLnBrk="1" fontAlgn="base" hangingPunct="1">
              <a:spcBef>
                <a:spcPct val="0"/>
              </a:spcBef>
              <a:spcAft>
                <a:spcPct val="0"/>
              </a:spcAft>
              <a:defRPr sz="3600" b="1">
                <a:solidFill>
                  <a:schemeClr val="folHlink"/>
                </a:solidFill>
                <a:latin typeface="Arial" charset="0"/>
              </a:defRPr>
            </a:lvl5pPr>
            <a:lvl6pPr marL="455272" algn="ctr" rtl="0" eaLnBrk="1" fontAlgn="base" hangingPunct="1">
              <a:spcBef>
                <a:spcPct val="0"/>
              </a:spcBef>
              <a:spcAft>
                <a:spcPct val="0"/>
              </a:spcAft>
              <a:defRPr sz="3600" b="1">
                <a:solidFill>
                  <a:schemeClr val="folHlink"/>
                </a:solidFill>
                <a:latin typeface="Arial" charset="0"/>
              </a:defRPr>
            </a:lvl6pPr>
            <a:lvl7pPr marL="910544" algn="ctr" rtl="0" eaLnBrk="1" fontAlgn="base" hangingPunct="1">
              <a:spcBef>
                <a:spcPct val="0"/>
              </a:spcBef>
              <a:spcAft>
                <a:spcPct val="0"/>
              </a:spcAft>
              <a:defRPr sz="3600" b="1">
                <a:solidFill>
                  <a:schemeClr val="folHlink"/>
                </a:solidFill>
                <a:latin typeface="Arial" charset="0"/>
              </a:defRPr>
            </a:lvl7pPr>
            <a:lvl8pPr marL="1365819" algn="ctr" rtl="0" eaLnBrk="1" fontAlgn="base" hangingPunct="1">
              <a:spcBef>
                <a:spcPct val="0"/>
              </a:spcBef>
              <a:spcAft>
                <a:spcPct val="0"/>
              </a:spcAft>
              <a:defRPr sz="3600" b="1">
                <a:solidFill>
                  <a:schemeClr val="folHlink"/>
                </a:solidFill>
                <a:latin typeface="Arial" charset="0"/>
              </a:defRPr>
            </a:lvl8pPr>
            <a:lvl9pPr marL="1821090" algn="ctr" rtl="0" eaLnBrk="1" fontAlgn="base" hangingPunct="1">
              <a:spcBef>
                <a:spcPct val="0"/>
              </a:spcBef>
              <a:spcAft>
                <a:spcPct val="0"/>
              </a:spcAft>
              <a:defRPr sz="3600" b="1">
                <a:solidFill>
                  <a:schemeClr val="folHlink"/>
                </a:solidFill>
                <a:latin typeface="Arial" charset="0"/>
              </a:defRPr>
            </a:lvl9pPr>
          </a:lstStyle>
          <a:p>
            <a:pPr algn="ctr"/>
            <a:r>
              <a:rPr lang="en-US" dirty="0"/>
              <a:t>Acknowledgements.</a:t>
            </a:r>
            <a:endParaRPr lang="en-US" kern="0" dirty="0"/>
          </a:p>
        </p:txBody>
      </p:sp>
    </p:spTree>
    <p:extLst>
      <p:ext uri="{BB962C8B-B14F-4D97-AF65-F5344CB8AC3E}">
        <p14:creationId xmlns:p14="http://schemas.microsoft.com/office/powerpoint/2010/main" val="158539386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0" y="76200"/>
            <a:ext cx="12192000" cy="914400"/>
          </a:xfrm>
        </p:spPr>
        <p:txBody>
          <a:bodyPr anchor="t"/>
          <a:lstStyle/>
          <a:p>
            <a:pPr algn="ctr"/>
            <a:r>
              <a:rPr lang="en-US" dirty="0"/>
              <a:t>Questions?</a:t>
            </a:r>
            <a:br>
              <a:rPr lang="en-US" dirty="0"/>
            </a:br>
            <a:endParaRPr lang="en-US" dirty="0"/>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15</a:t>
            </a:fld>
            <a:endParaRPr lang="en-US" dirty="0">
              <a:solidFill>
                <a:srgbClr val="000000"/>
              </a:solidFill>
            </a:endParaRPr>
          </a:p>
        </p:txBody>
      </p:sp>
      <p:pic>
        <p:nvPicPr>
          <p:cNvPr id="9" name="Picture 8">
            <a:extLst>
              <a:ext uri="{FF2B5EF4-FFF2-40B4-BE49-F238E27FC236}">
                <a16:creationId xmlns:a16="http://schemas.microsoft.com/office/drawing/2014/main" id="{D8CD8D64-5906-4213-8E23-D51475987982}"/>
              </a:ext>
            </a:extLst>
          </p:cNvPr>
          <p:cNvPicPr>
            <a:picLocks noChangeAspect="1"/>
          </p:cNvPicPr>
          <p:nvPr/>
        </p:nvPicPr>
        <p:blipFill>
          <a:blip r:embed="rId3"/>
          <a:stretch>
            <a:fillRect/>
          </a:stretch>
        </p:blipFill>
        <p:spPr>
          <a:xfrm>
            <a:off x="1112519" y="963025"/>
            <a:ext cx="9966960" cy="5605784"/>
          </a:xfrm>
          <a:prstGeom prst="rect">
            <a:avLst/>
          </a:prstGeom>
        </p:spPr>
      </p:pic>
      <p:sp>
        <p:nvSpPr>
          <p:cNvPr id="5" name="TextBox 4">
            <a:extLst>
              <a:ext uri="{FF2B5EF4-FFF2-40B4-BE49-F238E27FC236}">
                <a16:creationId xmlns:a16="http://schemas.microsoft.com/office/drawing/2014/main" id="{A9BC1185-FDCA-493D-82A5-78E454D36D58}"/>
              </a:ext>
            </a:extLst>
          </p:cNvPr>
          <p:cNvSpPr txBox="1"/>
          <p:nvPr/>
        </p:nvSpPr>
        <p:spPr>
          <a:xfrm>
            <a:off x="1950286" y="6581001"/>
            <a:ext cx="8291425" cy="276999"/>
          </a:xfrm>
          <a:prstGeom prst="rect">
            <a:avLst/>
          </a:prstGeom>
          <a:noFill/>
        </p:spPr>
        <p:txBody>
          <a:bodyPr wrap="square" rtlCol="0" anchor="ctr">
            <a:spAutoFit/>
          </a:bodyPr>
          <a:lstStyle/>
          <a:p>
            <a:pPr algn="ctr"/>
            <a:r>
              <a:rPr lang="en-US" sz="1200" dirty="0">
                <a:solidFill>
                  <a:srgbClr val="C00000"/>
                </a:solidFill>
              </a:rPr>
              <a:t>NASA/JPL-Caltech: https://www.nasa.gov/feature/jpl/asteroid-flyby-will-benefit-nasa-detection-and-tracking-network</a:t>
            </a:r>
          </a:p>
        </p:txBody>
      </p:sp>
    </p:spTree>
    <p:extLst>
      <p:ext uri="{BB962C8B-B14F-4D97-AF65-F5344CB8AC3E}">
        <p14:creationId xmlns:p14="http://schemas.microsoft.com/office/powerpoint/2010/main" val="246658474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76200" y="76200"/>
            <a:ext cx="12039600" cy="914400"/>
          </a:xfrm>
        </p:spPr>
        <p:txBody>
          <a:bodyPr anchor="t"/>
          <a:lstStyle/>
          <a:p>
            <a:pPr algn="ctr"/>
            <a:r>
              <a:rPr lang="en-US" dirty="0"/>
              <a:t>Summary &amp; Conclusions.</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72C0E2-8421-4193-835C-DB685ED94ED2}" type="slidenum">
              <a:rPr kumimoji="0" lang="en-US" sz="1800" b="1"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8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 name="Content Placeholder 2">
            <a:extLst>
              <a:ext uri="{FF2B5EF4-FFF2-40B4-BE49-F238E27FC236}">
                <a16:creationId xmlns:a16="http://schemas.microsoft.com/office/drawing/2014/main" id="{B75A6E84-2B43-4C7B-8FBD-35A1584D9580}"/>
              </a:ext>
            </a:extLst>
          </p:cNvPr>
          <p:cNvSpPr>
            <a:spLocks noGrp="1"/>
          </p:cNvSpPr>
          <p:nvPr>
            <p:ph idx="1"/>
          </p:nvPr>
        </p:nvSpPr>
        <p:spPr>
          <a:xfrm>
            <a:off x="1676400" y="1066800"/>
            <a:ext cx="8839200" cy="5334000"/>
          </a:xfrm>
        </p:spPr>
        <p:txBody>
          <a:bodyPr/>
          <a:lstStyle/>
          <a:p>
            <a:r>
              <a:rPr lang="en-US" b="1" dirty="0"/>
              <a:t>Problem: </a:t>
            </a:r>
            <a:r>
              <a:rPr lang="en-US" dirty="0"/>
              <a:t>Does the neutron energy affect asteroid deflection?</a:t>
            </a:r>
            <a:endParaRPr lang="en-US" dirty="0">
              <a:solidFill>
                <a:srgbClr val="000066"/>
              </a:solidFill>
            </a:endParaRPr>
          </a:p>
          <a:p>
            <a:r>
              <a:rPr lang="en-US" b="1" dirty="0"/>
              <a:t>Hypothesis: </a:t>
            </a:r>
            <a:r>
              <a:rPr lang="en-US" dirty="0"/>
              <a:t>Affirmative. </a:t>
            </a:r>
            <a:r>
              <a:rPr lang="en-US" u="sng" dirty="0"/>
              <a:t>Confirmed.</a:t>
            </a:r>
          </a:p>
          <a:p>
            <a:r>
              <a:rPr lang="en-US" b="1" dirty="0"/>
              <a:t>Why?</a:t>
            </a:r>
            <a:r>
              <a:rPr lang="en-US" dirty="0"/>
              <a:t> Because changing the neutron energy means changing the:</a:t>
            </a:r>
          </a:p>
          <a:p>
            <a:pPr lvl="1"/>
            <a:r>
              <a:rPr lang="en-US" u="sng" dirty="0">
                <a:solidFill>
                  <a:srgbClr val="000066"/>
                </a:solidFill>
              </a:rPr>
              <a:t>energy deposition profiles</a:t>
            </a:r>
          </a:p>
          <a:p>
            <a:pPr lvl="1"/>
            <a:r>
              <a:rPr lang="en-US" u="sng" dirty="0">
                <a:solidFill>
                  <a:srgbClr val="000066"/>
                </a:solidFill>
              </a:rPr>
              <a:t>energy coupling efficiencies</a:t>
            </a:r>
          </a:p>
          <a:p>
            <a:endParaRPr lang="en-US" dirty="0">
              <a:solidFill>
                <a:srgbClr val="000066"/>
              </a:solidFill>
            </a:endParaRPr>
          </a:p>
        </p:txBody>
      </p:sp>
      <p:sp>
        <p:nvSpPr>
          <p:cNvPr id="13" name="TextBox 12">
            <a:extLst>
              <a:ext uri="{FF2B5EF4-FFF2-40B4-BE49-F238E27FC236}">
                <a16:creationId xmlns:a16="http://schemas.microsoft.com/office/drawing/2014/main" id="{182F6F2C-A7C3-4D20-9058-10EDA3B1FDA8}"/>
              </a:ext>
            </a:extLst>
          </p:cNvPr>
          <p:cNvSpPr txBox="1"/>
          <p:nvPr/>
        </p:nvSpPr>
        <p:spPr>
          <a:xfrm>
            <a:off x="2262782" y="5220950"/>
            <a:ext cx="7666435" cy="1446550"/>
          </a:xfrm>
          <a:prstGeom prst="rect">
            <a:avLst/>
          </a:prstGeom>
          <a:noFill/>
        </p:spPr>
        <p:txBody>
          <a:bodyPr wrap="square" rtlCol="0" anchor="ct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Why does this matter? This type of research could help determine which type of device outputs are most effective for deflecting asteroids, and whether altering the neutron energy spectrum would ever be worthwhile.</a:t>
            </a:r>
          </a:p>
        </p:txBody>
      </p:sp>
    </p:spTree>
    <p:extLst>
      <p:ext uri="{BB962C8B-B14F-4D97-AF65-F5344CB8AC3E}">
        <p14:creationId xmlns:p14="http://schemas.microsoft.com/office/powerpoint/2010/main" val="24748183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1ABB6-A43A-4660-B60D-4CF8FCB09D39}"/>
              </a:ext>
            </a:extLst>
          </p:cNvPr>
          <p:cNvSpPr>
            <a:spLocks noGrp="1"/>
          </p:cNvSpPr>
          <p:nvPr>
            <p:ph idx="1"/>
          </p:nvPr>
        </p:nvSpPr>
        <p:spPr>
          <a:xfrm>
            <a:off x="1676400" y="685800"/>
            <a:ext cx="8839200" cy="5486400"/>
          </a:xfrm>
        </p:spPr>
        <p:txBody>
          <a:bodyPr anchor="ctr"/>
          <a:lstStyle/>
          <a:p>
            <a:pPr marL="0" indent="0" algn="ctr">
              <a:buNone/>
            </a:pPr>
            <a:r>
              <a:rPr lang="en-US" sz="4400" b="1" dirty="0">
                <a:solidFill>
                  <a:srgbClr val="000066"/>
                </a:solidFill>
              </a:rPr>
              <a:t>Backup Slides</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17</a:t>
            </a:fld>
            <a:endParaRPr lang="en-US" dirty="0">
              <a:solidFill>
                <a:srgbClr val="000000"/>
              </a:solidFill>
            </a:endParaRPr>
          </a:p>
        </p:txBody>
      </p:sp>
    </p:spTree>
    <p:extLst>
      <p:ext uri="{BB962C8B-B14F-4D97-AF65-F5344CB8AC3E}">
        <p14:creationId xmlns:p14="http://schemas.microsoft.com/office/powerpoint/2010/main" val="131833966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8686800" cy="914400"/>
          </a:xfrm>
        </p:spPr>
        <p:txBody>
          <a:bodyPr anchor="t"/>
          <a:lstStyle/>
          <a:p>
            <a:r>
              <a:rPr lang="en-US" dirty="0"/>
              <a:t>Two ways how changing the neutron interactions amounts to changing the energy deposition.  </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72C0E2-8421-4193-835C-DB685ED94ED2}" type="slidenum">
              <a:rPr kumimoji="0" lang="en-US" sz="1800" b="1"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8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TextBox 4">
            <a:extLst>
              <a:ext uri="{FF2B5EF4-FFF2-40B4-BE49-F238E27FC236}">
                <a16:creationId xmlns:a16="http://schemas.microsoft.com/office/drawing/2014/main" id="{198B61F5-2B8F-4ADD-9B03-93F23799076C}"/>
              </a:ext>
            </a:extLst>
          </p:cNvPr>
          <p:cNvSpPr txBox="1"/>
          <p:nvPr/>
        </p:nvSpPr>
        <p:spPr>
          <a:xfrm>
            <a:off x="3237877" y="5898059"/>
            <a:ext cx="5716246" cy="769441"/>
          </a:xfrm>
          <a:prstGeom prst="rect">
            <a:avLst/>
          </a:prstGeom>
          <a:noFill/>
        </p:spPr>
        <p:txBody>
          <a:bodyPr wrap="square" rtlCol="0" anchor="ct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On average, 14.1 MeV neutrons are more penetrative than 1 MeV neutrons.</a:t>
            </a:r>
          </a:p>
        </p:txBody>
      </p:sp>
      <p:sp>
        <p:nvSpPr>
          <p:cNvPr id="9" name="Content Placeholder 2">
            <a:extLst>
              <a:ext uri="{FF2B5EF4-FFF2-40B4-BE49-F238E27FC236}">
                <a16:creationId xmlns:a16="http://schemas.microsoft.com/office/drawing/2014/main" id="{00E7DBA7-51A9-4AC5-A664-32FFA39C1266}"/>
              </a:ext>
            </a:extLst>
          </p:cNvPr>
          <p:cNvSpPr>
            <a:spLocks noGrp="1"/>
          </p:cNvSpPr>
          <p:nvPr>
            <p:ph idx="1"/>
          </p:nvPr>
        </p:nvSpPr>
        <p:spPr>
          <a:xfrm>
            <a:off x="1676400" y="1066800"/>
            <a:ext cx="8839200" cy="5334000"/>
          </a:xfrm>
        </p:spPr>
        <p:txBody>
          <a:bodyPr/>
          <a:lstStyle/>
          <a:p>
            <a:r>
              <a:rPr lang="en-US" u="sng" dirty="0">
                <a:solidFill>
                  <a:srgbClr val="000066"/>
                </a:solidFill>
              </a:rPr>
              <a:t>First</a:t>
            </a:r>
            <a:r>
              <a:rPr lang="en-US" b="1" dirty="0">
                <a:solidFill>
                  <a:srgbClr val="000066"/>
                </a:solidFill>
              </a:rPr>
              <a:t>: </a:t>
            </a:r>
            <a:r>
              <a:rPr lang="en-US" dirty="0"/>
              <a:t>changing the neutron energy = changing total cross-section magnitude = changing the mean-free-path = changing the spatial extent/distribution of energy.</a:t>
            </a:r>
            <a:endParaRPr lang="en-US" dirty="0">
              <a:solidFill>
                <a:srgbClr val="000066"/>
              </a:solidFill>
            </a:endParaRPr>
          </a:p>
        </p:txBody>
      </p:sp>
      <p:pic>
        <p:nvPicPr>
          <p:cNvPr id="10" name="Picture 9">
            <a:extLst>
              <a:ext uri="{FF2B5EF4-FFF2-40B4-BE49-F238E27FC236}">
                <a16:creationId xmlns:a16="http://schemas.microsoft.com/office/drawing/2014/main" id="{0A2CE3F2-9B68-4854-836E-9A9CEE08F8FF}"/>
              </a:ext>
            </a:extLst>
          </p:cNvPr>
          <p:cNvPicPr>
            <a:picLocks noChangeAspect="1"/>
          </p:cNvPicPr>
          <p:nvPr/>
        </p:nvPicPr>
        <p:blipFill>
          <a:blip r:embed="rId3"/>
          <a:stretch>
            <a:fillRect/>
          </a:stretch>
        </p:blipFill>
        <p:spPr>
          <a:xfrm>
            <a:off x="3237877" y="2667000"/>
            <a:ext cx="5716246" cy="2793264"/>
          </a:xfrm>
          <a:prstGeom prst="rect">
            <a:avLst/>
          </a:prstGeom>
        </p:spPr>
      </p:pic>
    </p:spTree>
    <p:extLst>
      <p:ext uri="{BB962C8B-B14F-4D97-AF65-F5344CB8AC3E}">
        <p14:creationId xmlns:p14="http://schemas.microsoft.com/office/powerpoint/2010/main" val="132581233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8991600" cy="914400"/>
          </a:xfrm>
        </p:spPr>
        <p:txBody>
          <a:bodyPr anchor="t"/>
          <a:lstStyle/>
          <a:p>
            <a:r>
              <a:rPr lang="en-US" dirty="0"/>
              <a:t>Two ways how changing the neutron interactions amounts to changing the energy deposition. (Cont.)</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72C0E2-8421-4193-835C-DB685ED94ED2}" type="slidenum">
              <a:rPr kumimoji="0" lang="en-US" sz="1800" b="1"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8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TextBox 4">
            <a:extLst>
              <a:ext uri="{FF2B5EF4-FFF2-40B4-BE49-F238E27FC236}">
                <a16:creationId xmlns:a16="http://schemas.microsoft.com/office/drawing/2014/main" id="{198B61F5-2B8F-4ADD-9B03-93F23799076C}"/>
              </a:ext>
            </a:extLst>
          </p:cNvPr>
          <p:cNvSpPr txBox="1"/>
          <p:nvPr/>
        </p:nvSpPr>
        <p:spPr>
          <a:xfrm>
            <a:off x="808054" y="5896033"/>
            <a:ext cx="10575889" cy="830997"/>
          </a:xfrm>
          <a:prstGeom prst="rect">
            <a:avLst/>
          </a:prstGeom>
          <a:noFill/>
        </p:spPr>
        <p:txBody>
          <a:bodyPr wrap="square" rtlCol="0" anchor="ctr">
            <a:spAutoFit/>
          </a:bodyPr>
          <a:lstStyle/>
          <a:p>
            <a:pPr algn="just"/>
            <a:r>
              <a:rPr lang="en-US" sz="2400" b="1" dirty="0">
                <a:solidFill>
                  <a:srgbClr val="C00000"/>
                </a:solidFill>
              </a:rPr>
              <a:t>Exothermic (+Q) reaction channels are a bonus for energy coupling, while endothermic (-Q) reactions draw a coupling penalty.</a:t>
            </a:r>
          </a:p>
        </p:txBody>
      </p:sp>
      <p:sp>
        <p:nvSpPr>
          <p:cNvPr id="9" name="Content Placeholder 2">
            <a:extLst>
              <a:ext uri="{FF2B5EF4-FFF2-40B4-BE49-F238E27FC236}">
                <a16:creationId xmlns:a16="http://schemas.microsoft.com/office/drawing/2014/main" id="{00E7DBA7-51A9-4AC5-A664-32FFA39C1266}"/>
              </a:ext>
            </a:extLst>
          </p:cNvPr>
          <p:cNvSpPr>
            <a:spLocks noGrp="1"/>
          </p:cNvSpPr>
          <p:nvPr>
            <p:ph idx="1"/>
          </p:nvPr>
        </p:nvSpPr>
        <p:spPr>
          <a:xfrm>
            <a:off x="1676400" y="1066800"/>
            <a:ext cx="8839200" cy="5334000"/>
          </a:xfrm>
        </p:spPr>
        <p:txBody>
          <a:bodyPr/>
          <a:lstStyle/>
          <a:p>
            <a:r>
              <a:rPr lang="en-US" u="sng" dirty="0">
                <a:solidFill>
                  <a:srgbClr val="000066"/>
                </a:solidFill>
              </a:rPr>
              <a:t>Second</a:t>
            </a:r>
            <a:r>
              <a:rPr lang="en-US" b="1" dirty="0">
                <a:solidFill>
                  <a:srgbClr val="000066"/>
                </a:solidFill>
              </a:rPr>
              <a:t>: </a:t>
            </a:r>
            <a:r>
              <a:rPr lang="en-US" dirty="0"/>
              <a:t>changing the neutron energy = opening or closing reaction channels = changing the energy coupling.</a:t>
            </a:r>
          </a:p>
          <a:p>
            <a:endParaRPr lang="en-US" dirty="0">
              <a:solidFill>
                <a:srgbClr val="000066"/>
              </a:solidFill>
            </a:endParaRPr>
          </a:p>
        </p:txBody>
      </p:sp>
      <p:pic>
        <p:nvPicPr>
          <p:cNvPr id="7" name="Picture 6">
            <a:extLst>
              <a:ext uri="{FF2B5EF4-FFF2-40B4-BE49-F238E27FC236}">
                <a16:creationId xmlns:a16="http://schemas.microsoft.com/office/drawing/2014/main" id="{7A44F687-749A-4DFA-9379-E36ABF2BFD97}"/>
              </a:ext>
            </a:extLst>
          </p:cNvPr>
          <p:cNvPicPr>
            <a:picLocks noChangeAspect="1"/>
          </p:cNvPicPr>
          <p:nvPr/>
        </p:nvPicPr>
        <p:blipFill>
          <a:blip r:embed="rId3"/>
          <a:stretch>
            <a:fillRect/>
          </a:stretch>
        </p:blipFill>
        <p:spPr>
          <a:xfrm>
            <a:off x="2057400" y="2667000"/>
            <a:ext cx="8077200" cy="1806650"/>
          </a:xfrm>
          <a:prstGeom prst="rect">
            <a:avLst/>
          </a:prstGeom>
        </p:spPr>
      </p:pic>
      <p:pic>
        <p:nvPicPr>
          <p:cNvPr id="8" name="Picture 7">
            <a:extLst>
              <a:ext uri="{FF2B5EF4-FFF2-40B4-BE49-F238E27FC236}">
                <a16:creationId xmlns:a16="http://schemas.microsoft.com/office/drawing/2014/main" id="{A4069815-2724-4A28-A6A5-87F9C18B86AD}"/>
              </a:ext>
            </a:extLst>
          </p:cNvPr>
          <p:cNvPicPr>
            <a:picLocks noChangeAspect="1"/>
          </p:cNvPicPr>
          <p:nvPr/>
        </p:nvPicPr>
        <p:blipFill>
          <a:blip r:embed="rId4"/>
          <a:stretch>
            <a:fillRect/>
          </a:stretch>
        </p:blipFill>
        <p:spPr>
          <a:xfrm>
            <a:off x="4195762" y="1928253"/>
            <a:ext cx="3800475" cy="619125"/>
          </a:xfrm>
          <a:prstGeom prst="rect">
            <a:avLst/>
          </a:prstGeom>
        </p:spPr>
      </p:pic>
      <p:sp>
        <p:nvSpPr>
          <p:cNvPr id="11" name="TextBox 10">
            <a:extLst>
              <a:ext uri="{FF2B5EF4-FFF2-40B4-BE49-F238E27FC236}">
                <a16:creationId xmlns:a16="http://schemas.microsoft.com/office/drawing/2014/main" id="{726AB531-2D94-4B59-A570-388E802A9974}"/>
              </a:ext>
            </a:extLst>
          </p:cNvPr>
          <p:cNvSpPr txBox="1"/>
          <p:nvPr/>
        </p:nvSpPr>
        <p:spPr>
          <a:xfrm>
            <a:off x="2378111" y="4856126"/>
            <a:ext cx="2401822" cy="707886"/>
          </a:xfrm>
          <a:prstGeom prst="rect">
            <a:avLst/>
          </a:prstGeom>
          <a:noFill/>
        </p:spPr>
        <p:txBody>
          <a:bodyPr wrap="square" rtlCol="0" anchor="ctr">
            <a:spAutoFit/>
          </a:bodyPr>
          <a:lstStyle/>
          <a:p>
            <a:pPr algn="ctr"/>
            <a:r>
              <a:rPr lang="en-US" sz="2000" dirty="0"/>
              <a:t>Mass destroyed,</a:t>
            </a:r>
          </a:p>
          <a:p>
            <a:pPr algn="ctr"/>
            <a:r>
              <a:rPr lang="en-US" sz="2000" dirty="0"/>
              <a:t>Energy created</a:t>
            </a:r>
          </a:p>
        </p:txBody>
      </p:sp>
      <p:sp>
        <p:nvSpPr>
          <p:cNvPr id="12" name="Right Brace 11">
            <a:extLst>
              <a:ext uri="{FF2B5EF4-FFF2-40B4-BE49-F238E27FC236}">
                <a16:creationId xmlns:a16="http://schemas.microsoft.com/office/drawing/2014/main" id="{CDCAA64C-D2A3-4E20-B5F5-471C72C9988B}"/>
              </a:ext>
            </a:extLst>
          </p:cNvPr>
          <p:cNvSpPr/>
          <p:nvPr/>
        </p:nvSpPr>
        <p:spPr bwMode="auto">
          <a:xfrm rot="5400000">
            <a:off x="3415907" y="4308154"/>
            <a:ext cx="326230" cy="766760"/>
          </a:xfrm>
          <a:prstGeom prst="rightBrace">
            <a:avLst>
              <a:gd name="adj1" fmla="val 40333"/>
              <a:gd name="adj2" fmla="val 50000"/>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5B1B2DE3-4CA3-461A-B9BA-90B1057AB3E0}"/>
              </a:ext>
            </a:extLst>
          </p:cNvPr>
          <p:cNvSpPr txBox="1"/>
          <p:nvPr/>
        </p:nvSpPr>
        <p:spPr>
          <a:xfrm>
            <a:off x="5354671" y="4854649"/>
            <a:ext cx="2401822" cy="707886"/>
          </a:xfrm>
          <a:prstGeom prst="rect">
            <a:avLst/>
          </a:prstGeom>
          <a:noFill/>
        </p:spPr>
        <p:txBody>
          <a:bodyPr wrap="square" rtlCol="0" anchor="ctr">
            <a:spAutoFit/>
          </a:bodyPr>
          <a:lstStyle/>
          <a:p>
            <a:pPr algn="ctr"/>
            <a:r>
              <a:rPr lang="en-US" sz="2000" dirty="0"/>
              <a:t>Energy destroyed,</a:t>
            </a:r>
          </a:p>
          <a:p>
            <a:pPr algn="ctr"/>
            <a:r>
              <a:rPr lang="en-US" sz="2000" dirty="0"/>
              <a:t>Mass created</a:t>
            </a:r>
          </a:p>
        </p:txBody>
      </p:sp>
      <p:sp>
        <p:nvSpPr>
          <p:cNvPr id="14" name="Right Brace 13">
            <a:extLst>
              <a:ext uri="{FF2B5EF4-FFF2-40B4-BE49-F238E27FC236}">
                <a16:creationId xmlns:a16="http://schemas.microsoft.com/office/drawing/2014/main" id="{86E7D77F-8527-4FE9-B3FF-769DEE9B37A8}"/>
              </a:ext>
            </a:extLst>
          </p:cNvPr>
          <p:cNvSpPr/>
          <p:nvPr/>
        </p:nvSpPr>
        <p:spPr bwMode="auto">
          <a:xfrm rot="5400000">
            <a:off x="6351987" y="2291234"/>
            <a:ext cx="326230" cy="4800600"/>
          </a:xfrm>
          <a:prstGeom prst="rightBrace">
            <a:avLst>
              <a:gd name="adj1" fmla="val 40333"/>
              <a:gd name="adj2" fmla="val 50000"/>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0138611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0" y="76200"/>
            <a:ext cx="12192000" cy="914400"/>
          </a:xfrm>
        </p:spPr>
        <p:txBody>
          <a:bodyPr/>
          <a:lstStyle/>
          <a:p>
            <a:pPr algn="ctr"/>
            <a:r>
              <a:rPr lang="en-US" dirty="0"/>
              <a:t>Overview</a:t>
            </a:r>
          </a:p>
        </p:txBody>
      </p:sp>
      <p:sp>
        <p:nvSpPr>
          <p:cNvPr id="3" name="Content Placeholder 2">
            <a:extLst>
              <a:ext uri="{FF2B5EF4-FFF2-40B4-BE49-F238E27FC236}">
                <a16:creationId xmlns:a16="http://schemas.microsoft.com/office/drawing/2014/main" id="{D8A1ABB6-A43A-4660-B60D-4CF8FCB09D39}"/>
              </a:ext>
            </a:extLst>
          </p:cNvPr>
          <p:cNvSpPr>
            <a:spLocks noGrp="1"/>
          </p:cNvSpPr>
          <p:nvPr>
            <p:ph idx="1"/>
          </p:nvPr>
        </p:nvSpPr>
        <p:spPr>
          <a:xfrm>
            <a:off x="2895598" y="653592"/>
            <a:ext cx="6400800" cy="1905000"/>
          </a:xfrm>
        </p:spPr>
        <p:txBody>
          <a:bodyPr/>
          <a:lstStyle/>
          <a:p>
            <a:pPr marL="457200" indent="-457200">
              <a:buFont typeface="+mj-lt"/>
              <a:buAutoNum type="arabicPeriod"/>
            </a:pPr>
            <a:r>
              <a:rPr lang="en-US" dirty="0"/>
              <a:t>Background &amp; Motivation</a:t>
            </a:r>
          </a:p>
          <a:p>
            <a:pPr marL="457200" indent="-457200">
              <a:buFont typeface="+mj-lt"/>
              <a:buAutoNum type="arabicPeriod"/>
            </a:pPr>
            <a:r>
              <a:rPr lang="en-US" dirty="0"/>
              <a:t>Role of Nuclear Data</a:t>
            </a:r>
          </a:p>
          <a:p>
            <a:pPr marL="457200" indent="-457200">
              <a:buFont typeface="+mj-lt"/>
              <a:buAutoNum type="arabicPeriod"/>
            </a:pPr>
            <a:r>
              <a:rPr lang="en-US" dirty="0"/>
              <a:t>Energy Deposition &amp; Deflective Response</a:t>
            </a:r>
          </a:p>
          <a:p>
            <a:pPr marL="457200" indent="-457200">
              <a:buFont typeface="+mj-lt"/>
              <a:buAutoNum type="arabicPeriod"/>
            </a:pPr>
            <a:r>
              <a:rPr lang="en-US" dirty="0"/>
              <a:t>Summary &amp; Conclusions</a:t>
            </a:r>
          </a:p>
          <a:p>
            <a:endParaRPr lang="en-US" dirty="0"/>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72C0E2-8421-4193-835C-DB685ED94ED2}" type="slidenum">
              <a:rPr kumimoji="0" lang="en-US" sz="1800" b="1"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800" b="1"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6" name="Picture 5">
            <a:extLst>
              <a:ext uri="{FF2B5EF4-FFF2-40B4-BE49-F238E27FC236}">
                <a16:creationId xmlns:a16="http://schemas.microsoft.com/office/drawing/2014/main" id="{D7271502-1E12-4DB5-BC20-5B4A8D60D560}"/>
              </a:ext>
            </a:extLst>
          </p:cNvPr>
          <p:cNvPicPr>
            <a:picLocks noChangeAspect="1"/>
          </p:cNvPicPr>
          <p:nvPr/>
        </p:nvPicPr>
        <p:blipFill rotWithShape="1">
          <a:blip r:embed="rId3">
            <a:clrChange>
              <a:clrFrom>
                <a:srgbClr val="FFFFFF"/>
              </a:clrFrom>
              <a:clrTo>
                <a:srgbClr val="FFFFFF">
                  <a:alpha val="0"/>
                </a:srgbClr>
              </a:clrTo>
            </a:clrChange>
          </a:blip>
          <a:srcRect l="21875" r="23750"/>
          <a:stretch/>
        </p:blipFill>
        <p:spPr>
          <a:xfrm flipH="1">
            <a:off x="3904894" y="2590800"/>
            <a:ext cx="4382211" cy="4044062"/>
          </a:xfrm>
          <a:prstGeom prst="rect">
            <a:avLst/>
          </a:prstGeom>
        </p:spPr>
      </p:pic>
      <p:sp>
        <p:nvSpPr>
          <p:cNvPr id="7" name="TextBox 6">
            <a:extLst>
              <a:ext uri="{FF2B5EF4-FFF2-40B4-BE49-F238E27FC236}">
                <a16:creationId xmlns:a16="http://schemas.microsoft.com/office/drawing/2014/main" id="{A07DF92C-B473-4FE9-B75B-02B1A60A046E}"/>
              </a:ext>
            </a:extLst>
          </p:cNvPr>
          <p:cNvSpPr txBox="1"/>
          <p:nvPr/>
        </p:nvSpPr>
        <p:spPr>
          <a:xfrm>
            <a:off x="3062374" y="6470904"/>
            <a:ext cx="6067249" cy="276999"/>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charset="0"/>
                <a:ea typeface="+mn-ea"/>
                <a:cs typeface="Arial" charset="0"/>
              </a:rPr>
              <a:t>https://www.llnl.gov/news/nuclear-impulse-could-deflect-massive-asteroid</a:t>
            </a:r>
          </a:p>
        </p:txBody>
      </p:sp>
    </p:spTree>
    <p:extLst>
      <p:ext uri="{BB962C8B-B14F-4D97-AF65-F5344CB8AC3E}">
        <p14:creationId xmlns:p14="http://schemas.microsoft.com/office/powerpoint/2010/main" val="145351680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7848600" cy="914400"/>
          </a:xfrm>
        </p:spPr>
        <p:txBody>
          <a:bodyPr anchor="t"/>
          <a:lstStyle/>
          <a:p>
            <a:r>
              <a:rPr lang="en-US" dirty="0"/>
              <a:t>The region where some material is melted is very thin (in depth) and very long (in angle).</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20</a:t>
            </a:fld>
            <a:endParaRPr lang="en-US" dirty="0">
              <a:solidFill>
                <a:srgbClr val="000000"/>
              </a:solidFill>
            </a:endParaRPr>
          </a:p>
        </p:txBody>
      </p:sp>
      <p:sp>
        <p:nvSpPr>
          <p:cNvPr id="5" name="TextBox 4">
            <a:extLst>
              <a:ext uri="{FF2B5EF4-FFF2-40B4-BE49-F238E27FC236}">
                <a16:creationId xmlns:a16="http://schemas.microsoft.com/office/drawing/2014/main" id="{198B61F5-2B8F-4ADD-9B03-93F23799076C}"/>
              </a:ext>
            </a:extLst>
          </p:cNvPr>
          <p:cNvSpPr txBox="1"/>
          <p:nvPr/>
        </p:nvSpPr>
        <p:spPr>
          <a:xfrm>
            <a:off x="2935223" y="5967551"/>
            <a:ext cx="4151377" cy="707886"/>
          </a:xfrm>
          <a:prstGeom prst="rect">
            <a:avLst/>
          </a:prstGeom>
          <a:noFill/>
        </p:spPr>
        <p:txBody>
          <a:bodyPr wrap="square" rtlCol="0" anchor="ctr">
            <a:spAutoFit/>
          </a:bodyPr>
          <a:lstStyle/>
          <a:p>
            <a:r>
              <a:rPr lang="en-US" sz="2000" dirty="0">
                <a:solidFill>
                  <a:srgbClr val="C00000"/>
                </a:solidFill>
              </a:rPr>
              <a:t>melt-depths ~ 19 cm up to 200 cm</a:t>
            </a:r>
          </a:p>
          <a:p>
            <a:r>
              <a:rPr lang="en-US" sz="2000" dirty="0">
                <a:solidFill>
                  <a:srgbClr val="C00000"/>
                </a:solidFill>
              </a:rPr>
              <a:t>arc-length ~ 11,781 cm</a:t>
            </a:r>
          </a:p>
        </p:txBody>
      </p:sp>
      <p:pic>
        <p:nvPicPr>
          <p:cNvPr id="7" name="Picture 6">
            <a:extLst>
              <a:ext uri="{FF2B5EF4-FFF2-40B4-BE49-F238E27FC236}">
                <a16:creationId xmlns:a16="http://schemas.microsoft.com/office/drawing/2014/main" id="{1C0AD799-9D78-4D9D-9F5E-1978F863CFB4}"/>
              </a:ext>
            </a:extLst>
          </p:cNvPr>
          <p:cNvPicPr>
            <a:picLocks noChangeAspect="1"/>
          </p:cNvPicPr>
          <p:nvPr/>
        </p:nvPicPr>
        <p:blipFill rotWithShape="1">
          <a:blip r:embed="rId3"/>
          <a:srcRect l="10833" t="3187" r="3333" b="6185"/>
          <a:stretch/>
        </p:blipFill>
        <p:spPr>
          <a:xfrm>
            <a:off x="1523999" y="994023"/>
            <a:ext cx="9144000" cy="4812303"/>
          </a:xfrm>
          <a:prstGeom prst="rect">
            <a:avLst/>
          </a:prstGeom>
        </p:spPr>
      </p:pic>
      <p:sp>
        <p:nvSpPr>
          <p:cNvPr id="9" name="Right Brace 8">
            <a:extLst>
              <a:ext uri="{FF2B5EF4-FFF2-40B4-BE49-F238E27FC236}">
                <a16:creationId xmlns:a16="http://schemas.microsoft.com/office/drawing/2014/main" id="{F58693B7-19F6-4C92-B413-F7DDDEFEE142}"/>
              </a:ext>
            </a:extLst>
          </p:cNvPr>
          <p:cNvSpPr/>
          <p:nvPr/>
        </p:nvSpPr>
        <p:spPr bwMode="auto">
          <a:xfrm>
            <a:off x="7086599" y="5967552"/>
            <a:ext cx="326230" cy="709107"/>
          </a:xfrm>
          <a:prstGeom prst="rightBrace">
            <a:avLst>
              <a:gd name="adj1" fmla="val 40333"/>
              <a:gd name="adj2" fmla="val 50000"/>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10" name="TextBox 9">
            <a:extLst>
              <a:ext uri="{FF2B5EF4-FFF2-40B4-BE49-F238E27FC236}">
                <a16:creationId xmlns:a16="http://schemas.microsoft.com/office/drawing/2014/main" id="{A7471E5F-5BBB-46C8-946F-F157E3E46CF6}"/>
              </a:ext>
            </a:extLst>
          </p:cNvPr>
          <p:cNvSpPr txBox="1"/>
          <p:nvPr/>
        </p:nvSpPr>
        <p:spPr>
          <a:xfrm>
            <a:off x="7543801" y="5967551"/>
            <a:ext cx="1193293" cy="707886"/>
          </a:xfrm>
          <a:prstGeom prst="rect">
            <a:avLst/>
          </a:prstGeom>
          <a:noFill/>
        </p:spPr>
        <p:txBody>
          <a:bodyPr wrap="square" rtlCol="0" anchor="ctr">
            <a:spAutoFit/>
          </a:bodyPr>
          <a:lstStyle/>
          <a:p>
            <a:r>
              <a:rPr lang="en-US" sz="2000" dirty="0">
                <a:solidFill>
                  <a:srgbClr val="C00000"/>
                </a:solidFill>
              </a:rPr>
              <a:t>massive disparity</a:t>
            </a:r>
          </a:p>
        </p:txBody>
      </p:sp>
    </p:spTree>
    <p:extLst>
      <p:ext uri="{BB962C8B-B14F-4D97-AF65-F5344CB8AC3E}">
        <p14:creationId xmlns:p14="http://schemas.microsoft.com/office/powerpoint/2010/main" val="21599537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76200" y="76200"/>
            <a:ext cx="10363200" cy="914400"/>
          </a:xfrm>
        </p:spPr>
        <p:txBody>
          <a:bodyPr anchor="t"/>
          <a:lstStyle/>
          <a:p>
            <a:r>
              <a:rPr lang="en-US" dirty="0"/>
              <a:t>Energy deposition heatmap resulting from 50 </a:t>
            </a:r>
            <a:r>
              <a:rPr lang="en-US" dirty="0" err="1"/>
              <a:t>kt’s</a:t>
            </a:r>
            <a:r>
              <a:rPr lang="en-US" dirty="0"/>
              <a:t> worth of 14.1 MeV neutrons (left) and 1 MeV neutrons (right).</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21</a:t>
            </a:fld>
            <a:endParaRPr lang="en-US" dirty="0">
              <a:solidFill>
                <a:srgbClr val="000000"/>
              </a:solidFill>
            </a:endParaRPr>
          </a:p>
        </p:txBody>
      </p:sp>
      <p:pic>
        <p:nvPicPr>
          <p:cNvPr id="6" name="Picture 5">
            <a:extLst>
              <a:ext uri="{FF2B5EF4-FFF2-40B4-BE49-F238E27FC236}">
                <a16:creationId xmlns:a16="http://schemas.microsoft.com/office/drawing/2014/main" id="{2D253CAD-D095-429D-A2CD-87570F11CD96}"/>
              </a:ext>
            </a:extLst>
          </p:cNvPr>
          <p:cNvPicPr>
            <a:picLocks noChangeAspect="1"/>
          </p:cNvPicPr>
          <p:nvPr/>
        </p:nvPicPr>
        <p:blipFill rotWithShape="1">
          <a:blip r:embed="rId3"/>
          <a:srcRect l="25000" r="25000"/>
          <a:stretch/>
        </p:blipFill>
        <p:spPr>
          <a:xfrm>
            <a:off x="76200" y="1143000"/>
            <a:ext cx="5486400" cy="5469255"/>
          </a:xfrm>
          <a:prstGeom prst="rect">
            <a:avLst/>
          </a:prstGeom>
        </p:spPr>
      </p:pic>
      <p:pic>
        <p:nvPicPr>
          <p:cNvPr id="8" name="Picture 7">
            <a:extLst>
              <a:ext uri="{FF2B5EF4-FFF2-40B4-BE49-F238E27FC236}">
                <a16:creationId xmlns:a16="http://schemas.microsoft.com/office/drawing/2014/main" id="{23421257-1C3F-4CFD-93ED-00C91E145302}"/>
              </a:ext>
            </a:extLst>
          </p:cNvPr>
          <p:cNvPicPr>
            <a:picLocks noChangeAspect="1"/>
          </p:cNvPicPr>
          <p:nvPr/>
        </p:nvPicPr>
        <p:blipFill rotWithShape="1">
          <a:blip r:embed="rId4"/>
          <a:srcRect l="25000" r="25000"/>
          <a:stretch/>
        </p:blipFill>
        <p:spPr>
          <a:xfrm>
            <a:off x="6096000" y="1142999"/>
            <a:ext cx="5486400" cy="5469255"/>
          </a:xfrm>
          <a:prstGeom prst="rect">
            <a:avLst/>
          </a:prstGeom>
        </p:spPr>
      </p:pic>
    </p:spTree>
    <p:extLst>
      <p:ext uri="{BB962C8B-B14F-4D97-AF65-F5344CB8AC3E}">
        <p14:creationId xmlns:p14="http://schemas.microsoft.com/office/powerpoint/2010/main" val="265031712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76200" y="76200"/>
            <a:ext cx="10363200" cy="914400"/>
          </a:xfrm>
        </p:spPr>
        <p:txBody>
          <a:bodyPr anchor="t"/>
          <a:lstStyle/>
          <a:p>
            <a:r>
              <a:rPr lang="en-US" dirty="0"/>
              <a:t>Energy deposition heatmap resulting from 50 </a:t>
            </a:r>
            <a:r>
              <a:rPr lang="en-US" dirty="0" err="1"/>
              <a:t>kt’s</a:t>
            </a:r>
            <a:r>
              <a:rPr lang="en-US" dirty="0"/>
              <a:t> worth of 14.1 MeV neutrons (left) and 1 MeV neutrons (right).</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22</a:t>
            </a:fld>
            <a:endParaRPr lang="en-US" dirty="0">
              <a:solidFill>
                <a:srgbClr val="000000"/>
              </a:solidFill>
            </a:endParaRPr>
          </a:p>
        </p:txBody>
      </p:sp>
      <p:pic>
        <p:nvPicPr>
          <p:cNvPr id="5" name="Picture 4">
            <a:extLst>
              <a:ext uri="{FF2B5EF4-FFF2-40B4-BE49-F238E27FC236}">
                <a16:creationId xmlns:a16="http://schemas.microsoft.com/office/drawing/2014/main" id="{ADFE48AB-D3F1-4CBC-B6B4-58397859F80C}"/>
              </a:ext>
            </a:extLst>
          </p:cNvPr>
          <p:cNvPicPr>
            <a:picLocks noChangeAspect="1"/>
          </p:cNvPicPr>
          <p:nvPr/>
        </p:nvPicPr>
        <p:blipFill rotWithShape="1">
          <a:blip r:embed="rId3"/>
          <a:srcRect l="25000" r="25000"/>
          <a:stretch/>
        </p:blipFill>
        <p:spPr>
          <a:xfrm>
            <a:off x="76200" y="1142999"/>
            <a:ext cx="5486400" cy="5469255"/>
          </a:xfrm>
          <a:prstGeom prst="rect">
            <a:avLst/>
          </a:prstGeom>
        </p:spPr>
      </p:pic>
      <p:pic>
        <p:nvPicPr>
          <p:cNvPr id="9" name="Picture 8">
            <a:extLst>
              <a:ext uri="{FF2B5EF4-FFF2-40B4-BE49-F238E27FC236}">
                <a16:creationId xmlns:a16="http://schemas.microsoft.com/office/drawing/2014/main" id="{E19C2D05-5615-4AC9-8E85-BEF375B54710}"/>
              </a:ext>
            </a:extLst>
          </p:cNvPr>
          <p:cNvPicPr>
            <a:picLocks noChangeAspect="1"/>
          </p:cNvPicPr>
          <p:nvPr/>
        </p:nvPicPr>
        <p:blipFill rotWithShape="1">
          <a:blip r:embed="rId4"/>
          <a:srcRect l="25000" r="25000"/>
          <a:stretch/>
        </p:blipFill>
        <p:spPr>
          <a:xfrm>
            <a:off x="6096000" y="1142999"/>
            <a:ext cx="5486400" cy="5469255"/>
          </a:xfrm>
          <a:prstGeom prst="rect">
            <a:avLst/>
          </a:prstGeom>
        </p:spPr>
      </p:pic>
    </p:spTree>
    <p:extLst>
      <p:ext uri="{BB962C8B-B14F-4D97-AF65-F5344CB8AC3E}">
        <p14:creationId xmlns:p14="http://schemas.microsoft.com/office/powerpoint/2010/main" val="129145718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76200" y="76200"/>
            <a:ext cx="10363200" cy="914400"/>
          </a:xfrm>
        </p:spPr>
        <p:txBody>
          <a:bodyPr anchor="t"/>
          <a:lstStyle/>
          <a:p>
            <a:r>
              <a:rPr lang="en-US" dirty="0"/>
              <a:t>Energy deposition heatmap resulting from 50 </a:t>
            </a:r>
            <a:r>
              <a:rPr lang="en-US" dirty="0" err="1"/>
              <a:t>kt’s</a:t>
            </a:r>
            <a:r>
              <a:rPr lang="en-US" dirty="0"/>
              <a:t> worth of 14.1 MeV neutrons (left) and 1 MeV neutrons (right).</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23</a:t>
            </a:fld>
            <a:endParaRPr lang="en-US" dirty="0">
              <a:solidFill>
                <a:srgbClr val="000000"/>
              </a:solidFill>
            </a:endParaRPr>
          </a:p>
        </p:txBody>
      </p:sp>
      <p:pic>
        <p:nvPicPr>
          <p:cNvPr id="6" name="Picture 5">
            <a:extLst>
              <a:ext uri="{FF2B5EF4-FFF2-40B4-BE49-F238E27FC236}">
                <a16:creationId xmlns:a16="http://schemas.microsoft.com/office/drawing/2014/main" id="{470A1D3F-CA7A-4A7D-BA81-0F74C978D671}"/>
              </a:ext>
            </a:extLst>
          </p:cNvPr>
          <p:cNvPicPr>
            <a:picLocks noChangeAspect="1"/>
          </p:cNvPicPr>
          <p:nvPr/>
        </p:nvPicPr>
        <p:blipFill rotWithShape="1">
          <a:blip r:embed="rId3"/>
          <a:srcRect l="25000" r="25000"/>
          <a:stretch/>
        </p:blipFill>
        <p:spPr>
          <a:xfrm>
            <a:off x="76200" y="1142999"/>
            <a:ext cx="5486400" cy="5469255"/>
          </a:xfrm>
          <a:prstGeom prst="rect">
            <a:avLst/>
          </a:prstGeom>
        </p:spPr>
      </p:pic>
      <p:pic>
        <p:nvPicPr>
          <p:cNvPr id="8" name="Picture 7">
            <a:extLst>
              <a:ext uri="{FF2B5EF4-FFF2-40B4-BE49-F238E27FC236}">
                <a16:creationId xmlns:a16="http://schemas.microsoft.com/office/drawing/2014/main" id="{3768EF73-2DB5-4F8B-A685-775151859529}"/>
              </a:ext>
            </a:extLst>
          </p:cNvPr>
          <p:cNvPicPr>
            <a:picLocks noChangeAspect="1"/>
          </p:cNvPicPr>
          <p:nvPr/>
        </p:nvPicPr>
        <p:blipFill rotWithShape="1">
          <a:blip r:embed="rId4"/>
          <a:srcRect l="25000" r="25000"/>
          <a:stretch/>
        </p:blipFill>
        <p:spPr>
          <a:xfrm>
            <a:off x="6096000" y="1142999"/>
            <a:ext cx="5486400" cy="5469255"/>
          </a:xfrm>
          <a:prstGeom prst="rect">
            <a:avLst/>
          </a:prstGeom>
        </p:spPr>
      </p:pic>
    </p:spTree>
    <p:extLst>
      <p:ext uri="{BB962C8B-B14F-4D97-AF65-F5344CB8AC3E}">
        <p14:creationId xmlns:p14="http://schemas.microsoft.com/office/powerpoint/2010/main" val="224669508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76200" y="76200"/>
            <a:ext cx="10363200" cy="914400"/>
          </a:xfrm>
        </p:spPr>
        <p:txBody>
          <a:bodyPr anchor="t"/>
          <a:lstStyle/>
          <a:p>
            <a:r>
              <a:rPr lang="en-US" dirty="0"/>
              <a:t>Energy deposition heatmap resulting from 50 </a:t>
            </a:r>
            <a:r>
              <a:rPr lang="en-US" dirty="0" err="1"/>
              <a:t>kt’s</a:t>
            </a:r>
            <a:r>
              <a:rPr lang="en-US" dirty="0"/>
              <a:t> worth of 14.1 MeV neutrons (left) and 1 MeV neutrons (right).</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24</a:t>
            </a:fld>
            <a:endParaRPr lang="en-US" dirty="0">
              <a:solidFill>
                <a:srgbClr val="000000"/>
              </a:solidFill>
            </a:endParaRPr>
          </a:p>
        </p:txBody>
      </p:sp>
      <p:pic>
        <p:nvPicPr>
          <p:cNvPr id="5" name="Picture 4">
            <a:extLst>
              <a:ext uri="{FF2B5EF4-FFF2-40B4-BE49-F238E27FC236}">
                <a16:creationId xmlns:a16="http://schemas.microsoft.com/office/drawing/2014/main" id="{BC855BA0-0839-4EDE-952D-F59000299D07}"/>
              </a:ext>
            </a:extLst>
          </p:cNvPr>
          <p:cNvPicPr>
            <a:picLocks noChangeAspect="1"/>
          </p:cNvPicPr>
          <p:nvPr/>
        </p:nvPicPr>
        <p:blipFill rotWithShape="1">
          <a:blip r:embed="rId3"/>
          <a:srcRect l="25000" r="25000"/>
          <a:stretch/>
        </p:blipFill>
        <p:spPr>
          <a:xfrm>
            <a:off x="76200" y="1139951"/>
            <a:ext cx="5486400" cy="5469255"/>
          </a:xfrm>
          <a:prstGeom prst="rect">
            <a:avLst/>
          </a:prstGeom>
        </p:spPr>
      </p:pic>
      <p:pic>
        <p:nvPicPr>
          <p:cNvPr id="9" name="Picture 8">
            <a:extLst>
              <a:ext uri="{FF2B5EF4-FFF2-40B4-BE49-F238E27FC236}">
                <a16:creationId xmlns:a16="http://schemas.microsoft.com/office/drawing/2014/main" id="{FBCB678C-623C-48CF-9465-FE7906F9FDC1}"/>
              </a:ext>
            </a:extLst>
          </p:cNvPr>
          <p:cNvPicPr>
            <a:picLocks noChangeAspect="1"/>
          </p:cNvPicPr>
          <p:nvPr/>
        </p:nvPicPr>
        <p:blipFill rotWithShape="1">
          <a:blip r:embed="rId4"/>
          <a:srcRect l="25000" r="25000"/>
          <a:stretch/>
        </p:blipFill>
        <p:spPr>
          <a:xfrm>
            <a:off x="6096000" y="1139950"/>
            <a:ext cx="5486400" cy="5469255"/>
          </a:xfrm>
          <a:prstGeom prst="rect">
            <a:avLst/>
          </a:prstGeom>
        </p:spPr>
      </p:pic>
    </p:spTree>
    <p:extLst>
      <p:ext uri="{BB962C8B-B14F-4D97-AF65-F5344CB8AC3E}">
        <p14:creationId xmlns:p14="http://schemas.microsoft.com/office/powerpoint/2010/main" val="379180325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7772400" cy="914400"/>
          </a:xfrm>
        </p:spPr>
        <p:txBody>
          <a:bodyPr anchor="t"/>
          <a:lstStyle/>
          <a:p>
            <a:r>
              <a:rPr lang="en-US" dirty="0"/>
              <a:t>Energy deposition heatmap resulting from 50 </a:t>
            </a:r>
            <a:r>
              <a:rPr lang="en-US" dirty="0" err="1"/>
              <a:t>kt’s</a:t>
            </a:r>
            <a:r>
              <a:rPr lang="en-US" dirty="0"/>
              <a:t> worth of 14.1 MeV neutrons.</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25</a:t>
            </a:fld>
            <a:endParaRPr lang="en-US" dirty="0">
              <a:solidFill>
                <a:srgbClr val="000000"/>
              </a:solidFill>
            </a:endParaRPr>
          </a:p>
        </p:txBody>
      </p:sp>
      <p:pic>
        <p:nvPicPr>
          <p:cNvPr id="5" name="Picture 4">
            <a:extLst>
              <a:ext uri="{FF2B5EF4-FFF2-40B4-BE49-F238E27FC236}">
                <a16:creationId xmlns:a16="http://schemas.microsoft.com/office/drawing/2014/main" id="{A4C01299-0856-4A92-AD00-44D7D5C4A66D}"/>
              </a:ext>
            </a:extLst>
          </p:cNvPr>
          <p:cNvPicPr>
            <a:picLocks noChangeAspect="1"/>
          </p:cNvPicPr>
          <p:nvPr/>
        </p:nvPicPr>
        <p:blipFill rotWithShape="1">
          <a:blip r:embed="rId3"/>
          <a:srcRect l="13333" t="3187" r="30833" b="6531"/>
          <a:stretch/>
        </p:blipFill>
        <p:spPr>
          <a:xfrm>
            <a:off x="2484120" y="990601"/>
            <a:ext cx="7223760" cy="5822135"/>
          </a:xfrm>
          <a:prstGeom prst="rect">
            <a:avLst/>
          </a:prstGeom>
        </p:spPr>
      </p:pic>
    </p:spTree>
    <p:extLst>
      <p:ext uri="{BB962C8B-B14F-4D97-AF65-F5344CB8AC3E}">
        <p14:creationId xmlns:p14="http://schemas.microsoft.com/office/powerpoint/2010/main" val="411253801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7772400" cy="914400"/>
          </a:xfrm>
        </p:spPr>
        <p:txBody>
          <a:bodyPr anchor="t"/>
          <a:lstStyle/>
          <a:p>
            <a:r>
              <a:rPr lang="en-US" dirty="0"/>
              <a:t>Energy deposition heatmap resulting from 50 </a:t>
            </a:r>
            <a:r>
              <a:rPr lang="en-US" dirty="0" err="1"/>
              <a:t>kt’s</a:t>
            </a:r>
            <a:r>
              <a:rPr lang="en-US" dirty="0"/>
              <a:t> worth of 1 MeV neutrons.</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26</a:t>
            </a:fld>
            <a:endParaRPr lang="en-US" dirty="0">
              <a:solidFill>
                <a:srgbClr val="000000"/>
              </a:solidFill>
            </a:endParaRPr>
          </a:p>
        </p:txBody>
      </p:sp>
      <p:pic>
        <p:nvPicPr>
          <p:cNvPr id="5" name="Picture 4">
            <a:extLst>
              <a:ext uri="{FF2B5EF4-FFF2-40B4-BE49-F238E27FC236}">
                <a16:creationId xmlns:a16="http://schemas.microsoft.com/office/drawing/2014/main" id="{B59A4F19-9121-44ED-9464-502672B27D19}"/>
              </a:ext>
            </a:extLst>
          </p:cNvPr>
          <p:cNvPicPr>
            <a:picLocks noChangeAspect="1"/>
          </p:cNvPicPr>
          <p:nvPr/>
        </p:nvPicPr>
        <p:blipFill rotWithShape="1">
          <a:blip r:embed="rId3"/>
          <a:srcRect l="13333" t="3186" r="30833" b="7012"/>
          <a:stretch/>
        </p:blipFill>
        <p:spPr>
          <a:xfrm>
            <a:off x="2484120" y="990600"/>
            <a:ext cx="7223760" cy="5791200"/>
          </a:xfrm>
          <a:prstGeom prst="rect">
            <a:avLst/>
          </a:prstGeom>
        </p:spPr>
      </p:pic>
    </p:spTree>
    <p:extLst>
      <p:ext uri="{BB962C8B-B14F-4D97-AF65-F5344CB8AC3E}">
        <p14:creationId xmlns:p14="http://schemas.microsoft.com/office/powerpoint/2010/main" val="6143151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7620000" cy="914400"/>
          </a:xfrm>
        </p:spPr>
        <p:txBody>
          <a:bodyPr anchor="t"/>
          <a:lstStyle/>
          <a:p>
            <a:r>
              <a:rPr lang="en-US" dirty="0"/>
              <a:t>Energy deposition heatmap resulting from 1 Mt’s worth of 14.1 MeV neutrons.</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27</a:t>
            </a:fld>
            <a:endParaRPr lang="en-US" dirty="0">
              <a:solidFill>
                <a:srgbClr val="000000"/>
              </a:solidFill>
            </a:endParaRPr>
          </a:p>
        </p:txBody>
      </p:sp>
      <p:pic>
        <p:nvPicPr>
          <p:cNvPr id="6" name="Picture 5">
            <a:extLst>
              <a:ext uri="{FF2B5EF4-FFF2-40B4-BE49-F238E27FC236}">
                <a16:creationId xmlns:a16="http://schemas.microsoft.com/office/drawing/2014/main" id="{B8E0DA09-1695-4646-BD82-8BE8882D2938}"/>
              </a:ext>
            </a:extLst>
          </p:cNvPr>
          <p:cNvPicPr>
            <a:picLocks noChangeAspect="1"/>
          </p:cNvPicPr>
          <p:nvPr/>
        </p:nvPicPr>
        <p:blipFill rotWithShape="1">
          <a:blip r:embed="rId3"/>
          <a:srcRect l="12500" t="3187" r="30833" b="6531"/>
          <a:stretch/>
        </p:blipFill>
        <p:spPr>
          <a:xfrm>
            <a:off x="2484120" y="990601"/>
            <a:ext cx="7223760" cy="5736515"/>
          </a:xfrm>
          <a:prstGeom prst="rect">
            <a:avLst/>
          </a:prstGeom>
        </p:spPr>
      </p:pic>
    </p:spTree>
    <p:extLst>
      <p:ext uri="{BB962C8B-B14F-4D97-AF65-F5344CB8AC3E}">
        <p14:creationId xmlns:p14="http://schemas.microsoft.com/office/powerpoint/2010/main" val="249379368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7620000" cy="914400"/>
          </a:xfrm>
        </p:spPr>
        <p:txBody>
          <a:bodyPr anchor="t"/>
          <a:lstStyle/>
          <a:p>
            <a:r>
              <a:rPr lang="en-US" dirty="0"/>
              <a:t>Energy deposition heatmap resulting from 1 Mt’s worth of 1 MeV neutrons.</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28</a:t>
            </a:fld>
            <a:endParaRPr lang="en-US" dirty="0">
              <a:solidFill>
                <a:srgbClr val="000000"/>
              </a:solidFill>
            </a:endParaRPr>
          </a:p>
        </p:txBody>
      </p:sp>
      <p:pic>
        <p:nvPicPr>
          <p:cNvPr id="5" name="Picture 4">
            <a:extLst>
              <a:ext uri="{FF2B5EF4-FFF2-40B4-BE49-F238E27FC236}">
                <a16:creationId xmlns:a16="http://schemas.microsoft.com/office/drawing/2014/main" id="{A3F9CD4F-A704-4A4E-9643-7AFE0CD98329}"/>
              </a:ext>
            </a:extLst>
          </p:cNvPr>
          <p:cNvPicPr>
            <a:picLocks noChangeAspect="1"/>
          </p:cNvPicPr>
          <p:nvPr/>
        </p:nvPicPr>
        <p:blipFill rotWithShape="1">
          <a:blip r:embed="rId3"/>
          <a:srcRect l="12500" t="3187" r="30833" b="6531"/>
          <a:stretch/>
        </p:blipFill>
        <p:spPr>
          <a:xfrm>
            <a:off x="2484120" y="990601"/>
            <a:ext cx="7223760" cy="5736515"/>
          </a:xfrm>
          <a:prstGeom prst="rect">
            <a:avLst/>
          </a:prstGeom>
        </p:spPr>
      </p:pic>
    </p:spTree>
    <p:extLst>
      <p:ext uri="{BB962C8B-B14F-4D97-AF65-F5344CB8AC3E}">
        <p14:creationId xmlns:p14="http://schemas.microsoft.com/office/powerpoint/2010/main" val="56121860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7848600" cy="914400"/>
          </a:xfrm>
        </p:spPr>
        <p:txBody>
          <a:bodyPr anchor="t"/>
          <a:lstStyle/>
          <a:p>
            <a:r>
              <a:rPr lang="en-US" dirty="0"/>
              <a:t>A nuclear device is the most efficient technology for asteroid deflection.</a:t>
            </a:r>
          </a:p>
        </p:txBody>
      </p:sp>
      <p:sp>
        <p:nvSpPr>
          <p:cNvPr id="3" name="Content Placeholder 2">
            <a:extLst>
              <a:ext uri="{FF2B5EF4-FFF2-40B4-BE49-F238E27FC236}">
                <a16:creationId xmlns:a16="http://schemas.microsoft.com/office/drawing/2014/main" id="{D8A1ABB6-A43A-4660-B60D-4CF8FCB09D39}"/>
              </a:ext>
            </a:extLst>
          </p:cNvPr>
          <p:cNvSpPr>
            <a:spLocks noGrp="1"/>
          </p:cNvSpPr>
          <p:nvPr>
            <p:ph idx="1"/>
          </p:nvPr>
        </p:nvSpPr>
        <p:spPr>
          <a:xfrm>
            <a:off x="1676400" y="1066801"/>
            <a:ext cx="8839200" cy="5334000"/>
          </a:xfrm>
        </p:spPr>
        <p:txBody>
          <a:bodyPr/>
          <a:lstStyle/>
          <a:p>
            <a:r>
              <a:rPr lang="en-US" dirty="0"/>
              <a:t>Nuclear standoff explosions are “</a:t>
            </a:r>
            <a:r>
              <a:rPr lang="en-US" u="sng" dirty="0"/>
              <a:t>10-100 times more effective than non-nuclear alternatives</a:t>
            </a:r>
            <a:r>
              <a:rPr lang="en-US" dirty="0"/>
              <a:t>”</a:t>
            </a:r>
          </a:p>
          <a:p>
            <a:pPr lvl="1"/>
            <a:r>
              <a:rPr lang="en-US" dirty="0">
                <a:solidFill>
                  <a:srgbClr val="000066"/>
                </a:solidFill>
              </a:rPr>
              <a:t>NASA study</a:t>
            </a:r>
          </a:p>
          <a:p>
            <a:r>
              <a:rPr lang="en-US" dirty="0"/>
              <a:t>Nuclear energy densities (energy/mass) are </a:t>
            </a:r>
            <a:r>
              <a:rPr lang="en-US" i="1" dirty="0"/>
              <a:t>millions of times greater</a:t>
            </a:r>
            <a:r>
              <a:rPr lang="en-US" dirty="0"/>
              <a:t> than chemical bonds</a:t>
            </a:r>
          </a:p>
          <a:p>
            <a:pPr lvl="1"/>
            <a:r>
              <a:rPr lang="en-US" dirty="0">
                <a:solidFill>
                  <a:srgbClr val="000066"/>
                </a:solidFill>
              </a:rPr>
              <a:t>mass payload considerations are vital for space travel, delivery</a:t>
            </a:r>
          </a:p>
          <a:p>
            <a:r>
              <a:rPr lang="en-US" dirty="0"/>
              <a:t>Nuclear deflection could mitigate an asteroid threat </a:t>
            </a:r>
            <a:r>
              <a:rPr lang="en-US" b="1" dirty="0"/>
              <a:t>within a few years</a:t>
            </a:r>
            <a:r>
              <a:rPr lang="en-US" dirty="0"/>
              <a:t> for objects a few hundred meters in size</a:t>
            </a:r>
          </a:p>
          <a:p>
            <a:pPr lvl="1"/>
            <a:r>
              <a:rPr lang="en-US" dirty="0">
                <a:solidFill>
                  <a:srgbClr val="000066"/>
                </a:solidFill>
              </a:rPr>
              <a:t>other mitigation technologies </a:t>
            </a:r>
            <a:r>
              <a:rPr lang="en-US" b="1" dirty="0">
                <a:solidFill>
                  <a:srgbClr val="000066"/>
                </a:solidFill>
              </a:rPr>
              <a:t>require decades or more </a:t>
            </a:r>
            <a:r>
              <a:rPr lang="en-US" dirty="0">
                <a:solidFill>
                  <a:srgbClr val="000066"/>
                </a:solidFill>
              </a:rPr>
              <a:t>of warning time</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29</a:t>
            </a:fld>
            <a:endParaRPr lang="en-US" dirty="0">
              <a:solidFill>
                <a:srgbClr val="000000"/>
              </a:solidFill>
            </a:endParaRPr>
          </a:p>
        </p:txBody>
      </p:sp>
      <p:sp>
        <p:nvSpPr>
          <p:cNvPr id="5" name="TextBox 4">
            <a:extLst>
              <a:ext uri="{FF2B5EF4-FFF2-40B4-BE49-F238E27FC236}">
                <a16:creationId xmlns:a16="http://schemas.microsoft.com/office/drawing/2014/main" id="{198B61F5-2B8F-4ADD-9B03-93F23799076C}"/>
              </a:ext>
            </a:extLst>
          </p:cNvPr>
          <p:cNvSpPr txBox="1"/>
          <p:nvPr/>
        </p:nvSpPr>
        <p:spPr>
          <a:xfrm>
            <a:off x="3171825" y="5651837"/>
            <a:ext cx="5848350" cy="1015663"/>
          </a:xfrm>
          <a:prstGeom prst="rect">
            <a:avLst/>
          </a:prstGeom>
          <a:noFill/>
        </p:spPr>
        <p:txBody>
          <a:bodyPr wrap="square" rtlCol="0" anchor="ctr">
            <a:spAutoFit/>
          </a:bodyPr>
          <a:lstStyle/>
          <a:p>
            <a:pPr algn="just"/>
            <a:r>
              <a:rPr lang="en-US" sz="2000" b="1" dirty="0">
                <a:solidFill>
                  <a:srgbClr val="C00000"/>
                </a:solidFill>
              </a:rPr>
              <a:t>If NASA announced tomorrow an asteroid was going to hit in 5 years, a nuclear device would likely be the most effective choice of combat.</a:t>
            </a:r>
          </a:p>
        </p:txBody>
      </p:sp>
    </p:spTree>
    <p:extLst>
      <p:ext uri="{BB962C8B-B14F-4D97-AF65-F5344CB8AC3E}">
        <p14:creationId xmlns:p14="http://schemas.microsoft.com/office/powerpoint/2010/main" val="370166608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1ABB6-A43A-4660-B60D-4CF8FCB09D39}"/>
              </a:ext>
            </a:extLst>
          </p:cNvPr>
          <p:cNvSpPr>
            <a:spLocks noGrp="1"/>
          </p:cNvSpPr>
          <p:nvPr>
            <p:ph idx="1"/>
          </p:nvPr>
        </p:nvSpPr>
        <p:spPr>
          <a:xfrm>
            <a:off x="1676400" y="685800"/>
            <a:ext cx="8839200" cy="5486400"/>
          </a:xfrm>
        </p:spPr>
        <p:txBody>
          <a:bodyPr anchor="ctr"/>
          <a:lstStyle/>
          <a:p>
            <a:pPr marL="0" indent="0" algn="ctr">
              <a:buNone/>
            </a:pPr>
            <a:r>
              <a:rPr lang="en-US" sz="4400" b="1" dirty="0">
                <a:solidFill>
                  <a:srgbClr val="000066"/>
                </a:solidFill>
              </a:rPr>
              <a:t>1. Background &amp; Motivation</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72C0E2-8421-4193-835C-DB685ED94ED2}" type="slidenum">
              <a:rPr kumimoji="0" lang="en-US" sz="1800" b="1"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800" b="1"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4590535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7B93E-F855-4756-85CA-A3B3E8ED960C}"/>
              </a:ext>
            </a:extLst>
          </p:cNvPr>
          <p:cNvSpPr>
            <a:spLocks noGrp="1"/>
          </p:cNvSpPr>
          <p:nvPr>
            <p:ph type="title"/>
          </p:nvPr>
        </p:nvSpPr>
        <p:spPr>
          <a:xfrm>
            <a:off x="101600" y="76200"/>
            <a:ext cx="10464800" cy="533400"/>
          </a:xfrm>
        </p:spPr>
        <p:txBody>
          <a:bodyPr/>
          <a:lstStyle/>
          <a:p>
            <a:r>
              <a:rPr lang="en-US" dirty="0"/>
              <a:t>14.1 MeV neutron energy deposition profiles.</a:t>
            </a:r>
          </a:p>
        </p:txBody>
      </p:sp>
      <p:sp>
        <p:nvSpPr>
          <p:cNvPr id="4" name="Slide Number Placeholder 3">
            <a:extLst>
              <a:ext uri="{FF2B5EF4-FFF2-40B4-BE49-F238E27FC236}">
                <a16:creationId xmlns:a16="http://schemas.microsoft.com/office/drawing/2014/main" id="{2C020C60-0B55-4FA2-AC96-8B861149DE20}"/>
              </a:ext>
            </a:extLst>
          </p:cNvPr>
          <p:cNvSpPr>
            <a:spLocks noGrp="1"/>
          </p:cNvSpPr>
          <p:nvPr>
            <p:ph type="sldNum" sz="quarter" idx="10"/>
          </p:nvPr>
        </p:nvSpPr>
        <p:spPr/>
        <p:txBody>
          <a:bodyPr/>
          <a:lstStyle/>
          <a:p>
            <a:pPr>
              <a:defRPr/>
            </a:pPr>
            <a:fld id="{1E72C0E2-8421-4193-835C-DB685ED94ED2}" type="slidenum">
              <a:rPr lang="en-US">
                <a:solidFill>
                  <a:srgbClr val="000000"/>
                </a:solidFill>
              </a:rPr>
              <a:pPr>
                <a:defRPr/>
              </a:pPr>
              <a:t>30</a:t>
            </a:fld>
            <a:endParaRPr lang="en-US" dirty="0">
              <a:solidFill>
                <a:srgbClr val="000000"/>
              </a:solidFill>
            </a:endParaRPr>
          </a:p>
        </p:txBody>
      </p:sp>
      <p:pic>
        <p:nvPicPr>
          <p:cNvPr id="8" name="Picture 7">
            <a:extLst>
              <a:ext uri="{FF2B5EF4-FFF2-40B4-BE49-F238E27FC236}">
                <a16:creationId xmlns:a16="http://schemas.microsoft.com/office/drawing/2014/main" id="{E6754EF5-510F-4CEE-A801-4560A5660F83}"/>
              </a:ext>
            </a:extLst>
          </p:cNvPr>
          <p:cNvPicPr>
            <a:picLocks noChangeAspect="1"/>
          </p:cNvPicPr>
          <p:nvPr/>
        </p:nvPicPr>
        <p:blipFill>
          <a:blip r:embed="rId3"/>
          <a:stretch>
            <a:fillRect/>
          </a:stretch>
        </p:blipFill>
        <p:spPr>
          <a:xfrm>
            <a:off x="101600" y="609600"/>
            <a:ext cx="9575800" cy="6249212"/>
          </a:xfrm>
          <a:prstGeom prst="rect">
            <a:avLst/>
          </a:prstGeom>
        </p:spPr>
      </p:pic>
      <p:pic>
        <p:nvPicPr>
          <p:cNvPr id="10" name="Picture 9">
            <a:extLst>
              <a:ext uri="{FF2B5EF4-FFF2-40B4-BE49-F238E27FC236}">
                <a16:creationId xmlns:a16="http://schemas.microsoft.com/office/drawing/2014/main" id="{5E90B63C-AF69-46C1-8D03-DBFF305DB9C4}"/>
              </a:ext>
            </a:extLst>
          </p:cNvPr>
          <p:cNvPicPr>
            <a:picLocks noChangeAspect="1"/>
          </p:cNvPicPr>
          <p:nvPr/>
        </p:nvPicPr>
        <p:blipFill>
          <a:blip r:embed="rId4"/>
          <a:stretch>
            <a:fillRect/>
          </a:stretch>
        </p:blipFill>
        <p:spPr>
          <a:xfrm>
            <a:off x="7696200" y="3886200"/>
            <a:ext cx="1676400" cy="1379801"/>
          </a:xfrm>
          <a:prstGeom prst="rect">
            <a:avLst/>
          </a:prstGeom>
        </p:spPr>
      </p:pic>
    </p:spTree>
    <p:extLst>
      <p:ext uri="{BB962C8B-B14F-4D97-AF65-F5344CB8AC3E}">
        <p14:creationId xmlns:p14="http://schemas.microsoft.com/office/powerpoint/2010/main" val="382047972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7B93E-F855-4756-85CA-A3B3E8ED960C}"/>
              </a:ext>
            </a:extLst>
          </p:cNvPr>
          <p:cNvSpPr>
            <a:spLocks noGrp="1"/>
          </p:cNvSpPr>
          <p:nvPr>
            <p:ph type="title"/>
          </p:nvPr>
        </p:nvSpPr>
        <p:spPr>
          <a:xfrm>
            <a:off x="101600" y="76200"/>
            <a:ext cx="10464800" cy="533400"/>
          </a:xfrm>
        </p:spPr>
        <p:txBody>
          <a:bodyPr/>
          <a:lstStyle/>
          <a:p>
            <a:r>
              <a:rPr lang="en-US" dirty="0"/>
              <a:t>1 MeV neutron energy deposition profiles.</a:t>
            </a:r>
          </a:p>
        </p:txBody>
      </p:sp>
      <p:sp>
        <p:nvSpPr>
          <p:cNvPr id="4" name="Slide Number Placeholder 3">
            <a:extLst>
              <a:ext uri="{FF2B5EF4-FFF2-40B4-BE49-F238E27FC236}">
                <a16:creationId xmlns:a16="http://schemas.microsoft.com/office/drawing/2014/main" id="{2C020C60-0B55-4FA2-AC96-8B861149DE20}"/>
              </a:ext>
            </a:extLst>
          </p:cNvPr>
          <p:cNvSpPr>
            <a:spLocks noGrp="1"/>
          </p:cNvSpPr>
          <p:nvPr>
            <p:ph type="sldNum" sz="quarter" idx="10"/>
          </p:nvPr>
        </p:nvSpPr>
        <p:spPr/>
        <p:txBody>
          <a:bodyPr/>
          <a:lstStyle/>
          <a:p>
            <a:pPr>
              <a:defRPr/>
            </a:pPr>
            <a:fld id="{1E72C0E2-8421-4193-835C-DB685ED94ED2}" type="slidenum">
              <a:rPr lang="en-US">
                <a:solidFill>
                  <a:srgbClr val="000000"/>
                </a:solidFill>
              </a:rPr>
              <a:pPr>
                <a:defRPr/>
              </a:pPr>
              <a:t>31</a:t>
            </a:fld>
            <a:endParaRPr lang="en-US" dirty="0">
              <a:solidFill>
                <a:srgbClr val="000000"/>
              </a:solidFill>
            </a:endParaRPr>
          </a:p>
        </p:txBody>
      </p:sp>
      <p:pic>
        <p:nvPicPr>
          <p:cNvPr id="6" name="Picture 5">
            <a:extLst>
              <a:ext uri="{FF2B5EF4-FFF2-40B4-BE49-F238E27FC236}">
                <a16:creationId xmlns:a16="http://schemas.microsoft.com/office/drawing/2014/main" id="{C71E9C04-0F9A-4840-BEE2-83991C79A285}"/>
              </a:ext>
            </a:extLst>
          </p:cNvPr>
          <p:cNvPicPr>
            <a:picLocks noChangeAspect="1"/>
          </p:cNvPicPr>
          <p:nvPr/>
        </p:nvPicPr>
        <p:blipFill>
          <a:blip r:embed="rId3"/>
          <a:stretch>
            <a:fillRect/>
          </a:stretch>
        </p:blipFill>
        <p:spPr>
          <a:xfrm>
            <a:off x="101600" y="609599"/>
            <a:ext cx="9575800" cy="6250983"/>
          </a:xfrm>
          <a:prstGeom prst="rect">
            <a:avLst/>
          </a:prstGeom>
        </p:spPr>
      </p:pic>
      <p:sp>
        <p:nvSpPr>
          <p:cNvPr id="8" name="TextBox 7">
            <a:extLst>
              <a:ext uri="{FF2B5EF4-FFF2-40B4-BE49-F238E27FC236}">
                <a16:creationId xmlns:a16="http://schemas.microsoft.com/office/drawing/2014/main" id="{475E2CD9-2122-465A-A12A-7956855F240A}"/>
              </a:ext>
            </a:extLst>
          </p:cNvPr>
          <p:cNvSpPr txBox="1"/>
          <p:nvPr/>
        </p:nvSpPr>
        <p:spPr>
          <a:xfrm>
            <a:off x="9658171" y="2613392"/>
            <a:ext cx="2432229" cy="1631216"/>
          </a:xfrm>
          <a:prstGeom prst="rect">
            <a:avLst/>
          </a:prstGeom>
          <a:noFill/>
        </p:spPr>
        <p:txBody>
          <a:bodyPr wrap="square" rtlCol="0" anchor="ctr">
            <a:spAutoFit/>
          </a:bodyPr>
          <a:lstStyle/>
          <a:p>
            <a:pPr algn="ctr"/>
            <a:r>
              <a:rPr lang="en-US" sz="2000" b="1" dirty="0">
                <a:solidFill>
                  <a:srgbClr val="C00000"/>
                </a:solidFill>
              </a:rPr>
              <a:t>The 1 MeV profiles have different spatial features than the 14.1 MeV profiles.</a:t>
            </a:r>
          </a:p>
        </p:txBody>
      </p:sp>
      <p:pic>
        <p:nvPicPr>
          <p:cNvPr id="9" name="Picture 8">
            <a:extLst>
              <a:ext uri="{FF2B5EF4-FFF2-40B4-BE49-F238E27FC236}">
                <a16:creationId xmlns:a16="http://schemas.microsoft.com/office/drawing/2014/main" id="{7844DDCC-59EB-446B-A15C-788C6E46F430}"/>
              </a:ext>
            </a:extLst>
          </p:cNvPr>
          <p:cNvPicPr>
            <a:picLocks noChangeAspect="1"/>
          </p:cNvPicPr>
          <p:nvPr/>
        </p:nvPicPr>
        <p:blipFill>
          <a:blip r:embed="rId4"/>
          <a:stretch>
            <a:fillRect/>
          </a:stretch>
        </p:blipFill>
        <p:spPr>
          <a:xfrm>
            <a:off x="7696200" y="3886200"/>
            <a:ext cx="1676400" cy="1379801"/>
          </a:xfrm>
          <a:prstGeom prst="rect">
            <a:avLst/>
          </a:prstGeom>
        </p:spPr>
      </p:pic>
    </p:spTree>
    <p:extLst>
      <p:ext uri="{BB962C8B-B14F-4D97-AF65-F5344CB8AC3E}">
        <p14:creationId xmlns:p14="http://schemas.microsoft.com/office/powerpoint/2010/main" val="416171327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7848600" cy="914400"/>
          </a:xfrm>
        </p:spPr>
        <p:txBody>
          <a:bodyPr anchor="t"/>
          <a:lstStyle/>
          <a:p>
            <a:r>
              <a:rPr lang="en-US" dirty="0"/>
              <a:t>Notable historical asteroid impacts,</a:t>
            </a:r>
            <a:br>
              <a:rPr lang="en-US" dirty="0"/>
            </a:br>
            <a:r>
              <a:rPr lang="en-US" dirty="0"/>
              <a:t>recent and long-ago.</a:t>
            </a:r>
          </a:p>
        </p:txBody>
      </p:sp>
      <p:sp>
        <p:nvSpPr>
          <p:cNvPr id="3" name="Content Placeholder 2">
            <a:extLst>
              <a:ext uri="{FF2B5EF4-FFF2-40B4-BE49-F238E27FC236}">
                <a16:creationId xmlns:a16="http://schemas.microsoft.com/office/drawing/2014/main" id="{D8A1ABB6-A43A-4660-B60D-4CF8FCB09D39}"/>
              </a:ext>
            </a:extLst>
          </p:cNvPr>
          <p:cNvSpPr>
            <a:spLocks noGrp="1"/>
          </p:cNvSpPr>
          <p:nvPr>
            <p:ph idx="1"/>
          </p:nvPr>
        </p:nvSpPr>
        <p:spPr>
          <a:xfrm>
            <a:off x="1676400" y="1066800"/>
            <a:ext cx="8839200" cy="5334000"/>
          </a:xfrm>
        </p:spPr>
        <p:txBody>
          <a:bodyPr/>
          <a:lstStyle/>
          <a:p>
            <a:r>
              <a:rPr lang="en-US" dirty="0"/>
              <a:t>In 1908, in Tunguska, Siberia:</a:t>
            </a:r>
          </a:p>
          <a:p>
            <a:pPr lvl="1"/>
            <a:r>
              <a:rPr lang="en-US" dirty="0">
                <a:solidFill>
                  <a:srgbClr val="000066"/>
                </a:solidFill>
              </a:rPr>
              <a:t>60 m asteroid</a:t>
            </a:r>
          </a:p>
          <a:p>
            <a:pPr lvl="1"/>
            <a:r>
              <a:rPr lang="en-US" dirty="0">
                <a:solidFill>
                  <a:srgbClr val="000066"/>
                </a:solidFill>
              </a:rPr>
              <a:t>airburst, 10-20 Mt</a:t>
            </a:r>
          </a:p>
          <a:p>
            <a:pPr lvl="1"/>
            <a:r>
              <a:rPr lang="en-US" dirty="0">
                <a:solidFill>
                  <a:srgbClr val="000066"/>
                </a:solidFill>
              </a:rPr>
              <a:t>2,000 km</a:t>
            </a:r>
            <a:r>
              <a:rPr lang="en-US" baseline="30000" dirty="0">
                <a:solidFill>
                  <a:srgbClr val="000066"/>
                </a:solidFill>
              </a:rPr>
              <a:t>2</a:t>
            </a:r>
            <a:r>
              <a:rPr lang="en-US" dirty="0">
                <a:solidFill>
                  <a:srgbClr val="000066"/>
                </a:solidFill>
              </a:rPr>
              <a:t> of forest and 80 million trees destroyed</a:t>
            </a:r>
          </a:p>
          <a:p>
            <a:r>
              <a:rPr lang="en-US" dirty="0"/>
              <a:t>In 2013, in Chelyabinsk, Russia:</a:t>
            </a:r>
          </a:p>
          <a:p>
            <a:pPr lvl="1"/>
            <a:r>
              <a:rPr lang="en-US" dirty="0">
                <a:solidFill>
                  <a:srgbClr val="000066"/>
                </a:solidFill>
              </a:rPr>
              <a:t>19 m asteroid</a:t>
            </a:r>
          </a:p>
          <a:p>
            <a:pPr lvl="1"/>
            <a:r>
              <a:rPr lang="en-US" dirty="0">
                <a:solidFill>
                  <a:srgbClr val="000066"/>
                </a:solidFill>
              </a:rPr>
              <a:t>airburst, 400-600 </a:t>
            </a:r>
            <a:r>
              <a:rPr lang="en-US" dirty="0" err="1">
                <a:solidFill>
                  <a:srgbClr val="000066"/>
                </a:solidFill>
              </a:rPr>
              <a:t>kt</a:t>
            </a:r>
            <a:endParaRPr lang="en-US" dirty="0">
              <a:solidFill>
                <a:srgbClr val="000066"/>
              </a:solidFill>
            </a:endParaRPr>
          </a:p>
          <a:p>
            <a:pPr lvl="1"/>
            <a:r>
              <a:rPr lang="en-US" dirty="0">
                <a:solidFill>
                  <a:srgbClr val="000066"/>
                </a:solidFill>
              </a:rPr>
              <a:t>injured 1,500 people, damaged 7,000 buildings</a:t>
            </a:r>
          </a:p>
          <a:p>
            <a:r>
              <a:rPr lang="en-US" dirty="0"/>
              <a:t>65 million years ago, Yucatan region of Mexico:</a:t>
            </a:r>
          </a:p>
          <a:p>
            <a:pPr lvl="1"/>
            <a:r>
              <a:rPr lang="en-US" dirty="0">
                <a:solidFill>
                  <a:srgbClr val="000066"/>
                </a:solidFill>
              </a:rPr>
              <a:t>10 km asteroid</a:t>
            </a:r>
          </a:p>
          <a:p>
            <a:pPr lvl="1"/>
            <a:r>
              <a:rPr lang="en-US" dirty="0">
                <a:solidFill>
                  <a:srgbClr val="000066"/>
                </a:solidFill>
              </a:rPr>
              <a:t>direct impact with ground (Chicxulub crater)</a:t>
            </a:r>
          </a:p>
          <a:p>
            <a:pPr lvl="1"/>
            <a:r>
              <a:rPr lang="en-US" dirty="0">
                <a:solidFill>
                  <a:srgbClr val="000066"/>
                </a:solidFill>
              </a:rPr>
              <a:t>K-T dinosaur extinction, 70% of all species eliminated</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32</a:t>
            </a:fld>
            <a:endParaRPr lang="en-US" dirty="0">
              <a:solidFill>
                <a:srgbClr val="000000"/>
              </a:solidFill>
            </a:endParaRPr>
          </a:p>
        </p:txBody>
      </p:sp>
      <p:sp>
        <p:nvSpPr>
          <p:cNvPr id="5" name="TextBox 4">
            <a:extLst>
              <a:ext uri="{FF2B5EF4-FFF2-40B4-BE49-F238E27FC236}">
                <a16:creationId xmlns:a16="http://schemas.microsoft.com/office/drawing/2014/main" id="{D9B43DD4-D29E-4BC4-B9C5-4EBC57A5737E}"/>
              </a:ext>
            </a:extLst>
          </p:cNvPr>
          <p:cNvSpPr txBox="1"/>
          <p:nvPr/>
        </p:nvSpPr>
        <p:spPr>
          <a:xfrm>
            <a:off x="2514600" y="6267390"/>
            <a:ext cx="7162800" cy="400110"/>
          </a:xfrm>
          <a:prstGeom prst="rect">
            <a:avLst/>
          </a:prstGeom>
          <a:noFill/>
        </p:spPr>
        <p:txBody>
          <a:bodyPr wrap="square" rtlCol="0" anchor="ctr">
            <a:spAutoFit/>
          </a:bodyPr>
          <a:lstStyle/>
          <a:p>
            <a:pPr algn="ctr"/>
            <a:r>
              <a:rPr lang="en-US" sz="2000" b="1" dirty="0">
                <a:solidFill>
                  <a:srgbClr val="C00000"/>
                </a:solidFill>
              </a:rPr>
              <a:t>Asteroids “small” and large can cause devastation.</a:t>
            </a:r>
          </a:p>
        </p:txBody>
      </p:sp>
    </p:spTree>
    <p:extLst>
      <p:ext uri="{BB962C8B-B14F-4D97-AF65-F5344CB8AC3E}">
        <p14:creationId xmlns:p14="http://schemas.microsoft.com/office/powerpoint/2010/main" val="150331303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7848600" cy="914400"/>
          </a:xfrm>
        </p:spPr>
        <p:txBody>
          <a:bodyPr anchor="t"/>
          <a:lstStyle/>
          <a:p>
            <a:r>
              <a:rPr lang="en-US" dirty="0"/>
              <a:t>Summary table of all yield &amp; neutron configurations.</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33</a:t>
            </a:fld>
            <a:endParaRPr lang="en-US" dirty="0">
              <a:solidFill>
                <a:srgbClr val="000000"/>
              </a:solidFill>
            </a:endParaRPr>
          </a:p>
        </p:txBody>
      </p:sp>
      <p:pic>
        <p:nvPicPr>
          <p:cNvPr id="11" name="Picture 10">
            <a:extLst>
              <a:ext uri="{FF2B5EF4-FFF2-40B4-BE49-F238E27FC236}">
                <a16:creationId xmlns:a16="http://schemas.microsoft.com/office/drawing/2014/main" id="{F29EDA7B-4BAE-41BD-B08A-CFC26E3F686C}"/>
              </a:ext>
            </a:extLst>
          </p:cNvPr>
          <p:cNvPicPr>
            <a:picLocks noChangeAspect="1"/>
          </p:cNvPicPr>
          <p:nvPr/>
        </p:nvPicPr>
        <p:blipFill>
          <a:blip r:embed="rId3"/>
          <a:stretch>
            <a:fillRect/>
          </a:stretch>
        </p:blipFill>
        <p:spPr>
          <a:xfrm>
            <a:off x="1981199" y="1353731"/>
            <a:ext cx="8229600" cy="3360501"/>
          </a:xfrm>
          <a:prstGeom prst="rect">
            <a:avLst/>
          </a:prstGeom>
        </p:spPr>
      </p:pic>
    </p:spTree>
    <p:extLst>
      <p:ext uri="{BB962C8B-B14F-4D97-AF65-F5344CB8AC3E}">
        <p14:creationId xmlns:p14="http://schemas.microsoft.com/office/powerpoint/2010/main" val="9173896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7848600" cy="914400"/>
          </a:xfrm>
        </p:spPr>
        <p:txBody>
          <a:bodyPr anchor="t"/>
          <a:lstStyle/>
          <a:p>
            <a:r>
              <a:rPr lang="en-US" dirty="0"/>
              <a:t>Equal 50 </a:t>
            </a:r>
            <a:r>
              <a:rPr lang="en-US" dirty="0" err="1"/>
              <a:t>kt</a:t>
            </a:r>
            <a:r>
              <a:rPr lang="en-US" dirty="0"/>
              <a:t> detonation yields.</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34</a:t>
            </a:fld>
            <a:endParaRPr lang="en-US" dirty="0">
              <a:solidFill>
                <a:srgbClr val="000000"/>
              </a:solidFill>
            </a:endParaRPr>
          </a:p>
        </p:txBody>
      </p:sp>
      <p:sp>
        <p:nvSpPr>
          <p:cNvPr id="5" name="TextBox 4">
            <a:extLst>
              <a:ext uri="{FF2B5EF4-FFF2-40B4-BE49-F238E27FC236}">
                <a16:creationId xmlns:a16="http://schemas.microsoft.com/office/drawing/2014/main" id="{198B61F5-2B8F-4ADD-9B03-93F23799076C}"/>
              </a:ext>
            </a:extLst>
          </p:cNvPr>
          <p:cNvSpPr txBox="1"/>
          <p:nvPr/>
        </p:nvSpPr>
        <p:spPr>
          <a:xfrm>
            <a:off x="2421731" y="5265502"/>
            <a:ext cx="7348537" cy="954107"/>
          </a:xfrm>
          <a:prstGeom prst="rect">
            <a:avLst/>
          </a:prstGeom>
          <a:noFill/>
        </p:spPr>
        <p:txBody>
          <a:bodyPr wrap="square" rtlCol="0" anchor="ctr">
            <a:spAutoFit/>
          </a:bodyPr>
          <a:lstStyle/>
          <a:p>
            <a:r>
              <a:rPr lang="en-US" sz="2800" b="1" dirty="0">
                <a:solidFill>
                  <a:srgbClr val="C00000"/>
                </a:solidFill>
              </a:rPr>
              <a:t>1 MeV 𝛿V is 61% greater than 14.1 MeV 𝛿V.</a:t>
            </a:r>
          </a:p>
          <a:p>
            <a:r>
              <a:rPr lang="en-US" sz="2800" b="1" dirty="0">
                <a:solidFill>
                  <a:srgbClr val="C00000"/>
                </a:solidFill>
              </a:rPr>
              <a:t>1 MeV </a:t>
            </a:r>
            <a:r>
              <a:rPr lang="en-US" sz="2800" b="1" dirty="0" err="1">
                <a:solidFill>
                  <a:srgbClr val="C00000"/>
                </a:solidFill>
              </a:rPr>
              <a:t>E</a:t>
            </a:r>
            <a:r>
              <a:rPr lang="en-US" sz="2800" b="1" baseline="-25000" dirty="0" err="1">
                <a:solidFill>
                  <a:srgbClr val="C00000"/>
                </a:solidFill>
              </a:rPr>
              <a:t>dep</a:t>
            </a:r>
            <a:r>
              <a:rPr lang="en-US" sz="2800" b="1" dirty="0">
                <a:solidFill>
                  <a:srgbClr val="C00000"/>
                </a:solidFill>
              </a:rPr>
              <a:t> is 58% higher.</a:t>
            </a:r>
          </a:p>
        </p:txBody>
      </p:sp>
      <p:pic>
        <p:nvPicPr>
          <p:cNvPr id="11" name="Picture 10">
            <a:extLst>
              <a:ext uri="{FF2B5EF4-FFF2-40B4-BE49-F238E27FC236}">
                <a16:creationId xmlns:a16="http://schemas.microsoft.com/office/drawing/2014/main" id="{F29EDA7B-4BAE-41BD-B08A-CFC26E3F686C}"/>
              </a:ext>
            </a:extLst>
          </p:cNvPr>
          <p:cNvPicPr>
            <a:picLocks noChangeAspect="1"/>
          </p:cNvPicPr>
          <p:nvPr/>
        </p:nvPicPr>
        <p:blipFill>
          <a:blip r:embed="rId3"/>
          <a:stretch>
            <a:fillRect/>
          </a:stretch>
        </p:blipFill>
        <p:spPr>
          <a:xfrm>
            <a:off x="1981199" y="1353731"/>
            <a:ext cx="8229600" cy="3360501"/>
          </a:xfrm>
          <a:prstGeom prst="rect">
            <a:avLst/>
          </a:prstGeom>
        </p:spPr>
      </p:pic>
      <p:sp>
        <p:nvSpPr>
          <p:cNvPr id="6" name="Rectangle 5">
            <a:extLst>
              <a:ext uri="{FF2B5EF4-FFF2-40B4-BE49-F238E27FC236}">
                <a16:creationId xmlns:a16="http://schemas.microsoft.com/office/drawing/2014/main" id="{1953830E-6F6A-46B4-8555-15B348D39D28}"/>
              </a:ext>
            </a:extLst>
          </p:cNvPr>
          <p:cNvSpPr/>
          <p:nvPr/>
        </p:nvSpPr>
        <p:spPr bwMode="auto">
          <a:xfrm>
            <a:off x="2057400" y="1905000"/>
            <a:ext cx="8077200" cy="9144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cxnSp>
        <p:nvCxnSpPr>
          <p:cNvPr id="8" name="Straight Arrow Connector 7">
            <a:extLst>
              <a:ext uri="{FF2B5EF4-FFF2-40B4-BE49-F238E27FC236}">
                <a16:creationId xmlns:a16="http://schemas.microsoft.com/office/drawing/2014/main" id="{F4D6C7AD-1C38-4C5B-AC78-ED3C384A01BD}"/>
              </a:ext>
            </a:extLst>
          </p:cNvPr>
          <p:cNvCxnSpPr/>
          <p:nvPr/>
        </p:nvCxnSpPr>
        <p:spPr bwMode="auto">
          <a:xfrm>
            <a:off x="2667000" y="749808"/>
            <a:ext cx="0" cy="51553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44329784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7848600" cy="914400"/>
          </a:xfrm>
        </p:spPr>
        <p:txBody>
          <a:bodyPr anchor="t"/>
          <a:lstStyle/>
          <a:p>
            <a:r>
              <a:rPr lang="en-US" dirty="0"/>
              <a:t>Equal 1 Mt detonation yields.</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35</a:t>
            </a:fld>
            <a:endParaRPr lang="en-US" dirty="0">
              <a:solidFill>
                <a:srgbClr val="000000"/>
              </a:solidFill>
            </a:endParaRPr>
          </a:p>
        </p:txBody>
      </p:sp>
      <p:sp>
        <p:nvSpPr>
          <p:cNvPr id="5" name="TextBox 4">
            <a:extLst>
              <a:ext uri="{FF2B5EF4-FFF2-40B4-BE49-F238E27FC236}">
                <a16:creationId xmlns:a16="http://schemas.microsoft.com/office/drawing/2014/main" id="{198B61F5-2B8F-4ADD-9B03-93F23799076C}"/>
              </a:ext>
            </a:extLst>
          </p:cNvPr>
          <p:cNvSpPr txBox="1"/>
          <p:nvPr/>
        </p:nvSpPr>
        <p:spPr>
          <a:xfrm>
            <a:off x="2421731" y="5265502"/>
            <a:ext cx="7348537" cy="954107"/>
          </a:xfrm>
          <a:prstGeom prst="rect">
            <a:avLst/>
          </a:prstGeom>
          <a:noFill/>
        </p:spPr>
        <p:txBody>
          <a:bodyPr wrap="square" rtlCol="0" anchor="ctr">
            <a:spAutoFit/>
          </a:bodyPr>
          <a:lstStyle/>
          <a:p>
            <a:r>
              <a:rPr lang="en-US" sz="2800" b="1" dirty="0">
                <a:solidFill>
                  <a:srgbClr val="C00000"/>
                </a:solidFill>
              </a:rPr>
              <a:t>1 MeV 𝛿V is 70% greater than 14.1 MeV 𝛿V.</a:t>
            </a:r>
          </a:p>
          <a:p>
            <a:r>
              <a:rPr lang="en-US" sz="2800" b="1" dirty="0">
                <a:solidFill>
                  <a:srgbClr val="C00000"/>
                </a:solidFill>
              </a:rPr>
              <a:t>1 MeV </a:t>
            </a:r>
            <a:r>
              <a:rPr lang="en-US" sz="2800" b="1" dirty="0" err="1">
                <a:solidFill>
                  <a:srgbClr val="C00000"/>
                </a:solidFill>
              </a:rPr>
              <a:t>E</a:t>
            </a:r>
            <a:r>
              <a:rPr lang="en-US" sz="2800" b="1" baseline="-25000" dirty="0" err="1">
                <a:solidFill>
                  <a:srgbClr val="C00000"/>
                </a:solidFill>
              </a:rPr>
              <a:t>dep</a:t>
            </a:r>
            <a:r>
              <a:rPr lang="en-US" sz="2800" b="1" dirty="0">
                <a:solidFill>
                  <a:srgbClr val="C00000"/>
                </a:solidFill>
              </a:rPr>
              <a:t> is 58% higher.</a:t>
            </a:r>
          </a:p>
        </p:txBody>
      </p:sp>
      <p:pic>
        <p:nvPicPr>
          <p:cNvPr id="11" name="Picture 10">
            <a:extLst>
              <a:ext uri="{FF2B5EF4-FFF2-40B4-BE49-F238E27FC236}">
                <a16:creationId xmlns:a16="http://schemas.microsoft.com/office/drawing/2014/main" id="{F29EDA7B-4BAE-41BD-B08A-CFC26E3F686C}"/>
              </a:ext>
            </a:extLst>
          </p:cNvPr>
          <p:cNvPicPr>
            <a:picLocks noChangeAspect="1"/>
          </p:cNvPicPr>
          <p:nvPr/>
        </p:nvPicPr>
        <p:blipFill>
          <a:blip r:embed="rId3"/>
          <a:stretch>
            <a:fillRect/>
          </a:stretch>
        </p:blipFill>
        <p:spPr>
          <a:xfrm>
            <a:off x="1981199" y="1353731"/>
            <a:ext cx="8229600" cy="3360501"/>
          </a:xfrm>
          <a:prstGeom prst="rect">
            <a:avLst/>
          </a:prstGeom>
        </p:spPr>
      </p:pic>
      <p:sp>
        <p:nvSpPr>
          <p:cNvPr id="6" name="Rectangle 5">
            <a:extLst>
              <a:ext uri="{FF2B5EF4-FFF2-40B4-BE49-F238E27FC236}">
                <a16:creationId xmlns:a16="http://schemas.microsoft.com/office/drawing/2014/main" id="{1953830E-6F6A-46B4-8555-15B348D39D28}"/>
              </a:ext>
            </a:extLst>
          </p:cNvPr>
          <p:cNvSpPr/>
          <p:nvPr/>
        </p:nvSpPr>
        <p:spPr bwMode="auto">
          <a:xfrm>
            <a:off x="2057398" y="3352800"/>
            <a:ext cx="8077200" cy="8382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cxnSp>
        <p:nvCxnSpPr>
          <p:cNvPr id="7" name="Straight Arrow Connector 6">
            <a:extLst>
              <a:ext uri="{FF2B5EF4-FFF2-40B4-BE49-F238E27FC236}">
                <a16:creationId xmlns:a16="http://schemas.microsoft.com/office/drawing/2014/main" id="{B69D09CD-FE2C-49B6-AED5-B8EF97C26CE8}"/>
              </a:ext>
            </a:extLst>
          </p:cNvPr>
          <p:cNvCxnSpPr/>
          <p:nvPr/>
        </p:nvCxnSpPr>
        <p:spPr bwMode="auto">
          <a:xfrm>
            <a:off x="2667000" y="749808"/>
            <a:ext cx="0" cy="51553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9539681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7848600" cy="914400"/>
          </a:xfrm>
        </p:spPr>
        <p:txBody>
          <a:bodyPr anchor="t"/>
          <a:lstStyle/>
          <a:p>
            <a:r>
              <a:rPr lang="en-US" dirty="0"/>
              <a:t>Equal ~5 </a:t>
            </a:r>
            <a:r>
              <a:rPr lang="en-US" dirty="0" err="1"/>
              <a:t>kt</a:t>
            </a:r>
            <a:r>
              <a:rPr lang="en-US" dirty="0"/>
              <a:t> energy depositions.</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36</a:t>
            </a:fld>
            <a:endParaRPr lang="en-US" dirty="0">
              <a:solidFill>
                <a:srgbClr val="000000"/>
              </a:solidFill>
            </a:endParaRPr>
          </a:p>
        </p:txBody>
      </p:sp>
      <p:sp>
        <p:nvSpPr>
          <p:cNvPr id="5" name="TextBox 4">
            <a:extLst>
              <a:ext uri="{FF2B5EF4-FFF2-40B4-BE49-F238E27FC236}">
                <a16:creationId xmlns:a16="http://schemas.microsoft.com/office/drawing/2014/main" id="{198B61F5-2B8F-4ADD-9B03-93F23799076C}"/>
              </a:ext>
            </a:extLst>
          </p:cNvPr>
          <p:cNvSpPr txBox="1"/>
          <p:nvPr/>
        </p:nvSpPr>
        <p:spPr>
          <a:xfrm>
            <a:off x="2277663" y="5372423"/>
            <a:ext cx="7636670" cy="523220"/>
          </a:xfrm>
          <a:prstGeom prst="rect">
            <a:avLst/>
          </a:prstGeom>
          <a:noFill/>
        </p:spPr>
        <p:txBody>
          <a:bodyPr wrap="square" rtlCol="0" anchor="ctr">
            <a:spAutoFit/>
          </a:bodyPr>
          <a:lstStyle/>
          <a:p>
            <a:r>
              <a:rPr lang="en-US" sz="2800" b="1" dirty="0">
                <a:solidFill>
                  <a:srgbClr val="C00000"/>
                </a:solidFill>
              </a:rPr>
              <a:t>14.1 MeV 𝛿V is 3±2% greater than 1 MeV 𝛿V.</a:t>
            </a:r>
          </a:p>
        </p:txBody>
      </p:sp>
      <p:pic>
        <p:nvPicPr>
          <p:cNvPr id="11" name="Picture 10">
            <a:extLst>
              <a:ext uri="{FF2B5EF4-FFF2-40B4-BE49-F238E27FC236}">
                <a16:creationId xmlns:a16="http://schemas.microsoft.com/office/drawing/2014/main" id="{F29EDA7B-4BAE-41BD-B08A-CFC26E3F686C}"/>
              </a:ext>
            </a:extLst>
          </p:cNvPr>
          <p:cNvPicPr>
            <a:picLocks noChangeAspect="1"/>
          </p:cNvPicPr>
          <p:nvPr/>
        </p:nvPicPr>
        <p:blipFill>
          <a:blip r:embed="rId3"/>
          <a:stretch>
            <a:fillRect/>
          </a:stretch>
        </p:blipFill>
        <p:spPr>
          <a:xfrm>
            <a:off x="1981199" y="1353731"/>
            <a:ext cx="8229600" cy="3360501"/>
          </a:xfrm>
          <a:prstGeom prst="rect">
            <a:avLst/>
          </a:prstGeom>
        </p:spPr>
      </p:pic>
      <p:sp>
        <p:nvSpPr>
          <p:cNvPr id="6" name="Rectangle 5">
            <a:extLst>
              <a:ext uri="{FF2B5EF4-FFF2-40B4-BE49-F238E27FC236}">
                <a16:creationId xmlns:a16="http://schemas.microsoft.com/office/drawing/2014/main" id="{1953830E-6F6A-46B4-8555-15B348D39D28}"/>
              </a:ext>
            </a:extLst>
          </p:cNvPr>
          <p:cNvSpPr/>
          <p:nvPr/>
        </p:nvSpPr>
        <p:spPr bwMode="auto">
          <a:xfrm>
            <a:off x="2057398" y="1931044"/>
            <a:ext cx="8077200" cy="43115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7" name="Rectangle 6">
            <a:extLst>
              <a:ext uri="{FF2B5EF4-FFF2-40B4-BE49-F238E27FC236}">
                <a16:creationId xmlns:a16="http://schemas.microsoft.com/office/drawing/2014/main" id="{5FF724D3-13E2-4B83-B0F2-29D155817AB8}"/>
              </a:ext>
            </a:extLst>
          </p:cNvPr>
          <p:cNvSpPr/>
          <p:nvPr/>
        </p:nvSpPr>
        <p:spPr bwMode="auto">
          <a:xfrm>
            <a:off x="2057398" y="2818402"/>
            <a:ext cx="8077200" cy="43115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cxnSp>
        <p:nvCxnSpPr>
          <p:cNvPr id="8" name="Straight Arrow Connector 7">
            <a:extLst>
              <a:ext uri="{FF2B5EF4-FFF2-40B4-BE49-F238E27FC236}">
                <a16:creationId xmlns:a16="http://schemas.microsoft.com/office/drawing/2014/main" id="{D931DE60-3274-4DB0-B356-BA5C0E40CD9C}"/>
              </a:ext>
            </a:extLst>
          </p:cNvPr>
          <p:cNvCxnSpPr/>
          <p:nvPr/>
        </p:nvCxnSpPr>
        <p:spPr bwMode="auto">
          <a:xfrm>
            <a:off x="7239000" y="732835"/>
            <a:ext cx="0" cy="51553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12785766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7848600" cy="914400"/>
          </a:xfrm>
        </p:spPr>
        <p:txBody>
          <a:bodyPr anchor="t"/>
          <a:lstStyle/>
          <a:p>
            <a:r>
              <a:rPr lang="en-US" dirty="0"/>
              <a:t>Equal ~100 </a:t>
            </a:r>
            <a:r>
              <a:rPr lang="en-US" dirty="0" err="1"/>
              <a:t>kt</a:t>
            </a:r>
            <a:r>
              <a:rPr lang="en-US" dirty="0"/>
              <a:t> energy depositions.</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37</a:t>
            </a:fld>
            <a:endParaRPr lang="en-US" dirty="0">
              <a:solidFill>
                <a:srgbClr val="000000"/>
              </a:solidFill>
            </a:endParaRPr>
          </a:p>
        </p:txBody>
      </p:sp>
      <p:sp>
        <p:nvSpPr>
          <p:cNvPr id="5" name="TextBox 4">
            <a:extLst>
              <a:ext uri="{FF2B5EF4-FFF2-40B4-BE49-F238E27FC236}">
                <a16:creationId xmlns:a16="http://schemas.microsoft.com/office/drawing/2014/main" id="{198B61F5-2B8F-4ADD-9B03-93F23799076C}"/>
              </a:ext>
            </a:extLst>
          </p:cNvPr>
          <p:cNvSpPr txBox="1"/>
          <p:nvPr/>
        </p:nvSpPr>
        <p:spPr>
          <a:xfrm>
            <a:off x="2277663" y="5372423"/>
            <a:ext cx="7636670" cy="523220"/>
          </a:xfrm>
          <a:prstGeom prst="rect">
            <a:avLst/>
          </a:prstGeom>
          <a:noFill/>
        </p:spPr>
        <p:txBody>
          <a:bodyPr wrap="square" rtlCol="0" anchor="ctr">
            <a:spAutoFit/>
          </a:bodyPr>
          <a:lstStyle/>
          <a:p>
            <a:r>
              <a:rPr lang="en-US" sz="2800" b="1" dirty="0">
                <a:solidFill>
                  <a:srgbClr val="C00000"/>
                </a:solidFill>
              </a:rPr>
              <a:t>1 MeV 𝛿V is 17% greater than 14.1 MeV 𝛿V.</a:t>
            </a:r>
          </a:p>
        </p:txBody>
      </p:sp>
      <p:pic>
        <p:nvPicPr>
          <p:cNvPr id="11" name="Picture 10">
            <a:extLst>
              <a:ext uri="{FF2B5EF4-FFF2-40B4-BE49-F238E27FC236}">
                <a16:creationId xmlns:a16="http://schemas.microsoft.com/office/drawing/2014/main" id="{F29EDA7B-4BAE-41BD-B08A-CFC26E3F686C}"/>
              </a:ext>
            </a:extLst>
          </p:cNvPr>
          <p:cNvPicPr>
            <a:picLocks noChangeAspect="1"/>
          </p:cNvPicPr>
          <p:nvPr/>
        </p:nvPicPr>
        <p:blipFill>
          <a:blip r:embed="rId3"/>
          <a:stretch>
            <a:fillRect/>
          </a:stretch>
        </p:blipFill>
        <p:spPr>
          <a:xfrm>
            <a:off x="1981199" y="1353731"/>
            <a:ext cx="8229600" cy="3360501"/>
          </a:xfrm>
          <a:prstGeom prst="rect">
            <a:avLst/>
          </a:prstGeom>
        </p:spPr>
      </p:pic>
      <p:sp>
        <p:nvSpPr>
          <p:cNvPr id="6" name="Rectangle 5">
            <a:extLst>
              <a:ext uri="{FF2B5EF4-FFF2-40B4-BE49-F238E27FC236}">
                <a16:creationId xmlns:a16="http://schemas.microsoft.com/office/drawing/2014/main" id="{1953830E-6F6A-46B4-8555-15B348D39D28}"/>
              </a:ext>
            </a:extLst>
          </p:cNvPr>
          <p:cNvSpPr/>
          <p:nvPr/>
        </p:nvSpPr>
        <p:spPr bwMode="auto">
          <a:xfrm>
            <a:off x="2057398" y="4267200"/>
            <a:ext cx="8077200" cy="43115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7" name="Rectangle 6">
            <a:extLst>
              <a:ext uri="{FF2B5EF4-FFF2-40B4-BE49-F238E27FC236}">
                <a16:creationId xmlns:a16="http://schemas.microsoft.com/office/drawing/2014/main" id="{5FF724D3-13E2-4B83-B0F2-29D155817AB8}"/>
              </a:ext>
            </a:extLst>
          </p:cNvPr>
          <p:cNvSpPr/>
          <p:nvPr/>
        </p:nvSpPr>
        <p:spPr bwMode="auto">
          <a:xfrm>
            <a:off x="2057398" y="3325288"/>
            <a:ext cx="8077200" cy="43115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cxnSp>
        <p:nvCxnSpPr>
          <p:cNvPr id="8" name="Straight Arrow Connector 7">
            <a:extLst>
              <a:ext uri="{FF2B5EF4-FFF2-40B4-BE49-F238E27FC236}">
                <a16:creationId xmlns:a16="http://schemas.microsoft.com/office/drawing/2014/main" id="{D931DE60-3274-4DB0-B356-BA5C0E40CD9C}"/>
              </a:ext>
            </a:extLst>
          </p:cNvPr>
          <p:cNvCxnSpPr/>
          <p:nvPr/>
        </p:nvCxnSpPr>
        <p:spPr bwMode="auto">
          <a:xfrm>
            <a:off x="7239000" y="732835"/>
            <a:ext cx="0" cy="51553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254037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7848600" cy="914400"/>
          </a:xfrm>
        </p:spPr>
        <p:txBody>
          <a:bodyPr anchor="t"/>
          <a:lstStyle/>
          <a:p>
            <a:r>
              <a:rPr lang="en-US" dirty="0"/>
              <a:t>Does the neutron energy affect asteroid deflection? Yes.</a:t>
            </a:r>
          </a:p>
        </p:txBody>
      </p:sp>
      <p:sp>
        <p:nvSpPr>
          <p:cNvPr id="3" name="Content Placeholder 2">
            <a:extLst>
              <a:ext uri="{FF2B5EF4-FFF2-40B4-BE49-F238E27FC236}">
                <a16:creationId xmlns:a16="http://schemas.microsoft.com/office/drawing/2014/main" id="{D8A1ABB6-A43A-4660-B60D-4CF8FCB09D39}"/>
              </a:ext>
            </a:extLst>
          </p:cNvPr>
          <p:cNvSpPr>
            <a:spLocks noGrp="1"/>
          </p:cNvSpPr>
          <p:nvPr>
            <p:ph idx="1"/>
          </p:nvPr>
        </p:nvSpPr>
        <p:spPr>
          <a:xfrm>
            <a:off x="1676400" y="1066800"/>
            <a:ext cx="8839200" cy="5334000"/>
          </a:xfrm>
        </p:spPr>
        <p:txBody>
          <a:bodyPr/>
          <a:lstStyle/>
          <a:p>
            <a:r>
              <a:rPr lang="en-US" b="1" dirty="0"/>
              <a:t>Why? Because different neutron energies result in different energy deposition profiles &amp; different energy coupling efficiencies.</a:t>
            </a:r>
          </a:p>
          <a:p>
            <a:r>
              <a:rPr lang="en-US" dirty="0"/>
              <a:t>The significance of these differences is sensitive to the yield.</a:t>
            </a:r>
          </a:p>
          <a:p>
            <a:r>
              <a:rPr lang="en-US" dirty="0"/>
              <a:t>The energy coupling appears more important than the energy deposition profile, especially at low yields and shallow melt-depths.</a:t>
            </a:r>
          </a:p>
          <a:p>
            <a:r>
              <a:rPr lang="en-US" dirty="0"/>
              <a:t>1 MeV neutrons are equal-or-better than 14.1 MeV neutrons in terms of coupling and profiles, but they require many more source neutrons to compensate for the MeV/</a:t>
            </a:r>
            <a:r>
              <a:rPr lang="en-US" dirty="0" err="1"/>
              <a:t>src</a:t>
            </a:r>
            <a:r>
              <a:rPr lang="en-US" dirty="0"/>
              <a:t>-n reduction.</a:t>
            </a:r>
          </a:p>
          <a:p>
            <a:endParaRPr lang="en-US" dirty="0"/>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38</a:t>
            </a:fld>
            <a:endParaRPr lang="en-US" dirty="0">
              <a:solidFill>
                <a:srgbClr val="000000"/>
              </a:solidFill>
            </a:endParaRPr>
          </a:p>
        </p:txBody>
      </p:sp>
    </p:spTree>
    <p:extLst>
      <p:ext uri="{BB962C8B-B14F-4D97-AF65-F5344CB8AC3E}">
        <p14:creationId xmlns:p14="http://schemas.microsoft.com/office/powerpoint/2010/main" val="127997636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7848600" cy="914400"/>
          </a:xfrm>
        </p:spPr>
        <p:txBody>
          <a:bodyPr anchor="t"/>
          <a:lstStyle/>
          <a:p>
            <a:r>
              <a:rPr lang="en-US" dirty="0"/>
              <a:t>Asteroid impacts are rare, but potentially devasting.</a:t>
            </a:r>
          </a:p>
        </p:txBody>
      </p:sp>
      <p:sp>
        <p:nvSpPr>
          <p:cNvPr id="3" name="Content Placeholder 2">
            <a:extLst>
              <a:ext uri="{FF2B5EF4-FFF2-40B4-BE49-F238E27FC236}">
                <a16:creationId xmlns:a16="http://schemas.microsoft.com/office/drawing/2014/main" id="{D8A1ABB6-A43A-4660-B60D-4CF8FCB09D39}"/>
              </a:ext>
            </a:extLst>
          </p:cNvPr>
          <p:cNvSpPr>
            <a:spLocks noGrp="1"/>
          </p:cNvSpPr>
          <p:nvPr>
            <p:ph idx="1"/>
          </p:nvPr>
        </p:nvSpPr>
        <p:spPr>
          <a:xfrm>
            <a:off x="1676400" y="1066800"/>
            <a:ext cx="8839200" cy="5334000"/>
          </a:xfrm>
        </p:spPr>
        <p:txBody>
          <a:bodyPr/>
          <a:lstStyle/>
          <a:p>
            <a:r>
              <a:rPr lang="en-US" dirty="0"/>
              <a:t>1+ kilometer asteroid impacts:</a:t>
            </a:r>
          </a:p>
          <a:p>
            <a:pPr lvl="1"/>
            <a:r>
              <a:rPr lang="en-US" dirty="0">
                <a:solidFill>
                  <a:srgbClr val="000066"/>
                </a:solidFill>
              </a:rPr>
              <a:t>once every 500,000 years</a:t>
            </a:r>
          </a:p>
          <a:p>
            <a:pPr lvl="1"/>
            <a:r>
              <a:rPr lang="en-US" dirty="0">
                <a:solidFill>
                  <a:srgbClr val="000066"/>
                </a:solidFill>
              </a:rPr>
              <a:t>~25% of the world’s </a:t>
            </a:r>
            <a:r>
              <a:rPr lang="en-US" u="sng" dirty="0">
                <a:solidFill>
                  <a:srgbClr val="000066"/>
                </a:solidFill>
              </a:rPr>
              <a:t>global</a:t>
            </a:r>
            <a:r>
              <a:rPr lang="en-US" dirty="0">
                <a:solidFill>
                  <a:srgbClr val="000066"/>
                </a:solidFill>
              </a:rPr>
              <a:t> population would perish</a:t>
            </a:r>
          </a:p>
          <a:p>
            <a:pPr lvl="1"/>
            <a:r>
              <a:rPr lang="en-US" dirty="0">
                <a:solidFill>
                  <a:srgbClr val="000066"/>
                </a:solidFill>
              </a:rPr>
              <a:t>individual’s annual chance of death: 5×10</a:t>
            </a:r>
            <a:r>
              <a:rPr lang="en-US" baseline="30000" dirty="0">
                <a:solidFill>
                  <a:srgbClr val="000066"/>
                </a:solidFill>
              </a:rPr>
              <a:t>-5</a:t>
            </a:r>
            <a:r>
              <a:rPr lang="en-US" dirty="0">
                <a:solidFill>
                  <a:srgbClr val="000066"/>
                </a:solidFill>
              </a:rPr>
              <a:t> %</a:t>
            </a:r>
          </a:p>
          <a:p>
            <a:pPr lvl="2"/>
            <a:r>
              <a:rPr lang="en-US" dirty="0"/>
              <a:t>comparable to risk of dying from an airplane crash</a:t>
            </a:r>
          </a:p>
          <a:p>
            <a:r>
              <a:rPr lang="en-US" dirty="0"/>
              <a:t>100 meter asteroid impacts:</a:t>
            </a:r>
          </a:p>
          <a:p>
            <a:pPr lvl="1"/>
            <a:r>
              <a:rPr lang="en-US" dirty="0">
                <a:solidFill>
                  <a:srgbClr val="000066"/>
                </a:solidFill>
              </a:rPr>
              <a:t>once every 300 years</a:t>
            </a:r>
          </a:p>
          <a:p>
            <a:pPr lvl="1"/>
            <a:r>
              <a:rPr lang="en-US" dirty="0">
                <a:solidFill>
                  <a:srgbClr val="000066"/>
                </a:solidFill>
              </a:rPr>
              <a:t>damage more confined to </a:t>
            </a:r>
            <a:r>
              <a:rPr lang="en-US" u="sng" dirty="0">
                <a:solidFill>
                  <a:srgbClr val="000066"/>
                </a:solidFill>
              </a:rPr>
              <a:t>region</a:t>
            </a:r>
            <a:r>
              <a:rPr lang="en-US" dirty="0">
                <a:solidFill>
                  <a:srgbClr val="000066"/>
                </a:solidFill>
              </a:rPr>
              <a:t> of impact (cities, states)</a:t>
            </a:r>
          </a:p>
          <a:p>
            <a:pPr lvl="1"/>
            <a:r>
              <a:rPr lang="en-US" dirty="0">
                <a:solidFill>
                  <a:srgbClr val="000066"/>
                </a:solidFill>
              </a:rPr>
              <a:t>individual’s annual chance of death: 3.3×10</a:t>
            </a:r>
            <a:r>
              <a:rPr lang="en-US" baseline="30000" dirty="0">
                <a:solidFill>
                  <a:srgbClr val="000066"/>
                </a:solidFill>
              </a:rPr>
              <a:t>-6</a:t>
            </a:r>
            <a:r>
              <a:rPr lang="en-US" dirty="0">
                <a:solidFill>
                  <a:srgbClr val="000066"/>
                </a:solidFill>
              </a:rPr>
              <a:t> %</a:t>
            </a:r>
          </a:p>
          <a:p>
            <a:endParaRPr lang="en-US" dirty="0"/>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39</a:t>
            </a:fld>
            <a:endParaRPr lang="en-US" dirty="0">
              <a:solidFill>
                <a:srgbClr val="000000"/>
              </a:solidFill>
            </a:endParaRPr>
          </a:p>
        </p:txBody>
      </p:sp>
      <p:sp>
        <p:nvSpPr>
          <p:cNvPr id="5" name="TextBox 4">
            <a:extLst>
              <a:ext uri="{FF2B5EF4-FFF2-40B4-BE49-F238E27FC236}">
                <a16:creationId xmlns:a16="http://schemas.microsoft.com/office/drawing/2014/main" id="{D9B43DD4-D29E-4BC4-B9C5-4EBC57A5737E}"/>
              </a:ext>
            </a:extLst>
          </p:cNvPr>
          <p:cNvSpPr txBox="1"/>
          <p:nvPr/>
        </p:nvSpPr>
        <p:spPr>
          <a:xfrm>
            <a:off x="3124200" y="5477213"/>
            <a:ext cx="5943600" cy="1015663"/>
          </a:xfrm>
          <a:prstGeom prst="rect">
            <a:avLst/>
          </a:prstGeom>
          <a:noFill/>
        </p:spPr>
        <p:txBody>
          <a:bodyPr wrap="square" rtlCol="0" anchor="ctr">
            <a:spAutoFit/>
          </a:bodyPr>
          <a:lstStyle/>
          <a:p>
            <a:pPr algn="just"/>
            <a:r>
              <a:rPr lang="en-US" sz="2000" dirty="0">
                <a:solidFill>
                  <a:srgbClr val="C00000"/>
                </a:solidFill>
              </a:rPr>
              <a:t>The magnitude of the damage that could result from these fairly-rare, one-off impact events makes the planetary defense mission a prudent pursuit.</a:t>
            </a:r>
          </a:p>
        </p:txBody>
      </p:sp>
    </p:spTree>
    <p:extLst>
      <p:ext uri="{BB962C8B-B14F-4D97-AF65-F5344CB8AC3E}">
        <p14:creationId xmlns:p14="http://schemas.microsoft.com/office/powerpoint/2010/main" val="45590142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7848600" cy="914400"/>
          </a:xfrm>
        </p:spPr>
        <p:txBody>
          <a:bodyPr anchor="t"/>
          <a:lstStyle/>
          <a:p>
            <a:r>
              <a:rPr lang="en-US" dirty="0"/>
              <a:t>How does asteroid deflection via a stand-off nuclear detonation work?</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72C0E2-8421-4193-835C-DB685ED94ED2}" type="slidenum">
              <a:rPr kumimoji="0" lang="en-US" sz="1800" b="1"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8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TextBox 4">
            <a:extLst>
              <a:ext uri="{FF2B5EF4-FFF2-40B4-BE49-F238E27FC236}">
                <a16:creationId xmlns:a16="http://schemas.microsoft.com/office/drawing/2014/main" id="{198B61F5-2B8F-4ADD-9B03-93F23799076C}"/>
              </a:ext>
            </a:extLst>
          </p:cNvPr>
          <p:cNvSpPr txBox="1"/>
          <p:nvPr/>
        </p:nvSpPr>
        <p:spPr>
          <a:xfrm>
            <a:off x="2686049" y="6236613"/>
            <a:ext cx="6819900" cy="430887"/>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Newton’s Law of Conservation of Momentum.</a:t>
            </a:r>
          </a:p>
        </p:txBody>
      </p:sp>
      <p:pic>
        <p:nvPicPr>
          <p:cNvPr id="8" name="Picture 7">
            <a:extLst>
              <a:ext uri="{FF2B5EF4-FFF2-40B4-BE49-F238E27FC236}">
                <a16:creationId xmlns:a16="http://schemas.microsoft.com/office/drawing/2014/main" id="{1262BCA5-CEE0-40B6-940F-4BEF9FF5F2B6}"/>
              </a:ext>
            </a:extLst>
          </p:cNvPr>
          <p:cNvPicPr>
            <a:picLocks noChangeAspect="1"/>
          </p:cNvPicPr>
          <p:nvPr/>
        </p:nvPicPr>
        <p:blipFill>
          <a:blip r:embed="rId3"/>
          <a:stretch>
            <a:fillRect/>
          </a:stretch>
        </p:blipFill>
        <p:spPr>
          <a:xfrm>
            <a:off x="2314956" y="1066482"/>
            <a:ext cx="7562088" cy="5213511"/>
          </a:xfrm>
          <a:prstGeom prst="rect">
            <a:avLst/>
          </a:prstGeom>
        </p:spPr>
      </p:pic>
      <p:sp>
        <p:nvSpPr>
          <p:cNvPr id="6" name="TextBox 5">
            <a:extLst>
              <a:ext uri="{FF2B5EF4-FFF2-40B4-BE49-F238E27FC236}">
                <a16:creationId xmlns:a16="http://schemas.microsoft.com/office/drawing/2014/main" id="{35C4C1B6-7167-4A64-87DB-434F41A5B32B}"/>
              </a:ext>
            </a:extLst>
          </p:cNvPr>
          <p:cNvSpPr txBox="1"/>
          <p:nvPr/>
        </p:nvSpPr>
        <p:spPr>
          <a:xfrm>
            <a:off x="2521787" y="1066482"/>
            <a:ext cx="7148425" cy="276999"/>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200" b="0" i="0" u="none" strike="noStrike" kern="1200" cap="none" spc="0" normalizeH="0" baseline="0" noProof="0" dirty="0">
                <a:ln>
                  <a:noFill/>
                </a:ln>
                <a:solidFill>
                  <a:srgbClr val="C00000"/>
                </a:solidFill>
                <a:effectLst/>
                <a:uLnTx/>
                <a:uFillTx/>
                <a:latin typeface="Arial" charset="0"/>
                <a:ea typeface="+mn-ea"/>
                <a:cs typeface="Arial" charset="0"/>
              </a:rPr>
              <a:t> Thomas Ahrens &amp; Alan Harris.  </a:t>
            </a:r>
            <a:r>
              <a:rPr kumimoji="0" lang="en-US" sz="1200" b="0" i="0" u="none" strike="noStrike" kern="1200" cap="none" spc="0" normalizeH="0" baseline="0" noProof="0" dirty="0">
                <a:ln>
                  <a:noFill/>
                </a:ln>
                <a:solidFill>
                  <a:srgbClr val="C00000"/>
                </a:solidFill>
                <a:effectLst/>
                <a:uLnTx/>
                <a:uFillTx/>
                <a:latin typeface="Arial" charset="0"/>
                <a:ea typeface="+mn-ea"/>
                <a:cs typeface="Arial" charset="0"/>
              </a:rPr>
              <a:t>Deflection and fragmentation of near-Earth asteroids.  </a:t>
            </a:r>
            <a:r>
              <a:rPr kumimoji="0" lang="en-US" sz="1200" b="0" i="1" u="none" strike="noStrike" kern="1200" cap="none" spc="0" normalizeH="0" baseline="0" noProof="0" dirty="0">
                <a:ln>
                  <a:noFill/>
                </a:ln>
                <a:solidFill>
                  <a:srgbClr val="C00000"/>
                </a:solidFill>
                <a:effectLst/>
                <a:uLnTx/>
                <a:uFillTx/>
                <a:latin typeface="Arial" charset="0"/>
                <a:ea typeface="+mn-ea"/>
                <a:cs typeface="Arial" charset="0"/>
              </a:rPr>
              <a:t>Nature</a:t>
            </a:r>
            <a:r>
              <a:rPr kumimoji="0" lang="en-US" sz="1200" b="0" i="0" u="none" strike="noStrike" kern="1200" cap="none" spc="0" normalizeH="0" baseline="0" noProof="0" dirty="0">
                <a:ln>
                  <a:noFill/>
                </a:ln>
                <a:solidFill>
                  <a:srgbClr val="C00000"/>
                </a:solidFill>
                <a:effectLst/>
                <a:uLnTx/>
                <a:uFillTx/>
                <a:latin typeface="Arial" charset="0"/>
                <a:ea typeface="+mn-ea"/>
                <a:cs typeface="Arial" charset="0"/>
              </a:rPr>
              <a:t>, 1992.</a:t>
            </a:r>
          </a:p>
        </p:txBody>
      </p:sp>
    </p:spTree>
    <p:extLst>
      <p:ext uri="{BB962C8B-B14F-4D97-AF65-F5344CB8AC3E}">
        <p14:creationId xmlns:p14="http://schemas.microsoft.com/office/powerpoint/2010/main" val="413431388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7848600" cy="914400"/>
          </a:xfrm>
        </p:spPr>
        <p:txBody>
          <a:bodyPr anchor="t"/>
          <a:lstStyle/>
          <a:p>
            <a:r>
              <a:rPr lang="en-US" dirty="0"/>
              <a:t>How does changing the neutron interactions change the energy deposition? (cont.)</a:t>
            </a:r>
          </a:p>
        </p:txBody>
      </p:sp>
      <p:sp>
        <p:nvSpPr>
          <p:cNvPr id="3" name="Content Placeholder 2">
            <a:extLst>
              <a:ext uri="{FF2B5EF4-FFF2-40B4-BE49-F238E27FC236}">
                <a16:creationId xmlns:a16="http://schemas.microsoft.com/office/drawing/2014/main" id="{D8A1ABB6-A43A-4660-B60D-4CF8FCB09D39}"/>
              </a:ext>
            </a:extLst>
          </p:cNvPr>
          <p:cNvSpPr>
            <a:spLocks noGrp="1"/>
          </p:cNvSpPr>
          <p:nvPr>
            <p:ph idx="1"/>
          </p:nvPr>
        </p:nvSpPr>
        <p:spPr>
          <a:xfrm>
            <a:off x="1676400" y="1066800"/>
            <a:ext cx="8839200" cy="5334000"/>
          </a:xfrm>
        </p:spPr>
        <p:txBody>
          <a:bodyPr/>
          <a:lstStyle/>
          <a:p>
            <a:endParaRPr lang="en-US" dirty="0"/>
          </a:p>
          <a:p>
            <a:endParaRPr lang="en-US" dirty="0"/>
          </a:p>
          <a:p>
            <a:endParaRPr lang="en-US" dirty="0"/>
          </a:p>
          <a:p>
            <a:endParaRPr lang="en-US" dirty="0"/>
          </a:p>
          <a:p>
            <a:r>
              <a:rPr lang="en-US" dirty="0"/>
              <a:t>Energy deposition = transferring the energy from radiation (neutrons) to the asteroid particle population (nuclei)</a:t>
            </a:r>
          </a:p>
          <a:p>
            <a:r>
              <a:rPr lang="en-US" dirty="0"/>
              <a:t>Consider 14.1 MeV n’s being absorbed by </a:t>
            </a:r>
            <a:r>
              <a:rPr lang="en-US" baseline="30000" dirty="0"/>
              <a:t>28</a:t>
            </a:r>
            <a:r>
              <a:rPr lang="en-US" dirty="0"/>
              <a:t>Si:</a:t>
            </a:r>
          </a:p>
          <a:p>
            <a:pPr lvl="1"/>
            <a:r>
              <a:rPr lang="en-US" dirty="0">
                <a:solidFill>
                  <a:srgbClr val="000066"/>
                </a:solidFill>
              </a:rPr>
              <a:t>(n,</a:t>
            </a:r>
            <a:r>
              <a:rPr lang="el-GR" dirty="0">
                <a:solidFill>
                  <a:srgbClr val="000066"/>
                </a:solidFill>
              </a:rPr>
              <a:t>γ</a:t>
            </a:r>
            <a:r>
              <a:rPr lang="en-US" dirty="0">
                <a:solidFill>
                  <a:srgbClr val="000066"/>
                </a:solidFill>
              </a:rPr>
              <a:t>) = </a:t>
            </a:r>
            <a:r>
              <a:rPr lang="en-US" baseline="30000" dirty="0">
                <a:solidFill>
                  <a:srgbClr val="000066"/>
                </a:solidFill>
              </a:rPr>
              <a:t>29</a:t>
            </a:r>
            <a:r>
              <a:rPr lang="en-US" dirty="0">
                <a:solidFill>
                  <a:srgbClr val="000066"/>
                </a:solidFill>
              </a:rPr>
              <a:t>Si nuclei keeps all 14.1 MeV, </a:t>
            </a:r>
            <a:r>
              <a:rPr lang="en-US" i="1" dirty="0">
                <a:solidFill>
                  <a:srgbClr val="000066"/>
                </a:solidFill>
              </a:rPr>
              <a:t>and</a:t>
            </a:r>
            <a:r>
              <a:rPr lang="en-US" dirty="0">
                <a:solidFill>
                  <a:srgbClr val="000066"/>
                </a:solidFill>
              </a:rPr>
              <a:t> an </a:t>
            </a:r>
            <a:r>
              <a:rPr lang="en-US" u="sng" dirty="0">
                <a:solidFill>
                  <a:srgbClr val="000066"/>
                </a:solidFill>
              </a:rPr>
              <a:t>extra</a:t>
            </a:r>
            <a:r>
              <a:rPr lang="en-US" dirty="0">
                <a:solidFill>
                  <a:srgbClr val="000066"/>
                </a:solidFill>
              </a:rPr>
              <a:t> 8.474 MeV is shared between </a:t>
            </a:r>
            <a:r>
              <a:rPr lang="en-US" baseline="30000" dirty="0">
                <a:solidFill>
                  <a:srgbClr val="000066"/>
                </a:solidFill>
              </a:rPr>
              <a:t>29</a:t>
            </a:r>
            <a:r>
              <a:rPr lang="en-US" dirty="0">
                <a:solidFill>
                  <a:srgbClr val="000066"/>
                </a:solidFill>
              </a:rPr>
              <a:t>Si and a </a:t>
            </a:r>
            <a:r>
              <a:rPr lang="el-GR" dirty="0">
                <a:solidFill>
                  <a:srgbClr val="000066"/>
                </a:solidFill>
              </a:rPr>
              <a:t>γ</a:t>
            </a:r>
            <a:r>
              <a:rPr lang="en-US" dirty="0">
                <a:solidFill>
                  <a:srgbClr val="000066"/>
                </a:solidFill>
              </a:rPr>
              <a:t>.  </a:t>
            </a:r>
            <a:r>
              <a:rPr lang="en-US" dirty="0" err="1">
                <a:solidFill>
                  <a:srgbClr val="000066"/>
                </a:solidFill>
              </a:rPr>
              <a:t>E</a:t>
            </a:r>
            <a:r>
              <a:rPr lang="en-US" baseline="-25000" dirty="0" err="1">
                <a:solidFill>
                  <a:srgbClr val="000066"/>
                </a:solidFill>
              </a:rPr>
              <a:t>dep</a:t>
            </a:r>
            <a:r>
              <a:rPr lang="en-US" dirty="0">
                <a:solidFill>
                  <a:srgbClr val="000066"/>
                </a:solidFill>
              </a:rPr>
              <a:t> = 14.1 + 8.474*</a:t>
            </a:r>
          </a:p>
          <a:p>
            <a:pPr lvl="1"/>
            <a:r>
              <a:rPr lang="en-US" dirty="0">
                <a:solidFill>
                  <a:srgbClr val="000066"/>
                </a:solidFill>
              </a:rPr>
              <a:t>(n,</a:t>
            </a:r>
            <a:r>
              <a:rPr lang="el-GR" dirty="0">
                <a:solidFill>
                  <a:srgbClr val="000066"/>
                </a:solidFill>
              </a:rPr>
              <a:t>α</a:t>
            </a:r>
            <a:r>
              <a:rPr lang="en-US" dirty="0">
                <a:solidFill>
                  <a:srgbClr val="000066"/>
                </a:solidFill>
              </a:rPr>
              <a:t>) = </a:t>
            </a:r>
            <a:r>
              <a:rPr lang="en-US" baseline="30000" dirty="0">
                <a:solidFill>
                  <a:srgbClr val="000066"/>
                </a:solidFill>
              </a:rPr>
              <a:t>29</a:t>
            </a:r>
            <a:r>
              <a:rPr lang="en-US" dirty="0">
                <a:solidFill>
                  <a:srgbClr val="000066"/>
                </a:solidFill>
              </a:rPr>
              <a:t>Si nuclei initially has all 14.1 MeV, </a:t>
            </a:r>
            <a:r>
              <a:rPr lang="en-US" i="1" dirty="0">
                <a:solidFill>
                  <a:srgbClr val="000066"/>
                </a:solidFill>
              </a:rPr>
              <a:t>but</a:t>
            </a:r>
            <a:r>
              <a:rPr lang="en-US" dirty="0">
                <a:solidFill>
                  <a:srgbClr val="000066"/>
                </a:solidFill>
              </a:rPr>
              <a:t> it quickly </a:t>
            </a:r>
            <a:r>
              <a:rPr lang="en-US" u="sng" dirty="0">
                <a:solidFill>
                  <a:srgbClr val="000066"/>
                </a:solidFill>
              </a:rPr>
              <a:t>loses</a:t>
            </a:r>
            <a:r>
              <a:rPr lang="en-US" dirty="0">
                <a:solidFill>
                  <a:srgbClr val="000066"/>
                </a:solidFill>
              </a:rPr>
              <a:t> 2.749 MeV because it chose to emit an </a:t>
            </a:r>
            <a:r>
              <a:rPr lang="el-GR" dirty="0">
                <a:solidFill>
                  <a:srgbClr val="000066"/>
                </a:solidFill>
              </a:rPr>
              <a:t>α</a:t>
            </a:r>
            <a:r>
              <a:rPr lang="en-US" dirty="0">
                <a:solidFill>
                  <a:srgbClr val="000066"/>
                </a:solidFill>
              </a:rPr>
              <a:t>.  </a:t>
            </a:r>
            <a:r>
              <a:rPr lang="en-US" dirty="0" err="1">
                <a:solidFill>
                  <a:srgbClr val="000066"/>
                </a:solidFill>
              </a:rPr>
              <a:t>E</a:t>
            </a:r>
            <a:r>
              <a:rPr lang="en-US" baseline="-25000" dirty="0" err="1">
                <a:solidFill>
                  <a:srgbClr val="000066"/>
                </a:solidFill>
              </a:rPr>
              <a:t>dep</a:t>
            </a:r>
            <a:r>
              <a:rPr lang="en-US" dirty="0">
                <a:solidFill>
                  <a:srgbClr val="000066"/>
                </a:solidFill>
              </a:rPr>
              <a:t> = 14.1 – 2.749</a:t>
            </a:r>
          </a:p>
          <a:p>
            <a:pPr lvl="1"/>
            <a:endParaRPr lang="en-US" dirty="0">
              <a:solidFill>
                <a:srgbClr val="000066"/>
              </a:solidFill>
            </a:endParaRPr>
          </a:p>
          <a:p>
            <a:endParaRPr lang="en-US" dirty="0"/>
          </a:p>
          <a:p>
            <a:endParaRPr lang="en-US" dirty="0"/>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40</a:t>
            </a:fld>
            <a:endParaRPr lang="en-US" dirty="0">
              <a:solidFill>
                <a:srgbClr val="000000"/>
              </a:solidFill>
            </a:endParaRPr>
          </a:p>
        </p:txBody>
      </p:sp>
      <p:sp>
        <p:nvSpPr>
          <p:cNvPr id="5" name="TextBox 4">
            <a:extLst>
              <a:ext uri="{FF2B5EF4-FFF2-40B4-BE49-F238E27FC236}">
                <a16:creationId xmlns:a16="http://schemas.microsoft.com/office/drawing/2014/main" id="{198B61F5-2B8F-4ADD-9B03-93F23799076C}"/>
              </a:ext>
            </a:extLst>
          </p:cNvPr>
          <p:cNvSpPr txBox="1"/>
          <p:nvPr/>
        </p:nvSpPr>
        <p:spPr>
          <a:xfrm>
            <a:off x="2171699" y="5791200"/>
            <a:ext cx="7848600" cy="707886"/>
          </a:xfrm>
          <a:prstGeom prst="rect">
            <a:avLst/>
          </a:prstGeom>
          <a:noFill/>
        </p:spPr>
        <p:txBody>
          <a:bodyPr wrap="square" rtlCol="0" anchor="ctr">
            <a:spAutoFit/>
          </a:bodyPr>
          <a:lstStyle/>
          <a:p>
            <a:pPr algn="ctr"/>
            <a:r>
              <a:rPr lang="en-US" sz="2000" dirty="0">
                <a:solidFill>
                  <a:srgbClr val="C00000"/>
                </a:solidFill>
              </a:rPr>
              <a:t>Exothermic (+Q) reaction channels are a bonus for energy coupling, while endothermic (-Q) reactions draw a coupling penalty.</a:t>
            </a:r>
          </a:p>
        </p:txBody>
      </p:sp>
      <p:pic>
        <p:nvPicPr>
          <p:cNvPr id="6" name="Picture 5">
            <a:extLst>
              <a:ext uri="{FF2B5EF4-FFF2-40B4-BE49-F238E27FC236}">
                <a16:creationId xmlns:a16="http://schemas.microsoft.com/office/drawing/2014/main" id="{B7A639EB-6EF9-4014-A03F-1B6FD2633A3F}"/>
              </a:ext>
            </a:extLst>
          </p:cNvPr>
          <p:cNvPicPr>
            <a:picLocks noChangeAspect="1"/>
          </p:cNvPicPr>
          <p:nvPr/>
        </p:nvPicPr>
        <p:blipFill>
          <a:blip r:embed="rId3"/>
          <a:stretch>
            <a:fillRect/>
          </a:stretch>
        </p:blipFill>
        <p:spPr>
          <a:xfrm>
            <a:off x="2057399" y="1021080"/>
            <a:ext cx="8077200" cy="1806650"/>
          </a:xfrm>
          <a:prstGeom prst="rect">
            <a:avLst/>
          </a:prstGeom>
        </p:spPr>
      </p:pic>
      <p:sp>
        <p:nvSpPr>
          <p:cNvPr id="7" name="Rectangle 6">
            <a:extLst>
              <a:ext uri="{FF2B5EF4-FFF2-40B4-BE49-F238E27FC236}">
                <a16:creationId xmlns:a16="http://schemas.microsoft.com/office/drawing/2014/main" id="{D9A49E65-A856-437C-B553-2A9C166EDF79}"/>
              </a:ext>
            </a:extLst>
          </p:cNvPr>
          <p:cNvSpPr/>
          <p:nvPr/>
        </p:nvSpPr>
        <p:spPr bwMode="auto">
          <a:xfrm>
            <a:off x="3255264" y="2000606"/>
            <a:ext cx="685800" cy="285395"/>
          </a:xfrm>
          <a:prstGeom prst="rect">
            <a:avLst/>
          </a:prstGeom>
          <a:noFill/>
          <a:ln w="3810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13" name="Rectangle 12">
            <a:extLst>
              <a:ext uri="{FF2B5EF4-FFF2-40B4-BE49-F238E27FC236}">
                <a16:creationId xmlns:a16="http://schemas.microsoft.com/office/drawing/2014/main" id="{0BE2E08C-7163-4E97-AC2C-513C00556184}"/>
              </a:ext>
            </a:extLst>
          </p:cNvPr>
          <p:cNvSpPr/>
          <p:nvPr/>
        </p:nvSpPr>
        <p:spPr bwMode="auto">
          <a:xfrm>
            <a:off x="7086600" y="2000605"/>
            <a:ext cx="795528" cy="285395"/>
          </a:xfrm>
          <a:prstGeom prst="rect">
            <a:avLst/>
          </a:prstGeom>
          <a:noFill/>
          <a:ln w="3810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Tree>
    <p:extLst>
      <p:ext uri="{BB962C8B-B14F-4D97-AF65-F5344CB8AC3E}">
        <p14:creationId xmlns:p14="http://schemas.microsoft.com/office/powerpoint/2010/main" val="228689567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7B93E-F855-4756-85CA-A3B3E8ED960C}"/>
              </a:ext>
            </a:extLst>
          </p:cNvPr>
          <p:cNvSpPr>
            <a:spLocks noGrp="1"/>
          </p:cNvSpPr>
          <p:nvPr>
            <p:ph type="title"/>
          </p:nvPr>
        </p:nvSpPr>
        <p:spPr>
          <a:xfrm>
            <a:off x="101600" y="76200"/>
            <a:ext cx="10464800" cy="533400"/>
          </a:xfrm>
        </p:spPr>
        <p:txBody>
          <a:bodyPr/>
          <a:lstStyle/>
          <a:p>
            <a:r>
              <a:rPr lang="en-US" dirty="0"/>
              <a:t>Stand-off distance (HOB) selection.</a:t>
            </a:r>
          </a:p>
        </p:txBody>
      </p:sp>
      <p:sp>
        <p:nvSpPr>
          <p:cNvPr id="3" name="Content Placeholder 2">
            <a:extLst>
              <a:ext uri="{FF2B5EF4-FFF2-40B4-BE49-F238E27FC236}">
                <a16:creationId xmlns:a16="http://schemas.microsoft.com/office/drawing/2014/main" id="{055437D7-B2E3-48A0-82BA-4C5BC6FCB7A1}"/>
              </a:ext>
            </a:extLst>
          </p:cNvPr>
          <p:cNvSpPr>
            <a:spLocks noGrp="1"/>
          </p:cNvSpPr>
          <p:nvPr>
            <p:ph idx="1"/>
          </p:nvPr>
        </p:nvSpPr>
        <p:spPr>
          <a:xfrm>
            <a:off x="1676400" y="685800"/>
            <a:ext cx="9220200" cy="6096000"/>
          </a:xfrm>
        </p:spPr>
        <p:txBody>
          <a:bodyPr/>
          <a:lstStyle/>
          <a:p>
            <a:r>
              <a:rPr lang="en-US" dirty="0" err="1"/>
              <a:t>Hammerling</a:t>
            </a:r>
            <a:r>
              <a:rPr lang="en-US" dirty="0"/>
              <a:t> &amp; Remo: HOB ~ 0.414 × R</a:t>
            </a:r>
          </a:p>
          <a:p>
            <a:pPr lvl="1"/>
            <a:r>
              <a:rPr lang="en-US" dirty="0">
                <a:solidFill>
                  <a:srgbClr val="000066"/>
                </a:solidFill>
              </a:rPr>
              <a:t>geometrical optimal HOB; </a:t>
            </a:r>
            <a:r>
              <a:rPr lang="el-GR" dirty="0">
                <a:solidFill>
                  <a:srgbClr val="000066"/>
                </a:solidFill>
              </a:rPr>
              <a:t>α</a:t>
            </a:r>
            <a:r>
              <a:rPr lang="en-US" dirty="0">
                <a:solidFill>
                  <a:srgbClr val="000066"/>
                </a:solidFill>
              </a:rPr>
              <a:t> = </a:t>
            </a:r>
            <a:r>
              <a:rPr lang="el-GR" dirty="0">
                <a:solidFill>
                  <a:srgbClr val="000066"/>
                </a:solidFill>
              </a:rPr>
              <a:t>ϕ</a:t>
            </a:r>
            <a:r>
              <a:rPr lang="en-US" dirty="0">
                <a:solidFill>
                  <a:srgbClr val="000066"/>
                </a:solidFill>
              </a:rPr>
              <a:t> = 45°</a:t>
            </a:r>
          </a:p>
          <a:p>
            <a:pPr lvl="1"/>
            <a:r>
              <a:rPr lang="en-US" dirty="0">
                <a:solidFill>
                  <a:srgbClr val="000066"/>
                </a:solidFill>
              </a:rPr>
              <a:t>maximizes the sum of (fraction of asteroid surface area irradiated) + (fraction of nuclear energy incident on the asteroid)</a:t>
            </a:r>
          </a:p>
        </p:txBody>
      </p:sp>
      <p:sp>
        <p:nvSpPr>
          <p:cNvPr id="4" name="Slide Number Placeholder 3">
            <a:extLst>
              <a:ext uri="{FF2B5EF4-FFF2-40B4-BE49-F238E27FC236}">
                <a16:creationId xmlns:a16="http://schemas.microsoft.com/office/drawing/2014/main" id="{2C020C60-0B55-4FA2-AC96-8B861149DE20}"/>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41</a:t>
            </a:fld>
            <a:endParaRPr lang="en-US" dirty="0">
              <a:solidFill>
                <a:srgbClr val="000000"/>
              </a:solidFill>
            </a:endParaRPr>
          </a:p>
        </p:txBody>
      </p:sp>
      <p:pic>
        <p:nvPicPr>
          <p:cNvPr id="7" name="Picture 6">
            <a:extLst>
              <a:ext uri="{FF2B5EF4-FFF2-40B4-BE49-F238E27FC236}">
                <a16:creationId xmlns:a16="http://schemas.microsoft.com/office/drawing/2014/main" id="{D22AD7B2-7501-422A-8E5B-5DDF7050DF1B}"/>
              </a:ext>
            </a:extLst>
          </p:cNvPr>
          <p:cNvPicPr>
            <a:picLocks noChangeAspect="1"/>
          </p:cNvPicPr>
          <p:nvPr/>
        </p:nvPicPr>
        <p:blipFill>
          <a:blip r:embed="rId3"/>
          <a:stretch>
            <a:fillRect/>
          </a:stretch>
        </p:blipFill>
        <p:spPr>
          <a:xfrm>
            <a:off x="3376246" y="2286000"/>
            <a:ext cx="5439508" cy="4572000"/>
          </a:xfrm>
          <a:prstGeom prst="rect">
            <a:avLst/>
          </a:prstGeom>
        </p:spPr>
      </p:pic>
      <p:pic>
        <p:nvPicPr>
          <p:cNvPr id="8" name="Picture 7">
            <a:extLst>
              <a:ext uri="{FF2B5EF4-FFF2-40B4-BE49-F238E27FC236}">
                <a16:creationId xmlns:a16="http://schemas.microsoft.com/office/drawing/2014/main" id="{5AECBC81-B4FD-44F7-9247-769A5202D7A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86201" y="5866440"/>
            <a:ext cx="1621939" cy="534360"/>
          </a:xfrm>
          <a:prstGeom prst="rect">
            <a:avLst/>
          </a:prstGeom>
        </p:spPr>
      </p:pic>
    </p:spTree>
    <p:extLst>
      <p:ext uri="{BB962C8B-B14F-4D97-AF65-F5344CB8AC3E}">
        <p14:creationId xmlns:p14="http://schemas.microsoft.com/office/powerpoint/2010/main" val="188376717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7B93E-F855-4756-85CA-A3B3E8ED960C}"/>
              </a:ext>
            </a:extLst>
          </p:cNvPr>
          <p:cNvSpPr>
            <a:spLocks noGrp="1"/>
          </p:cNvSpPr>
          <p:nvPr>
            <p:ph type="title"/>
          </p:nvPr>
        </p:nvSpPr>
        <p:spPr>
          <a:xfrm>
            <a:off x="1600200" y="76200"/>
            <a:ext cx="8001000" cy="533400"/>
          </a:xfrm>
        </p:spPr>
        <p:txBody>
          <a:bodyPr/>
          <a:lstStyle/>
          <a:p>
            <a:r>
              <a:rPr lang="en-US" dirty="0"/>
              <a:t>Joe </a:t>
            </a:r>
            <a:r>
              <a:rPr lang="en-US" dirty="0" err="1"/>
              <a:t>Wasem’s</a:t>
            </a:r>
            <a:r>
              <a:rPr lang="en-US" dirty="0"/>
              <a:t> 𝛿V vs. Y analytical equation.</a:t>
            </a:r>
          </a:p>
        </p:txBody>
      </p:sp>
      <p:sp>
        <p:nvSpPr>
          <p:cNvPr id="4" name="Slide Number Placeholder 3">
            <a:extLst>
              <a:ext uri="{FF2B5EF4-FFF2-40B4-BE49-F238E27FC236}">
                <a16:creationId xmlns:a16="http://schemas.microsoft.com/office/drawing/2014/main" id="{2C020C60-0B55-4FA2-AC96-8B861149DE20}"/>
              </a:ext>
            </a:extLst>
          </p:cNvPr>
          <p:cNvSpPr>
            <a:spLocks noGrp="1"/>
          </p:cNvSpPr>
          <p:nvPr>
            <p:ph type="sldNum" sz="quarter" idx="10"/>
          </p:nvPr>
        </p:nvSpPr>
        <p:spPr/>
        <p:txBody>
          <a:bodyPr/>
          <a:lstStyle/>
          <a:p>
            <a:pPr>
              <a:defRPr/>
            </a:pPr>
            <a:fld id="{1E72C0E2-8421-4193-835C-DB685ED94ED2}" type="slidenum">
              <a:rPr lang="en-US">
                <a:solidFill>
                  <a:srgbClr val="000000"/>
                </a:solidFill>
              </a:rPr>
              <a:pPr>
                <a:defRPr/>
              </a:pPr>
              <a:t>42</a:t>
            </a:fld>
            <a:endParaRPr lang="en-US" dirty="0">
              <a:solidFill>
                <a:srgbClr val="000000"/>
              </a:solidFill>
            </a:endParaRPr>
          </a:p>
        </p:txBody>
      </p:sp>
      <p:sp>
        <p:nvSpPr>
          <p:cNvPr id="8" name="TextBox 7">
            <a:extLst>
              <a:ext uri="{FF2B5EF4-FFF2-40B4-BE49-F238E27FC236}">
                <a16:creationId xmlns:a16="http://schemas.microsoft.com/office/drawing/2014/main" id="{475E2CD9-2122-465A-A12A-7956855F240A}"/>
              </a:ext>
            </a:extLst>
          </p:cNvPr>
          <p:cNvSpPr txBox="1"/>
          <p:nvPr/>
        </p:nvSpPr>
        <p:spPr>
          <a:xfrm>
            <a:off x="1747456" y="6151223"/>
            <a:ext cx="8697087" cy="400110"/>
          </a:xfrm>
          <a:prstGeom prst="rect">
            <a:avLst/>
          </a:prstGeom>
          <a:noFill/>
        </p:spPr>
        <p:txBody>
          <a:bodyPr wrap="square" rtlCol="0" anchor="ctr">
            <a:spAutoFit/>
          </a:bodyPr>
          <a:lstStyle/>
          <a:p>
            <a:pPr algn="ctr"/>
            <a:r>
              <a:rPr lang="en-US" sz="2000" dirty="0">
                <a:solidFill>
                  <a:srgbClr val="C00000"/>
                </a:solidFill>
              </a:rPr>
              <a:t>Away from the threshold (need to melt), 𝛿V ~ Y</a:t>
            </a:r>
            <a:r>
              <a:rPr lang="en-US" sz="2000" baseline="30000" dirty="0">
                <a:solidFill>
                  <a:srgbClr val="C00000"/>
                </a:solidFill>
              </a:rPr>
              <a:t>2/3</a:t>
            </a:r>
            <a:r>
              <a:rPr lang="en-US" sz="2000" dirty="0">
                <a:solidFill>
                  <a:srgbClr val="C00000"/>
                </a:solidFill>
              </a:rPr>
              <a:t>, roughly.</a:t>
            </a:r>
          </a:p>
        </p:txBody>
      </p:sp>
      <p:pic>
        <p:nvPicPr>
          <p:cNvPr id="5" name="Picture 4">
            <a:extLst>
              <a:ext uri="{FF2B5EF4-FFF2-40B4-BE49-F238E27FC236}">
                <a16:creationId xmlns:a16="http://schemas.microsoft.com/office/drawing/2014/main" id="{B6FB727F-2CC6-4113-88B6-4C04731C3B62}"/>
              </a:ext>
            </a:extLst>
          </p:cNvPr>
          <p:cNvPicPr>
            <a:picLocks noChangeAspect="1"/>
          </p:cNvPicPr>
          <p:nvPr/>
        </p:nvPicPr>
        <p:blipFill>
          <a:blip r:embed="rId3"/>
          <a:stretch>
            <a:fillRect/>
          </a:stretch>
        </p:blipFill>
        <p:spPr>
          <a:xfrm>
            <a:off x="1981199" y="706777"/>
            <a:ext cx="8229600" cy="5444447"/>
          </a:xfrm>
          <a:prstGeom prst="rect">
            <a:avLst/>
          </a:prstGeom>
        </p:spPr>
      </p:pic>
    </p:spTree>
    <p:extLst>
      <p:ext uri="{BB962C8B-B14F-4D97-AF65-F5344CB8AC3E}">
        <p14:creationId xmlns:p14="http://schemas.microsoft.com/office/powerpoint/2010/main" val="388648078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01AF97-2BA6-4A0C-8757-70B70BC68E85}"/>
              </a:ext>
            </a:extLst>
          </p:cNvPr>
          <p:cNvPicPr>
            <a:picLocks noChangeAspect="1"/>
          </p:cNvPicPr>
          <p:nvPr/>
        </p:nvPicPr>
        <p:blipFill>
          <a:blip r:embed="rId3"/>
          <a:stretch>
            <a:fillRect/>
          </a:stretch>
        </p:blipFill>
        <p:spPr>
          <a:xfrm>
            <a:off x="1524000" y="613471"/>
            <a:ext cx="9144000" cy="5960667"/>
          </a:xfrm>
          <a:prstGeom prst="rect">
            <a:avLst/>
          </a:prstGeom>
        </p:spPr>
      </p:pic>
      <p:sp>
        <p:nvSpPr>
          <p:cNvPr id="2" name="Title 1">
            <a:extLst>
              <a:ext uri="{FF2B5EF4-FFF2-40B4-BE49-F238E27FC236}">
                <a16:creationId xmlns:a16="http://schemas.microsoft.com/office/drawing/2014/main" id="{9D97B93E-F855-4756-85CA-A3B3E8ED960C}"/>
              </a:ext>
            </a:extLst>
          </p:cNvPr>
          <p:cNvSpPr>
            <a:spLocks noGrp="1"/>
          </p:cNvSpPr>
          <p:nvPr>
            <p:ph type="title"/>
          </p:nvPr>
        </p:nvSpPr>
        <p:spPr>
          <a:xfrm>
            <a:off x="1600200" y="76200"/>
            <a:ext cx="8001000" cy="533400"/>
          </a:xfrm>
        </p:spPr>
        <p:txBody>
          <a:bodyPr/>
          <a:lstStyle/>
          <a:p>
            <a:r>
              <a:rPr lang="en-US" dirty="0"/>
              <a:t>~2.45 MeV neutron energy deposition profiles.</a:t>
            </a:r>
          </a:p>
        </p:txBody>
      </p:sp>
      <p:sp>
        <p:nvSpPr>
          <p:cNvPr id="4" name="Slide Number Placeholder 3">
            <a:extLst>
              <a:ext uri="{FF2B5EF4-FFF2-40B4-BE49-F238E27FC236}">
                <a16:creationId xmlns:a16="http://schemas.microsoft.com/office/drawing/2014/main" id="{2C020C60-0B55-4FA2-AC96-8B861149DE20}"/>
              </a:ext>
            </a:extLst>
          </p:cNvPr>
          <p:cNvSpPr>
            <a:spLocks noGrp="1"/>
          </p:cNvSpPr>
          <p:nvPr>
            <p:ph type="sldNum" sz="quarter" idx="10"/>
          </p:nvPr>
        </p:nvSpPr>
        <p:spPr/>
        <p:txBody>
          <a:bodyPr/>
          <a:lstStyle/>
          <a:p>
            <a:pPr>
              <a:defRPr/>
            </a:pPr>
            <a:fld id="{1E72C0E2-8421-4193-835C-DB685ED94ED2}" type="slidenum">
              <a:rPr lang="en-US">
                <a:solidFill>
                  <a:srgbClr val="000000"/>
                </a:solidFill>
              </a:rPr>
              <a:pPr>
                <a:defRPr/>
              </a:pPr>
              <a:t>43</a:t>
            </a:fld>
            <a:endParaRPr lang="en-US" dirty="0">
              <a:solidFill>
                <a:srgbClr val="000000"/>
              </a:solidFill>
            </a:endParaRPr>
          </a:p>
        </p:txBody>
      </p:sp>
      <p:pic>
        <p:nvPicPr>
          <p:cNvPr id="12" name="Picture 11">
            <a:extLst>
              <a:ext uri="{FF2B5EF4-FFF2-40B4-BE49-F238E27FC236}">
                <a16:creationId xmlns:a16="http://schemas.microsoft.com/office/drawing/2014/main" id="{498AEA33-12FA-47BE-9D61-29D1FC7E2413}"/>
              </a:ext>
            </a:extLst>
          </p:cNvPr>
          <p:cNvPicPr>
            <a:picLocks noChangeAspect="1"/>
          </p:cNvPicPr>
          <p:nvPr/>
        </p:nvPicPr>
        <p:blipFill>
          <a:blip r:embed="rId4"/>
          <a:stretch>
            <a:fillRect/>
          </a:stretch>
        </p:blipFill>
        <p:spPr>
          <a:xfrm>
            <a:off x="2819401" y="4343401"/>
            <a:ext cx="1647929" cy="1356367"/>
          </a:xfrm>
          <a:prstGeom prst="rect">
            <a:avLst/>
          </a:prstGeom>
        </p:spPr>
      </p:pic>
      <p:sp>
        <p:nvSpPr>
          <p:cNvPr id="8" name="TextBox 7">
            <a:extLst>
              <a:ext uri="{FF2B5EF4-FFF2-40B4-BE49-F238E27FC236}">
                <a16:creationId xmlns:a16="http://schemas.microsoft.com/office/drawing/2014/main" id="{475E2CD9-2122-465A-A12A-7956855F240A}"/>
              </a:ext>
            </a:extLst>
          </p:cNvPr>
          <p:cNvSpPr txBox="1"/>
          <p:nvPr/>
        </p:nvSpPr>
        <p:spPr>
          <a:xfrm>
            <a:off x="1747457" y="6476813"/>
            <a:ext cx="8697087" cy="400110"/>
          </a:xfrm>
          <a:prstGeom prst="rect">
            <a:avLst/>
          </a:prstGeom>
          <a:noFill/>
        </p:spPr>
        <p:txBody>
          <a:bodyPr wrap="square" rtlCol="0" anchor="ctr">
            <a:spAutoFit/>
          </a:bodyPr>
          <a:lstStyle/>
          <a:p>
            <a:pPr algn="ctr"/>
            <a:r>
              <a:rPr lang="en-US" sz="2000" dirty="0">
                <a:solidFill>
                  <a:srgbClr val="C00000"/>
                </a:solidFill>
              </a:rPr>
              <a:t>Actually, these profiles are from an average/midpoint energy of 2.346 MeV.</a:t>
            </a:r>
          </a:p>
        </p:txBody>
      </p:sp>
    </p:spTree>
    <p:extLst>
      <p:ext uri="{BB962C8B-B14F-4D97-AF65-F5344CB8AC3E}">
        <p14:creationId xmlns:p14="http://schemas.microsoft.com/office/powerpoint/2010/main" val="5537606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7B93E-F855-4756-85CA-A3B3E8ED960C}"/>
              </a:ext>
            </a:extLst>
          </p:cNvPr>
          <p:cNvSpPr>
            <a:spLocks noGrp="1"/>
          </p:cNvSpPr>
          <p:nvPr>
            <p:ph type="title"/>
          </p:nvPr>
        </p:nvSpPr>
        <p:spPr>
          <a:xfrm>
            <a:off x="101600" y="76200"/>
            <a:ext cx="10464800" cy="533400"/>
          </a:xfrm>
        </p:spPr>
        <p:txBody>
          <a:bodyPr/>
          <a:lstStyle/>
          <a:p>
            <a:r>
              <a:rPr lang="en-US" dirty="0"/>
              <a:t>1 MeV neutron energy deposition profiles.</a:t>
            </a:r>
          </a:p>
        </p:txBody>
      </p:sp>
      <p:sp>
        <p:nvSpPr>
          <p:cNvPr id="4" name="Slide Number Placeholder 3">
            <a:extLst>
              <a:ext uri="{FF2B5EF4-FFF2-40B4-BE49-F238E27FC236}">
                <a16:creationId xmlns:a16="http://schemas.microsoft.com/office/drawing/2014/main" id="{2C020C60-0B55-4FA2-AC96-8B861149DE20}"/>
              </a:ext>
            </a:extLst>
          </p:cNvPr>
          <p:cNvSpPr>
            <a:spLocks noGrp="1"/>
          </p:cNvSpPr>
          <p:nvPr>
            <p:ph type="sldNum" sz="quarter" idx="10"/>
          </p:nvPr>
        </p:nvSpPr>
        <p:spPr/>
        <p:txBody>
          <a:bodyPr/>
          <a:lstStyle/>
          <a:p>
            <a:pPr>
              <a:defRPr/>
            </a:pPr>
            <a:fld id="{1E72C0E2-8421-4193-835C-DB685ED94ED2}" type="slidenum">
              <a:rPr lang="en-US">
                <a:solidFill>
                  <a:srgbClr val="000000"/>
                </a:solidFill>
              </a:rPr>
              <a:pPr>
                <a:defRPr/>
              </a:pPr>
              <a:t>44</a:t>
            </a:fld>
            <a:endParaRPr lang="en-US" dirty="0">
              <a:solidFill>
                <a:srgbClr val="000000"/>
              </a:solidFill>
            </a:endParaRPr>
          </a:p>
        </p:txBody>
      </p:sp>
      <p:pic>
        <p:nvPicPr>
          <p:cNvPr id="5" name="Picture 4">
            <a:extLst>
              <a:ext uri="{FF2B5EF4-FFF2-40B4-BE49-F238E27FC236}">
                <a16:creationId xmlns:a16="http://schemas.microsoft.com/office/drawing/2014/main" id="{A104B811-02B5-463B-B777-2781888815F1}"/>
              </a:ext>
            </a:extLst>
          </p:cNvPr>
          <p:cNvPicPr>
            <a:picLocks noChangeAspect="1"/>
          </p:cNvPicPr>
          <p:nvPr/>
        </p:nvPicPr>
        <p:blipFill>
          <a:blip r:embed="rId3"/>
          <a:stretch>
            <a:fillRect/>
          </a:stretch>
        </p:blipFill>
        <p:spPr>
          <a:xfrm>
            <a:off x="1524000" y="609601"/>
            <a:ext cx="9144000" cy="5960667"/>
          </a:xfrm>
          <a:prstGeom prst="rect">
            <a:avLst/>
          </a:prstGeom>
        </p:spPr>
      </p:pic>
      <p:pic>
        <p:nvPicPr>
          <p:cNvPr id="12" name="Picture 11">
            <a:extLst>
              <a:ext uri="{FF2B5EF4-FFF2-40B4-BE49-F238E27FC236}">
                <a16:creationId xmlns:a16="http://schemas.microsoft.com/office/drawing/2014/main" id="{498AEA33-12FA-47BE-9D61-29D1FC7E2413}"/>
              </a:ext>
            </a:extLst>
          </p:cNvPr>
          <p:cNvPicPr>
            <a:picLocks noChangeAspect="1"/>
          </p:cNvPicPr>
          <p:nvPr/>
        </p:nvPicPr>
        <p:blipFill>
          <a:blip r:embed="rId4"/>
          <a:stretch>
            <a:fillRect/>
          </a:stretch>
        </p:blipFill>
        <p:spPr>
          <a:xfrm>
            <a:off x="2819401" y="4343401"/>
            <a:ext cx="1647929" cy="1356367"/>
          </a:xfrm>
          <a:prstGeom prst="rect">
            <a:avLst/>
          </a:prstGeom>
        </p:spPr>
      </p:pic>
      <p:sp>
        <p:nvSpPr>
          <p:cNvPr id="8" name="TextBox 7">
            <a:extLst>
              <a:ext uri="{FF2B5EF4-FFF2-40B4-BE49-F238E27FC236}">
                <a16:creationId xmlns:a16="http://schemas.microsoft.com/office/drawing/2014/main" id="{475E2CD9-2122-465A-A12A-7956855F240A}"/>
              </a:ext>
            </a:extLst>
          </p:cNvPr>
          <p:cNvSpPr txBox="1"/>
          <p:nvPr/>
        </p:nvSpPr>
        <p:spPr>
          <a:xfrm>
            <a:off x="1747457" y="6476813"/>
            <a:ext cx="8697087" cy="400110"/>
          </a:xfrm>
          <a:prstGeom prst="rect">
            <a:avLst/>
          </a:prstGeom>
          <a:noFill/>
        </p:spPr>
        <p:txBody>
          <a:bodyPr wrap="square" rtlCol="0" anchor="ctr">
            <a:spAutoFit/>
          </a:bodyPr>
          <a:lstStyle/>
          <a:p>
            <a:pPr algn="ctr"/>
            <a:r>
              <a:rPr lang="en-US" sz="2000" dirty="0">
                <a:solidFill>
                  <a:srgbClr val="C00000"/>
                </a:solidFill>
              </a:rPr>
              <a:t>The “pause” region exists at ~40-80 cm depths; to melt, need higher yields.</a:t>
            </a:r>
          </a:p>
        </p:txBody>
      </p:sp>
    </p:spTree>
    <p:extLst>
      <p:ext uri="{BB962C8B-B14F-4D97-AF65-F5344CB8AC3E}">
        <p14:creationId xmlns:p14="http://schemas.microsoft.com/office/powerpoint/2010/main" val="415022515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7B93E-F855-4756-85CA-A3B3E8ED960C}"/>
              </a:ext>
            </a:extLst>
          </p:cNvPr>
          <p:cNvSpPr>
            <a:spLocks noGrp="1"/>
          </p:cNvSpPr>
          <p:nvPr>
            <p:ph type="title"/>
          </p:nvPr>
        </p:nvSpPr>
        <p:spPr>
          <a:xfrm>
            <a:off x="101600" y="76200"/>
            <a:ext cx="10464800" cy="533400"/>
          </a:xfrm>
        </p:spPr>
        <p:txBody>
          <a:bodyPr/>
          <a:lstStyle/>
          <a:p>
            <a:r>
              <a:rPr lang="en-US" dirty="0"/>
              <a:t>1 MeV neutron energy deposition profiles.</a:t>
            </a:r>
          </a:p>
        </p:txBody>
      </p:sp>
      <p:pic>
        <p:nvPicPr>
          <p:cNvPr id="9" name="Picture 8">
            <a:extLst>
              <a:ext uri="{FF2B5EF4-FFF2-40B4-BE49-F238E27FC236}">
                <a16:creationId xmlns:a16="http://schemas.microsoft.com/office/drawing/2014/main" id="{55D36486-2760-4995-82ED-286B0FA1069F}"/>
              </a:ext>
            </a:extLst>
          </p:cNvPr>
          <p:cNvPicPr>
            <a:picLocks noChangeAspect="1"/>
          </p:cNvPicPr>
          <p:nvPr/>
        </p:nvPicPr>
        <p:blipFill>
          <a:blip r:embed="rId3"/>
          <a:stretch>
            <a:fillRect/>
          </a:stretch>
        </p:blipFill>
        <p:spPr>
          <a:xfrm>
            <a:off x="1524000" y="609600"/>
            <a:ext cx="9144000" cy="5967418"/>
          </a:xfrm>
          <a:prstGeom prst="rect">
            <a:avLst/>
          </a:prstGeom>
        </p:spPr>
      </p:pic>
      <p:sp>
        <p:nvSpPr>
          <p:cNvPr id="4" name="Slide Number Placeholder 3">
            <a:extLst>
              <a:ext uri="{FF2B5EF4-FFF2-40B4-BE49-F238E27FC236}">
                <a16:creationId xmlns:a16="http://schemas.microsoft.com/office/drawing/2014/main" id="{2C020C60-0B55-4FA2-AC96-8B861149DE20}"/>
              </a:ext>
            </a:extLst>
          </p:cNvPr>
          <p:cNvSpPr>
            <a:spLocks noGrp="1"/>
          </p:cNvSpPr>
          <p:nvPr>
            <p:ph type="sldNum" sz="quarter" idx="10"/>
          </p:nvPr>
        </p:nvSpPr>
        <p:spPr/>
        <p:txBody>
          <a:bodyPr/>
          <a:lstStyle/>
          <a:p>
            <a:pPr>
              <a:defRPr/>
            </a:pPr>
            <a:fld id="{1E72C0E2-8421-4193-835C-DB685ED94ED2}" type="slidenum">
              <a:rPr lang="en-US">
                <a:solidFill>
                  <a:srgbClr val="000000"/>
                </a:solidFill>
              </a:rPr>
              <a:pPr>
                <a:defRPr/>
              </a:pPr>
              <a:t>45</a:t>
            </a:fld>
            <a:endParaRPr lang="en-US" dirty="0">
              <a:solidFill>
                <a:srgbClr val="000000"/>
              </a:solidFill>
            </a:endParaRPr>
          </a:p>
        </p:txBody>
      </p:sp>
      <p:pic>
        <p:nvPicPr>
          <p:cNvPr id="12" name="Picture 11">
            <a:extLst>
              <a:ext uri="{FF2B5EF4-FFF2-40B4-BE49-F238E27FC236}">
                <a16:creationId xmlns:a16="http://schemas.microsoft.com/office/drawing/2014/main" id="{498AEA33-12FA-47BE-9D61-29D1FC7E2413}"/>
              </a:ext>
            </a:extLst>
          </p:cNvPr>
          <p:cNvPicPr>
            <a:picLocks noChangeAspect="1"/>
          </p:cNvPicPr>
          <p:nvPr/>
        </p:nvPicPr>
        <p:blipFill>
          <a:blip r:embed="rId4"/>
          <a:stretch>
            <a:fillRect/>
          </a:stretch>
        </p:blipFill>
        <p:spPr>
          <a:xfrm>
            <a:off x="8686800" y="4800600"/>
            <a:ext cx="1005840" cy="827880"/>
          </a:xfrm>
          <a:prstGeom prst="rect">
            <a:avLst/>
          </a:prstGeom>
        </p:spPr>
      </p:pic>
      <p:sp>
        <p:nvSpPr>
          <p:cNvPr id="8" name="TextBox 7">
            <a:extLst>
              <a:ext uri="{FF2B5EF4-FFF2-40B4-BE49-F238E27FC236}">
                <a16:creationId xmlns:a16="http://schemas.microsoft.com/office/drawing/2014/main" id="{D49B5169-DFFA-4F3E-BD11-5CDAB1AF0E8C}"/>
              </a:ext>
            </a:extLst>
          </p:cNvPr>
          <p:cNvSpPr txBox="1"/>
          <p:nvPr/>
        </p:nvSpPr>
        <p:spPr>
          <a:xfrm>
            <a:off x="1818513" y="6475382"/>
            <a:ext cx="8554974" cy="400110"/>
          </a:xfrm>
          <a:prstGeom prst="rect">
            <a:avLst/>
          </a:prstGeom>
          <a:noFill/>
        </p:spPr>
        <p:txBody>
          <a:bodyPr wrap="square" rtlCol="0" anchor="ctr">
            <a:spAutoFit/>
          </a:bodyPr>
          <a:lstStyle/>
          <a:p>
            <a:pPr algn="ctr"/>
            <a:r>
              <a:rPr lang="en-US" sz="2000" dirty="0">
                <a:solidFill>
                  <a:srgbClr val="C00000"/>
                </a:solidFill>
              </a:rPr>
              <a:t>Clumping together of the 3 pink-purple colors is the “pause” region.</a:t>
            </a:r>
          </a:p>
        </p:txBody>
      </p:sp>
    </p:spTree>
    <p:extLst>
      <p:ext uri="{BB962C8B-B14F-4D97-AF65-F5344CB8AC3E}">
        <p14:creationId xmlns:p14="http://schemas.microsoft.com/office/powerpoint/2010/main" val="89354651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020C60-0B55-4FA2-AC96-8B861149DE20}"/>
              </a:ext>
            </a:extLst>
          </p:cNvPr>
          <p:cNvSpPr>
            <a:spLocks noGrp="1"/>
          </p:cNvSpPr>
          <p:nvPr>
            <p:ph type="sldNum" sz="quarter" idx="10"/>
          </p:nvPr>
        </p:nvSpPr>
        <p:spPr/>
        <p:txBody>
          <a:bodyPr/>
          <a:lstStyle/>
          <a:p>
            <a:pPr>
              <a:defRPr/>
            </a:pPr>
            <a:fld id="{1E72C0E2-8421-4193-835C-DB685ED94ED2}" type="slidenum">
              <a:rPr lang="en-US">
                <a:solidFill>
                  <a:srgbClr val="000000"/>
                </a:solidFill>
              </a:rPr>
              <a:pPr>
                <a:defRPr/>
              </a:pPr>
              <a:t>46</a:t>
            </a:fld>
            <a:endParaRPr lang="en-US" dirty="0">
              <a:solidFill>
                <a:srgbClr val="000000"/>
              </a:solidFill>
            </a:endParaRPr>
          </a:p>
        </p:txBody>
      </p:sp>
      <p:sp>
        <p:nvSpPr>
          <p:cNvPr id="8" name="TextBox 7">
            <a:extLst>
              <a:ext uri="{FF2B5EF4-FFF2-40B4-BE49-F238E27FC236}">
                <a16:creationId xmlns:a16="http://schemas.microsoft.com/office/drawing/2014/main" id="{D49B5169-DFFA-4F3E-BD11-5CDAB1AF0E8C}"/>
              </a:ext>
            </a:extLst>
          </p:cNvPr>
          <p:cNvSpPr txBox="1"/>
          <p:nvPr/>
        </p:nvSpPr>
        <p:spPr>
          <a:xfrm>
            <a:off x="1818513" y="6475382"/>
            <a:ext cx="8554974" cy="400110"/>
          </a:xfrm>
          <a:prstGeom prst="rect">
            <a:avLst/>
          </a:prstGeom>
          <a:noFill/>
        </p:spPr>
        <p:txBody>
          <a:bodyPr wrap="square" rtlCol="0" anchor="ctr">
            <a:spAutoFit/>
          </a:bodyPr>
          <a:lstStyle/>
          <a:p>
            <a:pPr algn="ctr"/>
            <a:r>
              <a:rPr lang="en-US" sz="2000" dirty="0">
                <a:solidFill>
                  <a:srgbClr val="C00000"/>
                </a:solidFill>
              </a:rPr>
              <a:t>DPLUS 46-group neutron sources.</a:t>
            </a:r>
          </a:p>
        </p:txBody>
      </p:sp>
      <p:pic>
        <p:nvPicPr>
          <p:cNvPr id="3" name="Picture 2">
            <a:extLst>
              <a:ext uri="{FF2B5EF4-FFF2-40B4-BE49-F238E27FC236}">
                <a16:creationId xmlns:a16="http://schemas.microsoft.com/office/drawing/2014/main" id="{665841BC-8C6A-4738-BD27-541C967AE8B0}"/>
              </a:ext>
            </a:extLst>
          </p:cNvPr>
          <p:cNvPicPr>
            <a:picLocks noChangeAspect="1"/>
          </p:cNvPicPr>
          <p:nvPr/>
        </p:nvPicPr>
        <p:blipFill>
          <a:blip r:embed="rId3"/>
          <a:stretch>
            <a:fillRect/>
          </a:stretch>
        </p:blipFill>
        <p:spPr>
          <a:xfrm>
            <a:off x="3262313" y="-22225"/>
            <a:ext cx="5667375" cy="6515100"/>
          </a:xfrm>
          <a:prstGeom prst="rect">
            <a:avLst/>
          </a:prstGeom>
        </p:spPr>
      </p:pic>
    </p:spTree>
    <p:extLst>
      <p:ext uri="{BB962C8B-B14F-4D97-AF65-F5344CB8AC3E}">
        <p14:creationId xmlns:p14="http://schemas.microsoft.com/office/powerpoint/2010/main" val="257640760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7848600" cy="914400"/>
          </a:xfrm>
        </p:spPr>
        <p:txBody>
          <a:bodyPr anchor="t"/>
          <a:lstStyle/>
          <a:p>
            <a:r>
              <a:rPr lang="en-US" dirty="0"/>
              <a:t>Comparison to analytical approximation.</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47</a:t>
            </a:fld>
            <a:endParaRPr lang="en-US" dirty="0">
              <a:solidFill>
                <a:srgbClr val="000000"/>
              </a:solidFill>
            </a:endParaRPr>
          </a:p>
        </p:txBody>
      </p:sp>
      <p:pic>
        <p:nvPicPr>
          <p:cNvPr id="3" name="Picture 2">
            <a:extLst>
              <a:ext uri="{FF2B5EF4-FFF2-40B4-BE49-F238E27FC236}">
                <a16:creationId xmlns:a16="http://schemas.microsoft.com/office/drawing/2014/main" id="{1B868472-76CE-4615-8F1E-0B41B193E8DD}"/>
              </a:ext>
            </a:extLst>
          </p:cNvPr>
          <p:cNvPicPr>
            <a:picLocks noChangeAspect="1"/>
          </p:cNvPicPr>
          <p:nvPr/>
        </p:nvPicPr>
        <p:blipFill>
          <a:blip r:embed="rId3"/>
          <a:stretch>
            <a:fillRect/>
          </a:stretch>
        </p:blipFill>
        <p:spPr>
          <a:xfrm>
            <a:off x="2230760" y="643740"/>
            <a:ext cx="7730481" cy="6138060"/>
          </a:xfrm>
          <a:prstGeom prst="rect">
            <a:avLst/>
          </a:prstGeom>
        </p:spPr>
      </p:pic>
    </p:spTree>
    <p:extLst>
      <p:ext uri="{BB962C8B-B14F-4D97-AF65-F5344CB8AC3E}">
        <p14:creationId xmlns:p14="http://schemas.microsoft.com/office/powerpoint/2010/main" val="323039829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E8A33-867F-4485-81C1-1C87D439E14C}"/>
              </a:ext>
            </a:extLst>
          </p:cNvPr>
          <p:cNvSpPr>
            <a:spLocks noGrp="1"/>
          </p:cNvSpPr>
          <p:nvPr>
            <p:ph type="title"/>
          </p:nvPr>
        </p:nvSpPr>
        <p:spPr>
          <a:xfrm>
            <a:off x="101600" y="76200"/>
            <a:ext cx="10464800" cy="533400"/>
          </a:xfrm>
        </p:spPr>
        <p:txBody>
          <a:bodyPr/>
          <a:lstStyle/>
          <a:p>
            <a:endParaRPr lang="en-US" dirty="0"/>
          </a:p>
        </p:txBody>
      </p:sp>
      <p:sp>
        <p:nvSpPr>
          <p:cNvPr id="3" name="Content Placeholder 2">
            <a:extLst>
              <a:ext uri="{FF2B5EF4-FFF2-40B4-BE49-F238E27FC236}">
                <a16:creationId xmlns:a16="http://schemas.microsoft.com/office/drawing/2014/main" id="{B21E7E42-FA96-4990-A8F3-AB6DFA15F18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A6D6A82-F713-4BD0-86C4-7040E41EAF68}"/>
              </a:ext>
            </a:extLst>
          </p:cNvPr>
          <p:cNvSpPr>
            <a:spLocks noGrp="1"/>
          </p:cNvSpPr>
          <p:nvPr>
            <p:ph type="sldNum" sz="quarter" idx="10"/>
          </p:nvPr>
        </p:nvSpPr>
        <p:spPr/>
        <p:txBody>
          <a:bodyPr/>
          <a:lstStyle/>
          <a:p>
            <a:pPr>
              <a:defRPr/>
            </a:pPr>
            <a:fld id="{1E72C0E2-8421-4193-835C-DB685ED94ED2}" type="slidenum">
              <a:rPr lang="en-US" smtClean="0">
                <a:solidFill>
                  <a:srgbClr val="000000"/>
                </a:solidFill>
              </a:rPr>
              <a:pPr>
                <a:defRPr/>
              </a:pPr>
              <a:t>48</a:t>
            </a:fld>
            <a:endParaRPr lang="en-US" dirty="0">
              <a:solidFill>
                <a:srgbClr val="000000"/>
              </a:solidFill>
            </a:endParaRPr>
          </a:p>
        </p:txBody>
      </p:sp>
    </p:spTree>
    <p:extLst>
      <p:ext uri="{BB962C8B-B14F-4D97-AF65-F5344CB8AC3E}">
        <p14:creationId xmlns:p14="http://schemas.microsoft.com/office/powerpoint/2010/main" val="230487064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8839200" cy="914400"/>
          </a:xfrm>
        </p:spPr>
        <p:txBody>
          <a:bodyPr anchor="t"/>
          <a:lstStyle/>
          <a:p>
            <a:r>
              <a:rPr lang="en-US" dirty="0"/>
              <a:t>Nuclear deflection is an established concept.  But, open-question: which neutron energy is best? </a:t>
            </a:r>
          </a:p>
        </p:txBody>
      </p:sp>
      <p:sp>
        <p:nvSpPr>
          <p:cNvPr id="3" name="Content Placeholder 2">
            <a:extLst>
              <a:ext uri="{FF2B5EF4-FFF2-40B4-BE49-F238E27FC236}">
                <a16:creationId xmlns:a16="http://schemas.microsoft.com/office/drawing/2014/main" id="{D8A1ABB6-A43A-4660-B60D-4CF8FCB09D39}"/>
              </a:ext>
            </a:extLst>
          </p:cNvPr>
          <p:cNvSpPr>
            <a:spLocks noGrp="1"/>
          </p:cNvSpPr>
          <p:nvPr>
            <p:ph idx="1"/>
          </p:nvPr>
        </p:nvSpPr>
        <p:spPr>
          <a:xfrm>
            <a:off x="1676400" y="1066800"/>
            <a:ext cx="8839200" cy="5334000"/>
          </a:xfrm>
        </p:spPr>
        <p:txBody>
          <a:bodyPr/>
          <a:lstStyle/>
          <a:p>
            <a:r>
              <a:rPr lang="en-US" b="1" dirty="0"/>
              <a:t>Problem: </a:t>
            </a:r>
            <a:r>
              <a:rPr lang="en-US" dirty="0"/>
              <a:t>Does the neutron energy affect asteroid deflection?</a:t>
            </a:r>
            <a:endParaRPr lang="en-US" dirty="0">
              <a:solidFill>
                <a:srgbClr val="000066"/>
              </a:solidFill>
            </a:endParaRPr>
          </a:p>
          <a:p>
            <a:r>
              <a:rPr lang="en-US" b="1" dirty="0"/>
              <a:t>Hypothesis: </a:t>
            </a:r>
            <a:r>
              <a:rPr lang="en-US" dirty="0"/>
              <a:t>Affirmative.</a:t>
            </a:r>
          </a:p>
          <a:p>
            <a:r>
              <a:rPr lang="en-US" b="1" dirty="0"/>
              <a:t>Why?</a:t>
            </a:r>
            <a:r>
              <a:rPr lang="en-US" dirty="0"/>
              <a:t> Neutrons of different energies can interact very differently when they traverse the same material, which can change:</a:t>
            </a:r>
          </a:p>
          <a:p>
            <a:pPr lvl="1"/>
            <a:r>
              <a:rPr lang="en-US" u="sng" dirty="0">
                <a:solidFill>
                  <a:srgbClr val="000066"/>
                </a:solidFill>
              </a:rPr>
              <a:t>energy deposition profiles</a:t>
            </a:r>
          </a:p>
          <a:p>
            <a:pPr lvl="1"/>
            <a:r>
              <a:rPr lang="en-US" u="sng" dirty="0">
                <a:solidFill>
                  <a:srgbClr val="000066"/>
                </a:solidFill>
              </a:rPr>
              <a:t>energy coupling efficiencies</a:t>
            </a:r>
          </a:p>
          <a:p>
            <a:endParaRPr lang="en-US" dirty="0"/>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72C0E2-8421-4193-835C-DB685ED94ED2}" type="slidenum">
              <a:rPr kumimoji="0" lang="en-US" sz="1800" b="1"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8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TextBox 4">
            <a:extLst>
              <a:ext uri="{FF2B5EF4-FFF2-40B4-BE49-F238E27FC236}">
                <a16:creationId xmlns:a16="http://schemas.microsoft.com/office/drawing/2014/main" id="{198B61F5-2B8F-4ADD-9B03-93F23799076C}"/>
              </a:ext>
            </a:extLst>
          </p:cNvPr>
          <p:cNvSpPr txBox="1"/>
          <p:nvPr/>
        </p:nvSpPr>
        <p:spPr>
          <a:xfrm>
            <a:off x="2262782" y="5220950"/>
            <a:ext cx="7666435" cy="1446550"/>
          </a:xfrm>
          <a:prstGeom prst="rect">
            <a:avLst/>
          </a:prstGeom>
          <a:noFill/>
        </p:spPr>
        <p:txBody>
          <a:bodyPr wrap="square" rtlCol="0" anchor="ct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Why does this matter? This type of research could help determine which type of device outputs are most effective for deflecting asteroids, and whether altering the neutron energy spectrum would ever be worthwhile.</a:t>
            </a:r>
          </a:p>
        </p:txBody>
      </p:sp>
    </p:spTree>
    <p:extLst>
      <p:ext uri="{BB962C8B-B14F-4D97-AF65-F5344CB8AC3E}">
        <p14:creationId xmlns:p14="http://schemas.microsoft.com/office/powerpoint/2010/main" val="107828854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8382000" cy="914400"/>
          </a:xfrm>
        </p:spPr>
        <p:txBody>
          <a:bodyPr anchor="t"/>
          <a:lstStyle/>
          <a:p>
            <a:r>
              <a:rPr lang="en-US" dirty="0"/>
              <a:t>Specifications of the sources and the target considered in this work.</a:t>
            </a:r>
          </a:p>
        </p:txBody>
      </p:sp>
      <p:sp>
        <p:nvSpPr>
          <p:cNvPr id="3" name="Content Placeholder 2">
            <a:extLst>
              <a:ext uri="{FF2B5EF4-FFF2-40B4-BE49-F238E27FC236}">
                <a16:creationId xmlns:a16="http://schemas.microsoft.com/office/drawing/2014/main" id="{D8A1ABB6-A43A-4660-B60D-4CF8FCB09D39}"/>
              </a:ext>
            </a:extLst>
          </p:cNvPr>
          <p:cNvSpPr>
            <a:spLocks noGrp="1"/>
          </p:cNvSpPr>
          <p:nvPr>
            <p:ph idx="1"/>
          </p:nvPr>
        </p:nvSpPr>
        <p:spPr>
          <a:xfrm>
            <a:off x="1676400" y="1066800"/>
            <a:ext cx="8839200" cy="5334000"/>
          </a:xfrm>
        </p:spPr>
        <p:txBody>
          <a:bodyPr/>
          <a:lstStyle/>
          <a:p>
            <a:r>
              <a:rPr lang="en-US" b="1" dirty="0"/>
              <a:t>Sources:</a:t>
            </a:r>
          </a:p>
          <a:p>
            <a:pPr lvl="1"/>
            <a:r>
              <a:rPr lang="en-US" dirty="0">
                <a:solidFill>
                  <a:srgbClr val="000066"/>
                </a:solidFill>
              </a:rPr>
              <a:t>Neutron energies – 14.1 MeV (fusion) &amp; 1 MeV (fission)</a:t>
            </a:r>
          </a:p>
          <a:p>
            <a:pPr lvl="1"/>
            <a:r>
              <a:rPr lang="en-US" dirty="0">
                <a:solidFill>
                  <a:srgbClr val="000066"/>
                </a:solidFill>
              </a:rPr>
              <a:t>Neutron yield – 50 kt</a:t>
            </a:r>
          </a:p>
          <a:p>
            <a:pPr lvl="1"/>
            <a:r>
              <a:rPr lang="en-US" dirty="0">
                <a:solidFill>
                  <a:srgbClr val="000066"/>
                </a:solidFill>
              </a:rPr>
              <a:t>Stand-off distance ~ 62 m from asteroid</a:t>
            </a:r>
          </a:p>
          <a:p>
            <a:r>
              <a:rPr lang="en-US" b="1" dirty="0"/>
              <a:t>Target:</a:t>
            </a:r>
          </a:p>
          <a:p>
            <a:pPr lvl="1"/>
            <a:r>
              <a:rPr lang="en-US" dirty="0">
                <a:solidFill>
                  <a:srgbClr val="000066"/>
                </a:solidFill>
              </a:rPr>
              <a:t>300 m diameter asteroid, perfectly spherical</a:t>
            </a:r>
          </a:p>
          <a:p>
            <a:pPr lvl="1"/>
            <a:r>
              <a:rPr lang="en-US" dirty="0">
                <a:solidFill>
                  <a:srgbClr val="000066"/>
                </a:solidFill>
              </a:rPr>
              <a:t>SiO</a:t>
            </a:r>
            <a:r>
              <a:rPr lang="en-US" baseline="-25000" dirty="0">
                <a:solidFill>
                  <a:srgbClr val="000066"/>
                </a:solidFill>
              </a:rPr>
              <a:t>2</a:t>
            </a:r>
            <a:r>
              <a:rPr lang="en-US" dirty="0">
                <a:solidFill>
                  <a:srgbClr val="000066"/>
                </a:solidFill>
              </a:rPr>
              <a:t> @ 2.65 g/cc, with 30% porosity (1.855 g/cc bulk density)</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72C0E2-8421-4193-835C-DB685ED94ED2}" type="slidenum">
              <a:rPr kumimoji="0" lang="en-US" sz="1800" b="1"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8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TextBox 4">
            <a:extLst>
              <a:ext uri="{FF2B5EF4-FFF2-40B4-BE49-F238E27FC236}">
                <a16:creationId xmlns:a16="http://schemas.microsoft.com/office/drawing/2014/main" id="{198B61F5-2B8F-4ADD-9B03-93F23799076C}"/>
              </a:ext>
            </a:extLst>
          </p:cNvPr>
          <p:cNvSpPr txBox="1"/>
          <p:nvPr/>
        </p:nvSpPr>
        <p:spPr>
          <a:xfrm>
            <a:off x="3253382" y="4205287"/>
            <a:ext cx="5685235" cy="2462213"/>
          </a:xfrm>
          <a:prstGeom prst="rect">
            <a:avLst/>
          </a:prstGeom>
          <a:noFill/>
        </p:spPr>
        <p:txBody>
          <a:bodyPr wrap="square" rtlCol="0" anchor="ct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Phase I, Neutron Energy Deposition.</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Sources were simulated in MCNP6.2,</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a Monte Carlo radiation transport code.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200" b="1" i="0" u="none" strike="noStrike" kern="1200" cap="none" spc="0" normalizeH="0" baseline="0" noProof="0" dirty="0">
              <a:ln>
                <a:noFill/>
              </a:ln>
              <a:solidFill>
                <a:srgbClr val="C00000"/>
              </a:solidFill>
              <a:effectLst/>
              <a:uLnTx/>
              <a:uFillTx/>
              <a:latin typeface="Arial" charset="0"/>
              <a:ea typeface="+mn-ea"/>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Phase II, Asteroid Deflective Response.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Target was simulated in ALE3D,</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a hydrodynamic material response code.</a:t>
            </a:r>
          </a:p>
        </p:txBody>
      </p:sp>
    </p:spTree>
    <p:extLst>
      <p:ext uri="{BB962C8B-B14F-4D97-AF65-F5344CB8AC3E}">
        <p14:creationId xmlns:p14="http://schemas.microsoft.com/office/powerpoint/2010/main" val="347484134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1ABB6-A43A-4660-B60D-4CF8FCB09D39}"/>
              </a:ext>
            </a:extLst>
          </p:cNvPr>
          <p:cNvSpPr>
            <a:spLocks noGrp="1"/>
          </p:cNvSpPr>
          <p:nvPr>
            <p:ph idx="1"/>
          </p:nvPr>
        </p:nvSpPr>
        <p:spPr>
          <a:xfrm>
            <a:off x="1676400" y="685800"/>
            <a:ext cx="8839200" cy="5486400"/>
          </a:xfrm>
        </p:spPr>
        <p:txBody>
          <a:bodyPr anchor="ctr"/>
          <a:lstStyle/>
          <a:p>
            <a:pPr marL="0" indent="0" algn="ctr">
              <a:buNone/>
            </a:pPr>
            <a:r>
              <a:rPr lang="en-US" sz="4400" b="1" dirty="0">
                <a:solidFill>
                  <a:srgbClr val="000066"/>
                </a:solidFill>
              </a:rPr>
              <a:t>2. Role of Nuclear Data</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72C0E2-8421-4193-835C-DB685ED94ED2}" type="slidenum">
              <a:rPr kumimoji="0" lang="en-US" sz="1800" b="1"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800" b="1"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4689686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9E0-7CF7-4707-AA76-B02369D670DF}"/>
              </a:ext>
            </a:extLst>
          </p:cNvPr>
          <p:cNvSpPr>
            <a:spLocks noGrp="1"/>
          </p:cNvSpPr>
          <p:nvPr>
            <p:ph type="title"/>
          </p:nvPr>
        </p:nvSpPr>
        <p:spPr>
          <a:xfrm>
            <a:off x="1600200" y="76200"/>
            <a:ext cx="8686800" cy="914400"/>
          </a:xfrm>
        </p:spPr>
        <p:txBody>
          <a:bodyPr anchor="t"/>
          <a:lstStyle/>
          <a:p>
            <a:r>
              <a:rPr lang="en-US" dirty="0"/>
              <a:t>Nuclear data is the very foundation of this work.  </a:t>
            </a:r>
          </a:p>
        </p:txBody>
      </p:sp>
      <p:sp>
        <p:nvSpPr>
          <p:cNvPr id="3" name="Content Placeholder 2">
            <a:extLst>
              <a:ext uri="{FF2B5EF4-FFF2-40B4-BE49-F238E27FC236}">
                <a16:creationId xmlns:a16="http://schemas.microsoft.com/office/drawing/2014/main" id="{D8A1ABB6-A43A-4660-B60D-4CF8FCB09D39}"/>
              </a:ext>
            </a:extLst>
          </p:cNvPr>
          <p:cNvSpPr>
            <a:spLocks noGrp="1"/>
          </p:cNvSpPr>
          <p:nvPr>
            <p:ph idx="1"/>
          </p:nvPr>
        </p:nvSpPr>
        <p:spPr>
          <a:xfrm>
            <a:off x="1676399" y="610224"/>
            <a:ext cx="8839200" cy="5334000"/>
          </a:xfrm>
        </p:spPr>
        <p:txBody>
          <a:bodyPr/>
          <a:lstStyle/>
          <a:p>
            <a:r>
              <a:rPr lang="en-US" dirty="0"/>
              <a:t>For a given problem geometry and material composition, </a:t>
            </a:r>
            <a:r>
              <a:rPr lang="en-US" b="1" dirty="0"/>
              <a:t>nuclear cross sections are how bulk neutron interactions are mapped to energy deposition profiles.</a:t>
            </a:r>
          </a:p>
          <a:p>
            <a:endParaRPr lang="en-US" dirty="0"/>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72C0E2-8421-4193-835C-DB685ED94ED2}" type="slidenum">
              <a:rPr kumimoji="0" lang="en-US" sz="1800" b="1"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8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TextBox 4">
            <a:extLst>
              <a:ext uri="{FF2B5EF4-FFF2-40B4-BE49-F238E27FC236}">
                <a16:creationId xmlns:a16="http://schemas.microsoft.com/office/drawing/2014/main" id="{198B61F5-2B8F-4ADD-9B03-93F23799076C}"/>
              </a:ext>
            </a:extLst>
          </p:cNvPr>
          <p:cNvSpPr txBox="1"/>
          <p:nvPr/>
        </p:nvSpPr>
        <p:spPr>
          <a:xfrm>
            <a:off x="1022895" y="6350913"/>
            <a:ext cx="10146208" cy="430887"/>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Nuclear data </a:t>
            </a:r>
            <a:r>
              <a:rPr lang="en-US" sz="2200" b="1" i="1" dirty="0">
                <a:solidFill>
                  <a:srgbClr val="C00000"/>
                </a:solidFill>
              </a:rPr>
              <a:t>ultimately de</a:t>
            </a:r>
            <a:r>
              <a:rPr kumimoji="0" lang="en-US" sz="2200" b="1" i="1" u="none" strike="noStrike" kern="1200" cap="none" spc="0" normalizeH="0" baseline="0" noProof="0" dirty="0" err="1">
                <a:ln>
                  <a:noFill/>
                </a:ln>
                <a:solidFill>
                  <a:srgbClr val="C00000"/>
                </a:solidFill>
                <a:effectLst/>
                <a:uLnTx/>
                <a:uFillTx/>
                <a:latin typeface="Arial" charset="0"/>
                <a:ea typeface="+mn-ea"/>
                <a:cs typeface="Arial" charset="0"/>
              </a:rPr>
              <a:t>termines</a:t>
            </a:r>
            <a:r>
              <a:rPr kumimoji="0" lang="en-US" sz="2200" b="1" i="1" u="none" strike="noStrike" kern="1200" cap="none" spc="0" normalizeH="0" baseline="0" noProof="0" dirty="0">
                <a:ln>
                  <a:noFill/>
                </a:ln>
                <a:solidFill>
                  <a:srgbClr val="C00000"/>
                </a:solidFill>
                <a:effectLst/>
                <a:uLnTx/>
                <a:uFillTx/>
                <a:latin typeface="Arial" charset="0"/>
                <a:ea typeface="+mn-ea"/>
                <a:cs typeface="Arial" charset="0"/>
              </a:rPr>
              <a:t> the end results of asteroid deflection</a:t>
            </a:r>
            <a:r>
              <a:rPr kumimoji="0" lang="en-US" sz="2200" b="1" i="0" u="none" strike="noStrike" kern="1200" cap="none" spc="0" normalizeH="0" baseline="0" noProof="0" dirty="0">
                <a:ln>
                  <a:noFill/>
                </a:ln>
                <a:solidFill>
                  <a:srgbClr val="C00000"/>
                </a:solidFill>
                <a:effectLst/>
                <a:uLnTx/>
                <a:uFillTx/>
                <a:latin typeface="Arial" charset="0"/>
                <a:ea typeface="+mn-ea"/>
                <a:cs typeface="Arial" charset="0"/>
              </a:rPr>
              <a:t>.  </a:t>
            </a:r>
          </a:p>
        </p:txBody>
      </p:sp>
      <p:pic>
        <p:nvPicPr>
          <p:cNvPr id="6" name="Picture 5">
            <a:extLst>
              <a:ext uri="{FF2B5EF4-FFF2-40B4-BE49-F238E27FC236}">
                <a16:creationId xmlns:a16="http://schemas.microsoft.com/office/drawing/2014/main" id="{893BA4B4-7E89-437B-91D1-4FB7E8A6FA2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2765" y="1601285"/>
            <a:ext cx="7224086" cy="4799515"/>
          </a:xfrm>
          <a:prstGeom prst="rect">
            <a:avLst/>
          </a:prstGeom>
        </p:spPr>
      </p:pic>
      <p:sp>
        <p:nvSpPr>
          <p:cNvPr id="7" name="TextBox 6">
            <a:extLst>
              <a:ext uri="{FF2B5EF4-FFF2-40B4-BE49-F238E27FC236}">
                <a16:creationId xmlns:a16="http://schemas.microsoft.com/office/drawing/2014/main" id="{E008CB4B-3E03-45F4-899A-E506B1E7E87F}"/>
              </a:ext>
            </a:extLst>
          </p:cNvPr>
          <p:cNvSpPr txBox="1"/>
          <p:nvPr/>
        </p:nvSpPr>
        <p:spPr>
          <a:xfrm>
            <a:off x="8110728" y="4165456"/>
            <a:ext cx="4114800" cy="1200329"/>
          </a:xfrm>
          <a:prstGeom prst="rect">
            <a:avLst/>
          </a:prstGeom>
          <a:noFill/>
        </p:spPr>
        <p:txBody>
          <a:bodyPr wrap="square" rtlCol="0">
            <a:spAutoFit/>
          </a:bodyPr>
          <a:lstStyle/>
          <a:p>
            <a:r>
              <a:rPr lang="en-US" dirty="0"/>
              <a:t>changing the neutron energy changes:</a:t>
            </a:r>
          </a:p>
          <a:p>
            <a:pPr marL="342900" indent="-342900">
              <a:buFont typeface="+mj-lt"/>
              <a:buAutoNum type="arabicPeriod"/>
            </a:pPr>
            <a:r>
              <a:rPr lang="en-US" dirty="0"/>
              <a:t>open/closed reaction channels</a:t>
            </a:r>
          </a:p>
          <a:p>
            <a:pPr marL="342900" indent="-342900">
              <a:buFont typeface="+mj-lt"/>
              <a:buAutoNum type="arabicPeriod"/>
            </a:pPr>
            <a:r>
              <a:rPr lang="en-US" dirty="0"/>
              <a:t>endothermic/exothermic reactions</a:t>
            </a:r>
          </a:p>
          <a:p>
            <a:pPr marL="342900" indent="-342900">
              <a:buFont typeface="+mj-lt"/>
              <a:buAutoNum type="arabicPeriod"/>
            </a:pPr>
            <a:r>
              <a:rPr lang="en-US" dirty="0"/>
              <a:t>energy coupling efficiencies</a:t>
            </a:r>
          </a:p>
        </p:txBody>
      </p:sp>
      <p:sp>
        <p:nvSpPr>
          <p:cNvPr id="8" name="TextBox 7">
            <a:extLst>
              <a:ext uri="{FF2B5EF4-FFF2-40B4-BE49-F238E27FC236}">
                <a16:creationId xmlns:a16="http://schemas.microsoft.com/office/drawing/2014/main" id="{AA33964E-B18F-4F0C-BE0C-3998547329F0}"/>
              </a:ext>
            </a:extLst>
          </p:cNvPr>
          <p:cNvSpPr txBox="1"/>
          <p:nvPr/>
        </p:nvSpPr>
        <p:spPr>
          <a:xfrm>
            <a:off x="8110728" y="2307128"/>
            <a:ext cx="4114800" cy="1477328"/>
          </a:xfrm>
          <a:prstGeom prst="rect">
            <a:avLst/>
          </a:prstGeom>
          <a:noFill/>
        </p:spPr>
        <p:txBody>
          <a:bodyPr wrap="square" rtlCol="0">
            <a:spAutoFit/>
          </a:bodyPr>
          <a:lstStyle/>
          <a:p>
            <a:r>
              <a:rPr lang="en-US" dirty="0"/>
              <a:t>changing the neutron energy changes:</a:t>
            </a:r>
          </a:p>
          <a:p>
            <a:pPr marL="342900" indent="-342900">
              <a:buFont typeface="+mj-lt"/>
              <a:buAutoNum type="arabicPeriod"/>
            </a:pPr>
            <a:r>
              <a:rPr lang="en-US" dirty="0"/>
              <a:t>cross section magnitude </a:t>
            </a:r>
          </a:p>
          <a:p>
            <a:pPr marL="342900" indent="-342900">
              <a:buFont typeface="+mj-lt"/>
              <a:buAutoNum type="arabicPeriod"/>
            </a:pPr>
            <a:r>
              <a:rPr lang="en-US" dirty="0"/>
              <a:t>mean-free-path</a:t>
            </a:r>
          </a:p>
          <a:p>
            <a:pPr marL="342900" indent="-342900">
              <a:buFont typeface="+mj-lt"/>
              <a:buAutoNum type="arabicPeriod"/>
            </a:pPr>
            <a:r>
              <a:rPr lang="en-US" dirty="0"/>
              <a:t>spatial extent/distribution</a:t>
            </a:r>
          </a:p>
          <a:p>
            <a:pPr marL="342900" indent="-342900">
              <a:buFont typeface="+mj-lt"/>
              <a:buAutoNum type="arabicPeriod"/>
            </a:pPr>
            <a:r>
              <a:rPr lang="en-US" dirty="0"/>
              <a:t>energy deposition profiles</a:t>
            </a:r>
          </a:p>
        </p:txBody>
      </p:sp>
    </p:spTree>
    <p:extLst>
      <p:ext uri="{BB962C8B-B14F-4D97-AF65-F5344CB8AC3E}">
        <p14:creationId xmlns:p14="http://schemas.microsoft.com/office/powerpoint/2010/main" val="208981453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1ABB6-A43A-4660-B60D-4CF8FCB09D39}"/>
              </a:ext>
            </a:extLst>
          </p:cNvPr>
          <p:cNvSpPr>
            <a:spLocks noGrp="1"/>
          </p:cNvSpPr>
          <p:nvPr>
            <p:ph idx="1"/>
          </p:nvPr>
        </p:nvSpPr>
        <p:spPr>
          <a:xfrm>
            <a:off x="1676400" y="685800"/>
            <a:ext cx="8839200" cy="5486400"/>
          </a:xfrm>
        </p:spPr>
        <p:txBody>
          <a:bodyPr anchor="ctr"/>
          <a:lstStyle/>
          <a:p>
            <a:pPr marL="0" indent="0" algn="ctr">
              <a:buNone/>
            </a:pPr>
            <a:r>
              <a:rPr lang="en-US" sz="4400" b="1" dirty="0">
                <a:solidFill>
                  <a:srgbClr val="000066"/>
                </a:solidFill>
              </a:rPr>
              <a:t>3. Energy Deposition &amp; Deflective Response</a:t>
            </a:r>
          </a:p>
        </p:txBody>
      </p:sp>
      <p:sp>
        <p:nvSpPr>
          <p:cNvPr id="4" name="Slide Number Placeholder 3">
            <a:extLst>
              <a:ext uri="{FF2B5EF4-FFF2-40B4-BE49-F238E27FC236}">
                <a16:creationId xmlns:a16="http://schemas.microsoft.com/office/drawing/2014/main" id="{9B8E7EE7-CD25-49C0-B0CA-792C8E4F175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72C0E2-8421-4193-835C-DB685ED94ED2}" type="slidenum">
              <a:rPr kumimoji="0" lang="en-US" sz="1800" b="1"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800" b="1"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29756467"/>
      </p:ext>
    </p:extLst>
  </p:cSld>
  <p:clrMapOvr>
    <a:masterClrMapping/>
  </p:clrMapOvr>
  <p:transition/>
</p:sld>
</file>

<file path=ppt/theme/theme1.xml><?xml version="1.0" encoding="utf-8"?>
<a:theme xmlns:a="http://schemas.openxmlformats.org/drawingml/2006/main" name="2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66"/>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FIT_Slide_Templat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66"/>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64396</TotalTime>
  <Words>2224</Words>
  <Application>Microsoft Office PowerPoint</Application>
  <PresentationFormat>Widescreen</PresentationFormat>
  <Paragraphs>295</Paragraphs>
  <Slides>48</Slides>
  <Notes>48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48</vt:i4>
      </vt:variant>
    </vt:vector>
  </HeadingPairs>
  <TitlesOfParts>
    <vt:vector size="53" baseType="lpstr">
      <vt:lpstr>Arial</vt:lpstr>
      <vt:lpstr>Calibri</vt:lpstr>
      <vt:lpstr>Times New Roman</vt:lpstr>
      <vt:lpstr>2_Default Design</vt:lpstr>
      <vt:lpstr>AFIT_Slide_Template</vt:lpstr>
      <vt:lpstr>PowerPoint Presentation</vt:lpstr>
      <vt:lpstr>Overview</vt:lpstr>
      <vt:lpstr>PowerPoint Presentation</vt:lpstr>
      <vt:lpstr>How does asteroid deflection via a stand-off nuclear detonation work?</vt:lpstr>
      <vt:lpstr>Nuclear deflection is an established concept.  But, open-question: which neutron energy is best? </vt:lpstr>
      <vt:lpstr>Specifications of the sources and the target considered in this work.</vt:lpstr>
      <vt:lpstr>PowerPoint Presentation</vt:lpstr>
      <vt:lpstr>Nuclear data is the very foundation of this work.  </vt:lpstr>
      <vt:lpstr>PowerPoint Presentation</vt:lpstr>
      <vt:lpstr>Input: nuclear cross section data Output: energy deposition</vt:lpstr>
      <vt:lpstr>PowerPoint Presentation</vt:lpstr>
      <vt:lpstr>PowerPoint Presentation</vt:lpstr>
      <vt:lpstr>All of my results depend on the underlying nuclear data that I accessed, and how I accessed it.</vt:lpstr>
      <vt:lpstr>PowerPoint Presentation</vt:lpstr>
      <vt:lpstr>Questions? </vt:lpstr>
      <vt:lpstr>Summary &amp; Conclusions.</vt:lpstr>
      <vt:lpstr>PowerPoint Presentation</vt:lpstr>
      <vt:lpstr>Two ways how changing the neutron interactions amounts to changing the energy deposition.  </vt:lpstr>
      <vt:lpstr>Two ways how changing the neutron interactions amounts to changing the energy deposition. (Cont.)</vt:lpstr>
      <vt:lpstr>The region where some material is melted is very thin (in depth) and very long (in angle).</vt:lpstr>
      <vt:lpstr>Energy deposition heatmap resulting from 50 kt’s worth of 14.1 MeV neutrons (left) and 1 MeV neutrons (right).</vt:lpstr>
      <vt:lpstr>Energy deposition heatmap resulting from 50 kt’s worth of 14.1 MeV neutrons (left) and 1 MeV neutrons (right).</vt:lpstr>
      <vt:lpstr>Energy deposition heatmap resulting from 50 kt’s worth of 14.1 MeV neutrons (left) and 1 MeV neutrons (right).</vt:lpstr>
      <vt:lpstr>Energy deposition heatmap resulting from 50 kt’s worth of 14.1 MeV neutrons (left) and 1 MeV neutrons (right).</vt:lpstr>
      <vt:lpstr>Energy deposition heatmap resulting from 50 kt’s worth of 14.1 MeV neutrons.</vt:lpstr>
      <vt:lpstr>Energy deposition heatmap resulting from 50 kt’s worth of 1 MeV neutrons.</vt:lpstr>
      <vt:lpstr>Energy deposition heatmap resulting from 1 Mt’s worth of 14.1 MeV neutrons.</vt:lpstr>
      <vt:lpstr>Energy deposition heatmap resulting from 1 Mt’s worth of 1 MeV neutrons.</vt:lpstr>
      <vt:lpstr>A nuclear device is the most efficient technology for asteroid deflection.</vt:lpstr>
      <vt:lpstr>14.1 MeV neutron energy deposition profiles.</vt:lpstr>
      <vt:lpstr>1 MeV neutron energy deposition profiles.</vt:lpstr>
      <vt:lpstr>Notable historical asteroid impacts, recent and long-ago.</vt:lpstr>
      <vt:lpstr>Summary table of all yield &amp; neutron configurations.</vt:lpstr>
      <vt:lpstr>Equal 50 kt detonation yields.</vt:lpstr>
      <vt:lpstr>Equal 1 Mt detonation yields.</vt:lpstr>
      <vt:lpstr>Equal ~5 kt energy depositions.</vt:lpstr>
      <vt:lpstr>Equal ~100 kt energy depositions.</vt:lpstr>
      <vt:lpstr>Does the neutron energy affect asteroid deflection? Yes.</vt:lpstr>
      <vt:lpstr>Asteroid impacts are rare, but potentially devasting.</vt:lpstr>
      <vt:lpstr>How does changing the neutron interactions change the energy deposition? (cont.)</vt:lpstr>
      <vt:lpstr>Stand-off distance (HOB) selection.</vt:lpstr>
      <vt:lpstr>Joe Wasem’s 𝛿V vs. Y analytical equation.</vt:lpstr>
      <vt:lpstr>~2.45 MeV neutron energy deposition profiles.</vt:lpstr>
      <vt:lpstr>1 MeV neutron energy deposition profiles.</vt:lpstr>
      <vt:lpstr>1 MeV neutron energy deposition profiles.</vt:lpstr>
      <vt:lpstr>PowerPoint Presentation</vt:lpstr>
      <vt:lpstr>Comparison to analytical approximation.</vt:lpstr>
      <vt:lpstr>PowerPoint Presentation</vt:lpstr>
    </vt:vector>
  </TitlesOfParts>
  <Company>AFIT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TPEACHEY</dc:creator>
  <cp:lastModifiedBy>Lansing Stephen Horan IV</cp:lastModifiedBy>
  <cp:revision>1514</cp:revision>
  <dcterms:created xsi:type="dcterms:W3CDTF">2010-05-28T18:07:16Z</dcterms:created>
  <dcterms:modified xsi:type="dcterms:W3CDTF">2021-01-22T22:28:48Z</dcterms:modified>
</cp:coreProperties>
</file>