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641" r:id="rId4"/>
    <p:sldId id="642" r:id="rId5"/>
    <p:sldId id="646" r:id="rId6"/>
    <p:sldId id="648" r:id="rId7"/>
    <p:sldId id="649" r:id="rId8"/>
    <p:sldId id="653" r:id="rId9"/>
    <p:sldId id="654" r:id="rId10"/>
    <p:sldId id="652" r:id="rId11"/>
    <p:sldId id="647" r:id="rId12"/>
    <p:sldId id="63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90A3"/>
    <a:srgbClr val="00FFFF"/>
    <a:srgbClr val="D5E38E"/>
    <a:srgbClr val="51D8DC"/>
    <a:srgbClr val="FDDA01"/>
    <a:srgbClr val="E1BF6F"/>
    <a:srgbClr val="8B008B"/>
    <a:srgbClr val="000000"/>
    <a:srgbClr val="014A2F"/>
    <a:srgbClr val="4A8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3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0349A-225C-4868-A1A4-603C3A130B69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568DD-F489-4D55-9E86-42E6C058F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6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8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7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8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9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9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4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603E0-49EB-45E3-8106-9F0FBCC824B8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FC9F1-52EC-419F-AD6D-3B73B8F5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1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3.wmf"/><Relationship Id="rId7" Type="http://schemas.openxmlformats.org/officeDocument/2006/relationships/image" Target="../media/image1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A898969-4FA1-407A-A772-43C6781F4146}"/>
              </a:ext>
            </a:extLst>
          </p:cNvPr>
          <p:cNvGrpSpPr/>
          <p:nvPr/>
        </p:nvGrpSpPr>
        <p:grpSpPr>
          <a:xfrm>
            <a:off x="0" y="1525708"/>
            <a:ext cx="12192000" cy="5332292"/>
            <a:chOff x="771673" y="1937086"/>
            <a:chExt cx="10329464" cy="4572000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1F8C8CA1-EDC8-40EA-B6BA-A34609D24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73" y="1937086"/>
              <a:ext cx="10329464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706CCC-06A8-4A23-ABA9-626B89C51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679867" y="2020083"/>
              <a:ext cx="4504266" cy="433827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8497EA4-CD4D-4567-84C1-BCE49C578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316" y="32084"/>
            <a:ext cx="10721788" cy="1376826"/>
          </a:xfrm>
        </p:spPr>
        <p:txBody>
          <a:bodyPr>
            <a:normAutofit/>
          </a:bodyPr>
          <a:lstStyle/>
          <a:p>
            <a:r>
              <a:rPr lang="en-US" dirty="0"/>
              <a:t>Planetary Nuclear Spectroscopy</a:t>
            </a:r>
            <a:br>
              <a:rPr lang="en-US" dirty="0"/>
            </a:br>
            <a:r>
              <a:rPr lang="en-US" sz="3200" dirty="0"/>
              <a:t>Application Description and Data Needs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3D30A1-57AC-49E1-B1F8-1F1858FB0885}"/>
              </a:ext>
            </a:extLst>
          </p:cNvPr>
          <p:cNvSpPr txBox="1"/>
          <p:nvPr/>
        </p:nvSpPr>
        <p:spPr>
          <a:xfrm>
            <a:off x="0" y="6119337"/>
            <a:ext cx="46912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A82AC"/>
                </a:solidFill>
              </a:rPr>
              <a:t>Workshop for Applied Nuclear Data Activities (WANDA 2021)</a:t>
            </a:r>
          </a:p>
          <a:p>
            <a:r>
              <a:rPr lang="en-US" sz="1400" dirty="0">
                <a:solidFill>
                  <a:srgbClr val="4A82AC"/>
                </a:solidFill>
              </a:rPr>
              <a:t>Session 4: Introduction to Nuclear Data for Space Applications</a:t>
            </a:r>
          </a:p>
          <a:p>
            <a:r>
              <a:rPr lang="en-US" sz="1400" dirty="0">
                <a:solidFill>
                  <a:srgbClr val="4A82AC"/>
                </a:solidFill>
              </a:rPr>
              <a:t>29-Jan-2021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A7BFE-E764-4880-81F2-A73CE8D31172}"/>
              </a:ext>
            </a:extLst>
          </p:cNvPr>
          <p:cNvSpPr txBox="1"/>
          <p:nvPr/>
        </p:nvSpPr>
        <p:spPr>
          <a:xfrm>
            <a:off x="4840716" y="1491916"/>
            <a:ext cx="2670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Tom Prettyman</a:t>
            </a:r>
          </a:p>
          <a:p>
            <a:pPr algn="ctr"/>
            <a:r>
              <a:rPr lang="en-US" dirty="0"/>
              <a:t>Planetary Science Institute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7BA1DD-F9FA-4A84-B8BD-CBF823B39EBF}"/>
              </a:ext>
            </a:extLst>
          </p:cNvPr>
          <p:cNvSpPr txBox="1"/>
          <p:nvPr/>
        </p:nvSpPr>
        <p:spPr>
          <a:xfrm>
            <a:off x="0" y="5025223"/>
            <a:ext cx="45741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Acknowledgements</a:t>
            </a:r>
          </a:p>
          <a:p>
            <a:r>
              <a:rPr lang="en-US" sz="1600" dirty="0"/>
              <a:t>NASA Discovery Program, Dawn and Psyche Missions</a:t>
            </a:r>
          </a:p>
          <a:p>
            <a:r>
              <a:rPr lang="en-US" sz="1600" dirty="0"/>
              <a:t>NASA Discovery Data Analysis Program</a:t>
            </a:r>
          </a:p>
          <a:p>
            <a:r>
              <a:rPr lang="en-US" sz="1600" dirty="0"/>
              <a:t>NASA SSERVI TREX Project</a:t>
            </a:r>
          </a:p>
        </p:txBody>
      </p:sp>
    </p:spTree>
    <p:extLst>
      <p:ext uri="{BB962C8B-B14F-4D97-AF65-F5344CB8AC3E}">
        <p14:creationId xmlns:p14="http://schemas.microsoft.com/office/powerpoint/2010/main" val="324627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6EF224-C7CC-4AD2-88EC-4C66EA049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0" b="14710"/>
          <a:stretch/>
        </p:blipFill>
        <p:spPr>
          <a:xfrm>
            <a:off x="272997" y="868408"/>
            <a:ext cx="5199321" cy="49315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BBD628-49A5-47E6-9DBA-40FBB427B53A}"/>
              </a:ext>
            </a:extLst>
          </p:cNvPr>
          <p:cNvSpPr txBox="1">
            <a:spLocks/>
          </p:cNvSpPr>
          <p:nvPr/>
        </p:nvSpPr>
        <p:spPr>
          <a:xfrm>
            <a:off x="184244" y="10675"/>
            <a:ext cx="1173475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Instruments/Missions</a:t>
            </a:r>
            <a:br>
              <a:rPr lang="en-US" dirty="0"/>
            </a:br>
            <a:r>
              <a:rPr lang="en-US" sz="2200" dirty="0"/>
              <a:t>Many instruments flown, starting with Apollo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13D82-4BCE-4AA0-91B0-B5B0D1ACE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13" y="2061461"/>
            <a:ext cx="6353871" cy="4334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31C0A8-19C0-456C-B8B2-B2B12E9BB15D}"/>
              </a:ext>
            </a:extLst>
          </p:cNvPr>
          <p:cNvSpPr txBox="1"/>
          <p:nvPr/>
        </p:nvSpPr>
        <p:spPr>
          <a:xfrm>
            <a:off x="5785016" y="377147"/>
            <a:ext cx="6133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Scintillators, semiconductors and gas proportional counters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Compact, rugged, low-power configurations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Many, but not all, GRS instruments include cosmic ray veto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boom and body mounted configurations demonstrated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60FAB2-E58E-446F-9742-14D46CC44CA9}"/>
              </a:ext>
            </a:extLst>
          </p:cNvPr>
          <p:cNvSpPr txBox="1"/>
          <p:nvPr/>
        </p:nvSpPr>
        <p:spPr>
          <a:xfrm>
            <a:off x="6096000" y="2287310"/>
            <a:ext cx="2330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1BF6F"/>
                </a:solidFill>
              </a:rPr>
              <a:t>HPGe improves analyses of lunar calcium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10C7CC-0DDB-4E92-AD4F-4267A5832590}"/>
              </a:ext>
            </a:extLst>
          </p:cNvPr>
          <p:cNvSpPr txBox="1"/>
          <p:nvPr/>
        </p:nvSpPr>
        <p:spPr>
          <a:xfrm>
            <a:off x="272996" y="5800006"/>
            <a:ext cx="5199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Characterization of instrument response may require modeling of correlated reaction signatures for elements found in sensors, structure, and spacecraft.</a:t>
            </a:r>
          </a:p>
        </p:txBody>
      </p:sp>
    </p:spTree>
    <p:extLst>
      <p:ext uri="{BB962C8B-B14F-4D97-AF65-F5344CB8AC3E}">
        <p14:creationId xmlns:p14="http://schemas.microsoft.com/office/powerpoint/2010/main" val="400891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>
            <a:extLst>
              <a:ext uri="{FF2B5EF4-FFF2-40B4-BE49-F238E27FC236}">
                <a16:creationId xmlns:a16="http://schemas.microsoft.com/office/drawing/2014/main" id="{4694754B-652A-4109-8B64-C1538203D986}"/>
              </a:ext>
            </a:extLst>
          </p:cNvPr>
          <p:cNvSpPr/>
          <p:nvPr/>
        </p:nvSpPr>
        <p:spPr>
          <a:xfrm>
            <a:off x="2156346" y="4827735"/>
            <a:ext cx="964442" cy="4493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AF6CB3-EE71-4EB2-846B-4354F318F6D6}"/>
              </a:ext>
            </a:extLst>
          </p:cNvPr>
          <p:cNvSpPr txBox="1">
            <a:spLocks/>
          </p:cNvSpPr>
          <p:nvPr/>
        </p:nvSpPr>
        <p:spPr>
          <a:xfrm>
            <a:off x="184244" y="10675"/>
            <a:ext cx="1173475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Regolith materials</a:t>
            </a:r>
            <a:br>
              <a:rPr lang="en-US" dirty="0"/>
            </a:br>
            <a:r>
              <a:rPr lang="en-US" sz="2200" dirty="0"/>
              <a:t>Igneous versus aqueous geochemistry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33B1C61-C3A6-4261-87CB-F690B70D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0" y="794883"/>
            <a:ext cx="4432176" cy="470042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CA5622F7-AA9A-4743-A371-7E69F23C882E}"/>
              </a:ext>
            </a:extLst>
          </p:cNvPr>
          <p:cNvSpPr txBox="1"/>
          <p:nvPr/>
        </p:nvSpPr>
        <p:spPr>
          <a:xfrm>
            <a:off x="3275463" y="3232507"/>
            <a:ext cx="699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Rocky </a:t>
            </a:r>
          </a:p>
          <a:p>
            <a:r>
              <a:rPr lang="en-US" sz="1400" dirty="0"/>
              <a:t>mantle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38DF290-05C3-4CCF-BDDF-0B5CE79C6357}"/>
              </a:ext>
            </a:extLst>
          </p:cNvPr>
          <p:cNvSpPr txBox="1"/>
          <p:nvPr/>
        </p:nvSpPr>
        <p:spPr>
          <a:xfrm>
            <a:off x="3215162" y="2492991"/>
            <a:ext cx="848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Subcrustal</a:t>
            </a:r>
          </a:p>
          <a:p>
            <a:r>
              <a:rPr lang="en-US" sz="1200" dirty="0"/>
              <a:t>brine layer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81954BE-87A0-4E24-A212-059EB708E5F7}"/>
              </a:ext>
            </a:extLst>
          </p:cNvPr>
          <p:cNvSpPr txBox="1"/>
          <p:nvPr/>
        </p:nvSpPr>
        <p:spPr>
          <a:xfrm>
            <a:off x="3997229" y="1311189"/>
            <a:ext cx="106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Volatile-rich</a:t>
            </a:r>
          </a:p>
          <a:p>
            <a:r>
              <a:rPr lang="en-US" sz="1400" dirty="0"/>
              <a:t>crust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C4C46D0-C743-4ED8-B15C-CF2E673B54A5}"/>
              </a:ext>
            </a:extLst>
          </p:cNvPr>
          <p:cNvCxnSpPr>
            <a:cxnSpLocks/>
          </p:cNvCxnSpPr>
          <p:nvPr/>
        </p:nvCxnSpPr>
        <p:spPr>
          <a:xfrm>
            <a:off x="3997229" y="2833092"/>
            <a:ext cx="237882" cy="1"/>
          </a:xfrm>
          <a:prstGeom prst="straightConnector1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6F53B7D-99B1-49B8-8C15-8A1237DAB434}"/>
              </a:ext>
            </a:extLst>
          </p:cNvPr>
          <p:cNvCxnSpPr>
            <a:cxnSpLocks/>
          </p:cNvCxnSpPr>
          <p:nvPr/>
        </p:nvCxnSpPr>
        <p:spPr>
          <a:xfrm flipV="1">
            <a:off x="3997229" y="1801829"/>
            <a:ext cx="118941" cy="218041"/>
          </a:xfrm>
          <a:prstGeom prst="straightConnector1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0A38BA2-5C7A-4851-B319-440C81EE0DEF}"/>
              </a:ext>
            </a:extLst>
          </p:cNvPr>
          <p:cNvSpPr txBox="1"/>
          <p:nvPr/>
        </p:nvSpPr>
        <p:spPr>
          <a:xfrm>
            <a:off x="411902" y="1470210"/>
            <a:ext cx="70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EAA3224-A13C-4085-973C-B3AC14544EFF}"/>
              </a:ext>
            </a:extLst>
          </p:cNvPr>
          <p:cNvSpPr txBox="1"/>
          <p:nvPr/>
        </p:nvSpPr>
        <p:spPr>
          <a:xfrm>
            <a:off x="560460" y="5368524"/>
            <a:ext cx="40130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Salts (carbonates + halides)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H, C, N, O, Na, Mg, Si, Cl, K, Ca</a:t>
            </a:r>
          </a:p>
          <a:p>
            <a:r>
              <a:rPr lang="en-US" sz="1400" dirty="0"/>
              <a:t>Aqueously altered rock (phyllosilicates and opaques)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H, C, N, O, Na, Mg, Al, Si, P, S, K, Ca, Mn, Fe, Ni</a:t>
            </a:r>
          </a:p>
          <a:p>
            <a:r>
              <a:rPr lang="en-US" sz="1400" dirty="0"/>
              <a:t>Water ice and organic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H, C, N, O</a:t>
            </a:r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B403EC6-8B6A-489B-9FD5-C9BDE07E3F0B}"/>
              </a:ext>
            </a:extLst>
          </p:cNvPr>
          <p:cNvSpPr txBox="1"/>
          <p:nvPr/>
        </p:nvSpPr>
        <p:spPr>
          <a:xfrm>
            <a:off x="886416" y="5062295"/>
            <a:ext cx="341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Aqueous alteration/differentiation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FC5405-5164-49F4-9CF0-ADD8FC3795F6}"/>
              </a:ext>
            </a:extLst>
          </p:cNvPr>
          <p:cNvGrpSpPr/>
          <p:nvPr/>
        </p:nvGrpSpPr>
        <p:grpSpPr>
          <a:xfrm>
            <a:off x="4718265" y="160085"/>
            <a:ext cx="7413482" cy="6697915"/>
            <a:chOff x="4718265" y="160085"/>
            <a:chExt cx="7413482" cy="669791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2372E9-E073-48AD-9073-257B3FB96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45" y="216721"/>
              <a:ext cx="3410302" cy="263456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DC6FAC0-2B62-4F3F-932C-686F9B838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2265" y="2743171"/>
              <a:ext cx="2803086" cy="2165474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49F240D-A2BF-49F5-86F9-4375AFF2EB14}"/>
                </a:ext>
              </a:extLst>
            </p:cNvPr>
            <p:cNvSpPr txBox="1"/>
            <p:nvPr/>
          </p:nvSpPr>
          <p:spPr>
            <a:xfrm>
              <a:off x="8185159" y="160085"/>
              <a:ext cx="2428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Hit &amp; run collision with igneous planetesimal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D8F85F5-95C3-4B5B-BD7B-A8A58569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9718422" y="5082438"/>
              <a:ext cx="1310772" cy="1310772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331868F-1718-4395-8F30-3C485F944257}"/>
                </a:ext>
              </a:extLst>
            </p:cNvPr>
            <p:cNvSpPr txBox="1"/>
            <p:nvPr/>
          </p:nvSpPr>
          <p:spPr>
            <a:xfrm>
              <a:off x="10864042" y="5125974"/>
              <a:ext cx="1215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 Psyche?</a:t>
              </a: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5E06BC77-A9B4-468C-8492-2BA2A8C736D2}"/>
                </a:ext>
              </a:extLst>
            </p:cNvPr>
            <p:cNvSpPr/>
            <p:nvPr/>
          </p:nvSpPr>
          <p:spPr>
            <a:xfrm>
              <a:off x="8088573" y="1864242"/>
              <a:ext cx="1574042" cy="3622157"/>
            </a:xfrm>
            <a:custGeom>
              <a:avLst/>
              <a:gdLst>
                <a:gd name="connsiteX0" fmla="*/ 0 w 1574042"/>
                <a:gd name="connsiteY0" fmla="*/ 455721 h 3694790"/>
                <a:gd name="connsiteX1" fmla="*/ 582305 w 1574042"/>
                <a:gd name="connsiteY1" fmla="*/ 73584 h 3694790"/>
                <a:gd name="connsiteX2" fmla="*/ 846161 w 1574042"/>
                <a:gd name="connsiteY2" fmla="*/ 82683 h 3694790"/>
                <a:gd name="connsiteX3" fmla="*/ 1041779 w 1574042"/>
                <a:gd name="connsiteY3" fmla="*/ 924294 h 3694790"/>
                <a:gd name="connsiteX4" fmla="*/ 1055427 w 1574042"/>
                <a:gd name="connsiteY4" fmla="*/ 2234480 h 3694790"/>
                <a:gd name="connsiteX5" fmla="*/ 1169158 w 1574042"/>
                <a:gd name="connsiteY5" fmla="*/ 3066993 h 3694790"/>
                <a:gd name="connsiteX6" fmla="*/ 1574042 w 1574042"/>
                <a:gd name="connsiteY6" fmla="*/ 3694790 h 369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4042" h="3694790">
                  <a:moveTo>
                    <a:pt x="0" y="455721"/>
                  </a:moveTo>
                  <a:cubicBezTo>
                    <a:pt x="220639" y="295739"/>
                    <a:pt x="441278" y="135757"/>
                    <a:pt x="582305" y="73584"/>
                  </a:cubicBezTo>
                  <a:cubicBezTo>
                    <a:pt x="723332" y="11411"/>
                    <a:pt x="769582" y="-59102"/>
                    <a:pt x="846161" y="82683"/>
                  </a:cubicBezTo>
                  <a:cubicBezTo>
                    <a:pt x="922740" y="224468"/>
                    <a:pt x="1006901" y="565661"/>
                    <a:pt x="1041779" y="924294"/>
                  </a:cubicBezTo>
                  <a:cubicBezTo>
                    <a:pt x="1076657" y="1282927"/>
                    <a:pt x="1034197" y="1877364"/>
                    <a:pt x="1055427" y="2234480"/>
                  </a:cubicBezTo>
                  <a:cubicBezTo>
                    <a:pt x="1076657" y="2591596"/>
                    <a:pt x="1082722" y="2823608"/>
                    <a:pt x="1169158" y="3066993"/>
                  </a:cubicBezTo>
                  <a:cubicBezTo>
                    <a:pt x="1255594" y="3310378"/>
                    <a:pt x="1414818" y="3502584"/>
                    <a:pt x="1574042" y="3694790"/>
                  </a:cubicBezTo>
                </a:path>
              </a:pathLst>
            </a:custGeom>
            <a:noFill/>
            <a:ln w="44450">
              <a:solidFill>
                <a:schemeClr val="bg1">
                  <a:lumMod val="50000"/>
                  <a:lumOff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D7108EA-6719-462E-BCBD-36A9C594AFDF}"/>
                </a:ext>
              </a:extLst>
            </p:cNvPr>
            <p:cNvSpPr txBox="1"/>
            <p:nvPr/>
          </p:nvSpPr>
          <p:spPr>
            <a:xfrm>
              <a:off x="8972265" y="6251889"/>
              <a:ext cx="3076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Fe-Ni metal with light alloying elements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H, C, O, Si, P, S, K, Fe, Ni 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0F4F665-4E92-4966-BCF1-0ED0FC69A97D}"/>
                </a:ext>
              </a:extLst>
            </p:cNvPr>
            <p:cNvSpPr txBox="1"/>
            <p:nvPr/>
          </p:nvSpPr>
          <p:spPr>
            <a:xfrm>
              <a:off x="4718265" y="6550223"/>
              <a:ext cx="41592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DDA01"/>
                  </a:solidFill>
                </a:rPr>
                <a:t>Psyche artwork courtesy ASU-led NASA Psyche mission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CF34730-A740-45A1-B668-6CE03C63E4A3}"/>
              </a:ext>
            </a:extLst>
          </p:cNvPr>
          <p:cNvSpPr txBox="1"/>
          <p:nvPr/>
        </p:nvSpPr>
        <p:spPr>
          <a:xfrm>
            <a:off x="1130634" y="2815825"/>
            <a:ext cx="193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Receding ice table </a:t>
            </a:r>
          </a:p>
          <a:p>
            <a:r>
              <a:rPr lang="en-US" dirty="0"/>
              <a:t>(H-layering)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A6242F9-737B-4BF1-A887-4B9E44801294}"/>
              </a:ext>
            </a:extLst>
          </p:cNvPr>
          <p:cNvCxnSpPr>
            <a:cxnSpLocks/>
          </p:cNvCxnSpPr>
          <p:nvPr/>
        </p:nvCxnSpPr>
        <p:spPr>
          <a:xfrm flipV="1">
            <a:off x="2265529" y="2402017"/>
            <a:ext cx="174279" cy="4310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F9DA944-226C-474E-9FEA-AB6DF07B72AF}"/>
              </a:ext>
            </a:extLst>
          </p:cNvPr>
          <p:cNvCxnSpPr>
            <a:cxnSpLocks/>
          </p:cNvCxnSpPr>
          <p:nvPr/>
        </p:nvCxnSpPr>
        <p:spPr>
          <a:xfrm flipH="1" flipV="1">
            <a:off x="2265529" y="3462157"/>
            <a:ext cx="140449" cy="5786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7D7A8F7-C60E-4721-A837-10756E572906}"/>
              </a:ext>
            </a:extLst>
          </p:cNvPr>
          <p:cNvGrpSpPr/>
          <p:nvPr/>
        </p:nvGrpSpPr>
        <p:grpSpPr>
          <a:xfrm>
            <a:off x="4680930" y="1415903"/>
            <a:ext cx="4220012" cy="4953636"/>
            <a:chOff x="4680930" y="1415903"/>
            <a:chExt cx="4220012" cy="49536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E74592-CD98-40A4-A87F-59428F298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2513" y="1415903"/>
              <a:ext cx="3622156" cy="3622156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21AD351-95B6-4300-BB5A-83438AAE5C98}"/>
                </a:ext>
              </a:extLst>
            </p:cNvPr>
            <p:cNvSpPr txBox="1"/>
            <p:nvPr/>
          </p:nvSpPr>
          <p:spPr>
            <a:xfrm>
              <a:off x="6462639" y="1457363"/>
              <a:ext cx="861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 Vesta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32EF3DA-A5A4-41A1-8B5E-5889FAB7934B}"/>
                </a:ext>
              </a:extLst>
            </p:cNvPr>
            <p:cNvSpPr txBox="1"/>
            <p:nvPr/>
          </p:nvSpPr>
          <p:spPr>
            <a:xfrm>
              <a:off x="5770459" y="4572412"/>
              <a:ext cx="2322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Igneous differentiation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67FFAA8-4E7C-4F33-A2B2-865FFDF16782}"/>
                </a:ext>
              </a:extLst>
            </p:cNvPr>
            <p:cNvSpPr txBox="1"/>
            <p:nvPr/>
          </p:nvSpPr>
          <p:spPr>
            <a:xfrm>
              <a:off x="4870160" y="4941744"/>
              <a:ext cx="40307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Anhydrous silicate minerals (basalts + plutonic rocks)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Li, O, Na, Mg, Al, Si, S, Ca, Ti, Mn, Fe, Co, Ni, Sc, REE (</a:t>
              </a:r>
              <a:r>
                <a:rPr lang="en-US" sz="1400" dirty="0" err="1"/>
                <a:t>Sm</a:t>
              </a:r>
              <a:r>
                <a:rPr lang="en-US" sz="1400" dirty="0"/>
                <a:t>, Eu, Gd)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D424CE5-5CD3-4439-B7D9-ECCFFD6FAE0C}"/>
                </a:ext>
              </a:extLst>
            </p:cNvPr>
            <p:cNvSpPr txBox="1"/>
            <p:nvPr/>
          </p:nvSpPr>
          <p:spPr>
            <a:xfrm>
              <a:off x="4971743" y="5907874"/>
              <a:ext cx="3695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Variations in isotopic abundances generally ignored but might be important in some situations.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EB69A8A-3123-4DC0-A161-9AAA226B3662}"/>
                </a:ext>
              </a:extLst>
            </p:cNvPr>
            <p:cNvSpPr txBox="1"/>
            <p:nvPr/>
          </p:nvSpPr>
          <p:spPr>
            <a:xfrm>
              <a:off x="4680930" y="1924486"/>
              <a:ext cx="10895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Exogenic H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0C90762-09C9-4F94-ACF3-9B878976F5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8029" y="2254811"/>
              <a:ext cx="361645" cy="5378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34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6C05DC-D119-4BDC-981F-AF2F133C2724}"/>
              </a:ext>
            </a:extLst>
          </p:cNvPr>
          <p:cNvSpPr txBox="1">
            <a:spLocks/>
          </p:cNvSpPr>
          <p:nvPr/>
        </p:nvSpPr>
        <p:spPr>
          <a:xfrm>
            <a:off x="184244" y="133503"/>
            <a:ext cx="1173475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 of nuclear data issues</a:t>
            </a:r>
            <a:br>
              <a:rPr lang="en-US" dirty="0"/>
            </a:br>
            <a:endParaRPr lang="en-US" sz="2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C9E48F-094A-46DD-A435-4CB7A3D66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9" y="991822"/>
            <a:ext cx="6630723" cy="5815378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FFFF"/>
                </a:solidFill>
              </a:rPr>
              <a:t>Planetary nuclear spectroscopy is model based:</a:t>
            </a:r>
            <a:endParaRPr lang="en-US" dirty="0"/>
          </a:p>
          <a:p>
            <a:pPr lvl="1"/>
            <a:r>
              <a:rPr lang="en-US" dirty="0"/>
              <a:t>Models relate surface geology (chemistry, physical layering) to observations</a:t>
            </a:r>
          </a:p>
          <a:p>
            <a:pPr lvl="1"/>
            <a:r>
              <a:rPr lang="en-US" dirty="0"/>
              <a:t>Requires accurate nuclear data libraries and models of high-energy interactions (up to many GeV/nucleon)</a:t>
            </a:r>
          </a:p>
          <a:p>
            <a:pPr lvl="1"/>
            <a:r>
              <a:rPr lang="en-US" dirty="0"/>
              <a:t>Predictive capability is desired, </a:t>
            </a:r>
            <a:r>
              <a:rPr lang="en-US" dirty="0">
                <a:latin typeface="Symath" panose="00000400000000000000" pitchFamily="2" charset="0"/>
                <a:cs typeface="Symath" panose="00000400000000000000" pitchFamily="2" charset="0"/>
              </a:rPr>
              <a:t>~</a:t>
            </a:r>
            <a:r>
              <a:rPr lang="en-US" dirty="0"/>
              <a:t>20% accuracy achievable for many relevant signatures/materials per lunar observations</a:t>
            </a:r>
          </a:p>
          <a:p>
            <a:pPr lvl="1"/>
            <a:r>
              <a:rPr lang="en-US" dirty="0"/>
              <a:t>“Ground truth” is required to achieve higher accuracy, i.e.,</a:t>
            </a:r>
            <a:endParaRPr lang="en-US" dirty="0">
              <a:solidFill>
                <a:srgbClr val="FFFF00"/>
              </a:solidFill>
            </a:endParaRPr>
          </a:p>
          <a:p>
            <a:pPr lvl="2"/>
            <a:r>
              <a:rPr lang="en-US" dirty="0">
                <a:solidFill>
                  <a:srgbClr val="FFFF00"/>
                </a:solidFill>
              </a:rPr>
              <a:t>Use of known geochemical trends or regional compositions for the target body (FHT-FLM </a:t>
            </a: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rgbClr val="FFFF00"/>
                </a:solidFill>
              </a:rPr>
              <a:t> Moon)</a:t>
            </a:r>
          </a:p>
          <a:p>
            <a:pPr lvl="2"/>
            <a:r>
              <a:rPr lang="en-US" dirty="0">
                <a:solidFill>
                  <a:srgbClr val="FFFF00"/>
                </a:solidFill>
              </a:rPr>
              <a:t>Comparison of data acquired for different targets and observing conditions (Mars </a:t>
            </a: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 Vesta)</a:t>
            </a:r>
          </a:p>
          <a:p>
            <a:pPr lvl="2"/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Selection of model parameters vs. calibration</a:t>
            </a:r>
          </a:p>
          <a:p>
            <a:pPr lvl="2"/>
            <a:endParaRPr lang="en-US" dirty="0">
              <a:solidFill>
                <a:srgbClr val="00FFFF"/>
              </a:solidFill>
            </a:endParaRPr>
          </a:p>
          <a:p>
            <a:r>
              <a:rPr lang="en-US" dirty="0">
                <a:solidFill>
                  <a:srgbClr val="00FFFF"/>
                </a:solidFill>
              </a:rPr>
              <a:t>Experimental validation of models</a:t>
            </a:r>
          </a:p>
          <a:p>
            <a:pPr lvl="1"/>
            <a:r>
              <a:rPr lang="en-US" dirty="0"/>
              <a:t>Apollo Lunar Neutron Probe Experiment (e.g., McKinney et al, 2006)</a:t>
            </a:r>
          </a:p>
          <a:p>
            <a:pPr lvl="1"/>
            <a:r>
              <a:rPr lang="en-US" dirty="0"/>
              <a:t>Accelerator and high-altitude balloon experiments with representative thick targets</a:t>
            </a:r>
          </a:p>
          <a:p>
            <a:pPr lvl="1"/>
            <a:r>
              <a:rPr lang="en-US" dirty="0"/>
              <a:t>Model-experiment discrepancies for neutron production by light ions in thick, low-Z targets (e.g., Ratliff et al., 2018) </a:t>
            </a:r>
          </a:p>
          <a:p>
            <a:pPr lvl="1"/>
            <a:r>
              <a:rPr lang="en-US" dirty="0"/>
              <a:t>Connections to space radiation shielding community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FFFF"/>
                </a:solidFill>
              </a:rPr>
              <a:t>General comments</a:t>
            </a:r>
          </a:p>
          <a:p>
            <a:pPr lvl="1"/>
            <a:r>
              <a:rPr lang="en-US" dirty="0"/>
              <a:t>Discrete gamma-ray lines by isotope needed for all elements of interest (see previous chart)</a:t>
            </a:r>
          </a:p>
          <a:p>
            <a:pPr lvl="1"/>
            <a:r>
              <a:rPr lang="en-US" dirty="0"/>
              <a:t>Analog Monte Carlo modeling of correlated signatures may be of interest for interpretation of in situ measurements and calculations of instrument response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EEFE4B-8FDF-4286-928A-903B33ADE1BA}"/>
              </a:ext>
            </a:extLst>
          </p:cNvPr>
          <p:cNvGrpSpPr/>
          <p:nvPr/>
        </p:nvGrpSpPr>
        <p:grpSpPr>
          <a:xfrm>
            <a:off x="7107039" y="771479"/>
            <a:ext cx="4565201" cy="5467101"/>
            <a:chOff x="88181" y="1218174"/>
            <a:chExt cx="4565201" cy="546710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425ADD-B9AD-42C8-8244-EBAB50923E4E}"/>
                </a:ext>
              </a:extLst>
            </p:cNvPr>
            <p:cNvGrpSpPr/>
            <p:nvPr/>
          </p:nvGrpSpPr>
          <p:grpSpPr>
            <a:xfrm>
              <a:off x="88181" y="1218174"/>
              <a:ext cx="4565201" cy="5467101"/>
              <a:chOff x="88181" y="1218174"/>
              <a:chExt cx="4565201" cy="546710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DDE58AE-8D3A-4244-B61F-4B2C16F9C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192" y="1563624"/>
                <a:ext cx="4260190" cy="512165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5C503D-C990-4E67-864F-D321189D8EDD}"/>
                  </a:ext>
                </a:extLst>
              </p:cNvPr>
              <p:cNvSpPr txBox="1"/>
              <p:nvPr/>
            </p:nvSpPr>
            <p:spPr>
              <a:xfrm>
                <a:off x="471340" y="1829374"/>
                <a:ext cx="673582" cy="264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9144" bIns="9144" rtlCol="0">
                <a:spAutoFit/>
              </a:bodyPr>
              <a:lstStyle/>
              <a:p>
                <a:r>
                  <a:rPr lang="en-US" sz="1600" dirty="0"/>
                  <a:t>Space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6CD7D0-3F6E-4DC3-A2ED-945D9FD92C71}"/>
                  </a:ext>
                </a:extLst>
              </p:cNvPr>
              <p:cNvSpPr txBox="1"/>
              <p:nvPr/>
            </p:nvSpPr>
            <p:spPr>
              <a:xfrm>
                <a:off x="471340" y="2756843"/>
                <a:ext cx="868956" cy="264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9144" bIns="9144" rtlCol="0">
                <a:spAutoFit/>
              </a:bodyPr>
              <a:lstStyle/>
              <a:p>
                <a:r>
                  <a:rPr lang="en-US" sz="1600" dirty="0"/>
                  <a:t>Regolith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32EB7B8-490A-4F60-892C-B1294BDE9EA6}"/>
                  </a:ext>
                </a:extLst>
              </p:cNvPr>
              <p:cNvCxnSpPr/>
              <p:nvPr/>
            </p:nvCxnSpPr>
            <p:spPr>
              <a:xfrm>
                <a:off x="322083" y="2413262"/>
                <a:ext cx="0" cy="42669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15A1F-CF44-4702-B86F-0A794054A375}"/>
                  </a:ext>
                </a:extLst>
              </p:cNvPr>
              <p:cNvSpPr txBox="1"/>
              <p:nvPr/>
            </p:nvSpPr>
            <p:spPr>
              <a:xfrm>
                <a:off x="88181" y="4550553"/>
                <a:ext cx="49885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5 m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496071-A340-4A26-8074-07AEEEBE344F}"/>
                  </a:ext>
                </a:extLst>
              </p:cNvPr>
              <p:cNvSpPr txBox="1"/>
              <p:nvPr/>
            </p:nvSpPr>
            <p:spPr>
              <a:xfrm>
                <a:off x="2266360" y="1218174"/>
                <a:ext cx="5790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CECFF"/>
                    </a:solidFill>
                  </a:rPr>
                  <a:t>GCR</a:t>
                </a:r>
              </a:p>
              <a:p>
                <a:pPr algn="ctr"/>
                <a:r>
                  <a:rPr lang="en-US" dirty="0">
                    <a:solidFill>
                      <a:srgbClr val="CCECFF"/>
                    </a:solidFill>
                  </a:rPr>
                  <a:t>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53BE5C-BDC5-4CFD-A52E-4603DF8732B4}"/>
                  </a:ext>
                </a:extLst>
              </p:cNvPr>
              <p:cNvSpPr txBox="1"/>
              <p:nvPr/>
            </p:nvSpPr>
            <p:spPr>
              <a:xfrm>
                <a:off x="2796493" y="1724730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9900"/>
                    </a:solidFill>
                  </a:rPr>
                  <a:t>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02E2AE-15BA-4812-955E-F85174633817}"/>
                  </a:ext>
                </a:extLst>
              </p:cNvPr>
              <p:cNvSpPr txBox="1"/>
              <p:nvPr/>
            </p:nvSpPr>
            <p:spPr>
              <a:xfrm>
                <a:off x="1981016" y="1728786"/>
                <a:ext cx="279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  <a:latin typeface="Symbol" pitchFamily="18" charset="2"/>
                  </a:rPr>
                  <a:t>g</a:t>
                </a:r>
                <a:endParaRPr lang="en-US" baseline="30000" dirty="0">
                  <a:solidFill>
                    <a:srgbClr val="00B050"/>
                  </a:solidFill>
                  <a:latin typeface="Symbol" pitchFamily="18" charset="2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C6AB83C-0319-4001-9380-0DF1FDBBA22A}"/>
                </a:ext>
              </a:extLst>
            </p:cNvPr>
            <p:cNvCxnSpPr/>
            <p:nvPr/>
          </p:nvCxnSpPr>
          <p:spPr>
            <a:xfrm flipH="1">
              <a:off x="2521556" y="1848959"/>
              <a:ext cx="17814" cy="289767"/>
            </a:xfrm>
            <a:prstGeom prst="line">
              <a:avLst/>
            </a:prstGeom>
            <a:ln w="9525">
              <a:solidFill>
                <a:srgbClr val="CCEC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2447CBD-0F79-42D2-B89E-1961DC0B9BF1}"/>
              </a:ext>
            </a:extLst>
          </p:cNvPr>
          <p:cNvSpPr/>
          <p:nvPr/>
        </p:nvSpPr>
        <p:spPr>
          <a:xfrm>
            <a:off x="7427602" y="1977367"/>
            <a:ext cx="4242375" cy="4256146"/>
          </a:xfrm>
          <a:prstGeom prst="rect">
            <a:avLst/>
          </a:prstGeom>
          <a:blipFill dpi="0" rotWithShape="1">
            <a:blip r:embed="rId3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6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F8E279D-11C0-489B-B1FC-BE99C7A30AF8}"/>
              </a:ext>
            </a:extLst>
          </p:cNvPr>
          <p:cNvGrpSpPr/>
          <p:nvPr/>
        </p:nvGrpSpPr>
        <p:grpSpPr>
          <a:xfrm>
            <a:off x="7044298" y="410497"/>
            <a:ext cx="4693419" cy="4630166"/>
            <a:chOff x="7044298" y="410497"/>
            <a:chExt cx="4693419" cy="46301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413E36-9394-411C-906B-7A9AE4FFD0DD}"/>
                </a:ext>
              </a:extLst>
            </p:cNvPr>
            <p:cNvGrpSpPr/>
            <p:nvPr/>
          </p:nvGrpSpPr>
          <p:grpSpPr>
            <a:xfrm>
              <a:off x="7044298" y="1779577"/>
              <a:ext cx="4383782" cy="3261086"/>
              <a:chOff x="7044298" y="1779577"/>
              <a:chExt cx="4383782" cy="3261086"/>
            </a:xfrm>
          </p:grpSpPr>
          <p:graphicFrame>
            <p:nvGraphicFramePr>
              <p:cNvPr id="60" name="Object 59">
                <a:extLst>
                  <a:ext uri="{FF2B5EF4-FFF2-40B4-BE49-F238E27FC236}">
                    <a16:creationId xmlns:a16="http://schemas.microsoft.com/office/drawing/2014/main" id="{0D70160A-D9D5-436F-8014-629FE0FF23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3303906"/>
                  </p:ext>
                </p:extLst>
              </p:nvPr>
            </p:nvGraphicFramePr>
            <p:xfrm>
              <a:off x="7044298" y="1779577"/>
              <a:ext cx="4383782" cy="32510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" r:id="rId2" imgW="20444400" imgH="15161760" progId="Photoshop.Image.18">
                      <p:embed/>
                    </p:oleObj>
                  </mc:Choice>
                  <mc:Fallback>
                    <p:oleObj name="Image" r:id="rId2" imgW="20444400" imgH="15161760" progId="Photoshop.Image.18">
                      <p:embed/>
                      <p:pic>
                        <p:nvPicPr>
                          <p:cNvPr id="8" name="Object 7"/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7044298" y="1779577"/>
                            <a:ext cx="4383782" cy="325107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F331FB0-DF0B-4364-8285-9786F4C7DA2F}"/>
                  </a:ext>
                </a:extLst>
              </p:cNvPr>
              <p:cNvSpPr txBox="1"/>
              <p:nvPr/>
            </p:nvSpPr>
            <p:spPr>
              <a:xfrm>
                <a:off x="9358149" y="4732886"/>
                <a:ext cx="19927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From </a:t>
                </a:r>
                <a:r>
                  <a:rPr lang="en-US" sz="1400" dirty="0" err="1"/>
                  <a:t>Axford</a:t>
                </a:r>
                <a:r>
                  <a:rPr lang="en-US" sz="1400" dirty="0"/>
                  <a:t> (1965)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02F911-00E9-4E02-8177-3ABD64E8F1B5}"/>
                </a:ext>
              </a:extLst>
            </p:cNvPr>
            <p:cNvGrpSpPr/>
            <p:nvPr/>
          </p:nvGrpSpPr>
          <p:grpSpPr>
            <a:xfrm>
              <a:off x="7253693" y="410497"/>
              <a:ext cx="4484024" cy="1369080"/>
              <a:chOff x="7253693" y="410497"/>
              <a:chExt cx="4484024" cy="136908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A29F9CC-98B6-4C97-B611-D32F1372DDB7}"/>
                  </a:ext>
                </a:extLst>
              </p:cNvPr>
              <p:cNvSpPr txBox="1"/>
              <p:nvPr/>
            </p:nvSpPr>
            <p:spPr>
              <a:xfrm>
                <a:off x="8689441" y="410497"/>
                <a:ext cx="30482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Modulation: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Diffusion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Convection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Adiabatic deceleration</a:t>
                </a:r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E75CB018-6BCD-4D76-A354-C67EEB581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9899" y="431888"/>
                <a:ext cx="1284832" cy="1163868"/>
              </a:xfrm>
              <a:prstGeom prst="rect">
                <a:avLst/>
              </a:prstGeom>
            </p:spPr>
          </p:pic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2BA96C6-C15A-4A10-86D8-40DF621C99AA}"/>
                  </a:ext>
                </a:extLst>
              </p:cNvPr>
              <p:cNvSpPr/>
              <p:nvPr/>
            </p:nvSpPr>
            <p:spPr>
              <a:xfrm>
                <a:off x="7253693" y="1548745"/>
                <a:ext cx="2263761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dirty="0">
                    <a:solidFill>
                      <a:srgbClr val="014A2F"/>
                    </a:solidFill>
                  </a:rPr>
                  <a:t>https://apod.nasa.gov/apod/ap150705.html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1C334B-6458-4B3D-8579-C4AA74AF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4" y="10675"/>
            <a:ext cx="11734759" cy="1325563"/>
          </a:xfrm>
        </p:spPr>
        <p:txBody>
          <a:bodyPr>
            <a:normAutofit/>
          </a:bodyPr>
          <a:lstStyle/>
          <a:p>
            <a:r>
              <a:rPr lang="en-US" dirty="0"/>
              <a:t>Source: Passive interrogation</a:t>
            </a:r>
            <a:br>
              <a:rPr lang="en-US" dirty="0"/>
            </a:br>
            <a:r>
              <a:rPr lang="en-US" sz="2200" dirty="0"/>
              <a:t>Natural particle accelerators and radioelements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6E6BF1-72C7-4FD1-BE7D-07F5DD6D5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7" y="2102298"/>
            <a:ext cx="2662323" cy="266232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37F990B-41CE-415D-8EA0-9D3BA0D2B6C3}"/>
              </a:ext>
            </a:extLst>
          </p:cNvPr>
          <p:cNvSpPr txBox="1"/>
          <p:nvPr/>
        </p:nvSpPr>
        <p:spPr>
          <a:xfrm>
            <a:off x="53517" y="4800977"/>
            <a:ext cx="2832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Fermi acceleration of ions   (H to U) at shock fronts – shell type supernovae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Relativistic jets of particles from active galactic nuclei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88109E-85A5-47C4-9FD7-C80AEA62C468}"/>
              </a:ext>
            </a:extLst>
          </p:cNvPr>
          <p:cNvSpPr txBox="1"/>
          <p:nvPr/>
        </p:nvSpPr>
        <p:spPr>
          <a:xfrm>
            <a:off x="141962" y="4557554"/>
            <a:ext cx="1414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e.g., Crab nebula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4D9F6B-CF04-4466-A01D-8A3624A6FB07}"/>
              </a:ext>
            </a:extLst>
          </p:cNvPr>
          <p:cNvGrpSpPr/>
          <p:nvPr/>
        </p:nvGrpSpPr>
        <p:grpSpPr>
          <a:xfrm>
            <a:off x="6305015" y="3019142"/>
            <a:ext cx="5872187" cy="3500600"/>
            <a:chOff x="6305015" y="3019142"/>
            <a:chExt cx="5872187" cy="350060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64B65E-AD40-4848-BA56-FAF0DF365DF9}"/>
                </a:ext>
              </a:extLst>
            </p:cNvPr>
            <p:cNvSpPr txBox="1"/>
            <p:nvPr/>
          </p:nvSpPr>
          <p:spPr>
            <a:xfrm>
              <a:off x="6305015" y="5305243"/>
              <a:ext cx="5515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Force-field approximation to convection diffusion model: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6EB066-15D2-4775-9BC3-2F17AB8A4705}"/>
                </a:ext>
              </a:extLst>
            </p:cNvPr>
            <p:cNvGrpSpPr/>
            <p:nvPr/>
          </p:nvGrpSpPr>
          <p:grpSpPr>
            <a:xfrm>
              <a:off x="9225887" y="3019142"/>
              <a:ext cx="2951315" cy="671433"/>
              <a:chOff x="9225887" y="2844206"/>
              <a:chExt cx="2951315" cy="671433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89B036FA-BBD2-4703-8BB4-108BD6E9ACFF}"/>
                  </a:ext>
                </a:extLst>
              </p:cNvPr>
              <p:cNvGrpSpPr/>
              <p:nvPr/>
            </p:nvGrpSpPr>
            <p:grpSpPr>
              <a:xfrm>
                <a:off x="9225887" y="3146307"/>
                <a:ext cx="2377423" cy="369332"/>
                <a:chOff x="9225887" y="3146307"/>
                <a:chExt cx="2377423" cy="36933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A2D204B4-6968-41B6-BAB9-4744E5D08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0661" y="3146307"/>
                      <a:ext cx="1012649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590661" y="3146307"/>
                      <a:ext cx="1012649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7" name="Right Arrow 14">
                  <a:extLst>
                    <a:ext uri="{FF2B5EF4-FFF2-40B4-BE49-F238E27FC236}">
                      <a16:creationId xmlns:a16="http://schemas.microsoft.com/office/drawing/2014/main" id="{A2AF3E5C-EB5D-44F3-BCEF-FEEA80FF35FA}"/>
                    </a:ext>
                  </a:extLst>
                </p:cNvPr>
                <p:cNvSpPr/>
                <p:nvPr/>
              </p:nvSpPr>
              <p:spPr>
                <a:xfrm flipH="1">
                  <a:off x="9225887" y="3256830"/>
                  <a:ext cx="1364774" cy="148286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A25AF1-A016-45CD-981E-CBA4883E500C}"/>
                  </a:ext>
                </a:extLst>
              </p:cNvPr>
              <p:cNvSpPr txBox="1"/>
              <p:nvPr/>
            </p:nvSpPr>
            <p:spPr>
              <a:xfrm>
                <a:off x="10271937" y="2844206"/>
                <a:ext cx="1905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LIS Cosmic ray flux</a:t>
                </a:r>
              </a:p>
            </p:txBody>
          </p:sp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6038234-9CE1-4B57-BF4D-1564A2B94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0471" y="5678176"/>
              <a:ext cx="4862287" cy="841566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B2192A7-6791-4CA5-9FC6-0AE0E71D4B13}"/>
              </a:ext>
            </a:extLst>
          </p:cNvPr>
          <p:cNvSpPr txBox="1"/>
          <p:nvPr/>
        </p:nvSpPr>
        <p:spPr>
          <a:xfrm>
            <a:off x="-38141" y="6583281"/>
            <a:ext cx="1728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After Simpson (1983)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46EDC-75B7-44F0-A677-930CAB0684C4}"/>
              </a:ext>
            </a:extLst>
          </p:cNvPr>
          <p:cNvSpPr txBox="1"/>
          <p:nvPr/>
        </p:nvSpPr>
        <p:spPr>
          <a:xfrm>
            <a:off x="1779023" y="4588333"/>
            <a:ext cx="1144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390A3"/>
                </a:solidFill>
              </a:rPr>
              <a:t>NASA/ESA/Hubble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8775F-C975-4124-BF1E-162A100315D6}"/>
              </a:ext>
            </a:extLst>
          </p:cNvPr>
          <p:cNvSpPr txBox="1"/>
          <p:nvPr/>
        </p:nvSpPr>
        <p:spPr>
          <a:xfrm>
            <a:off x="47494" y="1740428"/>
            <a:ext cx="310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Galactic cosmic ray production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9DA119-6888-490B-9062-F0ECEAB787D3}"/>
              </a:ext>
            </a:extLst>
          </p:cNvPr>
          <p:cNvGrpSpPr/>
          <p:nvPr/>
        </p:nvGrpSpPr>
        <p:grpSpPr>
          <a:xfrm>
            <a:off x="2991054" y="1389700"/>
            <a:ext cx="4194459" cy="3960205"/>
            <a:chOff x="2991054" y="1389700"/>
            <a:chExt cx="4194459" cy="396020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3C46150-76AB-46D1-85F5-BECFF3DAB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12784" flipH="1">
              <a:off x="6002554" y="1662398"/>
              <a:ext cx="901058" cy="1464860"/>
            </a:xfrm>
            <a:prstGeom prst="rect">
              <a:avLst/>
            </a:prstGeom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EE733CC-2CB1-4642-A10D-F256B19CDCA8}"/>
                </a:ext>
              </a:extLst>
            </p:cNvPr>
            <p:cNvCxnSpPr>
              <a:cxnSpLocks/>
            </p:cNvCxnSpPr>
            <p:nvPr/>
          </p:nvCxnSpPr>
          <p:spPr>
            <a:xfrm>
              <a:off x="2991054" y="3863431"/>
              <a:ext cx="4093558" cy="287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F6F0A307-731F-4FE0-B4D7-6D220C24F878}"/>
                </a:ext>
              </a:extLst>
            </p:cNvPr>
            <p:cNvSpPr/>
            <p:nvPr/>
          </p:nvSpPr>
          <p:spPr>
            <a:xfrm>
              <a:off x="2991054" y="1910961"/>
              <a:ext cx="4041516" cy="1052904"/>
            </a:xfrm>
            <a:custGeom>
              <a:avLst/>
              <a:gdLst>
                <a:gd name="connsiteX0" fmla="*/ 0 w 5152030"/>
                <a:gd name="connsiteY0" fmla="*/ 1052904 h 1052904"/>
                <a:gd name="connsiteX1" fmla="*/ 2176818 w 5152030"/>
                <a:gd name="connsiteY1" fmla="*/ 2027 h 1052904"/>
                <a:gd name="connsiteX2" fmla="*/ 5152030 w 5152030"/>
                <a:gd name="connsiteY2" fmla="*/ 766301 h 105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52030" h="1052904">
                  <a:moveTo>
                    <a:pt x="0" y="1052904"/>
                  </a:moveTo>
                  <a:cubicBezTo>
                    <a:pt x="659073" y="551349"/>
                    <a:pt x="1318147" y="49794"/>
                    <a:pt x="2176818" y="2027"/>
                  </a:cubicBezTo>
                  <a:cubicBezTo>
                    <a:pt x="3035489" y="-45740"/>
                    <a:pt x="5152030" y="766301"/>
                    <a:pt x="5152030" y="766301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B5181041-4642-44C1-B6EA-5429B245C266}"/>
                </a:ext>
              </a:extLst>
            </p:cNvPr>
            <p:cNvSpPr/>
            <p:nvPr/>
          </p:nvSpPr>
          <p:spPr>
            <a:xfrm>
              <a:off x="3005926" y="2612647"/>
              <a:ext cx="4026644" cy="946925"/>
            </a:xfrm>
            <a:custGeom>
              <a:avLst/>
              <a:gdLst>
                <a:gd name="connsiteX0" fmla="*/ 0 w 4817660"/>
                <a:gd name="connsiteY0" fmla="*/ 946925 h 946925"/>
                <a:gd name="connsiteX1" fmla="*/ 2292824 w 4817660"/>
                <a:gd name="connsiteY1" fmla="*/ 5229 h 946925"/>
                <a:gd name="connsiteX2" fmla="*/ 4817660 w 4817660"/>
                <a:gd name="connsiteY2" fmla="*/ 578435 h 94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17660" h="946925">
                  <a:moveTo>
                    <a:pt x="0" y="946925"/>
                  </a:moveTo>
                  <a:cubicBezTo>
                    <a:pt x="744940" y="506784"/>
                    <a:pt x="1489881" y="66644"/>
                    <a:pt x="2292824" y="5229"/>
                  </a:cubicBezTo>
                  <a:cubicBezTo>
                    <a:pt x="3095767" y="-56186"/>
                    <a:pt x="3919182" y="440820"/>
                    <a:pt x="4817660" y="578435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8599F7-C8D6-4502-A32B-A945D84DC6AC}"/>
                </a:ext>
              </a:extLst>
            </p:cNvPr>
            <p:cNvSpPr txBox="1"/>
            <p:nvPr/>
          </p:nvSpPr>
          <p:spPr>
            <a:xfrm>
              <a:off x="3705801" y="2195831"/>
              <a:ext cx="2416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Via halo magnetic fields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4B6D20-C801-4360-9441-907C89266F09}"/>
                </a:ext>
              </a:extLst>
            </p:cNvPr>
            <p:cNvSpPr txBox="1"/>
            <p:nvPr/>
          </p:nvSpPr>
          <p:spPr>
            <a:xfrm>
              <a:off x="3096084" y="3490498"/>
              <a:ext cx="3662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Through the galactic disk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E44865-54DE-4B0E-AF01-FF0DCC688CCF}"/>
                </a:ext>
              </a:extLst>
            </p:cNvPr>
            <p:cNvSpPr txBox="1"/>
            <p:nvPr/>
          </p:nvSpPr>
          <p:spPr>
            <a:xfrm>
              <a:off x="3152575" y="4149576"/>
              <a:ext cx="3549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Energy loss by ionization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Spallation (secondary nuclei)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Escape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Radioactive decay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B1C4C5F-6718-4565-9420-23DA6BC48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19100" y="2745640"/>
              <a:ext cx="13067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EEE227B-BE55-40B6-A84D-E1A6FFCF7BB0}"/>
                </a:ext>
              </a:extLst>
            </p:cNvPr>
            <p:cNvSpPr txBox="1"/>
            <p:nvPr/>
          </p:nvSpPr>
          <p:spPr>
            <a:xfrm>
              <a:off x="4244703" y="1389700"/>
              <a:ext cx="13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Propagation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01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F8FE62-4452-4D22-938F-C53BDFC22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768" y="1115763"/>
            <a:ext cx="7516323" cy="5262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1C334B-6458-4B3D-8579-C4AA74AF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4" y="10675"/>
            <a:ext cx="11734759" cy="1325563"/>
          </a:xfrm>
        </p:spPr>
        <p:txBody>
          <a:bodyPr>
            <a:normAutofit/>
          </a:bodyPr>
          <a:lstStyle/>
          <a:p>
            <a:r>
              <a:rPr lang="en-US" dirty="0"/>
              <a:t>Source: Passive interrogation</a:t>
            </a:r>
            <a:br>
              <a:rPr lang="en-US" dirty="0"/>
            </a:br>
            <a:r>
              <a:rPr lang="en-US" sz="2200" dirty="0"/>
              <a:t>Natural particle accelerators and radioelements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457A0B-DE45-4FB0-89CA-ACBF6C4F6FA4}"/>
              </a:ext>
            </a:extLst>
          </p:cNvPr>
          <p:cNvSpPr txBox="1"/>
          <p:nvPr/>
        </p:nvSpPr>
        <p:spPr>
          <a:xfrm>
            <a:off x="1221923" y="5651610"/>
            <a:ext cx="298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Kinetic energy (MeV/nucleon)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C1D616-E116-4ABD-B409-A2B22BEFBBC6}"/>
              </a:ext>
            </a:extLst>
          </p:cNvPr>
          <p:cNvSpPr txBox="1"/>
          <p:nvPr/>
        </p:nvSpPr>
        <p:spPr>
          <a:xfrm rot="16200000">
            <a:off x="-1164357" y="3514519"/>
            <a:ext cx="274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Ions/cm</a:t>
            </a:r>
            <a:r>
              <a:rPr lang="en-US" baseline="30000" dirty="0"/>
              <a:t>2</a:t>
            </a:r>
            <a:r>
              <a:rPr lang="en-US" dirty="0"/>
              <a:t>/s/(MeV/nucleon)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39BE612-34A2-42D3-A36A-C7A711D423C4}"/>
              </a:ext>
            </a:extLst>
          </p:cNvPr>
          <p:cNvSpPr/>
          <p:nvPr/>
        </p:nvSpPr>
        <p:spPr>
          <a:xfrm>
            <a:off x="779999" y="1642169"/>
            <a:ext cx="4075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Badhwar-O’Neill model (O'Neill, 2010)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4FB8F0-8CA2-43FD-92B2-06352F2F3A84}"/>
              </a:ext>
            </a:extLst>
          </p:cNvPr>
          <p:cNvSpPr txBox="1"/>
          <p:nvPr/>
        </p:nvSpPr>
        <p:spPr>
          <a:xfrm>
            <a:off x="571347" y="8040882"/>
            <a:ext cx="3912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LIS/CR flux from Moskalenko &amp; Porter (2007)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692EE84-08E9-4F61-8F77-0D7F943AF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0" y="2087525"/>
            <a:ext cx="4568389" cy="3654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779B690-D63B-4E69-B171-5D33BE074629}"/>
                  </a:ext>
                </a:extLst>
              </p:cNvPr>
              <p:cNvSpPr/>
              <p:nvPr/>
            </p:nvSpPr>
            <p:spPr>
              <a:xfrm>
                <a:off x="950015" y="2374351"/>
                <a:ext cx="82759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779B690-D63B-4E69-B171-5D33BE074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15" y="2374351"/>
                <a:ext cx="827599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F3F0256B-CDF9-4004-937B-52E27D7E76EF}"/>
              </a:ext>
            </a:extLst>
          </p:cNvPr>
          <p:cNvSpPr txBox="1"/>
          <p:nvPr/>
        </p:nvSpPr>
        <p:spPr>
          <a:xfrm>
            <a:off x="1777614" y="4401987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Solar minimum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E168AE-A3E8-4D42-8505-332C64140EA2}"/>
              </a:ext>
            </a:extLst>
          </p:cNvPr>
          <p:cNvSpPr txBox="1"/>
          <p:nvPr/>
        </p:nvSpPr>
        <p:spPr>
          <a:xfrm>
            <a:off x="1777614" y="4701811"/>
            <a:ext cx="1319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Solar maximum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C5F7E6C-33CC-46FA-B56D-47FDE0194AFA}"/>
              </a:ext>
            </a:extLst>
          </p:cNvPr>
          <p:cNvCxnSpPr>
            <a:cxnSpLocks/>
          </p:cNvCxnSpPr>
          <p:nvPr/>
        </p:nvCxnSpPr>
        <p:spPr>
          <a:xfrm flipH="1">
            <a:off x="1149816" y="4563767"/>
            <a:ext cx="6277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DBE96A-3465-4D40-82FB-9B7138CE309E}"/>
              </a:ext>
            </a:extLst>
          </p:cNvPr>
          <p:cNvCxnSpPr>
            <a:cxnSpLocks/>
          </p:cNvCxnSpPr>
          <p:nvPr/>
        </p:nvCxnSpPr>
        <p:spPr>
          <a:xfrm flipH="1">
            <a:off x="1149816" y="4863590"/>
            <a:ext cx="627798" cy="0"/>
          </a:xfrm>
          <a:prstGeom prst="line">
            <a:avLst/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9D5B10-8D21-4F25-BB70-8A1E6D04DB65}"/>
              </a:ext>
            </a:extLst>
          </p:cNvPr>
          <p:cNvSpPr txBox="1"/>
          <p:nvPr/>
        </p:nvSpPr>
        <p:spPr>
          <a:xfrm>
            <a:off x="-14990" y="6615413"/>
            <a:ext cx="6169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Segoe UI" panose="020B0502040204020203" pitchFamily="34" charset="0"/>
              </a:rPr>
              <a:t>Introductory materials from Prettyman et al. (2019a), DOI: 10.1017/9781316888872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5C5755-D049-4E3D-B78A-4707D8B701F3}"/>
              </a:ext>
            </a:extLst>
          </p:cNvPr>
          <p:cNvSpPr/>
          <p:nvPr/>
        </p:nvSpPr>
        <p:spPr>
          <a:xfrm>
            <a:off x="5143025" y="3761463"/>
            <a:ext cx="6871855" cy="266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1A4AA-0C4D-4B69-A9B9-78656111A84E}"/>
              </a:ext>
            </a:extLst>
          </p:cNvPr>
          <p:cNvSpPr txBox="1"/>
          <p:nvPr/>
        </p:nvSpPr>
        <p:spPr>
          <a:xfrm>
            <a:off x="3275272" y="3090688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 (87%)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83BF08-15FF-4844-AA14-FC8BFE52FE11}"/>
              </a:ext>
            </a:extLst>
          </p:cNvPr>
          <p:cNvCxnSpPr/>
          <p:nvPr/>
        </p:nvCxnSpPr>
        <p:spPr>
          <a:xfrm flipV="1">
            <a:off x="3179857" y="3327859"/>
            <a:ext cx="190831" cy="228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F27155-A2BE-424E-B296-B41E71951C34}"/>
              </a:ext>
            </a:extLst>
          </p:cNvPr>
          <p:cNvSpPr txBox="1"/>
          <p:nvPr/>
        </p:nvSpPr>
        <p:spPr>
          <a:xfrm>
            <a:off x="3611225" y="3352212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(12%)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E76B91-112E-4B8B-B861-2F0A68292186}"/>
              </a:ext>
            </a:extLst>
          </p:cNvPr>
          <p:cNvCxnSpPr>
            <a:cxnSpLocks/>
          </p:cNvCxnSpPr>
          <p:nvPr/>
        </p:nvCxnSpPr>
        <p:spPr>
          <a:xfrm flipV="1">
            <a:off x="3380643" y="3590365"/>
            <a:ext cx="328489" cy="39350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6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C334B-6458-4B3D-8579-C4AA74AF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4" y="10675"/>
            <a:ext cx="11734759" cy="1325563"/>
          </a:xfrm>
        </p:spPr>
        <p:txBody>
          <a:bodyPr>
            <a:normAutofit/>
          </a:bodyPr>
          <a:lstStyle/>
          <a:p>
            <a:r>
              <a:rPr lang="en-US" dirty="0"/>
              <a:t>Information content</a:t>
            </a:r>
            <a:br>
              <a:rPr lang="en-US" dirty="0"/>
            </a:br>
            <a:r>
              <a:rPr lang="en-US" sz="2200" dirty="0"/>
              <a:t>Beam stop for the cosmic accelerator (solid surfaces exposed to space)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4FB8F0-8CA2-43FD-92B2-06352F2F3A84}"/>
              </a:ext>
            </a:extLst>
          </p:cNvPr>
          <p:cNvSpPr txBox="1"/>
          <p:nvPr/>
        </p:nvSpPr>
        <p:spPr>
          <a:xfrm>
            <a:off x="571347" y="8040882"/>
            <a:ext cx="3912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LIS/CR flux from Moskalenko &amp; Porter (2007)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E3D525-9521-4579-B94E-7DD403D6D2A0}"/>
              </a:ext>
            </a:extLst>
          </p:cNvPr>
          <p:cNvGrpSpPr/>
          <p:nvPr/>
        </p:nvGrpSpPr>
        <p:grpSpPr>
          <a:xfrm>
            <a:off x="204502" y="1208607"/>
            <a:ext cx="4743865" cy="5442557"/>
            <a:chOff x="4677114" y="2389712"/>
            <a:chExt cx="4031044" cy="46247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9A7648-4F70-4C88-ACD2-1615F7E27F6A}"/>
                </a:ext>
              </a:extLst>
            </p:cNvPr>
            <p:cNvGrpSpPr/>
            <p:nvPr/>
          </p:nvGrpSpPr>
          <p:grpSpPr>
            <a:xfrm>
              <a:off x="4677114" y="2389712"/>
              <a:ext cx="4031044" cy="4624749"/>
              <a:chOff x="4677114" y="2389712"/>
              <a:chExt cx="4031044" cy="462474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B58529A-ED28-4719-80E6-1F9CD4606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7209" y="3678425"/>
                <a:ext cx="3790949" cy="3336036"/>
              </a:xfrm>
              <a:prstGeom prst="rect">
                <a:avLst/>
              </a:prstGeom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AF06FBC-D2E1-4B0E-9738-CE7EB7A40984}"/>
                  </a:ext>
                </a:extLst>
              </p:cNvPr>
              <p:cNvCxnSpPr/>
              <p:nvPr/>
            </p:nvCxnSpPr>
            <p:spPr>
              <a:xfrm>
                <a:off x="4926542" y="5099057"/>
                <a:ext cx="0" cy="15811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diamon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94ED22-E706-45F0-B8D5-AD1CCE246D22}"/>
                  </a:ext>
                </a:extLst>
              </p:cNvPr>
              <p:cNvSpPr txBox="1"/>
              <p:nvPr/>
            </p:nvSpPr>
            <p:spPr>
              <a:xfrm>
                <a:off x="4677114" y="5794382"/>
                <a:ext cx="49885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 m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A1E2EFF-65E9-4D42-9CB3-7863651A3859}"/>
                  </a:ext>
                </a:extLst>
              </p:cNvPr>
              <p:cNvCxnSpPr/>
              <p:nvPr/>
            </p:nvCxnSpPr>
            <p:spPr>
              <a:xfrm flipV="1">
                <a:off x="6785316" y="3248205"/>
                <a:ext cx="316677" cy="745214"/>
              </a:xfrm>
              <a:prstGeom prst="line">
                <a:avLst/>
              </a:prstGeom>
              <a:ln w="9525">
                <a:solidFill>
                  <a:srgbClr val="CC99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C3CA9AE-8F0B-4057-B340-BA184AF1657B}"/>
                  </a:ext>
                </a:extLst>
              </p:cNvPr>
              <p:cNvCxnSpPr/>
              <p:nvPr/>
            </p:nvCxnSpPr>
            <p:spPr>
              <a:xfrm>
                <a:off x="6568593" y="4944861"/>
                <a:ext cx="368727" cy="65630"/>
              </a:xfrm>
              <a:prstGeom prst="line">
                <a:avLst/>
              </a:prstGeom>
              <a:ln w="9525">
                <a:solidFill>
                  <a:srgbClr val="CC990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B0BCFBB-1A6C-4EDC-B12D-F28DC0E13AF4}"/>
                  </a:ext>
                </a:extLst>
              </p:cNvPr>
              <p:cNvCxnSpPr/>
              <p:nvPr/>
            </p:nvCxnSpPr>
            <p:spPr>
              <a:xfrm flipV="1">
                <a:off x="5845627" y="3564560"/>
                <a:ext cx="48020" cy="551974"/>
              </a:xfrm>
              <a:prstGeom prst="line">
                <a:avLst/>
              </a:prstGeom>
              <a:ln w="9525">
                <a:solidFill>
                  <a:srgbClr val="CC99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DA8428B-5BBE-4904-9EF8-DD3047BF58A3}"/>
                  </a:ext>
                </a:extLst>
              </p:cNvPr>
              <p:cNvCxnSpPr/>
              <p:nvPr/>
            </p:nvCxnSpPr>
            <p:spPr>
              <a:xfrm flipV="1">
                <a:off x="5717129" y="3555480"/>
                <a:ext cx="53188" cy="437939"/>
              </a:xfrm>
              <a:prstGeom prst="line">
                <a:avLst/>
              </a:prstGeom>
              <a:ln w="9525">
                <a:solidFill>
                  <a:srgbClr val="00B05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09D0CFF-8B19-4A00-AC51-F1D1F5EA7924}"/>
                  </a:ext>
                </a:extLst>
              </p:cNvPr>
              <p:cNvCxnSpPr/>
              <p:nvPr/>
            </p:nvCxnSpPr>
            <p:spPr>
              <a:xfrm flipV="1">
                <a:off x="6835293" y="3338007"/>
                <a:ext cx="322606" cy="472289"/>
              </a:xfrm>
              <a:prstGeom prst="line">
                <a:avLst/>
              </a:prstGeom>
              <a:ln w="9525">
                <a:solidFill>
                  <a:srgbClr val="00B05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A38265E-2B89-410E-A5FF-2BACF7D8ADE0}"/>
                  </a:ext>
                </a:extLst>
              </p:cNvPr>
              <p:cNvCxnSpPr/>
              <p:nvPr/>
            </p:nvCxnSpPr>
            <p:spPr>
              <a:xfrm flipH="1">
                <a:off x="6186970" y="2944130"/>
                <a:ext cx="103055" cy="1676343"/>
              </a:xfrm>
              <a:prstGeom prst="line">
                <a:avLst/>
              </a:prstGeom>
              <a:ln w="38100">
                <a:solidFill>
                  <a:srgbClr val="CCEC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9D6481-3AD2-4DC0-9D94-43D3DA1C16E5}"/>
                  </a:ext>
                </a:extLst>
              </p:cNvPr>
              <p:cNvSpPr txBox="1"/>
              <p:nvPr/>
            </p:nvSpPr>
            <p:spPr>
              <a:xfrm>
                <a:off x="7101993" y="3195228"/>
                <a:ext cx="279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  <a:latin typeface="Symbol" pitchFamily="18" charset="2"/>
                  </a:rPr>
                  <a:t>g</a:t>
                </a:r>
                <a:endParaRPr lang="en-US" baseline="30000" dirty="0">
                  <a:solidFill>
                    <a:srgbClr val="00B050"/>
                  </a:solidFill>
                  <a:latin typeface="Symbol" pitchFamily="18" charset="2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A2D31B-8DF8-42C4-A0FE-C2B35CA9A731}"/>
                  </a:ext>
                </a:extLst>
              </p:cNvPr>
              <p:cNvSpPr txBox="1"/>
              <p:nvPr/>
            </p:nvSpPr>
            <p:spPr>
              <a:xfrm>
                <a:off x="5557007" y="3352011"/>
                <a:ext cx="279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  <a:latin typeface="Symbol" pitchFamily="18" charset="2"/>
                  </a:rPr>
                  <a:t>g</a:t>
                </a:r>
                <a:endParaRPr lang="en-US" baseline="30000" dirty="0">
                  <a:solidFill>
                    <a:srgbClr val="00B050"/>
                  </a:solidFill>
                  <a:latin typeface="Symbol" pitchFamily="18" charset="2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1E85B2-A57C-486E-B064-76AF2A8B0279}"/>
                  </a:ext>
                </a:extLst>
              </p:cNvPr>
              <p:cNvSpPr txBox="1"/>
              <p:nvPr/>
            </p:nvSpPr>
            <p:spPr>
              <a:xfrm>
                <a:off x="5488795" y="2389712"/>
                <a:ext cx="1669104" cy="549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dirty="0">
                  <a:solidFill>
                    <a:srgbClr val="CCECFF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CCECFF"/>
                    </a:solidFill>
                  </a:rPr>
                  <a:t>Galactic cosmic ray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99B601E-F987-4B0C-B50E-C046BCBD01CB}"/>
                  </a:ext>
                </a:extLst>
              </p:cNvPr>
              <p:cNvSpPr txBox="1"/>
              <p:nvPr/>
            </p:nvSpPr>
            <p:spPr>
              <a:xfrm>
                <a:off x="5863518" y="3379894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9900"/>
                    </a:solidFill>
                  </a:rPr>
                  <a:t>n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0A67A1-DDAF-40DE-B875-0541AFE2AC30}"/>
                  </a:ext>
                </a:extLst>
              </p:cNvPr>
              <p:cNvSpPr txBox="1"/>
              <p:nvPr/>
            </p:nvSpPr>
            <p:spPr>
              <a:xfrm>
                <a:off x="6843349" y="3088190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9900"/>
                    </a:solidFill>
                  </a:rPr>
                  <a:t>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C8EC162-9E40-4190-A35D-B2493849D1C1}"/>
                  </a:ext>
                </a:extLst>
              </p:cNvPr>
              <p:cNvSpPr txBox="1"/>
              <p:nvPr/>
            </p:nvSpPr>
            <p:spPr>
              <a:xfrm>
                <a:off x="6747434" y="4689149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9900"/>
                    </a:solidFill>
                  </a:rPr>
                  <a:t>n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58D36C8-A34A-4BF6-990C-5103DFF9CE03}"/>
                  </a:ext>
                </a:extLst>
              </p:cNvPr>
              <p:cNvSpPr txBox="1"/>
              <p:nvPr/>
            </p:nvSpPr>
            <p:spPr>
              <a:xfrm>
                <a:off x="6069295" y="6092746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anose="05050102010706020507" pitchFamily="18" charset="2"/>
                  </a:rPr>
                  <a:t>p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C1A588-52E5-41A2-9B4E-0F949A1E8E23}"/>
                </a:ext>
              </a:extLst>
            </p:cNvPr>
            <p:cNvSpPr txBox="1"/>
            <p:nvPr/>
          </p:nvSpPr>
          <p:spPr>
            <a:xfrm>
              <a:off x="7653572" y="5698970"/>
              <a:ext cx="868956" cy="2646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9144" bIns="9144" rtlCol="0">
              <a:spAutoFit/>
            </a:bodyPr>
            <a:lstStyle/>
            <a:p>
              <a:r>
                <a:rPr lang="en-US" sz="1600" dirty="0"/>
                <a:t>Regolith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42101F-34DD-4AF0-9538-D0CCF8F53C46}"/>
                </a:ext>
              </a:extLst>
            </p:cNvPr>
            <p:cNvSpPr txBox="1"/>
            <p:nvPr/>
          </p:nvSpPr>
          <p:spPr>
            <a:xfrm>
              <a:off x="7692474" y="4346033"/>
              <a:ext cx="673582" cy="2646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9144" bIns="9144" rtlCol="0">
              <a:spAutoFit/>
            </a:bodyPr>
            <a:lstStyle/>
            <a:p>
              <a:r>
                <a:rPr lang="en-US" sz="1600" dirty="0"/>
                <a:t>Space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16AEC-435D-4A92-895C-5AC9281BF5F7}"/>
              </a:ext>
            </a:extLst>
          </p:cNvPr>
          <p:cNvSpPr/>
          <p:nvPr/>
        </p:nvSpPr>
        <p:spPr>
          <a:xfrm>
            <a:off x="639725" y="4397053"/>
            <a:ext cx="4308642" cy="1911321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FD625B2-7058-450D-B831-54859813B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04" y="1722348"/>
            <a:ext cx="6594985" cy="4709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B7929-8757-49FB-8FE3-7BAA302B62DD}"/>
              </a:ext>
            </a:extLst>
          </p:cNvPr>
          <p:cNvSpPr txBox="1"/>
          <p:nvPr/>
        </p:nvSpPr>
        <p:spPr>
          <a:xfrm>
            <a:off x="572438" y="6308122"/>
            <a:ext cx="3911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Only the tracks of particles that escaped are shown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3">
                <a:extLst>
                  <a:ext uri="{FF2B5EF4-FFF2-40B4-BE49-F238E27FC236}">
                    <a16:creationId xmlns:a16="http://schemas.microsoft.com/office/drawing/2014/main" id="{48B78BCE-5EC5-4B20-BA2B-0FFA5824C3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65155" y="4756421"/>
                <a:ext cx="3783403" cy="908035"/>
              </a:xfrm>
            </p:spPr>
            <p:txBody>
              <a:bodyPr>
                <a:normAutofit/>
              </a:bodyPr>
              <a:lstStyle/>
              <a:p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sSub>
                          <m:sSubPr>
                            <m:ctrl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</a:p>
              <a:p>
                <a:pPr marL="457200" lvl="1" indent="0">
                  <a:buNone/>
                </a:pPr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53" name="Content Placeholder 3">
                <a:extLst>
                  <a:ext uri="{FF2B5EF4-FFF2-40B4-BE49-F238E27FC236}">
                    <a16:creationId xmlns:a16="http://schemas.microsoft.com/office/drawing/2014/main" id="{48B78BCE-5EC5-4B20-BA2B-0FFA5824C3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65155" y="4756421"/>
                <a:ext cx="3783403" cy="908035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758BD949-17A4-44B4-BD54-C281619010A4}"/>
              </a:ext>
            </a:extLst>
          </p:cNvPr>
          <p:cNvSpPr txBox="1"/>
          <p:nvPr/>
        </p:nvSpPr>
        <p:spPr>
          <a:xfrm>
            <a:off x="6496649" y="6597427"/>
            <a:ext cx="6169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Segoe UI" panose="020B0502040204020203" pitchFamily="34" charset="0"/>
              </a:rPr>
              <a:t>Introductory materials from Prettyman et al. (2019a), DOI: 10.1017/9781316888872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996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1BD4E-83A4-4ED2-BCAB-403504454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598" y="614174"/>
            <a:ext cx="6041660" cy="5992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1C334B-6458-4B3D-8579-C4AA74AF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4" y="10675"/>
            <a:ext cx="11734759" cy="1325563"/>
          </a:xfrm>
        </p:spPr>
        <p:txBody>
          <a:bodyPr>
            <a:normAutofit/>
          </a:bodyPr>
          <a:lstStyle/>
          <a:p>
            <a:r>
              <a:rPr lang="en-US" dirty="0"/>
              <a:t>Information content</a:t>
            </a:r>
            <a:br>
              <a:rPr lang="en-US" dirty="0"/>
            </a:br>
            <a:r>
              <a:rPr lang="en-US" sz="2200" dirty="0"/>
              <a:t>Secondary particle production by neutrons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4BDD03B-3F22-438F-BB7B-9B121BA71A26}"/>
              </a:ext>
            </a:extLst>
          </p:cNvPr>
          <p:cNvSpPr txBox="1"/>
          <p:nvPr/>
        </p:nvSpPr>
        <p:spPr>
          <a:xfrm>
            <a:off x="433682" y="4881680"/>
            <a:ext cx="5023085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Spallation is a complex process – Model parameters used in simulations are determined experimentally.</a:t>
            </a:r>
          </a:p>
          <a:p>
            <a:endParaRPr lang="en-US" sz="1600" dirty="0"/>
          </a:p>
          <a:p>
            <a:r>
              <a:rPr lang="en-US" sz="1600" b="1" i="1" dirty="0">
                <a:solidFill>
                  <a:srgbClr val="00B0F0"/>
                </a:solidFill>
              </a:rPr>
              <a:t>Uncertainties in neutron production in thick-target “GCR” experiments reported by Ratliff et al. 2018.</a:t>
            </a:r>
          </a:p>
          <a:p>
            <a:endParaRPr lang="en-US" sz="1600" b="1" i="1" dirty="0">
              <a:solidFill>
                <a:srgbClr val="00B0F0"/>
              </a:solidFill>
            </a:endParaRPr>
          </a:p>
          <a:p>
            <a:r>
              <a:rPr lang="en-US" sz="1600" b="1" i="1" dirty="0"/>
              <a:t>Quantitative analyses generally require “ground truth”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A80271-0DDF-49B6-986D-3DB426B25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43" y="1502489"/>
            <a:ext cx="6146771" cy="3024998"/>
          </a:xfrm>
          <a:prstGeom prst="rect">
            <a:avLst/>
          </a:prstGeom>
        </p:spPr>
      </p:pic>
      <p:sp>
        <p:nvSpPr>
          <p:cNvPr id="593" name="TextBox 592">
            <a:extLst>
              <a:ext uri="{FF2B5EF4-FFF2-40B4-BE49-F238E27FC236}">
                <a16:creationId xmlns:a16="http://schemas.microsoft.com/office/drawing/2014/main" id="{84224988-05DA-45DC-929F-0F7A8A9DC0DA}"/>
              </a:ext>
            </a:extLst>
          </p:cNvPr>
          <p:cNvSpPr txBox="1"/>
          <p:nvPr/>
        </p:nvSpPr>
        <p:spPr>
          <a:xfrm>
            <a:off x="8940428" y="4101507"/>
            <a:ext cx="27011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Spallation cross sections scale with atomic mass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/>
              <a:t>) for light nuclei…</a:t>
            </a:r>
          </a:p>
          <a:p>
            <a:r>
              <a:rPr lang="en-US" sz="1400" dirty="0"/>
              <a:t>e.g. </a:t>
            </a:r>
            <a:r>
              <a:rPr lang="en-US" sz="1400" dirty="0" err="1"/>
              <a:t>Gasnault</a:t>
            </a:r>
            <a:r>
              <a:rPr lang="en-US" sz="1400" dirty="0"/>
              <a:t> et al., 2001</a:t>
            </a:r>
          </a:p>
        </p:txBody>
      </p:sp>
    </p:spTree>
    <p:extLst>
      <p:ext uri="{BB962C8B-B14F-4D97-AF65-F5344CB8AC3E}">
        <p14:creationId xmlns:p14="http://schemas.microsoft.com/office/powerpoint/2010/main" val="274592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892B24AB-8C41-484F-AC77-C6013CBB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4" y="1519457"/>
            <a:ext cx="4858456" cy="4858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1C334B-6458-4B3D-8579-C4AA74AF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4" y="10675"/>
            <a:ext cx="11734759" cy="1325563"/>
          </a:xfrm>
        </p:spPr>
        <p:txBody>
          <a:bodyPr>
            <a:normAutofit/>
          </a:bodyPr>
          <a:lstStyle/>
          <a:p>
            <a:r>
              <a:rPr lang="en-US" dirty="0"/>
              <a:t>Information content</a:t>
            </a:r>
            <a:br>
              <a:rPr lang="en-US" dirty="0"/>
            </a:br>
            <a:r>
              <a:rPr lang="en-US" sz="2200" dirty="0"/>
              <a:t>Moderated (epithermal) neutrons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B5EC2E5-BA8F-4A0F-987A-72D84F18877F}"/>
              </a:ext>
            </a:extLst>
          </p:cNvPr>
          <p:cNvSpPr>
            <a:spLocks noChangeAspect="1"/>
          </p:cNvSpPr>
          <p:nvPr/>
        </p:nvSpPr>
        <p:spPr>
          <a:xfrm>
            <a:off x="2636197" y="1564371"/>
            <a:ext cx="137160" cy="13716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355C9E-59EE-40EF-BD3A-4D01D3506E74}"/>
              </a:ext>
            </a:extLst>
          </p:cNvPr>
          <p:cNvSpPr txBox="1"/>
          <p:nvPr/>
        </p:nvSpPr>
        <p:spPr>
          <a:xfrm>
            <a:off x="2900948" y="1481015"/>
            <a:ext cx="1972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 H-bearing meteorites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80AF14-0F25-4FF3-9EC6-3D5E42FA0A6C}"/>
              </a:ext>
            </a:extLst>
          </p:cNvPr>
          <p:cNvCxnSpPr/>
          <p:nvPr/>
        </p:nvCxnSpPr>
        <p:spPr>
          <a:xfrm>
            <a:off x="2496910" y="1916173"/>
            <a:ext cx="404038" cy="0"/>
          </a:xfrm>
          <a:prstGeom prst="line">
            <a:avLst/>
          </a:prstGeom>
          <a:ln w="25400">
            <a:solidFill>
              <a:srgbClr val="8B0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3005DA-0F28-4DCD-9D71-7CC00F5149DA}"/>
              </a:ext>
            </a:extLst>
          </p:cNvPr>
          <p:cNvSpPr txBox="1"/>
          <p:nvPr/>
        </p:nvSpPr>
        <p:spPr>
          <a:xfrm>
            <a:off x="2900948" y="1762284"/>
            <a:ext cx="1199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General trend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983DC05-1908-4432-99E3-3160523147E3}"/>
              </a:ext>
            </a:extLst>
          </p:cNvPr>
          <p:cNvSpPr txBox="1"/>
          <p:nvPr/>
        </p:nvSpPr>
        <p:spPr>
          <a:xfrm>
            <a:off x="2001634" y="3854655"/>
            <a:ext cx="1499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[H]=k(C</a:t>
            </a:r>
            <a:r>
              <a:rPr lang="en-US" baseline="-25000" dirty="0"/>
              <a:t>0</a:t>
            </a:r>
            <a:r>
              <a:rPr lang="en-US" dirty="0"/>
              <a:t>/C-1)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6484F5-EADF-4765-8638-7CD39F2749DD}"/>
              </a:ext>
            </a:extLst>
          </p:cNvPr>
          <p:cNvCxnSpPr/>
          <p:nvPr/>
        </p:nvCxnSpPr>
        <p:spPr>
          <a:xfrm>
            <a:off x="770860" y="2727251"/>
            <a:ext cx="26209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4AE77D-9AA8-4437-A2B0-900821E20CD0}"/>
              </a:ext>
            </a:extLst>
          </p:cNvPr>
          <p:cNvCxnSpPr/>
          <p:nvPr/>
        </p:nvCxnSpPr>
        <p:spPr>
          <a:xfrm>
            <a:off x="3391786" y="2743200"/>
            <a:ext cx="0" cy="25199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685C6EF-F127-43C2-A980-F5CED23CD00F}"/>
              </a:ext>
            </a:extLst>
          </p:cNvPr>
          <p:cNvSpPr txBox="1"/>
          <p:nvPr/>
        </p:nvSpPr>
        <p:spPr>
          <a:xfrm>
            <a:off x="319435" y="1825031"/>
            <a:ext cx="428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E476368-99D5-4CB2-BBC9-0A3497E479DB}"/>
              </a:ext>
            </a:extLst>
          </p:cNvPr>
          <p:cNvSpPr txBox="1"/>
          <p:nvPr/>
        </p:nvSpPr>
        <p:spPr>
          <a:xfrm>
            <a:off x="366834" y="2542585"/>
            <a:ext cx="428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543F5-E4A2-45AA-9194-3CF42E6EDC3C}"/>
              </a:ext>
            </a:extLst>
          </p:cNvPr>
          <p:cNvSpPr txBox="1"/>
          <p:nvPr/>
        </p:nvSpPr>
        <p:spPr>
          <a:xfrm>
            <a:off x="1212114" y="4217444"/>
            <a:ext cx="21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k and C</a:t>
            </a:r>
            <a:r>
              <a:rPr lang="en-US" sz="1400" baseline="-25000" dirty="0"/>
              <a:t>0</a:t>
            </a:r>
            <a:r>
              <a:rPr lang="en-US" sz="1400" dirty="0"/>
              <a:t> are weakly dependent on composition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4F83F2-BFDE-4086-BAAB-4A3504A0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590" y="358778"/>
            <a:ext cx="6327260" cy="62789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52E164-80A2-4BD7-8629-1DF652F9CD39}"/>
              </a:ext>
            </a:extLst>
          </p:cNvPr>
          <p:cNvSpPr txBox="1"/>
          <p:nvPr/>
        </p:nvSpPr>
        <p:spPr>
          <a:xfrm>
            <a:off x="8935968" y="6539547"/>
            <a:ext cx="3314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Prettyman et al. (2011, 2012, 2017, 2019b)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F69FBD-4C82-4E1D-940B-631DA24D2C6C}"/>
              </a:ext>
            </a:extLst>
          </p:cNvPr>
          <p:cNvSpPr txBox="1"/>
          <p:nvPr/>
        </p:nvSpPr>
        <p:spPr>
          <a:xfrm>
            <a:off x="747446" y="4969211"/>
            <a:ext cx="88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MCNPX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688B8-6350-49DD-809E-80298C10F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350" y="1825031"/>
            <a:ext cx="1276683" cy="1678247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D68800E1-00B5-4B6D-B3E9-61D2BA1804CD}"/>
              </a:ext>
            </a:extLst>
          </p:cNvPr>
          <p:cNvSpPr txBox="1"/>
          <p:nvPr/>
        </p:nvSpPr>
        <p:spPr>
          <a:xfrm>
            <a:off x="4565017" y="3498239"/>
            <a:ext cx="1196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Dawn/GRaND</a:t>
            </a:r>
          </a:p>
        </p:txBody>
      </p:sp>
    </p:spTree>
    <p:extLst>
      <p:ext uri="{BB962C8B-B14F-4D97-AF65-F5344CB8AC3E}">
        <p14:creationId xmlns:p14="http://schemas.microsoft.com/office/powerpoint/2010/main" val="1049974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3E46F8B7-41E5-4497-848A-964D0E6E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4" y="10675"/>
            <a:ext cx="11734759" cy="1325563"/>
          </a:xfrm>
        </p:spPr>
        <p:txBody>
          <a:bodyPr>
            <a:normAutofit/>
          </a:bodyPr>
          <a:lstStyle/>
          <a:p>
            <a:r>
              <a:rPr lang="en-US" dirty="0"/>
              <a:t>Information content</a:t>
            </a:r>
            <a:br>
              <a:rPr lang="en-US" dirty="0"/>
            </a:br>
            <a:r>
              <a:rPr lang="en-US" sz="2200" dirty="0"/>
              <a:t>Low energy neutrons are sensitive to absorption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49ED897-EE78-4CA1-8A9F-EA9259F8F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623" y="913643"/>
            <a:ext cx="6223140" cy="58325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923772-32FA-4608-9349-42957E091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9" y="1983792"/>
            <a:ext cx="5088202" cy="369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3D897B-4900-4EBF-A1FC-9F18F1E0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28" y="5766773"/>
            <a:ext cx="1981200" cy="79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B37956EF-3D73-48F1-B3DA-33FCE4E3F89B}"/>
              </a:ext>
            </a:extLst>
          </p:cNvPr>
          <p:cNvSpPr txBox="1"/>
          <p:nvPr/>
        </p:nvSpPr>
        <p:spPr>
          <a:xfrm>
            <a:off x="1094296" y="1357538"/>
            <a:ext cx="3749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Elemental contributions to absorption</a:t>
            </a:r>
          </a:p>
          <a:p>
            <a:pPr algn="ctr"/>
            <a:r>
              <a:rPr lang="en-US" dirty="0"/>
              <a:t> for selected howardite meteorites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4620776F-6067-4309-8C1A-DBF439D96ADA}"/>
              </a:ext>
            </a:extLst>
          </p:cNvPr>
          <p:cNvSpPr txBox="1"/>
          <p:nvPr/>
        </p:nvSpPr>
        <p:spPr>
          <a:xfrm>
            <a:off x="5900634" y="153679"/>
            <a:ext cx="6223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Asteroid 4 Vesta – Dawn mission</a:t>
            </a:r>
          </a:p>
          <a:p>
            <a:pPr algn="ctr"/>
            <a:r>
              <a:rPr lang="en-US" sz="1400" dirty="0"/>
              <a:t>Neutron absorption map (top) compared to VIS-NIR petrology (rock type, bottom)</a:t>
            </a:r>
          </a:p>
        </p:txBody>
      </p:sp>
    </p:spTree>
    <p:extLst>
      <p:ext uri="{BB962C8B-B14F-4D97-AF65-F5344CB8AC3E}">
        <p14:creationId xmlns:p14="http://schemas.microsoft.com/office/powerpoint/2010/main" val="158864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095E655-F58B-4292-B086-6E959746F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55" y="1776005"/>
            <a:ext cx="7297544" cy="470042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6C017119-817C-4005-B82B-A3947A4E9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" y="1469145"/>
            <a:ext cx="4313766" cy="51461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BBD628-49A5-47E6-9DBA-40FBB427B53A}"/>
              </a:ext>
            </a:extLst>
          </p:cNvPr>
          <p:cNvSpPr txBox="1">
            <a:spLocks/>
          </p:cNvSpPr>
          <p:nvPr/>
        </p:nvSpPr>
        <p:spPr>
          <a:xfrm>
            <a:off x="184244" y="10675"/>
            <a:ext cx="1173475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Information content</a:t>
            </a:r>
            <a:br>
              <a:rPr lang="en-US" dirty="0"/>
            </a:br>
            <a:r>
              <a:rPr lang="en-US" sz="2200" dirty="0"/>
              <a:t>Specific elements via gamma-ray spectroscopy (with help from neutrons)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D0605-2549-460D-9371-0CBE13BCF392}"/>
              </a:ext>
            </a:extLst>
          </p:cNvPr>
          <p:cNvSpPr txBox="1"/>
          <p:nvPr/>
        </p:nvSpPr>
        <p:spPr>
          <a:xfrm>
            <a:off x="715440" y="1180759"/>
            <a:ext cx="380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unmixing – Lunar Prospector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D8559-9E12-4A25-9A89-B73ADBB65882}"/>
              </a:ext>
            </a:extLst>
          </p:cNvPr>
          <p:cNvSpPr txBox="1"/>
          <p:nvPr/>
        </p:nvSpPr>
        <p:spPr>
          <a:xfrm>
            <a:off x="5123531" y="1307527"/>
            <a:ext cx="2957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Lunar elemental maps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CF6D276-8674-49A9-B042-C7E19A156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75" y="164804"/>
            <a:ext cx="1828478" cy="14706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2E93D7-0CFD-4988-99E7-80D00DE6A0AE}"/>
              </a:ext>
            </a:extLst>
          </p:cNvPr>
          <p:cNvSpPr txBox="1"/>
          <p:nvPr/>
        </p:nvSpPr>
        <p:spPr>
          <a:xfrm>
            <a:off x="10834865" y="304124"/>
            <a:ext cx="84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LP-GRS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8B683B-9938-48DE-BE73-B9F509364E31}"/>
              </a:ext>
            </a:extLst>
          </p:cNvPr>
          <p:cNvSpPr txBox="1"/>
          <p:nvPr/>
        </p:nvSpPr>
        <p:spPr>
          <a:xfrm>
            <a:off x="8318877" y="6600519"/>
            <a:ext cx="3927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LP-GRS artwork: S. Storms, LANL document LA-UR 10-05410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399AB2-3656-4587-86D6-AABA2D1F69D7}"/>
              </a:ext>
            </a:extLst>
          </p:cNvPr>
          <p:cNvSpPr/>
          <p:nvPr/>
        </p:nvSpPr>
        <p:spPr>
          <a:xfrm>
            <a:off x="8393373" y="1789562"/>
            <a:ext cx="3689445" cy="469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D28E6-5D66-4C0B-98BA-248729039330}"/>
              </a:ext>
            </a:extLst>
          </p:cNvPr>
          <p:cNvSpPr txBox="1"/>
          <p:nvPr/>
        </p:nvSpPr>
        <p:spPr>
          <a:xfrm>
            <a:off x="8570109" y="1674674"/>
            <a:ext cx="3200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ENDF/B-VI - Mg library spectrum required correction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1368.6 keV gamma-ray primarily from </a:t>
            </a:r>
            <a:r>
              <a:rPr lang="en-US" baseline="30000" dirty="0"/>
              <a:t>24</a:t>
            </a:r>
            <a:r>
              <a:rPr lang="en-US" dirty="0"/>
              <a:t>Mg(</a:t>
            </a:r>
            <a:r>
              <a:rPr lang="en-US" dirty="0" err="1"/>
              <a:t>n,n′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 represented as a broad peak</a:t>
            </a:r>
          </a:p>
          <a:p>
            <a:endParaRPr lang="en-US" b="1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9FDB1EA-B813-462F-A754-221A6FF8A6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770571"/>
              </p:ext>
            </p:extLst>
          </p:nvPr>
        </p:nvGraphicFramePr>
        <p:xfrm>
          <a:off x="8461966" y="3066714"/>
          <a:ext cx="3730034" cy="3377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8552240" imgH="16799760" progId="">
                  <p:embed/>
                </p:oleObj>
              </mc:Choice>
              <mc:Fallback>
                <p:oleObj r:id="rId5" imgW="18552240" imgH="16799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61966" y="3066714"/>
                        <a:ext cx="3730034" cy="3377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90CE95F-D318-4E86-937F-C5D199D0DADB}"/>
              </a:ext>
            </a:extLst>
          </p:cNvPr>
          <p:cNvSpPr txBox="1"/>
          <p:nvPr/>
        </p:nvSpPr>
        <p:spPr>
          <a:xfrm>
            <a:off x="4986316" y="5262514"/>
            <a:ext cx="1090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FHT-FLM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calibration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645899-0A5D-4CCB-80A2-948CFA8E73A0}"/>
              </a:ext>
            </a:extLst>
          </p:cNvPr>
          <p:cNvSpPr txBox="1"/>
          <p:nvPr/>
        </p:nvSpPr>
        <p:spPr>
          <a:xfrm>
            <a:off x="6602398" y="5640532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Apollo sites are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sub-resolution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483601-F88E-4F39-AF10-4D3A49FEEBF5}"/>
              </a:ext>
            </a:extLst>
          </p:cNvPr>
          <p:cNvCxnSpPr/>
          <p:nvPr/>
        </p:nvCxnSpPr>
        <p:spPr>
          <a:xfrm>
            <a:off x="6846627" y="5490949"/>
            <a:ext cx="72788" cy="2183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9C2785-720F-4AE6-A3E7-2B6C55ABE5B7}"/>
              </a:ext>
            </a:extLst>
          </p:cNvPr>
          <p:cNvCxnSpPr>
            <a:cxnSpLocks/>
          </p:cNvCxnSpPr>
          <p:nvPr/>
        </p:nvCxnSpPr>
        <p:spPr>
          <a:xfrm flipH="1">
            <a:off x="6919415" y="5457729"/>
            <a:ext cx="207201" cy="2515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D9B1043-9974-4AF8-BB8E-C5A3FF24260B}"/>
              </a:ext>
            </a:extLst>
          </p:cNvPr>
          <p:cNvSpPr/>
          <p:nvPr/>
        </p:nvSpPr>
        <p:spPr>
          <a:xfrm>
            <a:off x="10026555" y="3739487"/>
            <a:ext cx="154675" cy="1023582"/>
          </a:xfrm>
          <a:prstGeom prst="downArrow">
            <a:avLst/>
          </a:prstGeom>
          <a:gradFill>
            <a:gsLst>
              <a:gs pos="0">
                <a:srgbClr val="51D8DC"/>
              </a:gs>
              <a:gs pos="74000">
                <a:srgbClr val="D5E38E"/>
              </a:gs>
              <a:gs pos="83000">
                <a:srgbClr val="D5E38E"/>
              </a:gs>
              <a:gs pos="100000">
                <a:srgbClr val="D5E38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96B667-ACC9-40B7-AECB-2EC2EA8A40B3}"/>
              </a:ext>
            </a:extLst>
          </p:cNvPr>
          <p:cNvSpPr txBox="1"/>
          <p:nvPr/>
        </p:nvSpPr>
        <p:spPr>
          <a:xfrm>
            <a:off x="-21501" y="6600519"/>
            <a:ext cx="5721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Peak analyses - Lawrence et al. (2000, 2002); Spectral unmixing - Prettyman et al. (2006)</a:t>
            </a:r>
          </a:p>
        </p:txBody>
      </p:sp>
    </p:spTree>
    <p:extLst>
      <p:ext uri="{BB962C8B-B14F-4D97-AF65-F5344CB8AC3E}">
        <p14:creationId xmlns:p14="http://schemas.microsoft.com/office/powerpoint/2010/main" val="224033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994FD8-2962-4F10-A253-3E8E01E0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55" y="1776005"/>
            <a:ext cx="7297544" cy="470042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6C017119-817C-4005-B82B-A3947A4E9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" y="1469145"/>
            <a:ext cx="4313766" cy="51461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BBD628-49A5-47E6-9DBA-40FBB427B53A}"/>
              </a:ext>
            </a:extLst>
          </p:cNvPr>
          <p:cNvSpPr txBox="1">
            <a:spLocks/>
          </p:cNvSpPr>
          <p:nvPr/>
        </p:nvSpPr>
        <p:spPr>
          <a:xfrm>
            <a:off x="184244" y="10675"/>
            <a:ext cx="1173475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Information content</a:t>
            </a:r>
            <a:br>
              <a:rPr lang="en-US" dirty="0"/>
            </a:br>
            <a:r>
              <a:rPr lang="en-US" sz="2200" dirty="0"/>
              <a:t>Specific elements via gamma-ray spectroscopy (with help from neutrons)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D0605-2549-460D-9371-0CBE13BCF392}"/>
              </a:ext>
            </a:extLst>
          </p:cNvPr>
          <p:cNvSpPr txBox="1"/>
          <p:nvPr/>
        </p:nvSpPr>
        <p:spPr>
          <a:xfrm>
            <a:off x="715440" y="1180759"/>
            <a:ext cx="380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unmixing – Lunar Prospector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D8559-9E12-4A25-9A89-B73ADBB65882}"/>
              </a:ext>
            </a:extLst>
          </p:cNvPr>
          <p:cNvSpPr txBox="1"/>
          <p:nvPr/>
        </p:nvSpPr>
        <p:spPr>
          <a:xfrm>
            <a:off x="5123531" y="1307527"/>
            <a:ext cx="2957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Lunar elemental maps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CF6D276-8674-49A9-B042-C7E19A156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75" y="164804"/>
            <a:ext cx="1828478" cy="14706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2E93D7-0CFD-4988-99E7-80D00DE6A0AE}"/>
              </a:ext>
            </a:extLst>
          </p:cNvPr>
          <p:cNvSpPr txBox="1"/>
          <p:nvPr/>
        </p:nvSpPr>
        <p:spPr>
          <a:xfrm>
            <a:off x="10834865" y="304124"/>
            <a:ext cx="84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LP-GRS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C56E52-0414-4312-91F5-FB6F3BE0E259}"/>
              </a:ext>
            </a:extLst>
          </p:cNvPr>
          <p:cNvSpPr txBox="1"/>
          <p:nvPr/>
        </p:nvSpPr>
        <p:spPr>
          <a:xfrm>
            <a:off x="8318877" y="6600519"/>
            <a:ext cx="3927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LP-GRS artwork: S. Storms, LANL document LA-UR 10-05410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7F5E5B-B38D-41A5-B2D4-97A989FCAAB5}"/>
              </a:ext>
            </a:extLst>
          </p:cNvPr>
          <p:cNvSpPr txBox="1"/>
          <p:nvPr/>
        </p:nvSpPr>
        <p:spPr>
          <a:xfrm>
            <a:off x="8318877" y="6600519"/>
            <a:ext cx="3927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LP-GRS artwork: S. Storms, LANL document LA-UR 10-05410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0B6326-6C66-4D4E-ADDC-A5205CA97847}"/>
              </a:ext>
            </a:extLst>
          </p:cNvPr>
          <p:cNvSpPr txBox="1"/>
          <p:nvPr/>
        </p:nvSpPr>
        <p:spPr>
          <a:xfrm>
            <a:off x="-21501" y="6600519"/>
            <a:ext cx="5721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Peak analyses - Lawrence et al. (2000, 2002); Spectral unmixing - Prettyman et al. (2006)</a:t>
            </a:r>
          </a:p>
        </p:txBody>
      </p:sp>
    </p:spTree>
    <p:extLst>
      <p:ext uri="{BB962C8B-B14F-4D97-AF65-F5344CB8AC3E}">
        <p14:creationId xmlns:p14="http://schemas.microsoft.com/office/powerpoint/2010/main" val="165046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1844</TotalTime>
  <Words>1123</Words>
  <Application>Microsoft Office PowerPoint</Application>
  <PresentationFormat>Widescreen</PresentationFormat>
  <Paragraphs>169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Segoe UI</vt:lpstr>
      <vt:lpstr>Symath</vt:lpstr>
      <vt:lpstr>Symbol</vt:lpstr>
      <vt:lpstr>Times New Roman</vt:lpstr>
      <vt:lpstr>Wingdings</vt:lpstr>
      <vt:lpstr>Office Theme</vt:lpstr>
      <vt:lpstr>Image</vt:lpstr>
      <vt:lpstr>Planetary Nuclear Spectroscopy Application Description and Data Needs</vt:lpstr>
      <vt:lpstr>Source: Passive interrogation Natural particle accelerators and radioelements</vt:lpstr>
      <vt:lpstr>Source: Passive interrogation Natural particle accelerators and radioelements</vt:lpstr>
      <vt:lpstr>Information content Beam stop for the cosmic accelerator (solid surfaces exposed to space)</vt:lpstr>
      <vt:lpstr>Information content Secondary particle production by neutrons</vt:lpstr>
      <vt:lpstr>Information content Moderated (epithermal) neutrons </vt:lpstr>
      <vt:lpstr>Information content Low energy neutrons are sensitive to absorption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Planetary Nuclear Spectroscopy</dc:title>
  <dc:creator>Thomas Prettyman</dc:creator>
  <cp:lastModifiedBy>Thomas Prettyman</cp:lastModifiedBy>
  <cp:revision>112</cp:revision>
  <dcterms:created xsi:type="dcterms:W3CDTF">2021-01-14T02:24:14Z</dcterms:created>
  <dcterms:modified xsi:type="dcterms:W3CDTF">2021-01-29T08:21:34Z</dcterms:modified>
</cp:coreProperties>
</file>