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6" r:id="rId5"/>
    <p:sldId id="276" r:id="rId6"/>
    <p:sldId id="261" r:id="rId7"/>
    <p:sldId id="265" r:id="rId8"/>
    <p:sldId id="284" r:id="rId9"/>
    <p:sldId id="264" r:id="rId10"/>
    <p:sldId id="296" r:id="rId11"/>
    <p:sldId id="310" r:id="rId12"/>
    <p:sldId id="263" r:id="rId13"/>
    <p:sldId id="297" r:id="rId14"/>
    <p:sldId id="313" r:id="rId15"/>
    <p:sldId id="318" r:id="rId16"/>
    <p:sldId id="307" r:id="rId17"/>
    <p:sldId id="301" r:id="rId18"/>
    <p:sldId id="315" r:id="rId19"/>
    <p:sldId id="316" r:id="rId20"/>
    <p:sldId id="317" r:id="rId21"/>
    <p:sldId id="308" r:id="rId22"/>
    <p:sldId id="319" r:id="rId23"/>
    <p:sldId id="29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3F0531-ADC7-4FEA-9950-B1E176ACAF59}">
          <p14:sldIdLst>
            <p14:sldId id="256"/>
            <p14:sldId id="276"/>
            <p14:sldId id="261"/>
            <p14:sldId id="265"/>
            <p14:sldId id="284"/>
            <p14:sldId id="264"/>
            <p14:sldId id="296"/>
            <p14:sldId id="310"/>
            <p14:sldId id="263"/>
            <p14:sldId id="297"/>
            <p14:sldId id="313"/>
            <p14:sldId id="318"/>
            <p14:sldId id="307"/>
            <p14:sldId id="301"/>
            <p14:sldId id="315"/>
            <p14:sldId id="316"/>
            <p14:sldId id="317"/>
            <p14:sldId id="308"/>
            <p14:sldId id="319"/>
          </p14:sldIdLst>
        </p14:section>
        <p14:section name="Backup" id="{BAFCE66F-8EDB-459E-B60A-2812AAEDED3E}">
          <p14:sldIdLst>
            <p14:sldId id="29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Stoller" initials="CS" lastIdx="1" clrIdx="0">
    <p:extLst>
      <p:ext uri="{19B8F6BF-5375-455C-9EA6-DF929625EA0E}">
        <p15:presenceInfo xmlns:p15="http://schemas.microsoft.com/office/powerpoint/2012/main" userId="S-1-5-21-4286958989-1320403947-2984280511-406028" providerId="AD"/>
      </p:ext>
    </p:extLst>
  </p:cmAuthor>
  <p:cmAuthor id="2" name="R. J. Radtke" initials="RJR" lastIdx="3" clrIdx="1">
    <p:extLst>
      <p:ext uri="{19B8F6BF-5375-455C-9EA6-DF929625EA0E}">
        <p15:presenceInfo xmlns:p15="http://schemas.microsoft.com/office/powerpoint/2012/main" userId="S-1-5-21-4286958989-1320403947-2984280511-3657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D8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046BA1-9526-42F8-A173-8881D6E1FEBE}" v="14" dt="2021-01-27T20:59:56.9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4416" autoAdjust="0"/>
  </p:normalViewPr>
  <p:slideViewPr>
    <p:cSldViewPr snapToGrid="0">
      <p:cViewPr>
        <p:scale>
          <a:sx n="160" d="100"/>
          <a:sy n="160" d="100"/>
        </p:scale>
        <p:origin x="-2648" y="-6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Laure Mauborgne" userId="717f1e20-c968-4716-94d0-7143ffa6b39a" providerId="ADAL" clId="{96046BA1-9526-42F8-A173-8881D6E1FEBE}"/>
    <pc:docChg chg="addSld modSld">
      <pc:chgData name="Marie-Laure Mauborgne" userId="717f1e20-c968-4716-94d0-7143ffa6b39a" providerId="ADAL" clId="{96046BA1-9526-42F8-A173-8881D6E1FEBE}" dt="2021-01-27T21:00:48.042" v="46" actId="1036"/>
      <pc:docMkLst>
        <pc:docMk/>
      </pc:docMkLst>
      <pc:sldChg chg="modSp modAnim">
        <pc:chgData name="Marie-Laure Mauborgne" userId="717f1e20-c968-4716-94d0-7143ffa6b39a" providerId="ADAL" clId="{96046BA1-9526-42F8-A173-8881D6E1FEBE}" dt="2021-01-25T15:19:32.753" v="8" actId="197"/>
        <pc:sldMkLst>
          <pc:docMk/>
          <pc:sldMk cId="1640430546" sldId="263"/>
        </pc:sldMkLst>
        <pc:cxnChg chg="mod">
          <ac:chgData name="Marie-Laure Mauborgne" userId="717f1e20-c968-4716-94d0-7143ffa6b39a" providerId="ADAL" clId="{96046BA1-9526-42F8-A173-8881D6E1FEBE}" dt="2021-01-25T15:19:32.753" v="8" actId="197"/>
          <ac:cxnSpMkLst>
            <pc:docMk/>
            <pc:sldMk cId="1640430546" sldId="263"/>
            <ac:cxnSpMk id="5" creationId="{81BFFE4B-207E-4897-A227-60C9DCFBB1D9}"/>
          </ac:cxnSpMkLst>
        </pc:cxnChg>
      </pc:sldChg>
      <pc:sldChg chg="add">
        <pc:chgData name="Marie-Laure Mauborgne" userId="717f1e20-c968-4716-94d0-7143ffa6b39a" providerId="ADAL" clId="{96046BA1-9526-42F8-A173-8881D6E1FEBE}" dt="2021-01-27T18:08:15.022" v="14"/>
        <pc:sldMkLst>
          <pc:docMk/>
          <pc:sldMk cId="3342262345" sldId="264"/>
        </pc:sldMkLst>
      </pc:sldChg>
      <pc:sldChg chg="modTransition">
        <pc:chgData name="Marie-Laure Mauborgne" userId="717f1e20-c968-4716-94d0-7143ffa6b39a" providerId="ADAL" clId="{96046BA1-9526-42F8-A173-8881D6E1FEBE}" dt="2021-01-25T15:17:05.206" v="0"/>
        <pc:sldMkLst>
          <pc:docMk/>
          <pc:sldMk cId="138295197" sldId="297"/>
        </pc:sldMkLst>
      </pc:sldChg>
      <pc:sldChg chg="addSp modSp">
        <pc:chgData name="Marie-Laure Mauborgne" userId="717f1e20-c968-4716-94d0-7143ffa6b39a" providerId="ADAL" clId="{96046BA1-9526-42F8-A173-8881D6E1FEBE}" dt="2021-01-27T21:00:33.932" v="43" actId="1036"/>
        <pc:sldMkLst>
          <pc:docMk/>
          <pc:sldMk cId="1500288878" sldId="301"/>
        </pc:sldMkLst>
        <pc:spChg chg="add mod">
          <ac:chgData name="Marie-Laure Mauborgne" userId="717f1e20-c968-4716-94d0-7143ffa6b39a" providerId="ADAL" clId="{96046BA1-9526-42F8-A173-8881D6E1FEBE}" dt="2021-01-27T21:00:33.932" v="43" actId="1036"/>
          <ac:spMkLst>
            <pc:docMk/>
            <pc:sldMk cId="1500288878" sldId="301"/>
            <ac:spMk id="6" creationId="{90734FBF-9024-4818-B5A3-3BE501CF1E90}"/>
          </ac:spMkLst>
        </pc:spChg>
      </pc:sldChg>
      <pc:sldChg chg="modSp">
        <pc:chgData name="Marie-Laure Mauborgne" userId="717f1e20-c968-4716-94d0-7143ffa6b39a" providerId="ADAL" clId="{96046BA1-9526-42F8-A173-8881D6E1FEBE}" dt="2021-01-27T19:34:03.878" v="18" actId="20577"/>
        <pc:sldMkLst>
          <pc:docMk/>
          <pc:sldMk cId="1284678258" sldId="307"/>
        </pc:sldMkLst>
        <pc:spChg chg="mod">
          <ac:chgData name="Marie-Laure Mauborgne" userId="717f1e20-c968-4716-94d0-7143ffa6b39a" providerId="ADAL" clId="{96046BA1-9526-42F8-A173-8881D6E1FEBE}" dt="2021-01-27T19:34:03.878" v="18" actId="20577"/>
          <ac:spMkLst>
            <pc:docMk/>
            <pc:sldMk cId="1284678258" sldId="307"/>
            <ac:spMk id="2" creationId="{41C27EB7-41FE-4CE5-B760-279348679FA8}"/>
          </ac:spMkLst>
        </pc:spChg>
      </pc:sldChg>
      <pc:sldChg chg="addSp modSp">
        <pc:chgData name="Marie-Laure Mauborgne" userId="717f1e20-c968-4716-94d0-7143ffa6b39a" providerId="ADAL" clId="{96046BA1-9526-42F8-A173-8881D6E1FEBE}" dt="2021-01-27T21:00:48.042" v="46" actId="1036"/>
        <pc:sldMkLst>
          <pc:docMk/>
          <pc:sldMk cId="1569060188" sldId="315"/>
        </pc:sldMkLst>
        <pc:spChg chg="mod">
          <ac:chgData name="Marie-Laure Mauborgne" userId="717f1e20-c968-4716-94d0-7143ffa6b39a" providerId="ADAL" clId="{96046BA1-9526-42F8-A173-8881D6E1FEBE}" dt="2021-01-25T15:22:35.408" v="13" actId="20577"/>
          <ac:spMkLst>
            <pc:docMk/>
            <pc:sldMk cId="1569060188" sldId="315"/>
            <ac:spMk id="2" creationId="{FC569157-D0BD-488D-B01D-BC8AF5E0CE7E}"/>
          </ac:spMkLst>
        </pc:spChg>
        <pc:spChg chg="add mod">
          <ac:chgData name="Marie-Laure Mauborgne" userId="717f1e20-c968-4716-94d0-7143ffa6b39a" providerId="ADAL" clId="{96046BA1-9526-42F8-A173-8881D6E1FEBE}" dt="2021-01-27T21:00:48.042" v="46" actId="1036"/>
          <ac:spMkLst>
            <pc:docMk/>
            <pc:sldMk cId="1569060188" sldId="315"/>
            <ac:spMk id="5" creationId="{A22BFF36-83F8-43BE-8AC9-57BA7310A15E}"/>
          </ac:spMkLst>
        </pc:spChg>
      </pc:sldChg>
      <pc:sldChg chg="addSp modSp">
        <pc:chgData name="Marie-Laure Mauborgne" userId="717f1e20-c968-4716-94d0-7143ffa6b39a" providerId="ADAL" clId="{96046BA1-9526-42F8-A173-8881D6E1FEBE}" dt="2021-01-27T20:59:22.118" v="24" actId="1036"/>
        <pc:sldMkLst>
          <pc:docMk/>
          <pc:sldMk cId="1053193135" sldId="316"/>
        </pc:sldMkLst>
        <pc:spChg chg="add mod">
          <ac:chgData name="Marie-Laure Mauborgne" userId="717f1e20-c968-4716-94d0-7143ffa6b39a" providerId="ADAL" clId="{96046BA1-9526-42F8-A173-8881D6E1FEBE}" dt="2021-01-27T20:59:22.118" v="24" actId="1036"/>
          <ac:spMkLst>
            <pc:docMk/>
            <pc:sldMk cId="1053193135" sldId="316"/>
            <ac:spMk id="4" creationId="{874285C1-721A-4B25-9FB9-65D584148B40}"/>
          </ac:spMkLst>
        </pc:spChg>
        <pc:picChg chg="mod">
          <ac:chgData name="Marie-Laure Mauborgne" userId="717f1e20-c968-4716-94d0-7143ffa6b39a" providerId="ADAL" clId="{96046BA1-9526-42F8-A173-8881D6E1FEBE}" dt="2021-01-27T20:58:27.563" v="19" actId="1076"/>
          <ac:picMkLst>
            <pc:docMk/>
            <pc:sldMk cId="1053193135" sldId="316"/>
            <ac:picMk id="4099" creationId="{8F8BC7D4-2E3C-41ED-831D-EC7F7EB6E25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48BF06-F945-4897-ADA5-2BEA3500D0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69880A-5365-49FC-8614-EA66BDA78E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8FCB62-9598-4CC1-BDC9-89382B6B2941}" type="datetimeFigureOut">
              <a:rPr lang="en-US" smtClean="0"/>
              <a:t>1/27/2021</a:t>
            </a:fld>
            <a:endParaRPr lang="en-US"/>
          </a:p>
        </p:txBody>
      </p:sp>
      <p:sp>
        <p:nvSpPr>
          <p:cNvPr id="4" name="Footer Placeholder 3">
            <a:extLst>
              <a:ext uri="{FF2B5EF4-FFF2-40B4-BE49-F238E27FC236}">
                <a16:creationId xmlns:a16="http://schemas.microsoft.com/office/drawing/2014/main" id="{B6E723F1-4138-47BF-B465-50C092583E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B3A59D-7709-433A-BCF0-E6AD1A70C3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89AF64-C422-4A0F-881D-F4912FB8FD86}" type="slidenum">
              <a:rPr lang="en-US" smtClean="0"/>
              <a:t>‹#›</a:t>
            </a:fld>
            <a:endParaRPr lang="en-US"/>
          </a:p>
        </p:txBody>
      </p:sp>
    </p:spTree>
    <p:extLst>
      <p:ext uri="{BB962C8B-B14F-4D97-AF65-F5344CB8AC3E}">
        <p14:creationId xmlns:p14="http://schemas.microsoft.com/office/powerpoint/2010/main" val="424193701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5681F-1162-455E-BE53-1FC6ADC2F1DE}" type="datetimeFigureOut">
              <a:rPr lang="en-US" smtClean="0"/>
              <a:t>1/27/2021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2CC15-3A9B-41D7-A738-F0A00BFD4A86}" type="slidenum">
              <a:rPr lang="en-US" smtClean="0"/>
              <a:t>‹#›</a:t>
            </a:fld>
            <a:endParaRPr lang="en-US"/>
          </a:p>
        </p:txBody>
      </p:sp>
    </p:spTree>
    <p:extLst>
      <p:ext uri="{BB962C8B-B14F-4D97-AF65-F5344CB8AC3E}">
        <p14:creationId xmlns:p14="http://schemas.microsoft.com/office/powerpoint/2010/main" val="266210010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numbers found on slb.com web page</a:t>
            </a:r>
          </a:p>
        </p:txBody>
      </p:sp>
    </p:spTree>
    <p:extLst>
      <p:ext uri="{BB962C8B-B14F-4D97-AF65-F5344CB8AC3E}">
        <p14:creationId xmlns:p14="http://schemas.microsoft.com/office/powerpoint/2010/main" val="8791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3813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371600" y="1143000"/>
            <a:ext cx="4114800" cy="3086100"/>
          </a:xfrm>
          <a:ln/>
        </p:spPr>
      </p:sp>
      <p:sp>
        <p:nvSpPr>
          <p:cNvPr id="44035" name="Notes Placeholder 2"/>
          <p:cNvSpPr>
            <a:spLocks noGrp="1"/>
          </p:cNvSpPr>
          <p:nvPr>
            <p:ph type="body" idx="1"/>
          </p:nvPr>
        </p:nvSpPr>
        <p:spPr>
          <a:noFill/>
          <a:ln/>
        </p:spPr>
        <p:txBody>
          <a:bodyPr/>
          <a:lstStyle/>
          <a:p>
            <a:r>
              <a:rPr lang="en-US" dirty="0">
                <a:latin typeface="Arial" charset="0"/>
              </a:rPr>
              <a:t>Very high overview of geology</a:t>
            </a:r>
          </a:p>
        </p:txBody>
      </p:sp>
      <p:sp>
        <p:nvSpPr>
          <p:cNvPr id="5" name="Date Placeholder 4"/>
          <p:cNvSpPr>
            <a:spLocks noGrp="1"/>
          </p:cNvSpPr>
          <p:nvPr>
            <p:ph type="dt" idx="10"/>
          </p:nvPr>
        </p:nvSpPr>
        <p:spPr/>
        <p:txBody>
          <a:bodyPr/>
          <a:lstStyle/>
          <a:p>
            <a:pPr>
              <a:defRPr/>
            </a:pPr>
            <a:fld id="{E7F0A929-B698-4B56-9918-1A8CAF7B7471}" type="datetime1">
              <a:rPr lang="en-US" smtClean="0"/>
              <a:pPr>
                <a:defRPr/>
              </a:pPr>
              <a:t>1/27/2021</a:t>
            </a:fld>
            <a:endParaRPr lang="en-US"/>
          </a:p>
        </p:txBody>
      </p:sp>
    </p:spTree>
    <p:extLst>
      <p:ext uri="{BB962C8B-B14F-4D97-AF65-F5344CB8AC3E}">
        <p14:creationId xmlns:p14="http://schemas.microsoft.com/office/powerpoint/2010/main" val="305469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Count rate &gt; 10Mcps</a:t>
            </a:r>
          </a:p>
        </p:txBody>
      </p:sp>
      <p:sp>
        <p:nvSpPr>
          <p:cNvPr id="7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F2AAD0-7B0A-4E6B-A4CD-1E0E304C8E87}" type="slidenum">
              <a:rPr lang="en-GB" smtClean="0"/>
              <a:pPr/>
              <a:t>5</a:t>
            </a:fld>
            <a:endParaRPr lang="en-GB"/>
          </a:p>
        </p:txBody>
      </p:sp>
    </p:spTree>
    <p:extLst>
      <p:ext uri="{BB962C8B-B14F-4D97-AF65-F5344CB8AC3E}">
        <p14:creationId xmlns:p14="http://schemas.microsoft.com/office/powerpoint/2010/main" val="318304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07F8B-5C15-4505-A4BA-C819EA139D4D}" type="slidenum">
              <a:rPr lang="en-US" smtClean="0"/>
              <a:pPr/>
              <a:t>6</a:t>
            </a:fld>
            <a:endParaRPr lang="en-US"/>
          </a:p>
        </p:txBody>
      </p:sp>
    </p:spTree>
    <p:extLst>
      <p:ext uri="{BB962C8B-B14F-4D97-AF65-F5344CB8AC3E}">
        <p14:creationId xmlns:p14="http://schemas.microsoft.com/office/powerpoint/2010/main" val="204318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Bulk Elemental Composition Analyzer </a:t>
            </a:r>
          </a:p>
          <a:p>
            <a:r>
              <a:rPr lang="en-US" sz="1100" b="0" i="0" kern="1200" dirty="0">
                <a:solidFill>
                  <a:schemeClr val="tx1"/>
                </a:solidFill>
                <a:effectLst/>
                <a:latin typeface="+mn-lt"/>
                <a:ea typeface="+mn-ea"/>
                <a:cs typeface="+mn-cs"/>
              </a:rPr>
              <a:t>IEEE 2016</a:t>
            </a:r>
            <a:endParaRPr lang="en-US" sz="1100" dirty="0"/>
          </a:p>
        </p:txBody>
      </p:sp>
    </p:spTree>
    <p:extLst>
      <p:ext uri="{BB962C8B-B14F-4D97-AF65-F5344CB8AC3E}">
        <p14:creationId xmlns:p14="http://schemas.microsoft.com/office/powerpoint/2010/main" val="41711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ark Option Title Slide 1">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88245" y="1685923"/>
            <a:ext cx="4183756" cy="357190"/>
          </a:xfrm>
        </p:spPr>
        <p:txBody>
          <a:bodyPr>
            <a:noAutofit/>
          </a:bodyPr>
          <a:lstStyle>
            <a:lvl1pPr>
              <a:defRPr sz="1200"/>
            </a:lvl1pPr>
          </a:lstStyle>
          <a:p>
            <a:pPr lvl="0"/>
            <a:r>
              <a:rPr lang="en-US" dirty="0"/>
              <a:t>Date</a:t>
            </a:r>
          </a:p>
        </p:txBody>
      </p:sp>
      <p:cxnSp>
        <p:nvCxnSpPr>
          <p:cNvPr id="10" name="Straight Connector 9"/>
          <p:cNvCxnSpPr/>
          <p:nvPr/>
        </p:nvCxnSpPr>
        <p:spPr>
          <a:xfrm>
            <a:off x="1" y="2149637"/>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96C6D-503C-254D-83A0-5EACD2F741FF}"/>
              </a:ext>
            </a:extLst>
          </p:cNvPr>
          <p:cNvCxnSpPr/>
          <p:nvPr/>
        </p:nvCxnSpPr>
        <p:spPr>
          <a:xfrm>
            <a:off x="1" y="6255389"/>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B2404100-9262-9F45-8572-F17A36DCCC05}"/>
              </a:ext>
            </a:extLst>
          </p:cNvPr>
          <p:cNvSpPr>
            <a:spLocks noGrp="1"/>
          </p:cNvSpPr>
          <p:nvPr>
            <p:ph type="ctrTitle"/>
          </p:nvPr>
        </p:nvSpPr>
        <p:spPr>
          <a:xfrm>
            <a:off x="388247" y="502453"/>
            <a:ext cx="8369987" cy="657219"/>
          </a:xfrm>
          <a:prstGeom prst="rect">
            <a:avLst/>
          </a:prstGeom>
        </p:spPr>
        <p:txBody>
          <a:bodyPr anchor="b">
            <a:noAutofit/>
          </a:bodyPr>
          <a:lstStyle>
            <a:lvl1pPr>
              <a:defRPr sz="2400" b="0">
                <a:solidFill>
                  <a:schemeClr val="accent1"/>
                </a:solidFill>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69B3C95A-1321-E746-906E-FC4087A3CD43}"/>
              </a:ext>
            </a:extLst>
          </p:cNvPr>
          <p:cNvSpPr>
            <a:spLocks noGrp="1"/>
          </p:cNvSpPr>
          <p:nvPr>
            <p:ph type="subTitle" idx="1"/>
          </p:nvPr>
        </p:nvSpPr>
        <p:spPr>
          <a:xfrm>
            <a:off x="388247" y="1159673"/>
            <a:ext cx="8369987" cy="526253"/>
          </a:xfrm>
        </p:spPr>
        <p:txBody>
          <a:bodyPr>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1" name="Picture Placeholder 4">
            <a:extLst>
              <a:ext uri="{FF2B5EF4-FFF2-40B4-BE49-F238E27FC236}">
                <a16:creationId xmlns:a16="http://schemas.microsoft.com/office/drawing/2014/main" id="{0582DE08-CCE9-3C4D-B4CE-A6753207C737}"/>
              </a:ext>
            </a:extLst>
          </p:cNvPr>
          <p:cNvSpPr>
            <a:spLocks noGrp="1"/>
          </p:cNvSpPr>
          <p:nvPr>
            <p:ph type="pic" sz="quarter" idx="13"/>
          </p:nvPr>
        </p:nvSpPr>
        <p:spPr>
          <a:xfrm>
            <a:off x="1" y="2168525"/>
            <a:ext cx="9144000" cy="4089400"/>
          </a:xfrm>
        </p:spPr>
        <p:txBody>
          <a:bodyPr/>
          <a:lstStyle>
            <a:lvl1pPr>
              <a:defRPr>
                <a:solidFill>
                  <a:schemeClr val="tx1"/>
                </a:solidFill>
              </a:defRPr>
            </a:lvl1pPr>
          </a:lstStyle>
          <a:p>
            <a:r>
              <a:rPr lang="en-US"/>
              <a:t>Click icon to add picture</a:t>
            </a:r>
            <a:endParaRPr lang="en-US" dirty="0"/>
          </a:p>
        </p:txBody>
      </p:sp>
      <p:sp>
        <p:nvSpPr>
          <p:cNvPr id="2" name="Footer Placeholder 1"/>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46577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1950" y="1394461"/>
            <a:ext cx="4210051" cy="4514215"/>
          </a:xfrm>
        </p:spPr>
        <p:txBody>
          <a:bodyPr>
            <a:normAutofit/>
          </a:bodyPr>
          <a:lstStyle>
            <a:lvl1pPr>
              <a:defRPr sz="2800"/>
            </a:lvl1pPr>
            <a:lvl2pPr>
              <a:defRPr sz="2800"/>
            </a:lvl2pPr>
            <a:lvl3pPr>
              <a:defRPr sz="2400"/>
            </a:lvl3pPr>
            <a:lvl4pPr>
              <a:defRPr sz="2000"/>
            </a:lvl4pPr>
            <a:lvl5pPr>
              <a:defRPr sz="1800"/>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1394461"/>
            <a:ext cx="4113213" cy="4514215"/>
          </a:xfrm>
        </p:spPr>
        <p:txBody>
          <a:bodyPr>
            <a:normAutofit/>
          </a:bodyPr>
          <a:lstStyle>
            <a:lvl1pPr>
              <a:defRPr sz="2800"/>
            </a:lvl1pPr>
            <a:lvl2pPr>
              <a:defRPr sz="2800"/>
            </a:lvl2pPr>
            <a:lvl3pPr>
              <a:defRPr sz="2400"/>
            </a:lvl3pPr>
            <a:lvl4pPr>
              <a:defRPr sz="2000"/>
            </a:lvl4pPr>
            <a:lvl5pPr>
              <a:defRPr sz="1800"/>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96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ark Option Title Slide 1">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88245" y="1685923"/>
            <a:ext cx="4183756" cy="357190"/>
          </a:xfrm>
        </p:spPr>
        <p:txBody>
          <a:bodyPr>
            <a:noAutofit/>
          </a:bodyPr>
          <a:lstStyle>
            <a:lvl1pPr>
              <a:defRPr sz="1200"/>
            </a:lvl1pPr>
          </a:lstStyle>
          <a:p>
            <a:pPr lvl="0"/>
            <a:r>
              <a:rPr lang="en-US" dirty="0"/>
              <a:t>Date</a:t>
            </a:r>
          </a:p>
        </p:txBody>
      </p:sp>
      <p:cxnSp>
        <p:nvCxnSpPr>
          <p:cNvPr id="10" name="Straight Connector 9"/>
          <p:cNvCxnSpPr/>
          <p:nvPr/>
        </p:nvCxnSpPr>
        <p:spPr>
          <a:xfrm>
            <a:off x="1" y="2149637"/>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96C6D-503C-254D-83A0-5EACD2F741FF}"/>
              </a:ext>
            </a:extLst>
          </p:cNvPr>
          <p:cNvCxnSpPr/>
          <p:nvPr/>
        </p:nvCxnSpPr>
        <p:spPr>
          <a:xfrm>
            <a:off x="1" y="6255389"/>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69B3C95A-1321-E746-906E-FC4087A3CD43}"/>
              </a:ext>
            </a:extLst>
          </p:cNvPr>
          <p:cNvSpPr>
            <a:spLocks noGrp="1"/>
          </p:cNvSpPr>
          <p:nvPr>
            <p:ph type="subTitle" idx="1"/>
          </p:nvPr>
        </p:nvSpPr>
        <p:spPr>
          <a:xfrm>
            <a:off x="388247" y="1159673"/>
            <a:ext cx="8369987" cy="526253"/>
          </a:xfrm>
        </p:spPr>
        <p:txBody>
          <a:bodyPr>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2" name="Picture Placeholder 4">
            <a:extLst>
              <a:ext uri="{FF2B5EF4-FFF2-40B4-BE49-F238E27FC236}">
                <a16:creationId xmlns:a16="http://schemas.microsoft.com/office/drawing/2014/main" id="{51756051-9A7D-8946-8725-64D461B430F7}"/>
              </a:ext>
            </a:extLst>
          </p:cNvPr>
          <p:cNvSpPr>
            <a:spLocks noGrp="1"/>
          </p:cNvSpPr>
          <p:nvPr>
            <p:ph type="pic" sz="quarter" idx="13"/>
          </p:nvPr>
        </p:nvSpPr>
        <p:spPr>
          <a:xfrm>
            <a:off x="1" y="2168526"/>
            <a:ext cx="4568618" cy="4092574"/>
          </a:xfrm>
        </p:spPr>
        <p:txBody>
          <a:bodyPr/>
          <a:lstStyle>
            <a:lvl1pPr>
              <a:defRPr>
                <a:solidFill>
                  <a:schemeClr val="tx1"/>
                </a:solidFill>
              </a:defRPr>
            </a:lvl1pPr>
          </a:lstStyle>
          <a:p>
            <a:r>
              <a:rPr lang="en-US"/>
              <a:t>Click icon to add picture</a:t>
            </a:r>
            <a:endParaRPr lang="en-US" dirty="0"/>
          </a:p>
        </p:txBody>
      </p:sp>
      <p:sp>
        <p:nvSpPr>
          <p:cNvPr id="15" name="Picture Placeholder 6">
            <a:extLst>
              <a:ext uri="{FF2B5EF4-FFF2-40B4-BE49-F238E27FC236}">
                <a16:creationId xmlns:a16="http://schemas.microsoft.com/office/drawing/2014/main" id="{360609AC-B2DC-0B4D-9122-4C65CC8E5C70}"/>
              </a:ext>
            </a:extLst>
          </p:cNvPr>
          <p:cNvSpPr>
            <a:spLocks noGrp="1"/>
          </p:cNvSpPr>
          <p:nvPr>
            <p:ph type="pic" sz="quarter" idx="14"/>
          </p:nvPr>
        </p:nvSpPr>
        <p:spPr>
          <a:xfrm>
            <a:off x="4568617" y="2165353"/>
            <a:ext cx="4568618" cy="4092575"/>
          </a:xfrm>
        </p:spPr>
        <p:txBody>
          <a:bodyPr/>
          <a:lstStyle>
            <a:lvl1pPr>
              <a:defRPr>
                <a:solidFill>
                  <a:schemeClr val="tx1"/>
                </a:solidFill>
              </a:defRPr>
            </a:lvl1pPr>
          </a:lstStyle>
          <a:p>
            <a:r>
              <a:rPr lang="en-US"/>
              <a:t>Click icon to add picture</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Footer Placeholder 10"/>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11424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ark Option Title Slide 2">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88245" y="1685923"/>
            <a:ext cx="4183756" cy="357190"/>
          </a:xfrm>
        </p:spPr>
        <p:txBody>
          <a:bodyPr>
            <a:noAutofit/>
          </a:bodyPr>
          <a:lstStyle>
            <a:lvl1pPr>
              <a:defRPr sz="1200"/>
            </a:lvl1pPr>
          </a:lstStyle>
          <a:p>
            <a:pPr lvl="0"/>
            <a:r>
              <a:rPr lang="en-US" dirty="0"/>
              <a:t>Date</a:t>
            </a:r>
          </a:p>
        </p:txBody>
      </p:sp>
      <p:cxnSp>
        <p:nvCxnSpPr>
          <p:cNvPr id="10" name="Straight Connector 9"/>
          <p:cNvCxnSpPr/>
          <p:nvPr/>
        </p:nvCxnSpPr>
        <p:spPr>
          <a:xfrm>
            <a:off x="1" y="214732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F0F2DB8-366F-DC4D-8B85-DAD6763A8C8D}"/>
              </a:ext>
            </a:extLst>
          </p:cNvPr>
          <p:cNvSpPr>
            <a:spLocks noGrp="1"/>
          </p:cNvSpPr>
          <p:nvPr>
            <p:ph type="ctrTitle"/>
          </p:nvPr>
        </p:nvSpPr>
        <p:spPr>
          <a:xfrm>
            <a:off x="388247" y="502453"/>
            <a:ext cx="8369987" cy="657219"/>
          </a:xfrm>
          <a:prstGeom prst="rect">
            <a:avLst/>
          </a:prstGeom>
        </p:spPr>
        <p:txBody>
          <a:bodyPr anchor="b">
            <a:noAutofit/>
          </a:bodyPr>
          <a:lstStyle>
            <a:lvl1pPr>
              <a:defRPr sz="2400" b="0">
                <a:solidFill>
                  <a:schemeClr val="accent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71C9CFE9-A457-644F-82F0-07E7ED8E298A}"/>
              </a:ext>
            </a:extLst>
          </p:cNvPr>
          <p:cNvSpPr>
            <a:spLocks noGrp="1"/>
          </p:cNvSpPr>
          <p:nvPr>
            <p:ph type="subTitle" idx="1"/>
          </p:nvPr>
        </p:nvSpPr>
        <p:spPr>
          <a:xfrm>
            <a:off x="388247" y="1159673"/>
            <a:ext cx="8369987" cy="526253"/>
          </a:xfrm>
        </p:spPr>
        <p:txBody>
          <a:bodyPr>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9" name="Picture Placeholder 10">
            <a:extLst>
              <a:ext uri="{FF2B5EF4-FFF2-40B4-BE49-F238E27FC236}">
                <a16:creationId xmlns:a16="http://schemas.microsoft.com/office/drawing/2014/main" id="{6793B558-B78B-DF40-8A40-796FD0D6BC96}"/>
              </a:ext>
            </a:extLst>
          </p:cNvPr>
          <p:cNvSpPr>
            <a:spLocks noGrp="1"/>
          </p:cNvSpPr>
          <p:nvPr>
            <p:ph type="pic" sz="quarter" idx="15"/>
          </p:nvPr>
        </p:nvSpPr>
        <p:spPr>
          <a:xfrm>
            <a:off x="6100312" y="2168688"/>
            <a:ext cx="3043689" cy="4086065"/>
          </a:xfrm>
        </p:spPr>
        <p:txBody>
          <a:bodyPr/>
          <a:lstStyle>
            <a:lvl1pPr>
              <a:defRPr>
                <a:solidFill>
                  <a:schemeClr val="tx1"/>
                </a:solidFill>
              </a:defRPr>
            </a:lvl1pPr>
          </a:lstStyle>
          <a:p>
            <a:r>
              <a:rPr lang="en-US"/>
              <a:t>Click icon to add picture</a:t>
            </a:r>
            <a:endParaRPr lang="en-US" dirty="0"/>
          </a:p>
        </p:txBody>
      </p:sp>
      <p:sp>
        <p:nvSpPr>
          <p:cNvPr id="13" name="Picture Placeholder 6">
            <a:extLst>
              <a:ext uri="{FF2B5EF4-FFF2-40B4-BE49-F238E27FC236}">
                <a16:creationId xmlns:a16="http://schemas.microsoft.com/office/drawing/2014/main" id="{B37FFF52-D0A9-6E45-8097-8CABADBC9A62}"/>
              </a:ext>
            </a:extLst>
          </p:cNvPr>
          <p:cNvSpPr>
            <a:spLocks noGrp="1"/>
          </p:cNvSpPr>
          <p:nvPr>
            <p:ph type="pic" sz="quarter" idx="14"/>
          </p:nvPr>
        </p:nvSpPr>
        <p:spPr>
          <a:xfrm>
            <a:off x="3045745" y="2168525"/>
            <a:ext cx="3045746" cy="4083050"/>
          </a:xfrm>
        </p:spPr>
        <p:txBody>
          <a:bodyPr/>
          <a:lstStyle>
            <a:lvl1pPr>
              <a:defRPr>
                <a:solidFill>
                  <a:schemeClr val="tx1"/>
                </a:solidFill>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ED7A7ADC-45FC-2F4D-9B8C-01E7FFF08F2D}"/>
              </a:ext>
            </a:extLst>
          </p:cNvPr>
          <p:cNvSpPr>
            <a:spLocks noGrp="1"/>
          </p:cNvSpPr>
          <p:nvPr>
            <p:ph type="pic" sz="quarter" idx="13"/>
          </p:nvPr>
        </p:nvSpPr>
        <p:spPr>
          <a:xfrm>
            <a:off x="1" y="2168529"/>
            <a:ext cx="3045746" cy="4086225"/>
          </a:xfrm>
        </p:spPr>
        <p:txBody>
          <a:bodyPr/>
          <a:lstStyle>
            <a:lvl1pPr>
              <a:defRPr>
                <a:solidFill>
                  <a:schemeClr val="tx1"/>
                </a:solidFill>
              </a:defRPr>
            </a:lvl1pPr>
          </a:lstStyle>
          <a:p>
            <a:r>
              <a:rPr lang="en-US"/>
              <a:t>Click icon to add picture</a:t>
            </a:r>
            <a:endParaRPr lang="en-US" dirty="0"/>
          </a:p>
        </p:txBody>
      </p:sp>
      <p:sp>
        <p:nvSpPr>
          <p:cNvPr id="2" name="Footer Placeholder 1"/>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65302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245" y="1247778"/>
            <a:ext cx="8366320" cy="48799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387055" y="300164"/>
            <a:ext cx="8367510" cy="781198"/>
          </a:xfrm>
        </p:spPr>
        <p:txBody>
          <a:bodyPr/>
          <a:lstStyle>
            <a:lvl1pPr>
              <a:defRPr sz="2800">
                <a:solidFill>
                  <a:schemeClr val="accent1"/>
                </a:solidFill>
              </a:defRPr>
            </a:lvl1pPr>
          </a:lstStyle>
          <a:p>
            <a:r>
              <a:rPr lang="en-US"/>
              <a:t>Click to edit Master title style</a:t>
            </a: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54292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388245" y="1431148"/>
            <a:ext cx="4047274" cy="4696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2"/>
          </p:nvPr>
        </p:nvSpPr>
        <p:spPr>
          <a:xfrm>
            <a:off x="4712055" y="1431148"/>
            <a:ext cx="4047274" cy="4696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4">
            <a:extLst>
              <a:ext uri="{FF2B5EF4-FFF2-40B4-BE49-F238E27FC236}">
                <a16:creationId xmlns:a16="http://schemas.microsoft.com/office/drawing/2014/main" id="{EC7E8ED3-88CE-D645-8CBC-FDF7FC8AEAE8}"/>
              </a:ext>
            </a:extLst>
          </p:cNvPr>
          <p:cNvSpPr>
            <a:spLocks noGrp="1"/>
          </p:cNvSpPr>
          <p:nvPr>
            <p:ph type="title"/>
          </p:nvPr>
        </p:nvSpPr>
        <p:spPr>
          <a:xfrm>
            <a:off x="387055" y="300164"/>
            <a:ext cx="8367510" cy="781198"/>
          </a:xfrm>
        </p:spPr>
        <p:txBody>
          <a:bodyPr/>
          <a:lstStyle>
            <a:lvl1pPr>
              <a:defRPr sz="280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531878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5" y="346344"/>
            <a:ext cx="8367510" cy="781198"/>
          </a:xfrm>
        </p:spPr>
        <p:txBody>
          <a:bodyPr/>
          <a:lstStyle>
            <a:lvl1pPr>
              <a:defRPr sz="2800">
                <a:solidFill>
                  <a:schemeClr val="accent1"/>
                </a:solidFill>
              </a:defRPr>
            </a:lvl1pPr>
          </a:lstStyle>
          <a:p>
            <a:r>
              <a:rPr lang="en-US"/>
              <a:t>Click to edit Master title style</a:t>
            </a:r>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2470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3778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A7012-9BF8-497F-A5B7-69130BAB537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FFC8D0-353D-4BD1-8F3C-C3EC79A0CCF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990F5345-C0C7-4BA0-BA68-4C54C44D6C3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1976297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1952" y="1394463"/>
            <a:ext cx="4210051" cy="4514215"/>
          </a:xfrm>
        </p:spPr>
        <p:txBody>
          <a:bodyPr>
            <a:normAutofit/>
          </a:bodyPr>
          <a:lstStyle>
            <a:lvl1pPr>
              <a:defRPr sz="2100"/>
            </a:lvl1pPr>
            <a:lvl2pPr>
              <a:defRPr sz="2100"/>
            </a:lvl2pPr>
            <a:lvl3pPr>
              <a:defRPr sz="1800"/>
            </a:lvl3pPr>
            <a:lvl4pPr>
              <a:defRPr sz="1500"/>
            </a:lvl4pPr>
            <a:lvl5pPr>
              <a:defRPr sz="1350"/>
            </a:lvl5pPr>
            <a:lvl6pPr>
              <a:defRPr sz="1650"/>
            </a:lvl6pPr>
            <a:lvl7pPr>
              <a:defRPr sz="1650"/>
            </a:lvl7pPr>
            <a:lvl8pPr>
              <a:defRPr sz="1650"/>
            </a:lvl8pPr>
            <a:lvl9pPr>
              <a:defRPr sz="16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2" y="1394463"/>
            <a:ext cx="4113213" cy="4514215"/>
          </a:xfrm>
        </p:spPr>
        <p:txBody>
          <a:bodyPr>
            <a:normAutofit/>
          </a:bodyPr>
          <a:lstStyle>
            <a:lvl1pPr>
              <a:defRPr sz="2100"/>
            </a:lvl1pPr>
            <a:lvl2pPr>
              <a:defRPr sz="2100"/>
            </a:lvl2pPr>
            <a:lvl3pPr>
              <a:defRPr sz="1800"/>
            </a:lvl3pPr>
            <a:lvl4pPr>
              <a:defRPr sz="1500"/>
            </a:lvl4pPr>
            <a:lvl5pPr>
              <a:defRPr sz="1350"/>
            </a:lvl5pPr>
            <a:lvl6pPr>
              <a:defRPr sz="1650"/>
            </a:lvl6pPr>
            <a:lvl7pPr>
              <a:defRPr sz="1650"/>
            </a:lvl7pPr>
            <a:lvl8pPr>
              <a:defRPr sz="1650"/>
            </a:lvl8pPr>
            <a:lvl9pPr>
              <a:defRPr sz="16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2F46CAB1-0777-42FE-B980-89E53BAF319F}"/>
              </a:ext>
            </a:extLst>
          </p:cNvPr>
          <p:cNvSpPr>
            <a:spLocks noGrp="1"/>
          </p:cNvSpPr>
          <p:nvPr>
            <p:ph type="title"/>
          </p:nvPr>
        </p:nvSpPr>
        <p:spPr/>
        <p:txBody>
          <a:bodyPr/>
          <a:lstStyle/>
          <a:p>
            <a:r>
              <a:rPr lang="en-US" dirty="0"/>
              <a:t>Click to edit Master title style</a:t>
            </a:r>
          </a:p>
        </p:txBody>
      </p:sp>
      <p:sp>
        <p:nvSpPr>
          <p:cNvPr id="7" name="Footer Placeholder 6">
            <a:extLst>
              <a:ext uri="{FF2B5EF4-FFF2-40B4-BE49-F238E27FC236}">
                <a16:creationId xmlns:a16="http://schemas.microsoft.com/office/drawing/2014/main" id="{3CF94047-A0CF-4F61-8865-95B4ED6654C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56725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bwMode="hidden">
          <a:xfrm>
            <a:off x="1" y="0"/>
            <a:ext cx="9144000" cy="6858000"/>
          </a:xfrm>
          <a:prstGeom prst="rect">
            <a:avLst/>
          </a:prstGeom>
          <a:solidFill>
            <a:srgbClr val="2B3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387055" y="410996"/>
            <a:ext cx="8367510" cy="7811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8245" y="1431010"/>
            <a:ext cx="8366320" cy="469674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p:nvSpPr>
        <p:spPr>
          <a:xfrm>
            <a:off x="1" y="6255389"/>
            <a:ext cx="9144000" cy="5943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350"/>
          </a:p>
        </p:txBody>
      </p:sp>
      <p:cxnSp>
        <p:nvCxnSpPr>
          <p:cNvPr id="7" name="Straight Connector 6"/>
          <p:cNvCxnSpPr/>
          <p:nvPr/>
        </p:nvCxnSpPr>
        <p:spPr>
          <a:xfrm>
            <a:off x="1" y="6255389"/>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26CB77-8726-6C41-BC3B-93CDC477DC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3825" y="6424122"/>
            <a:ext cx="860021" cy="256903"/>
          </a:xfrm>
          <a:prstGeom prst="rect">
            <a:avLst/>
          </a:prstGeom>
        </p:spPr>
      </p:pic>
      <p:sp>
        <p:nvSpPr>
          <p:cNvPr id="11" name="Footer Placeholder 10"/>
          <p:cNvSpPr>
            <a:spLocks noGrp="1"/>
          </p:cNvSpPr>
          <p:nvPr>
            <p:ph type="ftr" sz="quarter" idx="3"/>
          </p:nvPr>
        </p:nvSpPr>
        <p:spPr>
          <a:xfrm>
            <a:off x="387054" y="6356354"/>
            <a:ext cx="3086904" cy="365125"/>
          </a:xfrm>
          <a:prstGeom prst="rect">
            <a:avLst/>
          </a:prstGeom>
        </p:spPr>
        <p:txBody>
          <a:bodyPr vert="horz" lIns="91440" tIns="45720" rIns="91440" bIns="45720" rtlCol="0" anchor="ctr"/>
          <a:lstStyle>
            <a:lvl1pPr algn="l">
              <a:defRPr sz="900">
                <a:solidFill>
                  <a:schemeClr val="bg1">
                    <a:lumMod val="50000"/>
                    <a:lumOff val="50000"/>
                  </a:schemeClr>
                </a:solidFill>
              </a:defRPr>
            </a:lvl1pPr>
          </a:lstStyle>
          <a:p>
            <a:endParaRPr lang="en-US"/>
          </a:p>
        </p:txBody>
      </p:sp>
      <p:sp>
        <p:nvSpPr>
          <p:cNvPr id="8" name="MSIPCMContentMarking" descr="{&quot;HashCode&quot;:1831732991,&quot;Placement&quot;:&quot;Footer&quot;}">
            <a:extLst>
              <a:ext uri="{FF2B5EF4-FFF2-40B4-BE49-F238E27FC236}">
                <a16:creationId xmlns:a16="http://schemas.microsoft.com/office/drawing/2014/main" id="{5736AE10-BF52-4B64-858C-828D27983758}"/>
              </a:ext>
            </a:extLst>
          </p:cNvPr>
          <p:cNvSpPr txBox="1"/>
          <p:nvPr userDrawn="1"/>
        </p:nvSpPr>
        <p:spPr>
          <a:xfrm>
            <a:off x="3865152" y="6595656"/>
            <a:ext cx="1413695"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Schlumberger-Private</a:t>
            </a:r>
          </a:p>
        </p:txBody>
      </p:sp>
    </p:spTree>
    <p:extLst>
      <p:ext uri="{BB962C8B-B14F-4D97-AF65-F5344CB8AC3E}">
        <p14:creationId xmlns:p14="http://schemas.microsoft.com/office/powerpoint/2010/main" val="17274284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800" rtl="0" eaLnBrk="1" latinLnBrk="0" hangingPunct="1">
        <a:spcBef>
          <a:spcPct val="0"/>
        </a:spcBef>
        <a:buNone/>
        <a:defRPr sz="2800" kern="1200">
          <a:solidFill>
            <a:schemeClr val="accent1"/>
          </a:solidFill>
          <a:latin typeface="+mj-lt"/>
          <a:ea typeface="+mj-ea"/>
          <a:cs typeface="+mj-cs"/>
        </a:defRPr>
      </a:lvl1pPr>
    </p:titleStyle>
    <p:bodyStyle>
      <a:lvl1pPr marL="0" indent="0" algn="l" defTabSz="685800" rtl="0" eaLnBrk="1" latinLnBrk="0" hangingPunct="1">
        <a:spcBef>
          <a:spcPts val="750"/>
        </a:spcBef>
        <a:buClr>
          <a:schemeClr val="accent1"/>
        </a:buClr>
        <a:buFont typeface="Symbol" panose="05050102010706020507" pitchFamily="18" charset="2"/>
        <a:buNone/>
        <a:defRPr sz="1800" kern="1200">
          <a:solidFill>
            <a:schemeClr val="tx1"/>
          </a:solidFill>
          <a:latin typeface="+mn-lt"/>
          <a:ea typeface="+mn-ea"/>
          <a:cs typeface="+mn-cs"/>
        </a:defRPr>
      </a:lvl1pPr>
      <a:lvl2pPr marL="239316" indent="-239316" algn="l" defTabSz="685800" rtl="0" eaLnBrk="1" latinLnBrk="0" hangingPunct="1">
        <a:spcBef>
          <a:spcPts val="600"/>
        </a:spcBef>
        <a:buClr>
          <a:schemeClr val="accent1"/>
        </a:buClr>
        <a:buFont typeface="Wingdings" panose="05000000000000000000" pitchFamily="2" charset="2"/>
        <a:buChar char="§"/>
        <a:defRPr sz="1800" kern="1200">
          <a:solidFill>
            <a:schemeClr val="tx1"/>
          </a:solidFill>
          <a:latin typeface="+mn-lt"/>
          <a:ea typeface="+mn-ea"/>
          <a:cs typeface="+mn-cs"/>
        </a:defRPr>
      </a:lvl2pPr>
      <a:lvl3pPr marL="471488" indent="-214313" algn="l" defTabSz="685800" rtl="0" eaLnBrk="1" latinLnBrk="0" hangingPunct="1">
        <a:spcBef>
          <a:spcPts val="450"/>
        </a:spcBef>
        <a:buClr>
          <a:schemeClr val="accent1"/>
        </a:buClr>
        <a:buFont typeface="Arial" panose="020B0604020202020204" pitchFamily="34" charset="0"/>
        <a:buChar char="–"/>
        <a:defRPr sz="1350" kern="1200">
          <a:solidFill>
            <a:schemeClr val="tx1"/>
          </a:solidFill>
          <a:latin typeface="+mn-lt"/>
          <a:ea typeface="+mn-ea"/>
          <a:cs typeface="+mn-cs"/>
        </a:defRPr>
      </a:lvl3pPr>
      <a:lvl4pPr marL="685800" indent="-214313" algn="l" defTabSz="685800" rtl="0" eaLnBrk="1" latinLnBrk="0" hangingPunct="1">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856060" indent="-170260" algn="l" defTabSz="685800" rtl="0" eaLnBrk="1" latinLnBrk="0" hangingPunct="1">
        <a:spcBef>
          <a:spcPts val="3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7" userDrawn="1">
          <p15:clr>
            <a:srgbClr val="F26B43"/>
          </p15:clr>
        </p15:guide>
        <p15:guide id="2" orient="horz"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77D1-449C-41C0-B4B1-18DEF109F051}"/>
              </a:ext>
            </a:extLst>
          </p:cNvPr>
          <p:cNvSpPr>
            <a:spLocks noGrp="1"/>
          </p:cNvSpPr>
          <p:nvPr>
            <p:ph type="ctrTitle"/>
          </p:nvPr>
        </p:nvSpPr>
        <p:spPr>
          <a:xfrm>
            <a:off x="2459183" y="1269530"/>
            <a:ext cx="6352310" cy="1790700"/>
          </a:xfrm>
        </p:spPr>
        <p:txBody>
          <a:bodyPr/>
          <a:lstStyle/>
          <a:p>
            <a:r>
              <a:rPr lang="en-US" sz="3600" b="1" dirty="0"/>
              <a:t>Inelastic Spectroscopy for Subsurface Exploration</a:t>
            </a:r>
            <a:endParaRPr lang="en-US" sz="3600" dirty="0"/>
          </a:p>
        </p:txBody>
      </p:sp>
      <p:sp>
        <p:nvSpPr>
          <p:cNvPr id="3" name="Subtitle 2">
            <a:extLst>
              <a:ext uri="{FF2B5EF4-FFF2-40B4-BE49-F238E27FC236}">
                <a16:creationId xmlns:a16="http://schemas.microsoft.com/office/drawing/2014/main" id="{19FFC858-B009-440B-8EB1-82E71B88E597}"/>
              </a:ext>
            </a:extLst>
          </p:cNvPr>
          <p:cNvSpPr>
            <a:spLocks noGrp="1"/>
          </p:cNvSpPr>
          <p:nvPr>
            <p:ph type="subTitle" idx="1"/>
          </p:nvPr>
        </p:nvSpPr>
        <p:spPr>
          <a:xfrm>
            <a:off x="2459182" y="3281796"/>
            <a:ext cx="6352310" cy="1061605"/>
          </a:xfrm>
        </p:spPr>
        <p:txBody>
          <a:bodyPr/>
          <a:lstStyle/>
          <a:p>
            <a:r>
              <a:rPr lang="en-US" sz="1500" u="sng" dirty="0"/>
              <a:t>Marie-Laure Mauborgne</a:t>
            </a:r>
            <a:r>
              <a:rPr lang="en-US" sz="1500" dirty="0"/>
              <a:t>, R. J. Radtke, Fabien </a:t>
            </a:r>
            <a:r>
              <a:rPr lang="en-US" sz="1500" dirty="0" err="1"/>
              <a:t>Haranger</a:t>
            </a:r>
            <a:endParaRPr lang="en-US" sz="1500" dirty="0"/>
          </a:p>
          <a:p>
            <a:r>
              <a:rPr lang="en-US" sz="1500" dirty="0"/>
              <a:t>Schlumberger</a:t>
            </a:r>
          </a:p>
          <a:p>
            <a:endParaRPr lang="en-US" sz="1500" dirty="0"/>
          </a:p>
          <a:p>
            <a:r>
              <a:rPr lang="en-US" sz="1500" dirty="0"/>
              <a:t>MMauborgne@slb.com</a:t>
            </a:r>
          </a:p>
        </p:txBody>
      </p:sp>
      <p:pic>
        <p:nvPicPr>
          <p:cNvPr id="4" name="Picture 3">
            <a:extLst>
              <a:ext uri="{FF2B5EF4-FFF2-40B4-BE49-F238E27FC236}">
                <a16:creationId xmlns:a16="http://schemas.microsoft.com/office/drawing/2014/main" id="{B447E616-3E38-4DA7-BEB6-5C3AB1CC27F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846" b="96144" l="4089" r="96145">
                        <a14:foregroundMark x1="21262" y1="63298" x2="21262" y2="63298"/>
                        <a14:foregroundMark x1="4439" y1="50000" x2="8978" y2="49904"/>
                        <a14:foregroundMark x1="11614" y1="49921" x2="23481" y2="50665"/>
                        <a14:foregroundMark x1="23481" y1="50665" x2="23715" y2="50000"/>
                        <a14:foregroundMark x1="19860" y1="53059" x2="6776" y2="53723"/>
                        <a14:foregroundMark x1="6776" y1="53723" x2="5257" y2="60771"/>
                        <a14:foregroundMark x1="5257" y1="60771" x2="7944" y2="67154"/>
                        <a14:foregroundMark x1="7944" y1="67154" x2="14252" y2="67154"/>
                        <a14:foregroundMark x1="14252" y1="67154" x2="20210" y2="64096"/>
                        <a14:foregroundMark x1="20210" y1="64096" x2="21145" y2="57181"/>
                        <a14:foregroundMark x1="21145" y1="57181" x2="19743" y2="52793"/>
                        <a14:foregroundMark x1="7477" y1="53324" x2="7360" y2="60771"/>
                        <a14:foregroundMark x1="7360" y1="60771" x2="10864" y2="68085"/>
                        <a14:foregroundMark x1="10864" y1="68085" x2="17523" y2="69415"/>
                        <a14:foregroundMark x1="17523" y1="69415" x2="23949" y2="67420"/>
                        <a14:foregroundMark x1="23949" y1="67420" x2="24416" y2="59441"/>
                        <a14:foregroundMark x1="24416" y1="59441" x2="21963" y2="52926"/>
                        <a14:foregroundMark x1="21963" y1="52926" x2="7243" y2="53590"/>
                        <a14:foregroundMark x1="9463" y1="55585" x2="16005" y2="57979"/>
                        <a14:foregroundMark x1="16005" y1="57979" x2="14252" y2="64761"/>
                        <a14:foregroundMark x1="14252" y1="64761" x2="9696" y2="59574"/>
                        <a14:foregroundMark x1="9696" y1="59574" x2="9930" y2="53723"/>
                        <a14:foregroundMark x1="14720" y1="64628" x2="20210" y2="69947"/>
                        <a14:foregroundMark x1="20210" y1="69947" x2="20444" y2="77660"/>
                        <a14:foregroundMark x1="20444" y1="77660" x2="16121" y2="82713"/>
                        <a14:foregroundMark x1="16121" y1="82713" x2="9813" y2="83112"/>
                        <a14:foregroundMark x1="9813" y1="83112" x2="3972" y2="80851"/>
                        <a14:foregroundMark x1="5987" y1="65768" x2="16706" y2="64628"/>
                        <a14:foregroundMark x1="4322" y1="65957" x2="4322" y2="65957"/>
                        <a14:foregroundMark x1="4439" y1="65559" x2="4439" y2="65559"/>
                        <a14:foregroundMark x1="4322" y1="65559" x2="4322" y2="65559"/>
                        <a14:foregroundMark x1="4322" y1="65691" x2="4322" y2="65691"/>
                        <a14:foregroundMark x1="4206" y1="66622" x2="4206" y2="66622"/>
                        <a14:foregroundMark x1="19977" y1="49867" x2="23481" y2="49867"/>
                        <a14:foregroundMark x1="4322" y1="65426" x2="4322" y2="65426"/>
                        <a14:foregroundMark x1="4322" y1="65559" x2="4322" y2="65559"/>
                        <a14:foregroundMark x1="4322" y1="65824" x2="4322" y2="65824"/>
                        <a14:foregroundMark x1="4322" y1="65691" x2="4322" y2="65691"/>
                        <a14:foregroundMark x1="4322" y1="65957" x2="4322" y2="65957"/>
                        <a14:foregroundMark x1="4206" y1="66489" x2="4206" y2="66489"/>
                        <a14:foregroundMark x1="4206" y1="69149" x2="4206" y2="69149"/>
                        <a14:foregroundMark x1="4206" y1="71543" x2="4206" y2="71543"/>
                        <a14:foregroundMark x1="4089" y1="71543" x2="4089" y2="71543"/>
                        <a14:foregroundMark x1="12734" y1="72739" x2="12734" y2="72739"/>
                        <a14:foregroundMark x1="4089" y1="72606" x2="4089" y2="72606"/>
                        <a14:foregroundMark x1="4089" y1="72606" x2="4089" y2="72606"/>
                        <a14:foregroundMark x1="4089" y1="73404" x2="4089" y2="73404"/>
                        <a14:foregroundMark x1="4206" y1="68218" x2="4206" y2="68218"/>
                        <a14:foregroundMark x1="4206" y1="67420" x2="4206" y2="67420"/>
                        <a14:foregroundMark x1="4206" y1="65957" x2="4206" y2="65957"/>
                        <a14:foregroundMark x1="4206" y1="65957" x2="4206" y2="65957"/>
                        <a14:foregroundMark x1="4206" y1="65559" x2="4206" y2="65559"/>
                        <a14:foregroundMark x1="4206" y1="66622" x2="4206" y2="66622"/>
                        <a14:foregroundMark x1="4206" y1="66622" x2="4206" y2="66622"/>
                        <a14:foregroundMark x1="47430" y1="92154" x2="47430" y2="92154"/>
                        <a14:foregroundMark x1="42991" y1="96144" x2="42991" y2="96144"/>
                        <a14:foregroundMark x1="92640" y1="81516" x2="92640" y2="81516"/>
                        <a14:foregroundMark x1="96145" y1="78324" x2="96145" y2="78324"/>
                        <a14:foregroundMark x1="44977" y1="7846" x2="44977" y2="7846"/>
                        <a14:foregroundMark x1="47079" y1="8378" x2="47079" y2="8378"/>
                        <a14:backgroundMark x1="10748" y1="49601" x2="10748" y2="49601"/>
                        <a14:backgroundMark x1="10164" y1="49601" x2="10164" y2="49601"/>
                        <a14:backgroundMark x1="9346" y1="49468" x2="9346" y2="49468"/>
                        <a14:backgroundMark x1="9579" y1="49468" x2="9579" y2="49468"/>
                        <a14:backgroundMark x1="9229" y1="49468" x2="11799" y2="49601"/>
                        <a14:backgroundMark x1="3850" y1="73404" x2="3621" y2="80851"/>
                        <a14:backgroundMark x1="3875" y1="72606" x2="3850" y2="73404"/>
                        <a14:backgroundMark x1="3908" y1="71543" x2="3875" y2="72606"/>
                        <a14:backgroundMark x1="3982" y1="69149" x2="3908" y2="71543"/>
                        <a14:backgroundMark x1="4011" y1="68218" x2="3982" y2="69149"/>
                        <a14:backgroundMark x1="4036" y1="67420" x2="4011" y2="68218"/>
                        <a14:backgroundMark x1="4060" y1="66622" x2="4036" y2="67420"/>
                        <a14:backgroundMark x1="4081" y1="65957" x2="4060" y2="66622"/>
                        <a14:backgroundMark x1="20093" y1="49601" x2="20093" y2="49601"/>
                        <a14:backgroundMark x1="20444" y1="49468" x2="20444" y2="49468"/>
                        <a14:backgroundMark x1="20327" y1="49601" x2="20327" y2="49601"/>
                        <a14:backgroundMark x1="20794" y1="49601" x2="20794" y2="49601"/>
                        <a14:backgroundMark x1="21145" y1="49601" x2="21145" y2="49601"/>
                        <a14:backgroundMark x1="21612" y1="49601" x2="21612" y2="49601"/>
                        <a14:backgroundMark x1="21846" y1="49601" x2="21846" y2="49601"/>
                        <a14:backgroundMark x1="22430" y1="49601" x2="22430" y2="49601"/>
                        <a14:backgroundMark x1="22664" y1="49468" x2="22664" y2="49468"/>
                        <a14:backgroundMark x1="22780" y1="49468" x2="22780" y2="49468"/>
                        <a14:backgroundMark x1="22780" y1="49601" x2="22780" y2="49601"/>
                        <a14:backgroundMark x1="23131" y1="49601" x2="23131" y2="49601"/>
                        <a14:backgroundMark x1="23364" y1="49601" x2="23364" y2="49601"/>
                        <a14:backgroundMark x1="23481" y1="49601" x2="23481" y2="49601"/>
                        <a14:backgroundMark x1="22897" y1="49601" x2="22897" y2="49601"/>
                        <a14:backgroundMark x1="22196" y1="49601" x2="22196" y2="49601"/>
                        <a14:backgroundMark x1="20911" y1="49601" x2="20911" y2="49601"/>
                        <a14:backgroundMark x1="20444" y1="49601" x2="20444" y2="49601"/>
                        <a14:backgroundMark x1="3972" y1="65426" x2="3972" y2="65426"/>
                        <a14:backgroundMark x1="77220" y1="53723" x2="77220" y2="53723"/>
                        <a14:backgroundMark x1="77220" y1="53989" x2="77220" y2="53989"/>
                      </a14:backgroundRemoval>
                    </a14:imgEffect>
                  </a14:imgLayer>
                </a14:imgProps>
              </a:ext>
            </a:extLst>
          </a:blip>
          <a:stretch>
            <a:fillRect/>
          </a:stretch>
        </p:blipFill>
        <p:spPr>
          <a:xfrm>
            <a:off x="-108018" y="2008909"/>
            <a:ext cx="4080643" cy="3584864"/>
          </a:xfrm>
          <a:prstGeom prst="rect">
            <a:avLst/>
          </a:prstGeom>
        </p:spPr>
      </p:pic>
    </p:spTree>
    <p:extLst>
      <p:ext uri="{BB962C8B-B14F-4D97-AF65-F5344CB8AC3E}">
        <p14:creationId xmlns:p14="http://schemas.microsoft.com/office/powerpoint/2010/main" val="480505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06331-217C-493D-B778-7AF140D3F7D5}"/>
              </a:ext>
            </a:extLst>
          </p:cNvPr>
          <p:cNvSpPr>
            <a:spLocks noGrp="1"/>
          </p:cNvSpPr>
          <p:nvPr>
            <p:ph type="title"/>
          </p:nvPr>
        </p:nvSpPr>
        <p:spPr>
          <a:xfrm>
            <a:off x="387055" y="410996"/>
            <a:ext cx="8367510" cy="781198"/>
          </a:xfrm>
        </p:spPr>
        <p:txBody>
          <a:bodyPr anchor="t">
            <a:normAutofit/>
          </a:bodyPr>
          <a:lstStyle/>
          <a:p>
            <a:r>
              <a:rPr lang="en-US" dirty="0"/>
              <a:t>Why Do We Need Cross Sections?</a:t>
            </a:r>
          </a:p>
        </p:txBody>
      </p:sp>
      <p:sp>
        <p:nvSpPr>
          <p:cNvPr id="2" name="Content Placeholder 1">
            <a:extLst>
              <a:ext uri="{FF2B5EF4-FFF2-40B4-BE49-F238E27FC236}">
                <a16:creationId xmlns:a16="http://schemas.microsoft.com/office/drawing/2014/main" id="{CA63F486-CB9B-4043-AED7-E6D480405688}"/>
              </a:ext>
            </a:extLst>
          </p:cNvPr>
          <p:cNvSpPr>
            <a:spLocks noGrp="1"/>
          </p:cNvSpPr>
          <p:nvPr>
            <p:ph sz="half" idx="1"/>
          </p:nvPr>
        </p:nvSpPr>
        <p:spPr>
          <a:xfrm>
            <a:off x="361950" y="1192195"/>
            <a:ext cx="5472098" cy="4716482"/>
          </a:xfrm>
        </p:spPr>
        <p:txBody>
          <a:bodyPr>
            <a:noAutofit/>
          </a:bodyPr>
          <a:lstStyle/>
          <a:p>
            <a:pPr marL="342900" indent="-342900">
              <a:lnSpc>
                <a:spcPct val="90000"/>
              </a:lnSpc>
              <a:buFont typeface="Wingdings" panose="05000000000000000000" pitchFamily="2" charset="2"/>
              <a:buChar char="§"/>
            </a:pPr>
            <a:r>
              <a:rPr lang="en-US" sz="1800" dirty="0"/>
              <a:t>Nuclear modeling is fundamental to well logging tool development</a:t>
            </a:r>
          </a:p>
          <a:p>
            <a:pPr marL="496491" lvl="1" indent="-257175">
              <a:lnSpc>
                <a:spcPct val="90000"/>
              </a:lnSpc>
              <a:buFont typeface="Arial" panose="020B0604020202020204" pitchFamily="34" charset="0"/>
              <a:buChar char="•"/>
            </a:pPr>
            <a:r>
              <a:rPr lang="en-US" sz="1800" dirty="0"/>
              <a:t>Explore design choices quickly.</a:t>
            </a:r>
          </a:p>
          <a:p>
            <a:pPr marL="496491" lvl="1" indent="-257175">
              <a:lnSpc>
                <a:spcPct val="90000"/>
              </a:lnSpc>
              <a:buFont typeface="Arial" panose="020B0604020202020204" pitchFamily="34" charset="0"/>
              <a:buChar char="•"/>
            </a:pPr>
            <a:r>
              <a:rPr lang="en-US" sz="1800" dirty="0"/>
              <a:t>Balance mechanics, electronics, and physics without costly experimentation.</a:t>
            </a:r>
          </a:p>
          <a:p>
            <a:pPr marL="496491" lvl="1" indent="-257175">
              <a:lnSpc>
                <a:spcPct val="90000"/>
              </a:lnSpc>
              <a:buFont typeface="Arial" panose="020B0604020202020204" pitchFamily="34" charset="0"/>
              <a:buChar char="•"/>
            </a:pPr>
            <a:r>
              <a:rPr lang="en-US" sz="1800" dirty="0"/>
              <a:t>Complement and extend characterization measurements.</a:t>
            </a:r>
          </a:p>
          <a:p>
            <a:pPr marL="496491" lvl="1" indent="-257175">
              <a:lnSpc>
                <a:spcPct val="90000"/>
              </a:lnSpc>
              <a:buFont typeface="Arial" panose="020B0604020202020204" pitchFamily="34" charset="0"/>
              <a:buChar char="•"/>
            </a:pPr>
            <a:endParaRPr lang="en-US" sz="1800" dirty="0"/>
          </a:p>
          <a:p>
            <a:pPr marL="342900" indent="-342900">
              <a:lnSpc>
                <a:spcPct val="90000"/>
              </a:lnSpc>
              <a:buFont typeface="Wingdings" panose="05000000000000000000" pitchFamily="2" charset="2"/>
              <a:buChar char="§"/>
            </a:pPr>
            <a:r>
              <a:rPr lang="en-US" sz="1800" dirty="0"/>
              <a:t>Accurate modeling relies on accurate cross sections.</a:t>
            </a:r>
          </a:p>
          <a:p>
            <a:pPr marL="496491" lvl="1" indent="-257175">
              <a:lnSpc>
                <a:spcPct val="90000"/>
              </a:lnSpc>
              <a:buFont typeface="Arial" panose="020B0604020202020204" pitchFamily="34" charset="0"/>
              <a:buChar char="•"/>
            </a:pPr>
            <a:endParaRPr lang="en-US" sz="1800" dirty="0"/>
          </a:p>
          <a:p>
            <a:pPr marL="342900" indent="-342900">
              <a:lnSpc>
                <a:spcPct val="90000"/>
              </a:lnSpc>
              <a:buFont typeface="Wingdings" panose="05000000000000000000" pitchFamily="2" charset="2"/>
              <a:buChar char="§"/>
            </a:pPr>
            <a:r>
              <a:rPr lang="en-US" sz="1800" dirty="0"/>
              <a:t>For spectroscopy, better cross sections could</a:t>
            </a:r>
          </a:p>
          <a:p>
            <a:pPr marL="496491" lvl="1" indent="-257175">
              <a:lnSpc>
                <a:spcPct val="90000"/>
              </a:lnSpc>
              <a:buFont typeface="Arial" panose="020B0604020202020204" pitchFamily="34" charset="0"/>
              <a:buChar char="•"/>
            </a:pPr>
            <a:r>
              <a:rPr lang="en-US" sz="1800" dirty="0"/>
              <a:t>improve elemental response (standard) derivation and interpretation algorithms</a:t>
            </a:r>
          </a:p>
          <a:p>
            <a:pPr marL="496491" lvl="1" indent="-257175">
              <a:lnSpc>
                <a:spcPct val="90000"/>
              </a:lnSpc>
              <a:buFont typeface="Arial" panose="020B0604020202020204" pitchFamily="34" charset="0"/>
              <a:buChar char="•"/>
            </a:pPr>
            <a:r>
              <a:rPr lang="en-US" sz="1800" dirty="0"/>
              <a:t>allow elemental standards directly from modeling.</a:t>
            </a:r>
          </a:p>
        </p:txBody>
      </p:sp>
      <p:pic>
        <p:nvPicPr>
          <p:cNvPr id="4" name="Picture 3">
            <a:extLst>
              <a:ext uri="{FF2B5EF4-FFF2-40B4-BE49-F238E27FC236}">
                <a16:creationId xmlns:a16="http://schemas.microsoft.com/office/drawing/2014/main" id="{736F8FBA-EE56-49C0-A744-1706FBE8210F}"/>
              </a:ext>
            </a:extLst>
          </p:cNvPr>
          <p:cNvPicPr>
            <a:picLocks noChangeAspect="1"/>
          </p:cNvPicPr>
          <p:nvPr/>
        </p:nvPicPr>
        <p:blipFill rotWithShape="1">
          <a:blip r:embed="rId2">
            <a:extLst>
              <a:ext uri="{28A0092B-C50C-407E-A947-70E740481C1C}">
                <a14:useLocalDpi xmlns:a14="http://schemas.microsoft.com/office/drawing/2010/main" val="0"/>
              </a:ext>
            </a:extLst>
          </a:blip>
          <a:srcRect r="1" b="4389"/>
          <a:stretch/>
        </p:blipFill>
        <p:spPr>
          <a:xfrm>
            <a:off x="5861533" y="1570005"/>
            <a:ext cx="2920517" cy="3960862"/>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2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6A81E-AA55-4D0C-9ABB-916E9A0EE212}"/>
              </a:ext>
            </a:extLst>
          </p:cNvPr>
          <p:cNvSpPr>
            <a:spLocks noGrp="1"/>
          </p:cNvSpPr>
          <p:nvPr>
            <p:ph idx="1"/>
          </p:nvPr>
        </p:nvSpPr>
        <p:spPr/>
        <p:txBody>
          <a:bodyPr/>
          <a:lstStyle/>
          <a:p>
            <a:r>
              <a:rPr lang="en-US" sz="2000" dirty="0"/>
              <a:t>Inelastic gamma rays provide: </a:t>
            </a:r>
          </a:p>
          <a:p>
            <a:pPr marL="342900" indent="-342900">
              <a:buFont typeface="Arial" panose="020B0604020202020204" pitchFamily="34" charset="0"/>
              <a:buChar char="•"/>
            </a:pPr>
            <a:r>
              <a:rPr lang="en-US" sz="2000" dirty="0"/>
              <a:t>unique information on carbon and oxygen</a:t>
            </a:r>
          </a:p>
          <a:p>
            <a:pPr marL="342900" indent="-342900">
              <a:buFont typeface="Arial" panose="020B0604020202020204" pitchFamily="34" charset="0"/>
              <a:buChar char="•"/>
            </a:pPr>
            <a:r>
              <a:rPr lang="en-US" sz="2000" dirty="0"/>
              <a:t>easier magnesium detection</a:t>
            </a:r>
          </a:p>
          <a:p>
            <a:pPr marL="342900" indent="-342900">
              <a:buFont typeface="Arial" panose="020B0604020202020204" pitchFamily="34" charset="0"/>
              <a:buChar char="•"/>
            </a:pPr>
            <a:r>
              <a:rPr lang="en-US" sz="2000" dirty="0"/>
              <a:t>complementary information on calcium, silicon, aluminum, sulfur, and iron</a:t>
            </a:r>
          </a:p>
          <a:p>
            <a:pPr marL="342900" indent="-342900">
              <a:buFont typeface="Arial" panose="020B0604020202020204" pitchFamily="34" charset="0"/>
              <a:buChar char="•"/>
            </a:pPr>
            <a:r>
              <a:rPr lang="en-US" sz="2000" dirty="0"/>
              <a:t>smaller sensitivity to chlorine.</a:t>
            </a:r>
          </a:p>
          <a:p>
            <a:pPr marL="342900" indent="-342900">
              <a:buFont typeface="Arial" panose="020B0604020202020204" pitchFamily="34" charset="0"/>
              <a:buChar char="•"/>
            </a:pPr>
            <a:endParaRPr lang="en-US" sz="2000" dirty="0"/>
          </a:p>
          <a:p>
            <a:r>
              <a:rPr lang="en-US" sz="2000" dirty="0"/>
              <a:t>A major drawback is the high background signal produced by the tool.</a:t>
            </a:r>
          </a:p>
          <a:p>
            <a:r>
              <a:rPr lang="en-US" sz="2000" dirty="0"/>
              <a:t>Being able to predict the amount of background is crucial to our application as well as separate elements found in the tool and the environment.</a:t>
            </a:r>
          </a:p>
          <a:p>
            <a:endParaRPr lang="en-US" sz="2000" dirty="0"/>
          </a:p>
        </p:txBody>
      </p:sp>
      <p:sp>
        <p:nvSpPr>
          <p:cNvPr id="3" name="Title 2">
            <a:extLst>
              <a:ext uri="{FF2B5EF4-FFF2-40B4-BE49-F238E27FC236}">
                <a16:creationId xmlns:a16="http://schemas.microsoft.com/office/drawing/2014/main" id="{8BE12E26-A678-41BF-BDF6-72C27597F544}"/>
              </a:ext>
            </a:extLst>
          </p:cNvPr>
          <p:cNvSpPr>
            <a:spLocks noGrp="1"/>
          </p:cNvSpPr>
          <p:nvPr>
            <p:ph type="title"/>
          </p:nvPr>
        </p:nvSpPr>
        <p:spPr/>
        <p:txBody>
          <a:bodyPr/>
          <a:lstStyle/>
          <a:p>
            <a:r>
              <a:rPr lang="en-US" dirty="0"/>
              <a:t>Why Are Inelastic Gamma Rays Special?</a:t>
            </a:r>
          </a:p>
        </p:txBody>
      </p:sp>
    </p:spTree>
    <p:extLst>
      <p:ext uri="{BB962C8B-B14F-4D97-AF65-F5344CB8AC3E}">
        <p14:creationId xmlns:p14="http://schemas.microsoft.com/office/powerpoint/2010/main" val="3140207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A0EAAA-6F6A-4EE5-A0B3-8A67AD817FA7}"/>
              </a:ext>
            </a:extLst>
          </p:cNvPr>
          <p:cNvSpPr>
            <a:spLocks noGrp="1"/>
          </p:cNvSpPr>
          <p:nvPr>
            <p:ph idx="1"/>
          </p:nvPr>
        </p:nvSpPr>
        <p:spPr>
          <a:xfrm>
            <a:off x="388245" y="1247778"/>
            <a:ext cx="4344379" cy="4879975"/>
          </a:xfrm>
        </p:spPr>
        <p:txBody>
          <a:bodyPr/>
          <a:lstStyle/>
          <a:p>
            <a:pPr marL="285750" indent="-285750">
              <a:spcAft>
                <a:spcPts val="3000"/>
              </a:spcAft>
              <a:buFont typeface="Wingdings" panose="05000000000000000000" pitchFamily="2" charset="2"/>
              <a:buChar char="§"/>
            </a:pPr>
            <a:r>
              <a:rPr lang="en-US" dirty="0"/>
              <a:t>Tool submerged in diesel</a:t>
            </a:r>
          </a:p>
          <a:p>
            <a:pPr marL="285750" indent="-285750">
              <a:spcAft>
                <a:spcPts val="3000"/>
              </a:spcAft>
              <a:buFont typeface="Wingdings" panose="05000000000000000000" pitchFamily="2" charset="2"/>
              <a:buChar char="§"/>
            </a:pPr>
            <a:r>
              <a:rPr lang="en-US" dirty="0"/>
              <a:t>Measurement while the PNG is on only</a:t>
            </a:r>
          </a:p>
          <a:p>
            <a:pPr marL="285750" indent="-285750">
              <a:spcAft>
                <a:spcPts val="3000"/>
              </a:spcAft>
              <a:buFont typeface="Wingdings" panose="05000000000000000000" pitchFamily="2" charset="2"/>
              <a:buChar char="§"/>
            </a:pPr>
            <a:r>
              <a:rPr lang="en-US" dirty="0"/>
              <a:t>Mixed capture and inelastic signal</a:t>
            </a:r>
          </a:p>
          <a:p>
            <a:pPr marL="285750" indent="-285750">
              <a:spcAft>
                <a:spcPts val="3000"/>
              </a:spcAft>
              <a:buFont typeface="Wingdings" panose="05000000000000000000" pitchFamily="2" charset="2"/>
              <a:buChar char="§"/>
            </a:pPr>
            <a:r>
              <a:rPr lang="en-US" dirty="0"/>
              <a:t>Very distinguishable peaks for carbon and hydrogen</a:t>
            </a:r>
          </a:p>
          <a:p>
            <a:pPr marL="285750" indent="-285750">
              <a:spcAft>
                <a:spcPts val="3000"/>
              </a:spcAft>
              <a:buFont typeface="Wingdings" panose="05000000000000000000" pitchFamily="2" charset="2"/>
              <a:buChar char="§"/>
            </a:pPr>
            <a:r>
              <a:rPr lang="en-US" dirty="0"/>
              <a:t>Issue to reproduce the real magnitude of the background from the tool</a:t>
            </a:r>
          </a:p>
        </p:txBody>
      </p:sp>
      <p:sp>
        <p:nvSpPr>
          <p:cNvPr id="3" name="Title 2">
            <a:extLst>
              <a:ext uri="{FF2B5EF4-FFF2-40B4-BE49-F238E27FC236}">
                <a16:creationId xmlns:a16="http://schemas.microsoft.com/office/drawing/2014/main" id="{4E5D59A6-1544-4286-B196-4D3E01443E2E}"/>
              </a:ext>
            </a:extLst>
          </p:cNvPr>
          <p:cNvSpPr>
            <a:spLocks noGrp="1"/>
          </p:cNvSpPr>
          <p:nvPr>
            <p:ph type="title"/>
          </p:nvPr>
        </p:nvSpPr>
        <p:spPr/>
        <p:txBody>
          <a:bodyPr/>
          <a:lstStyle/>
          <a:p>
            <a:r>
              <a:rPr lang="en-US" dirty="0"/>
              <a:t>Tool Background</a:t>
            </a:r>
          </a:p>
        </p:txBody>
      </p:sp>
      <p:pic>
        <p:nvPicPr>
          <p:cNvPr id="3073" name="Picture 1">
            <a:extLst>
              <a:ext uri="{FF2B5EF4-FFF2-40B4-BE49-F238E27FC236}">
                <a16:creationId xmlns:a16="http://schemas.microsoft.com/office/drawing/2014/main" id="{8C35B824-D9A9-4BA7-9047-9D669AB91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196" y="596173"/>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22AEF21A-53E4-413E-83B5-7519DA9ED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196" y="342900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Up-Down 3">
            <a:extLst>
              <a:ext uri="{FF2B5EF4-FFF2-40B4-BE49-F238E27FC236}">
                <a16:creationId xmlns:a16="http://schemas.microsoft.com/office/drawing/2014/main" id="{EDFE7FC5-C0EA-4125-9296-B1CC4E08BC51}"/>
              </a:ext>
            </a:extLst>
          </p:cNvPr>
          <p:cNvSpPr/>
          <p:nvPr/>
        </p:nvSpPr>
        <p:spPr>
          <a:xfrm>
            <a:off x="6657174" y="2135595"/>
            <a:ext cx="102549" cy="29995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Down 4">
            <a:extLst>
              <a:ext uri="{FF2B5EF4-FFF2-40B4-BE49-F238E27FC236}">
                <a16:creationId xmlns:a16="http://schemas.microsoft.com/office/drawing/2014/main" id="{88C78873-594D-48B3-97A3-04586C6FF557}"/>
              </a:ext>
            </a:extLst>
          </p:cNvPr>
          <p:cNvSpPr/>
          <p:nvPr/>
        </p:nvSpPr>
        <p:spPr>
          <a:xfrm>
            <a:off x="7759581" y="2392823"/>
            <a:ext cx="102549" cy="196553"/>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B2AB66-9172-44A2-9F6C-55CB7885DECB}"/>
              </a:ext>
            </a:extLst>
          </p:cNvPr>
          <p:cNvSpPr txBox="1"/>
          <p:nvPr/>
        </p:nvSpPr>
        <p:spPr>
          <a:xfrm>
            <a:off x="7399783" y="2573466"/>
            <a:ext cx="822143" cy="246221"/>
          </a:xfrm>
          <a:prstGeom prst="rect">
            <a:avLst/>
          </a:prstGeom>
          <a:noFill/>
        </p:spPr>
        <p:txBody>
          <a:bodyPr wrap="square" rtlCol="0">
            <a:spAutoFit/>
          </a:bodyPr>
          <a:lstStyle/>
          <a:p>
            <a:pPr algn="ctr"/>
            <a:r>
              <a:rPr lang="en-US" sz="1000" dirty="0">
                <a:solidFill>
                  <a:schemeClr val="accent2"/>
                </a:solidFill>
              </a:rPr>
              <a:t>3x error</a:t>
            </a:r>
          </a:p>
        </p:txBody>
      </p:sp>
    </p:spTree>
    <p:extLst>
      <p:ext uri="{BB962C8B-B14F-4D97-AF65-F5344CB8AC3E}">
        <p14:creationId xmlns:p14="http://schemas.microsoft.com/office/powerpoint/2010/main" val="260814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C27EB7-41FE-4CE5-B760-279348679FA8}"/>
              </a:ext>
            </a:extLst>
          </p:cNvPr>
          <p:cNvSpPr>
            <a:spLocks noGrp="1"/>
          </p:cNvSpPr>
          <p:nvPr>
            <p:ph idx="1"/>
          </p:nvPr>
        </p:nvSpPr>
        <p:spPr>
          <a:xfrm>
            <a:off x="388245" y="1209964"/>
            <a:ext cx="4898518" cy="4243099"/>
          </a:xfrm>
        </p:spPr>
        <p:txBody>
          <a:bodyPr/>
          <a:lstStyle/>
          <a:p>
            <a:pPr lvl="1"/>
            <a:r>
              <a:rPr lang="en-US" sz="2400" dirty="0"/>
              <a:t>ENDF/B-VI: Elemental cross sections</a:t>
            </a:r>
          </a:p>
          <a:p>
            <a:pPr lvl="1"/>
            <a:endParaRPr lang="en-US" sz="2400" dirty="0"/>
          </a:p>
          <a:p>
            <a:pPr lvl="1"/>
            <a:r>
              <a:rPr lang="en-US" sz="2400" dirty="0"/>
              <a:t>ENDF/B-VII: Isotopic cross sections</a:t>
            </a:r>
          </a:p>
          <a:p>
            <a:pPr lvl="2"/>
            <a:r>
              <a:rPr lang="en-US" sz="1800" dirty="0"/>
              <a:t>Finer binning of gamma ray energies but</a:t>
            </a:r>
            <a:br>
              <a:rPr lang="en-US" sz="1800" dirty="0"/>
            </a:br>
            <a:r>
              <a:rPr lang="en-US" sz="1800" dirty="0"/>
              <a:t>limited impact due to our detector resolution</a:t>
            </a:r>
          </a:p>
          <a:p>
            <a:pPr lvl="2"/>
            <a:r>
              <a:rPr lang="en-US" sz="1800" dirty="0"/>
              <a:t>Missing line at ~1.8 MeV</a:t>
            </a:r>
            <a:endParaRPr lang="en-US" sz="2400" dirty="0"/>
          </a:p>
          <a:p>
            <a:endParaRPr lang="en-US" sz="2400" dirty="0"/>
          </a:p>
          <a:p>
            <a:endParaRPr lang="en-US" sz="2400" dirty="0"/>
          </a:p>
        </p:txBody>
      </p:sp>
      <p:sp>
        <p:nvSpPr>
          <p:cNvPr id="3" name="Title 2">
            <a:extLst>
              <a:ext uri="{FF2B5EF4-FFF2-40B4-BE49-F238E27FC236}">
                <a16:creationId xmlns:a16="http://schemas.microsoft.com/office/drawing/2014/main" id="{4910ADBA-D083-4F0B-B0EA-55831226B26D}"/>
              </a:ext>
            </a:extLst>
          </p:cNvPr>
          <p:cNvSpPr>
            <a:spLocks noGrp="1"/>
          </p:cNvSpPr>
          <p:nvPr>
            <p:ph type="title"/>
          </p:nvPr>
        </p:nvSpPr>
        <p:spPr/>
        <p:txBody>
          <a:bodyPr/>
          <a:lstStyle/>
          <a:p>
            <a:r>
              <a:rPr lang="en-US" dirty="0"/>
              <a:t>Magnesium Inelastic</a:t>
            </a:r>
          </a:p>
        </p:txBody>
      </p:sp>
      <p:pic>
        <p:nvPicPr>
          <p:cNvPr id="9217" name="Picture 1" descr="C:\Users\MMauborgne\AppData\Local\Temp\ConnectorClipboard209620033780624239\image15554537299980.png">
            <a:extLst>
              <a:ext uri="{FF2B5EF4-FFF2-40B4-BE49-F238E27FC236}">
                <a16:creationId xmlns:a16="http://schemas.microsoft.com/office/drawing/2014/main" id="{8F2A82A0-88EA-4727-8816-73D3EDB96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763" y="448794"/>
            <a:ext cx="3657600" cy="27431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7973579-8BB7-4C05-99FC-24530B8B9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763" y="3331513"/>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AF4FD76C-8BD8-4C53-8970-84646405BCF2}"/>
              </a:ext>
            </a:extLst>
          </p:cNvPr>
          <p:cNvSpPr/>
          <p:nvPr/>
        </p:nvSpPr>
        <p:spPr>
          <a:xfrm rot="7601082">
            <a:off x="6245489" y="1521342"/>
            <a:ext cx="417444" cy="16485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995D92E-ADC9-437E-9C6F-F3E72956CB7B}"/>
              </a:ext>
            </a:extLst>
          </p:cNvPr>
          <p:cNvSpPr/>
          <p:nvPr/>
        </p:nvSpPr>
        <p:spPr>
          <a:xfrm rot="7069857">
            <a:off x="6225033" y="4397626"/>
            <a:ext cx="417444" cy="16485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67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C27EB7-41FE-4CE5-B760-279348679FA8}"/>
              </a:ext>
            </a:extLst>
          </p:cNvPr>
          <p:cNvSpPr>
            <a:spLocks noGrp="1"/>
          </p:cNvSpPr>
          <p:nvPr>
            <p:ph idx="1"/>
          </p:nvPr>
        </p:nvSpPr>
        <p:spPr>
          <a:xfrm>
            <a:off x="388245" y="1296861"/>
            <a:ext cx="4872014" cy="4626711"/>
          </a:xfrm>
        </p:spPr>
        <p:txBody>
          <a:bodyPr/>
          <a:lstStyle/>
          <a:p>
            <a:pPr>
              <a:spcBef>
                <a:spcPts val="0"/>
              </a:spcBef>
            </a:pPr>
            <a:r>
              <a:rPr lang="en-US" sz="2000" dirty="0"/>
              <a:t>Use of natural compound in ENDF/B-VI, Si-28 afterward</a:t>
            </a:r>
          </a:p>
          <a:p>
            <a:endParaRPr lang="en-US" sz="2000" dirty="0"/>
          </a:p>
          <a:p>
            <a:r>
              <a:rPr lang="en-US" sz="2000" dirty="0"/>
              <a:t>Totally different response between ENDF/B-VI and newer releases</a:t>
            </a:r>
          </a:p>
          <a:p>
            <a:endParaRPr lang="en-US" sz="2000" dirty="0"/>
          </a:p>
          <a:p>
            <a:r>
              <a:rPr lang="en-US" sz="2000" dirty="0"/>
              <a:t>ENDF/B-VI in better agreement with our experimental results above 2 MeV</a:t>
            </a:r>
          </a:p>
          <a:p>
            <a:endParaRPr lang="en-US" sz="2000" dirty="0"/>
          </a:p>
        </p:txBody>
      </p:sp>
      <p:sp>
        <p:nvSpPr>
          <p:cNvPr id="3" name="Title 2">
            <a:extLst>
              <a:ext uri="{FF2B5EF4-FFF2-40B4-BE49-F238E27FC236}">
                <a16:creationId xmlns:a16="http://schemas.microsoft.com/office/drawing/2014/main" id="{4910ADBA-D083-4F0B-B0EA-55831226B26D}"/>
              </a:ext>
            </a:extLst>
          </p:cNvPr>
          <p:cNvSpPr>
            <a:spLocks noGrp="1"/>
          </p:cNvSpPr>
          <p:nvPr>
            <p:ph type="title"/>
          </p:nvPr>
        </p:nvSpPr>
        <p:spPr/>
        <p:txBody>
          <a:bodyPr/>
          <a:lstStyle/>
          <a:p>
            <a:r>
              <a:rPr lang="en-US" dirty="0"/>
              <a:t>Silicon Inelastic</a:t>
            </a:r>
          </a:p>
        </p:txBody>
      </p:sp>
      <p:pic>
        <p:nvPicPr>
          <p:cNvPr id="2049" name="Picture 1" descr="C:\Users\MMauborgne\AppData\Local\Temp\ConnectorClipboard209620033780624239\image15554389134670.png">
            <a:extLst>
              <a:ext uri="{FF2B5EF4-FFF2-40B4-BE49-F238E27FC236}">
                <a16:creationId xmlns:a16="http://schemas.microsoft.com/office/drawing/2014/main" id="{9FE49BFA-6E0F-4D54-90FB-5A0D24C99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259" y="300164"/>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8AAE89DE-6F9E-4243-97B3-3544551F0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862" y="3349487"/>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0734FBF-9024-4818-B5A3-3BE501CF1E90}"/>
              </a:ext>
            </a:extLst>
          </p:cNvPr>
          <p:cNvSpPr/>
          <p:nvPr/>
        </p:nvSpPr>
        <p:spPr>
          <a:xfrm>
            <a:off x="8205304" y="3958212"/>
            <a:ext cx="148167" cy="107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2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69157-D0BD-488D-B01D-BC8AF5E0CE7E}"/>
              </a:ext>
            </a:extLst>
          </p:cNvPr>
          <p:cNvSpPr>
            <a:spLocks noGrp="1"/>
          </p:cNvSpPr>
          <p:nvPr>
            <p:ph idx="1"/>
          </p:nvPr>
        </p:nvSpPr>
        <p:spPr>
          <a:xfrm>
            <a:off x="388245" y="1247778"/>
            <a:ext cx="4312964" cy="4879975"/>
          </a:xfrm>
        </p:spPr>
        <p:txBody>
          <a:bodyPr/>
          <a:lstStyle/>
          <a:p>
            <a:r>
              <a:rPr lang="en-US" dirty="0"/>
              <a:t>Unfortunately, no experimental comparison</a:t>
            </a:r>
          </a:p>
          <a:p>
            <a:endParaRPr lang="en-US" dirty="0"/>
          </a:p>
          <a:p>
            <a:r>
              <a:rPr lang="en-US" dirty="0"/>
              <a:t>Better agreement between </a:t>
            </a:r>
            <a:r>
              <a:rPr lang="en-US"/>
              <a:t>the latest ENDF </a:t>
            </a:r>
            <a:r>
              <a:rPr lang="en-US" dirty="0"/>
              <a:t>version and the Baghdad Atlas</a:t>
            </a:r>
          </a:p>
        </p:txBody>
      </p:sp>
      <p:sp>
        <p:nvSpPr>
          <p:cNvPr id="3" name="Title 2">
            <a:extLst>
              <a:ext uri="{FF2B5EF4-FFF2-40B4-BE49-F238E27FC236}">
                <a16:creationId xmlns:a16="http://schemas.microsoft.com/office/drawing/2014/main" id="{D55C75A4-7346-4C70-81BE-BC40235C47AD}"/>
              </a:ext>
            </a:extLst>
          </p:cNvPr>
          <p:cNvSpPr>
            <a:spLocks noGrp="1"/>
          </p:cNvSpPr>
          <p:nvPr>
            <p:ph type="title"/>
          </p:nvPr>
        </p:nvSpPr>
        <p:spPr/>
        <p:txBody>
          <a:bodyPr/>
          <a:lstStyle/>
          <a:p>
            <a:r>
              <a:rPr lang="en-US" dirty="0"/>
              <a:t>Titanium Inelastic</a:t>
            </a:r>
          </a:p>
        </p:txBody>
      </p:sp>
      <p:pic>
        <p:nvPicPr>
          <p:cNvPr id="3074" name="Picture 2">
            <a:extLst>
              <a:ext uri="{FF2B5EF4-FFF2-40B4-BE49-F238E27FC236}">
                <a16:creationId xmlns:a16="http://schemas.microsoft.com/office/drawing/2014/main" id="{DBFFF93C-655F-418A-B431-7A8F2C7932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9" r="6607"/>
          <a:stretch/>
        </p:blipFill>
        <p:spPr bwMode="auto">
          <a:xfrm>
            <a:off x="4701209" y="545190"/>
            <a:ext cx="4312964" cy="359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22BFF36-83F8-43BE-8AC9-57BA7310A15E}"/>
              </a:ext>
            </a:extLst>
          </p:cNvPr>
          <p:cNvSpPr/>
          <p:nvPr/>
        </p:nvSpPr>
        <p:spPr>
          <a:xfrm>
            <a:off x="8378687" y="1338317"/>
            <a:ext cx="173567" cy="15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060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0B3DDB-AB56-4CAB-84DF-EBFDD5F50319}"/>
              </a:ext>
            </a:extLst>
          </p:cNvPr>
          <p:cNvSpPr>
            <a:spLocks noGrp="1"/>
          </p:cNvSpPr>
          <p:nvPr>
            <p:ph idx="1"/>
          </p:nvPr>
        </p:nvSpPr>
        <p:spPr>
          <a:xfrm>
            <a:off x="388245" y="1247778"/>
            <a:ext cx="3779718" cy="4879975"/>
          </a:xfrm>
        </p:spPr>
        <p:txBody>
          <a:bodyPr/>
          <a:lstStyle/>
          <a:p>
            <a:r>
              <a:rPr lang="en-US" dirty="0"/>
              <a:t>Very limited number of features on our experimental data</a:t>
            </a:r>
          </a:p>
          <a:p>
            <a:endParaRPr lang="en-US" dirty="0"/>
          </a:p>
          <a:p>
            <a:r>
              <a:rPr lang="en-US" dirty="0"/>
              <a:t>Mostly in agreement with Baghdad Atlas</a:t>
            </a:r>
          </a:p>
        </p:txBody>
      </p:sp>
      <p:sp>
        <p:nvSpPr>
          <p:cNvPr id="3" name="Title 2">
            <a:extLst>
              <a:ext uri="{FF2B5EF4-FFF2-40B4-BE49-F238E27FC236}">
                <a16:creationId xmlns:a16="http://schemas.microsoft.com/office/drawing/2014/main" id="{FAD552F5-5EB7-448B-B799-12C928395433}"/>
              </a:ext>
            </a:extLst>
          </p:cNvPr>
          <p:cNvSpPr>
            <a:spLocks noGrp="1"/>
          </p:cNvSpPr>
          <p:nvPr>
            <p:ph type="title"/>
          </p:nvPr>
        </p:nvSpPr>
        <p:spPr/>
        <p:txBody>
          <a:bodyPr/>
          <a:lstStyle/>
          <a:p>
            <a:r>
              <a:rPr lang="en-US" dirty="0"/>
              <a:t>Iron Inelastic</a:t>
            </a:r>
          </a:p>
        </p:txBody>
      </p:sp>
      <p:pic>
        <p:nvPicPr>
          <p:cNvPr id="4098" name="Picture 2">
            <a:extLst>
              <a:ext uri="{FF2B5EF4-FFF2-40B4-BE49-F238E27FC236}">
                <a16:creationId xmlns:a16="http://schemas.microsoft.com/office/drawing/2014/main" id="{EB389860-7A17-4AA5-A349-4D26489F4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6965" y="300164"/>
            <a:ext cx="3657600" cy="274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8F8BC7D4-2E3C-41ED-831D-EC7F7EB6E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965" y="320402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4285C1-721A-4B25-9FB9-65D584148B40}"/>
              </a:ext>
            </a:extLst>
          </p:cNvPr>
          <p:cNvSpPr/>
          <p:nvPr/>
        </p:nvSpPr>
        <p:spPr>
          <a:xfrm>
            <a:off x="8026400" y="3821308"/>
            <a:ext cx="148167" cy="107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19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6C655C-44E5-4D59-BDAA-79195BDD732B}"/>
              </a:ext>
            </a:extLst>
          </p:cNvPr>
          <p:cNvSpPr>
            <a:spLocks noGrp="1"/>
          </p:cNvSpPr>
          <p:nvPr>
            <p:ph idx="1"/>
          </p:nvPr>
        </p:nvSpPr>
        <p:spPr>
          <a:xfrm>
            <a:off x="388245" y="1247778"/>
            <a:ext cx="4708720" cy="4879975"/>
          </a:xfrm>
        </p:spPr>
        <p:txBody>
          <a:bodyPr/>
          <a:lstStyle/>
          <a:p>
            <a:r>
              <a:rPr lang="en-US" dirty="0"/>
              <a:t>Calcium stays globally the same with some improvement in the sharpness of the peaks</a:t>
            </a:r>
          </a:p>
          <a:p>
            <a:endParaRPr lang="en-US" dirty="0"/>
          </a:p>
          <a:p>
            <a:r>
              <a:rPr lang="en-US" dirty="0"/>
              <a:t>Two peaks around 8 MeV disappeared</a:t>
            </a:r>
          </a:p>
          <a:p>
            <a:r>
              <a:rPr lang="en-US" dirty="0"/>
              <a:t>No experimental data </a:t>
            </a:r>
            <a:r>
              <a:rPr lang="en-US"/>
              <a:t>at this </a:t>
            </a:r>
            <a:r>
              <a:rPr lang="en-US" dirty="0"/>
              <a:t>energy</a:t>
            </a:r>
          </a:p>
        </p:txBody>
      </p:sp>
      <p:sp>
        <p:nvSpPr>
          <p:cNvPr id="3" name="Title 2">
            <a:extLst>
              <a:ext uri="{FF2B5EF4-FFF2-40B4-BE49-F238E27FC236}">
                <a16:creationId xmlns:a16="http://schemas.microsoft.com/office/drawing/2014/main" id="{6D912CDB-41F9-4C7B-A8DF-9B14A6EE4F08}"/>
              </a:ext>
            </a:extLst>
          </p:cNvPr>
          <p:cNvSpPr>
            <a:spLocks noGrp="1"/>
          </p:cNvSpPr>
          <p:nvPr>
            <p:ph type="title"/>
          </p:nvPr>
        </p:nvSpPr>
        <p:spPr/>
        <p:txBody>
          <a:bodyPr/>
          <a:lstStyle/>
          <a:p>
            <a:r>
              <a:rPr lang="en-US" dirty="0"/>
              <a:t>Calcium Inelastic</a:t>
            </a:r>
          </a:p>
        </p:txBody>
      </p:sp>
      <p:pic>
        <p:nvPicPr>
          <p:cNvPr id="6145" name="Picture 1">
            <a:extLst>
              <a:ext uri="{FF2B5EF4-FFF2-40B4-BE49-F238E27FC236}">
                <a16:creationId xmlns:a16="http://schemas.microsoft.com/office/drawing/2014/main" id="{D99A1560-5EF0-41E2-9F85-7F88042D8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6965" y="497442"/>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C098E7AF-B542-41A1-8AAB-25C5164C3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965" y="3384553"/>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8B726FD-29E8-48C1-B4D1-B7FAFEF43C66}"/>
              </a:ext>
            </a:extLst>
          </p:cNvPr>
          <p:cNvSpPr/>
          <p:nvPr/>
        </p:nvSpPr>
        <p:spPr>
          <a:xfrm>
            <a:off x="7762461" y="4651513"/>
            <a:ext cx="168965" cy="755374"/>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796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04A788-E1DD-43F6-82DD-1E586F3748FC}"/>
              </a:ext>
            </a:extLst>
          </p:cNvPr>
          <p:cNvSpPr>
            <a:spLocks noGrp="1"/>
          </p:cNvSpPr>
          <p:nvPr>
            <p:ph idx="1"/>
          </p:nvPr>
        </p:nvSpPr>
        <p:spPr/>
        <p:txBody>
          <a:bodyPr/>
          <a:lstStyle/>
          <a:p>
            <a:pPr marL="342900" indent="-342900">
              <a:buFont typeface="Wingdings" panose="05000000000000000000" pitchFamily="2" charset="2"/>
              <a:buChar char="§"/>
            </a:pPr>
            <a:r>
              <a:rPr lang="en-US" sz="2000" dirty="0"/>
              <a:t>Oilfield and space applications share an interest in lithology measurements obtained from neutron-induced gamma-ray spectroscopy</a:t>
            </a:r>
            <a:endParaRPr lang="en-US" dirty="0"/>
          </a:p>
          <a:p>
            <a:pPr lvl="1"/>
            <a:r>
              <a:rPr lang="en-US" sz="2000" dirty="0"/>
              <a:t>Modeling is perfectly suited to help design such tools and understand their measurements</a:t>
            </a:r>
          </a:p>
          <a:p>
            <a:pPr lvl="1"/>
            <a:r>
              <a:rPr lang="en-US" sz="2000" dirty="0"/>
              <a:t>Accurate cross sections are the foundation of this work. Major issues with inelastic cross sections are</a:t>
            </a:r>
          </a:p>
          <a:p>
            <a:pPr lvl="2"/>
            <a:r>
              <a:rPr lang="en-US" sz="2000" dirty="0"/>
              <a:t>experimental measurements of inelastic gamma ray peaks above 4 MeV</a:t>
            </a:r>
          </a:p>
          <a:p>
            <a:pPr lvl="2"/>
            <a:r>
              <a:rPr lang="en-US" sz="2000" dirty="0"/>
              <a:t>absolute cross sections for tool background.</a:t>
            </a:r>
          </a:p>
        </p:txBody>
      </p:sp>
      <p:sp>
        <p:nvSpPr>
          <p:cNvPr id="3" name="Title 2">
            <a:extLst>
              <a:ext uri="{FF2B5EF4-FFF2-40B4-BE49-F238E27FC236}">
                <a16:creationId xmlns:a16="http://schemas.microsoft.com/office/drawing/2014/main" id="{4F07C0A5-DBCB-4F2A-BC99-1B49A13525C6}"/>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3067429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04A788-E1DD-43F6-82DD-1E586F3748FC}"/>
              </a:ext>
            </a:extLst>
          </p:cNvPr>
          <p:cNvSpPr>
            <a:spLocks noGrp="1"/>
          </p:cNvSpPr>
          <p:nvPr>
            <p:ph idx="1"/>
          </p:nvPr>
        </p:nvSpPr>
        <p:spPr/>
        <p:txBody>
          <a:bodyPr/>
          <a:lstStyle/>
          <a:p>
            <a:pPr lvl="1"/>
            <a:r>
              <a:rPr lang="en-US" sz="2000" dirty="0"/>
              <a:t>Impact of the ENDF/B-VIII.0 Library on Modeling Nuclear Tools for Oil Exploration, Mauborgne et al.</a:t>
            </a:r>
            <a:br>
              <a:rPr lang="en-US" sz="2000" dirty="0"/>
            </a:br>
            <a:r>
              <a:rPr lang="en-US" sz="2000" dirty="0"/>
              <a:t>Nuclear Data 2019</a:t>
            </a:r>
            <a:br>
              <a:rPr lang="en-US" sz="2000" dirty="0"/>
            </a:br>
            <a:r>
              <a:rPr lang="en-US" sz="2000" dirty="0"/>
              <a:t>EPJ Web of Conf. Volume 239, 2020 </a:t>
            </a:r>
            <a:r>
              <a:rPr lang="nl-NL" sz="2000" dirty="0"/>
              <a:t>–</a:t>
            </a:r>
            <a:r>
              <a:rPr lang="en-US" sz="2000" dirty="0"/>
              <a:t> 20007</a:t>
            </a:r>
            <a:br>
              <a:rPr lang="en-US" sz="2000" dirty="0"/>
            </a:br>
            <a:endParaRPr lang="en-US" sz="2000" dirty="0"/>
          </a:p>
          <a:p>
            <a:pPr lvl="1"/>
            <a:r>
              <a:rPr lang="en-US" sz="2000" dirty="0"/>
              <a:t>Exploring for oil with nuclear physics, Mauborgne et al.</a:t>
            </a:r>
            <a:br>
              <a:rPr lang="en-US" sz="2000" dirty="0"/>
            </a:br>
            <a:r>
              <a:rPr lang="en-US" sz="2000" dirty="0"/>
              <a:t>Nuclear Data 2016</a:t>
            </a:r>
            <a:br>
              <a:rPr lang="en-US" sz="2000" dirty="0"/>
            </a:br>
            <a:r>
              <a:rPr lang="nl-NL" sz="2000" dirty="0"/>
              <a:t>EPJ Web Conf. Volume 146, 2017 </a:t>
            </a:r>
            <a:r>
              <a:rPr lang="nl-NL" sz="2000"/>
              <a:t>– 09009</a:t>
            </a:r>
            <a:br>
              <a:rPr lang="nl-NL" sz="2000"/>
            </a:br>
            <a:endParaRPr lang="nl-NL" sz="2000" dirty="0"/>
          </a:p>
          <a:p>
            <a:pPr lvl="1"/>
            <a:r>
              <a:rPr lang="nl-NL" sz="2000" dirty="0"/>
              <a:t>Designing tools for oil exploration using nuclear modeling, Mauborgne et al. </a:t>
            </a:r>
            <a:br>
              <a:rPr lang="nl-NL" sz="2000" dirty="0"/>
            </a:br>
            <a:r>
              <a:rPr lang="en-US" sz="2000" dirty="0"/>
              <a:t>Nuclear Data 2016</a:t>
            </a:r>
            <a:br>
              <a:rPr lang="nl-NL" sz="2000" dirty="0"/>
            </a:br>
            <a:r>
              <a:rPr lang="nl-NL" sz="2000" dirty="0"/>
              <a:t>EPJ Web Conf. Volume 146, 2017 – 09036</a:t>
            </a:r>
          </a:p>
          <a:p>
            <a:pPr marL="0" lvl="1" indent="0">
              <a:buNone/>
            </a:pPr>
            <a:br>
              <a:rPr lang="en-US" sz="2000" dirty="0"/>
            </a:br>
            <a:endParaRPr lang="en-US" sz="2000" dirty="0"/>
          </a:p>
        </p:txBody>
      </p:sp>
      <p:sp>
        <p:nvSpPr>
          <p:cNvPr id="3" name="Title 2">
            <a:extLst>
              <a:ext uri="{FF2B5EF4-FFF2-40B4-BE49-F238E27FC236}">
                <a16:creationId xmlns:a16="http://schemas.microsoft.com/office/drawing/2014/main" id="{4F07C0A5-DBCB-4F2A-BC99-1B49A13525C6}"/>
              </a:ext>
            </a:extLst>
          </p:cNvPr>
          <p:cNvSpPr>
            <a:spLocks noGrp="1"/>
          </p:cNvSpPr>
          <p:nvPr>
            <p:ph type="title"/>
          </p:nvPr>
        </p:nvSpPr>
        <p:spPr/>
        <p:txBody>
          <a:bodyPr/>
          <a:lstStyle/>
          <a:p>
            <a:r>
              <a:rPr lang="en-US" dirty="0"/>
              <a:t>Related publications</a:t>
            </a:r>
          </a:p>
        </p:txBody>
      </p:sp>
    </p:spTree>
    <p:extLst>
      <p:ext uri="{BB962C8B-B14F-4D97-AF65-F5344CB8AC3E}">
        <p14:creationId xmlns:p14="http://schemas.microsoft.com/office/powerpoint/2010/main" val="264551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50" y="1014219"/>
            <a:ext cx="2506470" cy="170895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956" y="3371065"/>
            <a:ext cx="2938531" cy="181738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960" y="1365524"/>
            <a:ext cx="2938531" cy="1959021"/>
          </a:xfrm>
          <a:prstGeom prst="rect">
            <a:avLst/>
          </a:prstGeom>
        </p:spPr>
      </p:pic>
      <p:pic>
        <p:nvPicPr>
          <p:cNvPr id="11" name="Picture 4" descr="0076_pcd0040">
            <a:extLst>
              <a:ext uri="{FF2B5EF4-FFF2-40B4-BE49-F238E27FC236}">
                <a16:creationId xmlns:a16="http://schemas.microsoft.com/office/drawing/2014/main" id="{CBA624B0-2ABA-406D-82DD-EAA6F2B0DA52}"/>
              </a:ext>
            </a:extLst>
          </p:cNvPr>
          <p:cNvPicPr>
            <a:picLocks noChangeAspect="1" noChangeArrowheads="1"/>
          </p:cNvPicPr>
          <p:nvPr/>
        </p:nvPicPr>
        <p:blipFill>
          <a:blip r:embed="rId6" cstate="print"/>
          <a:srcRect/>
          <a:stretch>
            <a:fillRect/>
          </a:stretch>
        </p:blipFill>
        <p:spPr bwMode="auto">
          <a:xfrm>
            <a:off x="5883396" y="2796043"/>
            <a:ext cx="2161475" cy="3298053"/>
          </a:xfrm>
          <a:prstGeom prst="rect">
            <a:avLst/>
          </a:prstGeom>
          <a:noFill/>
        </p:spPr>
      </p:pic>
      <p:sp>
        <p:nvSpPr>
          <p:cNvPr id="3" name="Content Placeholder 2"/>
          <p:cNvSpPr>
            <a:spLocks noGrp="1"/>
          </p:cNvSpPr>
          <p:nvPr>
            <p:ph idx="1"/>
          </p:nvPr>
        </p:nvSpPr>
        <p:spPr>
          <a:xfrm>
            <a:off x="312526" y="1063117"/>
            <a:ext cx="4890337" cy="4681901"/>
          </a:xfrm>
        </p:spPr>
        <p:txBody>
          <a:bodyPr/>
          <a:lstStyle/>
          <a:p>
            <a:r>
              <a:rPr lang="en-US" altLang="en-US" sz="2400" dirty="0"/>
              <a:t>Founded by a physicist and an engineer to conduct geophysical measurements of rock formations First measurement in 1927</a:t>
            </a:r>
          </a:p>
          <a:p>
            <a:endParaRPr lang="en-US" altLang="en-US" sz="1200" dirty="0"/>
          </a:p>
          <a:p>
            <a:r>
              <a:rPr lang="en-US" altLang="en-US" sz="2400" dirty="0"/>
              <a:t>Now</a:t>
            </a:r>
          </a:p>
          <a:p>
            <a:pPr lvl="1"/>
            <a:r>
              <a:rPr lang="en-US" altLang="en-US" sz="2400" dirty="0"/>
              <a:t>82,000 employees</a:t>
            </a:r>
            <a:br>
              <a:rPr lang="en-US" altLang="en-US" sz="2400" dirty="0"/>
            </a:br>
            <a:r>
              <a:rPr lang="en-US" altLang="en-US" sz="2400" dirty="0"/>
              <a:t>&gt;170 nationalities working in &gt;120 countries</a:t>
            </a:r>
          </a:p>
          <a:p>
            <a:pPr lvl="1"/>
            <a:r>
              <a:rPr lang="en-US" altLang="en-US" sz="2400" dirty="0"/>
              <a:t>&gt;90 research and engineering centers worldwide</a:t>
            </a:r>
          </a:p>
          <a:p>
            <a:pPr marL="0" lvl="1" indent="0">
              <a:buNone/>
            </a:pPr>
            <a:endParaRPr lang="en-US" altLang="en-US" sz="1200" dirty="0"/>
          </a:p>
        </p:txBody>
      </p:sp>
      <p:sp>
        <p:nvSpPr>
          <p:cNvPr id="2" name="Title 1"/>
          <p:cNvSpPr>
            <a:spLocks noGrp="1"/>
          </p:cNvSpPr>
          <p:nvPr>
            <p:ph type="title"/>
          </p:nvPr>
        </p:nvSpPr>
        <p:spPr/>
        <p:txBody>
          <a:bodyPr/>
          <a:lstStyle/>
          <a:p>
            <a:r>
              <a:rPr lang="en-US" altLang="en-US" sz="2800" dirty="0"/>
              <a:t>What is Schlumberger?</a:t>
            </a:r>
            <a:endParaRPr lang="en-US" sz="2800" dirty="0"/>
          </a:p>
        </p:txBody>
      </p:sp>
      <p:pic>
        <p:nvPicPr>
          <p:cNvPr id="14" name="Picture 13">
            <a:extLst>
              <a:ext uri="{FF2B5EF4-FFF2-40B4-BE49-F238E27FC236}">
                <a16:creationId xmlns:a16="http://schemas.microsoft.com/office/drawing/2014/main" id="{82B0E97C-2991-46A6-A715-ADA70DC1F2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921" y="1676364"/>
            <a:ext cx="2969566" cy="4454350"/>
          </a:xfrm>
          <a:prstGeom prst="rect">
            <a:avLst/>
          </a:prstGeom>
        </p:spPr>
      </p:pic>
      <p:pic>
        <p:nvPicPr>
          <p:cNvPr id="10" name="Picture 9">
            <a:extLst>
              <a:ext uri="{FF2B5EF4-FFF2-40B4-BE49-F238E27FC236}">
                <a16:creationId xmlns:a16="http://schemas.microsoft.com/office/drawing/2014/main" id="{26F402C9-5254-4B58-8D88-1BE6E6D05A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58" t="4813" r="3458" b="7261"/>
          <a:stretch/>
        </p:blipFill>
        <p:spPr>
          <a:xfrm>
            <a:off x="5278584" y="925528"/>
            <a:ext cx="3562904" cy="23940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4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 presetClass="exit" presetSubtype="0" fill="hold" nodeType="with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439BB6-CEB3-4627-ABCD-D12ED8840165}"/>
              </a:ext>
            </a:extLst>
          </p:cNvPr>
          <p:cNvPicPr>
            <a:picLocks noChangeAspect="1"/>
          </p:cNvPicPr>
          <p:nvPr/>
        </p:nvPicPr>
        <p:blipFill rotWithShape="1">
          <a:blip r:embed="rId2">
            <a:extLst>
              <a:ext uri="{28A0092B-C50C-407E-A947-70E740481C1C}">
                <a14:useLocalDpi xmlns:a14="http://schemas.microsoft.com/office/drawing/2010/main" val="0"/>
              </a:ext>
            </a:extLst>
          </a:blip>
          <a:srcRect l="19360"/>
          <a:stretch/>
        </p:blipFill>
        <p:spPr>
          <a:xfrm>
            <a:off x="6495797" y="1252881"/>
            <a:ext cx="2501223" cy="4652573"/>
          </a:xfrm>
          <a:prstGeom prst="rect">
            <a:avLst/>
          </a:prstGeom>
          <a:ln w="19050">
            <a:solidFill>
              <a:schemeClr val="tx1"/>
            </a:solidFill>
          </a:ln>
        </p:spPr>
      </p:pic>
      <p:pic>
        <p:nvPicPr>
          <p:cNvPr id="7" name="Picture 6">
            <a:extLst>
              <a:ext uri="{FF2B5EF4-FFF2-40B4-BE49-F238E27FC236}">
                <a16:creationId xmlns:a16="http://schemas.microsoft.com/office/drawing/2014/main" id="{229E667C-DAF4-43B8-B515-31C38C39D5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84"/>
          <a:stretch/>
        </p:blipFill>
        <p:spPr>
          <a:xfrm>
            <a:off x="6519672" y="1739618"/>
            <a:ext cx="2453475" cy="3679101"/>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71FE11A9-C5F8-46E9-AEAF-2150AF9C261F}"/>
              </a:ext>
            </a:extLst>
          </p:cNvPr>
          <p:cNvSpPr>
            <a:spLocks noGrp="1"/>
          </p:cNvSpPr>
          <p:nvPr>
            <p:ph idx="1"/>
          </p:nvPr>
        </p:nvSpPr>
        <p:spPr>
          <a:xfrm>
            <a:off x="338562" y="1071194"/>
            <a:ext cx="6108744" cy="4775428"/>
          </a:xfrm>
        </p:spPr>
        <p:txBody>
          <a:bodyPr/>
          <a:lstStyle/>
          <a:p>
            <a:pPr marL="285750" indent="-285750">
              <a:buFont typeface="Wingdings" panose="05000000000000000000" pitchFamily="2" charset="2"/>
              <a:buChar char="§"/>
            </a:pPr>
            <a:r>
              <a:rPr lang="en-US" dirty="0"/>
              <a:t>Focus on</a:t>
            </a:r>
          </a:p>
          <a:p>
            <a:pPr marL="496491" lvl="1" indent="-257175">
              <a:buFont typeface="Arial" panose="020B0604020202020204" pitchFamily="34" charset="0"/>
              <a:buChar char="•"/>
            </a:pPr>
            <a:r>
              <a:rPr lang="en-US" dirty="0"/>
              <a:t>Si, Ca, Mg, Al, Fe, K, S, Na to identify rock matrix</a:t>
            </a:r>
          </a:p>
          <a:p>
            <a:pPr marL="496491" lvl="1" indent="-257175">
              <a:buFont typeface="Arial" panose="020B0604020202020204" pitchFamily="34" charset="0"/>
              <a:buChar char="•"/>
            </a:pPr>
            <a:r>
              <a:rPr lang="en-US" dirty="0"/>
              <a:t>H, C, O, Cl to identify pore fluid</a:t>
            </a:r>
          </a:p>
          <a:p>
            <a:endParaRPr lang="en-US" sz="700" dirty="0"/>
          </a:p>
          <a:p>
            <a:pPr marL="285750" indent="-285750">
              <a:buFont typeface="Wingdings" panose="05000000000000000000" pitchFamily="2" charset="2"/>
              <a:buChar char="§"/>
            </a:pPr>
            <a:r>
              <a:rPr lang="en-US" dirty="0"/>
              <a:t>Extract the spectral signatures of the different elements</a:t>
            </a:r>
          </a:p>
          <a:p>
            <a:pPr marL="496491" lvl="1" indent="-257175">
              <a:buFont typeface="Arial" panose="020B0604020202020204" pitchFamily="34" charset="0"/>
              <a:buChar char="•"/>
            </a:pPr>
            <a:r>
              <a:rPr lang="en-US" dirty="0"/>
              <a:t>Acquiring high-precision spectra in variety of environments</a:t>
            </a:r>
          </a:p>
          <a:p>
            <a:pPr marL="496491" lvl="1" indent="-257175">
              <a:buFont typeface="Arial" panose="020B0604020202020204" pitchFamily="34" charset="0"/>
              <a:buChar char="•"/>
            </a:pPr>
            <a:r>
              <a:rPr lang="en-US" dirty="0"/>
              <a:t>Combining measured spectra to isolate specific contributions</a:t>
            </a:r>
          </a:p>
          <a:p>
            <a:pPr marL="496491" lvl="1" indent="-257175">
              <a:buFont typeface="Arial" panose="020B0604020202020204" pitchFamily="34" charset="0"/>
              <a:buChar char="•"/>
            </a:pPr>
            <a:r>
              <a:rPr lang="en-US" dirty="0"/>
              <a:t>Guiding this process through modeling</a:t>
            </a:r>
          </a:p>
          <a:p>
            <a:pPr marL="257175" indent="-257175">
              <a:buFont typeface="Arial" panose="020B0604020202020204" pitchFamily="34" charset="0"/>
              <a:buChar char="•"/>
            </a:pPr>
            <a:endParaRPr lang="en-US" sz="700" dirty="0"/>
          </a:p>
          <a:p>
            <a:r>
              <a:rPr lang="en-US" dirty="0"/>
              <a:t>High-quality elemental standards enable accurate spectral analysis, from which all tool answers are derived:</a:t>
            </a:r>
            <a:br>
              <a:rPr lang="en-US" dirty="0"/>
            </a:br>
            <a:r>
              <a:rPr lang="en-US" dirty="0"/>
              <a:t>elemental weight fractions, mineralogy, and total organic carbon</a:t>
            </a:r>
          </a:p>
        </p:txBody>
      </p:sp>
      <p:sp>
        <p:nvSpPr>
          <p:cNvPr id="3" name="Title 2">
            <a:extLst>
              <a:ext uri="{FF2B5EF4-FFF2-40B4-BE49-F238E27FC236}">
                <a16:creationId xmlns:a16="http://schemas.microsoft.com/office/drawing/2014/main" id="{E3CA2BEF-F9B6-43B4-9AA6-BB59012DF6DB}"/>
              </a:ext>
            </a:extLst>
          </p:cNvPr>
          <p:cNvSpPr>
            <a:spLocks noGrp="1"/>
          </p:cNvSpPr>
          <p:nvPr>
            <p:ph type="title"/>
          </p:nvPr>
        </p:nvSpPr>
        <p:spPr/>
        <p:txBody>
          <a:bodyPr/>
          <a:lstStyle/>
          <a:p>
            <a:r>
              <a:rPr lang="en-US" dirty="0"/>
              <a:t>From Measurements to Elemental Standards</a:t>
            </a:r>
          </a:p>
        </p:txBody>
      </p:sp>
      <p:pic>
        <p:nvPicPr>
          <p:cNvPr id="4" name="Picture 4">
            <a:extLst>
              <a:ext uri="{FF2B5EF4-FFF2-40B4-BE49-F238E27FC236}">
                <a16:creationId xmlns:a16="http://schemas.microsoft.com/office/drawing/2014/main" id="{B3BB0319-146B-4EB9-9915-D36D379488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14" y="1624791"/>
            <a:ext cx="2705044" cy="3608417"/>
          </a:xfrm>
          <a:prstGeom prst="rect">
            <a:avLst/>
          </a:prstGeom>
          <a:noFill/>
          <a:ln>
            <a:noFill/>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023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6"/>
          <p:cNvGrpSpPr>
            <a:grpSpLocks noChangeAspect="1"/>
          </p:cNvGrpSpPr>
          <p:nvPr/>
        </p:nvGrpSpPr>
        <p:grpSpPr bwMode="auto">
          <a:xfrm>
            <a:off x="4365523" y="703848"/>
            <a:ext cx="4372262" cy="4933727"/>
            <a:chOff x="4140" y="1966"/>
            <a:chExt cx="1152" cy="768"/>
          </a:xfrm>
        </p:grpSpPr>
        <p:pic>
          <p:nvPicPr>
            <p:cNvPr id="8" name="Picture 27" descr="Wirelhalf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 y="1966"/>
              <a:ext cx="1152" cy="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9" descr="Wirelhalfbright"/>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140" y="1966"/>
              <a:ext cx="1152" cy="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3" name="Content Placeholder 2"/>
          <p:cNvSpPr>
            <a:spLocks noGrp="1"/>
          </p:cNvSpPr>
          <p:nvPr>
            <p:ph sz="half" idx="1"/>
          </p:nvPr>
        </p:nvSpPr>
        <p:spPr>
          <a:xfrm>
            <a:off x="361952" y="1394463"/>
            <a:ext cx="4210051" cy="4514215"/>
          </a:xfrm>
        </p:spPr>
        <p:txBody>
          <a:bodyPr>
            <a:normAutofit fontScale="85000" lnSpcReduction="20000"/>
          </a:bodyPr>
          <a:lstStyle/>
          <a:p>
            <a:r>
              <a:rPr lang="en-US" dirty="0"/>
              <a:t>We develop tools to answer basic questions of oil exploration.</a:t>
            </a:r>
          </a:p>
          <a:p>
            <a:pPr lvl="1"/>
            <a:r>
              <a:rPr lang="en-US" dirty="0"/>
              <a:t>Where are the hydrocarbons?</a:t>
            </a:r>
          </a:p>
          <a:p>
            <a:pPr lvl="1"/>
            <a:r>
              <a:rPr lang="en-US" dirty="0"/>
              <a:t>What kind—oil or gas?</a:t>
            </a:r>
          </a:p>
          <a:p>
            <a:pPr lvl="1"/>
            <a:r>
              <a:rPr lang="en-US" dirty="0"/>
              <a:t>How much can be extracted?</a:t>
            </a:r>
          </a:p>
          <a:p>
            <a:pPr lvl="1"/>
            <a:endParaRPr lang="en-US" dirty="0"/>
          </a:p>
          <a:p>
            <a:r>
              <a:rPr lang="en-US" dirty="0"/>
              <a:t>Use nuclear physics to measure</a:t>
            </a:r>
          </a:p>
          <a:p>
            <a:pPr lvl="1"/>
            <a:r>
              <a:rPr lang="en-US" dirty="0"/>
              <a:t>natural radioactivity</a:t>
            </a:r>
          </a:p>
          <a:p>
            <a:pPr lvl="1"/>
            <a:r>
              <a:rPr lang="en-US" dirty="0"/>
              <a:t>rock density</a:t>
            </a:r>
          </a:p>
          <a:p>
            <a:pPr lvl="1"/>
            <a:r>
              <a:rPr lang="en-US" dirty="0"/>
              <a:t>hydrogen index, porosity</a:t>
            </a:r>
          </a:p>
          <a:p>
            <a:pPr lvl="1"/>
            <a:r>
              <a:rPr lang="en-US" dirty="0"/>
              <a:t>rock matrix and pore fluid composition</a:t>
            </a:r>
          </a:p>
          <a:p>
            <a:pPr lvl="1"/>
            <a:r>
              <a:rPr lang="en-US" dirty="0"/>
              <a:t>hole diameter</a:t>
            </a:r>
          </a:p>
          <a:p>
            <a:pPr lvl="1"/>
            <a:r>
              <a:rPr lang="en-US" dirty="0"/>
              <a:t>Etc.</a:t>
            </a:r>
          </a:p>
          <a:p>
            <a:pPr marL="0" lvl="1" indent="0">
              <a:buNone/>
            </a:pPr>
            <a:r>
              <a:rPr lang="en-US" dirty="0">
                <a:solidFill>
                  <a:schemeClr val="accent1"/>
                </a:solidFill>
                <a:sym typeface="Wingdings" panose="05000000000000000000" pitchFamily="2" charset="2"/>
              </a:rPr>
              <a:t></a:t>
            </a:r>
            <a:r>
              <a:rPr lang="en-US" dirty="0">
                <a:sym typeface="Wingdings" panose="05000000000000000000" pitchFamily="2" charset="2"/>
              </a:rPr>
              <a:t> Full characterization of the reservoir</a:t>
            </a:r>
            <a:endParaRPr lang="en-US" dirty="0"/>
          </a:p>
          <a:p>
            <a:pPr lvl="1"/>
            <a:endParaRPr lang="en-US" dirty="0"/>
          </a:p>
        </p:txBody>
      </p:sp>
      <p:sp>
        <p:nvSpPr>
          <p:cNvPr id="2" name="Title 1"/>
          <p:cNvSpPr>
            <a:spLocks noGrp="1"/>
          </p:cNvSpPr>
          <p:nvPr>
            <p:ph type="title"/>
          </p:nvPr>
        </p:nvSpPr>
        <p:spPr/>
        <p:txBody>
          <a:bodyPr/>
          <a:lstStyle/>
          <a:p>
            <a:r>
              <a:rPr lang="en-US" dirty="0"/>
              <a:t>What Do We Do?</a:t>
            </a:r>
          </a:p>
        </p:txBody>
      </p:sp>
      <p:pic>
        <p:nvPicPr>
          <p:cNvPr id="6" name="Picture 5"/>
          <p:cNvPicPr>
            <a:picLocks noChangeAspect="1"/>
          </p:cNvPicPr>
          <p:nvPr/>
        </p:nvPicPr>
        <p:blipFill rotWithShape="1">
          <a:blip r:embed="rId5"/>
          <a:srcRect l="36377" t="19967" r="31880" b="35169"/>
          <a:stretch/>
        </p:blipFill>
        <p:spPr>
          <a:xfrm>
            <a:off x="4330119" y="1126846"/>
            <a:ext cx="4649550" cy="4087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455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sz="half" idx="1"/>
          </p:nvPr>
        </p:nvSpPr>
        <p:spPr/>
        <p:txBody>
          <a:bodyPr>
            <a:normAutofit fontScale="92500"/>
          </a:bodyPr>
          <a:lstStyle/>
          <a:p>
            <a:r>
              <a:rPr lang="en-US" dirty="0"/>
              <a:t>Rock = Matrix + Pores</a:t>
            </a:r>
          </a:p>
          <a:p>
            <a:endParaRPr lang="en-US" dirty="0"/>
          </a:p>
          <a:p>
            <a:r>
              <a:rPr lang="en-US" dirty="0"/>
              <a:t>Typical matrix materials</a:t>
            </a:r>
          </a:p>
          <a:p>
            <a:pPr lvl="1"/>
            <a:r>
              <a:rPr lang="en-US" dirty="0"/>
              <a:t>In the reservoir — </a:t>
            </a:r>
            <a:br>
              <a:rPr lang="en-US" dirty="0"/>
            </a:br>
            <a:r>
              <a:rPr lang="en-US" dirty="0"/>
              <a:t>sandstone (SiO</a:t>
            </a:r>
            <a:r>
              <a:rPr lang="en-US" baseline="-25000" dirty="0"/>
              <a:t>2</a:t>
            </a:r>
            <a:r>
              <a:rPr lang="en-US" dirty="0"/>
              <a:t>), limestone (CaCO</a:t>
            </a:r>
            <a:r>
              <a:rPr lang="en-US" baseline="-25000" dirty="0"/>
              <a:t>3</a:t>
            </a:r>
            <a:r>
              <a:rPr lang="en-US" dirty="0"/>
              <a:t>), dolomite (CaMg(CO</a:t>
            </a:r>
            <a:r>
              <a:rPr lang="en-US" baseline="-25000" dirty="0"/>
              <a:t>3</a:t>
            </a:r>
            <a:r>
              <a:rPr lang="en-US" dirty="0"/>
              <a:t>)</a:t>
            </a:r>
            <a:r>
              <a:rPr lang="en-US" baseline="-25000" dirty="0"/>
              <a:t>2</a:t>
            </a:r>
            <a:r>
              <a:rPr lang="en-US" dirty="0"/>
              <a:t>)</a:t>
            </a:r>
          </a:p>
          <a:p>
            <a:pPr lvl="1"/>
            <a:r>
              <a:rPr lang="en-US" dirty="0"/>
              <a:t>Everywhere else — </a:t>
            </a:r>
            <a:br>
              <a:rPr lang="en-US" dirty="0"/>
            </a:br>
            <a:r>
              <a:rPr lang="en-US" dirty="0"/>
              <a:t>“shale” (e.g., aluminosilicates)</a:t>
            </a:r>
          </a:p>
          <a:p>
            <a:pPr lvl="1"/>
            <a:endParaRPr lang="en-US" dirty="0"/>
          </a:p>
          <a:p>
            <a:r>
              <a:rPr lang="en-US" dirty="0"/>
              <a:t>Typical pore fluids</a:t>
            </a:r>
          </a:p>
          <a:p>
            <a:pPr lvl="1"/>
            <a:r>
              <a:rPr lang="en-US" dirty="0"/>
              <a:t>Salt water (NaCl brine)</a:t>
            </a:r>
          </a:p>
          <a:p>
            <a:pPr lvl="1"/>
            <a:r>
              <a:rPr lang="en-US" dirty="0"/>
              <a:t>Hydrocarbon (oil or gas, </a:t>
            </a:r>
            <a:r>
              <a:rPr lang="en-US" dirty="0" err="1"/>
              <a:t>C</a:t>
            </a:r>
            <a:r>
              <a:rPr lang="en-US" baseline="-25000" dirty="0" err="1"/>
              <a:t>n</a:t>
            </a:r>
            <a:r>
              <a:rPr lang="en-US" dirty="0" err="1"/>
              <a:t>H</a:t>
            </a:r>
            <a:r>
              <a:rPr lang="en-US" baseline="-25000" dirty="0" err="1"/>
              <a:t>m</a:t>
            </a:r>
            <a:r>
              <a:rPr lang="en-US" dirty="0"/>
              <a:t>)</a:t>
            </a:r>
          </a:p>
        </p:txBody>
      </p:sp>
      <p:sp>
        <p:nvSpPr>
          <p:cNvPr id="15362" name="Rectangle 2"/>
          <p:cNvSpPr>
            <a:spLocks noGrp="1" noChangeArrowheads="1"/>
          </p:cNvSpPr>
          <p:nvPr>
            <p:ph type="title"/>
          </p:nvPr>
        </p:nvSpPr>
        <p:spPr/>
        <p:txBody>
          <a:bodyPr/>
          <a:lstStyle/>
          <a:p>
            <a:r>
              <a:rPr lang="en-US" dirty="0"/>
              <a:t>What Are Rocks Made of?</a:t>
            </a:r>
          </a:p>
        </p:txBody>
      </p:sp>
      <p:pic>
        <p:nvPicPr>
          <p:cNvPr id="2050" name="Picture 2" descr="Carbon services site selection.">
            <a:extLst>
              <a:ext uri="{FF2B5EF4-FFF2-40B4-BE49-F238E27FC236}">
                <a16:creationId xmlns:a16="http://schemas.microsoft.com/office/drawing/2014/main" id="{6B8A5EF9-4274-4632-9FF1-ADA85047F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514" y="1443287"/>
            <a:ext cx="4210051" cy="441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03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Documents\PC\01StingRay\Pictures\Stingrayimages2\Stingray_newBow_03.png"/>
          <p:cNvPicPr>
            <a:picLocks noChangeAspect="1" noChangeArrowheads="1"/>
          </p:cNvPicPr>
          <p:nvPr/>
        </p:nvPicPr>
        <p:blipFill>
          <a:blip r:embed="rId3" cstate="email"/>
          <a:srcRect/>
          <a:stretch>
            <a:fillRect/>
          </a:stretch>
        </p:blipFill>
        <p:spPr bwMode="auto">
          <a:xfrm rot="1178060">
            <a:off x="3568417" y="1694159"/>
            <a:ext cx="4504549" cy="3381933"/>
          </a:xfrm>
          <a:prstGeom prst="rect">
            <a:avLst/>
          </a:prstGeom>
          <a:noFill/>
        </p:spPr>
      </p:pic>
      <p:sp>
        <p:nvSpPr>
          <p:cNvPr id="4098" name="Rectangle 5"/>
          <p:cNvSpPr>
            <a:spLocks noGrp="1" noChangeArrowheads="1"/>
          </p:cNvSpPr>
          <p:nvPr>
            <p:ph type="body" idx="1"/>
          </p:nvPr>
        </p:nvSpPr>
        <p:spPr>
          <a:xfrm>
            <a:off x="388245" y="1247778"/>
            <a:ext cx="5569210" cy="4879975"/>
          </a:xfrm>
        </p:spPr>
        <p:txBody>
          <a:bodyPr/>
          <a:lstStyle/>
          <a:p>
            <a:pPr lvl="1"/>
            <a:r>
              <a:rPr lang="en-US" sz="2000" dirty="0"/>
              <a:t>Diameter: 4½ in (11.5 cm)</a:t>
            </a:r>
          </a:p>
          <a:p>
            <a:pPr lvl="1"/>
            <a:r>
              <a:rPr lang="en-US" sz="2000" dirty="0"/>
              <a:t>Length: 9 ft (3 m)</a:t>
            </a:r>
          </a:p>
          <a:p>
            <a:pPr lvl="1"/>
            <a:r>
              <a:rPr lang="en-US" sz="2000" dirty="0"/>
              <a:t>Mass: 300 </a:t>
            </a:r>
            <a:r>
              <a:rPr lang="en-US" sz="2000" dirty="0" err="1"/>
              <a:t>lbm</a:t>
            </a:r>
            <a:r>
              <a:rPr lang="en-US" sz="2000" dirty="0"/>
              <a:t> (130 kg)</a:t>
            </a:r>
          </a:p>
          <a:p>
            <a:pPr lvl="1"/>
            <a:r>
              <a:rPr lang="en-US" sz="2000" dirty="0"/>
              <a:t>175°C, 20,000 psi rating (1,350 atm)</a:t>
            </a:r>
          </a:p>
          <a:p>
            <a:pPr lvl="1"/>
            <a:endParaRPr lang="en-US" sz="2000" dirty="0"/>
          </a:p>
          <a:p>
            <a:pPr lvl="1"/>
            <a:r>
              <a:rPr lang="en-US" sz="2000" dirty="0"/>
              <a:t>Uses LaBr</a:t>
            </a:r>
            <a:r>
              <a:rPr lang="en-US" sz="2000" baseline="-25000" dirty="0"/>
              <a:t>3</a:t>
            </a:r>
            <a:r>
              <a:rPr lang="en-US" sz="2000" dirty="0"/>
              <a:t>:Ce spectroscopy detector</a:t>
            </a:r>
          </a:p>
          <a:p>
            <a:pPr lvl="1"/>
            <a:r>
              <a:rPr lang="en-US" sz="2000" dirty="0"/>
              <a:t>Pulsed Neutron Generator, 3.6 × 10</a:t>
            </a:r>
            <a:r>
              <a:rPr lang="en-US" sz="2000" baseline="30000" dirty="0"/>
              <a:t>8</a:t>
            </a:r>
            <a:r>
              <a:rPr lang="en-US" sz="2000" dirty="0"/>
              <a:t> neutron/s nominal output</a:t>
            </a:r>
          </a:p>
          <a:p>
            <a:pPr lvl="1"/>
            <a:endParaRPr lang="en-US" sz="2000" dirty="0"/>
          </a:p>
          <a:p>
            <a:pPr lvl="1"/>
            <a:r>
              <a:rPr lang="en-US" sz="2000" dirty="0"/>
              <a:t>First (in the industry) in-situ measurement of</a:t>
            </a:r>
            <a:br>
              <a:rPr lang="en-US" sz="2000" dirty="0"/>
            </a:br>
            <a:r>
              <a:rPr lang="en-US" sz="2000" dirty="0"/>
              <a:t>total organic carbon (TOC)</a:t>
            </a:r>
          </a:p>
          <a:p>
            <a:pPr lvl="1"/>
            <a:endParaRPr lang="en-US" sz="2000" dirty="0"/>
          </a:p>
          <a:p>
            <a:pPr lvl="1"/>
            <a:r>
              <a:rPr lang="en-US" sz="2000" dirty="0"/>
              <a:t>Tool used in this study</a:t>
            </a:r>
          </a:p>
          <a:p>
            <a:pPr lvl="1"/>
            <a:endParaRPr lang="en-US" sz="2000" dirty="0"/>
          </a:p>
          <a:p>
            <a:endParaRPr lang="en-US" sz="2000" dirty="0"/>
          </a:p>
          <a:p>
            <a:endParaRPr lang="en-US" sz="2000" dirty="0"/>
          </a:p>
          <a:p>
            <a:endParaRPr lang="en-US" sz="2000" dirty="0"/>
          </a:p>
          <a:p>
            <a:endParaRPr lang="en-US" sz="2000" dirty="0"/>
          </a:p>
          <a:p>
            <a:endParaRPr lang="fr-FR" sz="2000" dirty="0"/>
          </a:p>
        </p:txBody>
      </p:sp>
      <p:sp>
        <p:nvSpPr>
          <p:cNvPr id="4099" name="Rectangle 6"/>
          <p:cNvSpPr>
            <a:spLocks noGrp="1" noChangeArrowheads="1"/>
          </p:cNvSpPr>
          <p:nvPr>
            <p:ph type="title"/>
          </p:nvPr>
        </p:nvSpPr>
        <p:spPr/>
        <p:txBody>
          <a:bodyPr/>
          <a:lstStyle/>
          <a:p>
            <a:r>
              <a:rPr lang="en-US" dirty="0"/>
              <a:t>Tool Example: Dedicated to Spectroscopy</a:t>
            </a:r>
            <a:endParaRPr lang="fr-FR" dirty="0"/>
          </a:p>
        </p:txBody>
      </p:sp>
      <p:pic>
        <p:nvPicPr>
          <p:cNvPr id="2" name="Picture 2" descr="Shale gas reservoir is characterized by complex lithology with ultra-low porosity and permeability, which brings many challenges in the formation evaluation. Elemental Capture Spectroscopy Sonde (ECS) can be used to measure the elements and get the formation of the mineralogy. LithoScanner is a newly-generated spectroscopy tool, which can be used to measure both inelastic and capture spectra, providing estimation of more elements, including silicon, calcium, iron, sulfur, titanium, gadolinium, aluminum, potassium, sodium, magnesium, manganese, carbon, etc.">
            <a:extLst>
              <a:ext uri="{FF2B5EF4-FFF2-40B4-BE49-F238E27FC236}">
                <a16:creationId xmlns:a16="http://schemas.microsoft.com/office/drawing/2014/main" id="{54447A84-15C6-49E4-B865-509D2AADB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753" y="831847"/>
            <a:ext cx="2933873" cy="23058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AF71C8-C432-48E6-8353-5FF8FE623DB6}"/>
              </a:ext>
            </a:extLst>
          </p:cNvPr>
          <p:cNvSpPr/>
          <p:nvPr/>
        </p:nvSpPr>
        <p:spPr>
          <a:xfrm>
            <a:off x="5895201" y="873368"/>
            <a:ext cx="1132785" cy="14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F785B1-DF10-4BE4-9469-A17D2F2EB198}"/>
              </a:ext>
            </a:extLst>
          </p:cNvPr>
          <p:cNvSpPr/>
          <p:nvPr/>
        </p:nvSpPr>
        <p:spPr>
          <a:xfrm>
            <a:off x="7074879" y="2731476"/>
            <a:ext cx="392721" cy="158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37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t>
            </a:r>
          </a:p>
        </p:txBody>
      </p:sp>
      <p:sp>
        <p:nvSpPr>
          <p:cNvPr id="3" name="Content Placeholder 2"/>
          <p:cNvSpPr>
            <a:spLocks noGrp="1"/>
          </p:cNvSpPr>
          <p:nvPr>
            <p:ph sz="half" idx="1"/>
          </p:nvPr>
        </p:nvSpPr>
        <p:spPr/>
        <p:txBody>
          <a:bodyPr>
            <a:noAutofit/>
          </a:bodyPr>
          <a:lstStyle/>
          <a:p>
            <a:r>
              <a:rPr lang="en-US" sz="2200" dirty="0"/>
              <a:t>Not a laboratory environment:</a:t>
            </a:r>
          </a:p>
          <a:p>
            <a:pPr lvl="1"/>
            <a:r>
              <a:rPr lang="en-US" sz="2200" dirty="0"/>
              <a:t>Temperature (150-200</a:t>
            </a:r>
            <a:r>
              <a:rPr lang="en-US" sz="2200" dirty="0">
                <a:sym typeface="Symbol" panose="05050102010706020507" pitchFamily="18" charset="2"/>
              </a:rPr>
              <a:t></a:t>
            </a:r>
            <a:r>
              <a:rPr lang="en-US" sz="2200" dirty="0"/>
              <a:t>C)</a:t>
            </a:r>
          </a:p>
          <a:p>
            <a:pPr lvl="1"/>
            <a:r>
              <a:rPr lang="en-US" sz="2200" dirty="0"/>
              <a:t>Shock (hundreds of g)</a:t>
            </a:r>
          </a:p>
          <a:p>
            <a:pPr lvl="1"/>
            <a:r>
              <a:rPr lang="en-US" sz="2200" dirty="0"/>
              <a:t>Pressure (2,000 bar)</a:t>
            </a:r>
          </a:p>
          <a:p>
            <a:pPr lvl="1"/>
            <a:r>
              <a:rPr lang="en-US" sz="2200" dirty="0"/>
              <a:t>Presence of corrosive fluids</a:t>
            </a:r>
          </a:p>
          <a:p>
            <a:pPr lvl="1"/>
            <a:endParaRPr lang="en-US" sz="2200" dirty="0"/>
          </a:p>
          <a:p>
            <a:r>
              <a:rPr lang="en-US" sz="2200" dirty="0"/>
              <a:t>High precision/accuracy measurements are required</a:t>
            </a:r>
          </a:p>
          <a:p>
            <a:pPr lvl="1"/>
            <a:r>
              <a:rPr lang="en-US" sz="2200" dirty="0"/>
              <a:t>Rock density accuracy &lt;1%</a:t>
            </a:r>
          </a:p>
          <a:p>
            <a:pPr lvl="1"/>
            <a:r>
              <a:rPr lang="en-US" sz="2200" dirty="0"/>
              <a:t>Short acquisition time (from less than 1 s to about 1 min)</a:t>
            </a:r>
          </a:p>
          <a:p>
            <a:pPr marL="1322" lvl="1" indent="0">
              <a:buNone/>
            </a:pPr>
            <a:r>
              <a:rPr lang="en-US" sz="2200" dirty="0"/>
              <a:t> </a:t>
            </a:r>
          </a:p>
        </p:txBody>
      </p:sp>
      <p:sp>
        <p:nvSpPr>
          <p:cNvPr id="4" name="Content Placeholder 3"/>
          <p:cNvSpPr>
            <a:spLocks noGrp="1"/>
          </p:cNvSpPr>
          <p:nvPr>
            <p:ph sz="half" idx="2"/>
          </p:nvPr>
        </p:nvSpPr>
        <p:spPr>
          <a:xfrm>
            <a:off x="4826000" y="1384301"/>
            <a:ext cx="4074160" cy="4514215"/>
          </a:xfrm>
        </p:spPr>
        <p:txBody>
          <a:bodyPr>
            <a:normAutofit fontScale="92500"/>
          </a:bodyPr>
          <a:lstStyle/>
          <a:p>
            <a:r>
              <a:rPr lang="en-US" sz="2200" b="1" dirty="0"/>
              <a:t>Logging While Drilling </a:t>
            </a:r>
            <a:r>
              <a:rPr lang="en-US" sz="2200" dirty="0"/>
              <a:t>specificities:</a:t>
            </a:r>
          </a:p>
          <a:p>
            <a:pPr lvl="1"/>
            <a:r>
              <a:rPr lang="en-US" sz="2200" dirty="0"/>
              <a:t>Space: less than 1% of the volume occupied by detectors</a:t>
            </a:r>
          </a:p>
          <a:p>
            <a:pPr lvl="1"/>
            <a:r>
              <a:rPr lang="en-US" sz="2200" dirty="0"/>
              <a:t>Power: 90W for a nuclear tool with neutron generator and detectors</a:t>
            </a:r>
          </a:p>
          <a:p>
            <a:pPr lvl="1"/>
            <a:r>
              <a:rPr lang="en-US" sz="2200" dirty="0"/>
              <a:t>Limited bandwidth for communication ~12 bits/s (mud pulse)</a:t>
            </a:r>
          </a:p>
          <a:p>
            <a:pPr lvl="1"/>
            <a:r>
              <a:rPr lang="en-US" sz="2200" dirty="0"/>
              <a:t>Memory: ~2 GB for 300 h acquisition</a:t>
            </a:r>
          </a:p>
          <a:p>
            <a:pPr marL="1322" lvl="1" indent="0">
              <a:buNone/>
            </a:pPr>
            <a:r>
              <a:rPr lang="en-US" sz="2200" dirty="0"/>
              <a:t> </a:t>
            </a:r>
          </a:p>
          <a:p>
            <a:pPr marL="1322" lvl="1" indent="0">
              <a:buNone/>
            </a:pPr>
            <a:endParaRPr lang="en-US" sz="2200" dirty="0"/>
          </a:p>
          <a:p>
            <a:pPr marL="1322" lvl="1" indent="0">
              <a:buNone/>
            </a:pPr>
            <a:endParaRPr lang="en-US" sz="2200" dirty="0"/>
          </a:p>
        </p:txBody>
      </p:sp>
    </p:spTree>
    <p:extLst>
      <p:ext uri="{BB962C8B-B14F-4D97-AF65-F5344CB8AC3E}">
        <p14:creationId xmlns:p14="http://schemas.microsoft.com/office/powerpoint/2010/main" val="33422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350111" y="1463543"/>
            <a:ext cx="4476843" cy="3996596"/>
          </a:xfrm>
        </p:spPr>
        <p:txBody>
          <a:bodyPr/>
          <a:lstStyle/>
          <a:p>
            <a:r>
              <a:rPr lang="en-US" sz="2000" u="sng" dirty="0"/>
              <a:t>Proposal</a:t>
            </a:r>
            <a:r>
              <a:rPr lang="en-US" sz="2000" dirty="0"/>
              <a:t>: Spectroscopy on Venus Lander to analyze its crust and look for water</a:t>
            </a:r>
          </a:p>
          <a:p>
            <a:pPr marL="0" lvl="1" indent="0">
              <a:buNone/>
            </a:pPr>
            <a:endParaRPr lang="en-US" sz="1100" dirty="0"/>
          </a:p>
          <a:p>
            <a:r>
              <a:rPr lang="en-US" sz="2000" dirty="0"/>
              <a:t>Venus surface: P = 92 atm; T = 462</a:t>
            </a:r>
            <a:r>
              <a:rPr lang="en-US" sz="2000" dirty="0">
                <a:latin typeface="Arial" panose="020B0604020202020204" pitchFamily="34" charset="0"/>
                <a:cs typeface="Arial" panose="020B0604020202020204" pitchFamily="34" charset="0"/>
              </a:rPr>
              <a:t>º</a:t>
            </a:r>
            <a:r>
              <a:rPr lang="en-US" sz="2000" dirty="0"/>
              <a:t>C</a:t>
            </a:r>
          </a:p>
          <a:p>
            <a:pPr lvl="1"/>
            <a:r>
              <a:rPr lang="en-US" sz="2000" dirty="0"/>
              <a:t>Operational lifetime: 2–4 h max.</a:t>
            </a:r>
          </a:p>
          <a:p>
            <a:pPr lvl="1"/>
            <a:endParaRPr lang="en-US" sz="2000" dirty="0"/>
          </a:p>
          <a:p>
            <a:pPr marL="0" lvl="1" indent="0">
              <a:buNone/>
            </a:pPr>
            <a:r>
              <a:rPr lang="en-US" sz="2000" dirty="0"/>
              <a:t>First test done at NASA Goddard Space Flight Center with an actual tool</a:t>
            </a:r>
          </a:p>
          <a:p>
            <a:pPr marL="0" lvl="1" indent="0">
              <a:buNone/>
            </a:pPr>
            <a:endParaRPr lang="en-US" sz="2000" dirty="0"/>
          </a:p>
          <a:p>
            <a:pPr marL="0" lvl="1" indent="0">
              <a:buNone/>
            </a:pPr>
            <a:r>
              <a:rPr lang="en-US" sz="2000" dirty="0"/>
              <a:t>Very good results with only minor modifications of the tool</a:t>
            </a:r>
          </a:p>
        </p:txBody>
      </p:sp>
      <p:sp>
        <p:nvSpPr>
          <p:cNvPr id="2" name="Title 1"/>
          <p:cNvSpPr>
            <a:spLocks noGrp="1"/>
          </p:cNvSpPr>
          <p:nvPr>
            <p:ph type="title"/>
          </p:nvPr>
        </p:nvSpPr>
        <p:spPr/>
        <p:txBody>
          <a:bodyPr/>
          <a:lstStyle/>
          <a:p>
            <a:r>
              <a:rPr lang="en-US" dirty="0"/>
              <a:t>Recent Schlumberger-NASA Engagements—BECA</a:t>
            </a:r>
          </a:p>
        </p:txBody>
      </p:sp>
      <p:pic>
        <p:nvPicPr>
          <p:cNvPr id="4" name="Picture 3"/>
          <p:cNvPicPr>
            <a:picLocks noChangeAspect="1"/>
          </p:cNvPicPr>
          <p:nvPr/>
        </p:nvPicPr>
        <p:blipFill>
          <a:blip r:embed="rId3"/>
          <a:stretch>
            <a:fillRect/>
          </a:stretch>
        </p:blipFill>
        <p:spPr>
          <a:xfrm>
            <a:off x="5196182" y="4803827"/>
            <a:ext cx="3438952" cy="1321669"/>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3147" y="1180639"/>
            <a:ext cx="4105021" cy="1906420"/>
          </a:xfrm>
          <a:prstGeom prst="rect">
            <a:avLst/>
          </a:prstGeom>
          <a:ln>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22294" y="3087059"/>
            <a:ext cx="2386728" cy="1716768"/>
          </a:xfrm>
          <a:prstGeom prst="rect">
            <a:avLst/>
          </a:prstGeom>
          <a:ln w="19050">
            <a:solidFill>
              <a:schemeClr val="tx1"/>
            </a:solidFill>
          </a:ln>
        </p:spPr>
      </p:pic>
    </p:spTree>
    <p:extLst>
      <p:ext uri="{BB962C8B-B14F-4D97-AF65-F5344CB8AC3E}">
        <p14:creationId xmlns:p14="http://schemas.microsoft.com/office/powerpoint/2010/main" val="117634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F73564-01D7-4FF4-9B0A-EAB939E0B637}"/>
              </a:ext>
            </a:extLst>
          </p:cNvPr>
          <p:cNvSpPr>
            <a:spLocks noGrp="1"/>
          </p:cNvSpPr>
          <p:nvPr>
            <p:ph idx="1"/>
          </p:nvPr>
        </p:nvSpPr>
        <p:spPr>
          <a:xfrm>
            <a:off x="288236" y="1375638"/>
            <a:ext cx="4283764" cy="3659981"/>
          </a:xfrm>
        </p:spPr>
        <p:txBody>
          <a:bodyPr/>
          <a:lstStyle/>
          <a:p>
            <a:r>
              <a:rPr lang="en-US" sz="2000" dirty="0"/>
              <a:t>In collaboration with Johns Hopkins Applied Physics Laboratory</a:t>
            </a:r>
          </a:p>
          <a:p>
            <a:endParaRPr lang="en-US" sz="2000" dirty="0"/>
          </a:p>
          <a:p>
            <a:r>
              <a:rPr lang="en-US" sz="2000" dirty="0"/>
              <a:t>Explore Titan (Saturn's largest moon) with an instrumented, radioisotope-powered dual-quadcopter</a:t>
            </a:r>
          </a:p>
          <a:p>
            <a:endParaRPr lang="en-US" sz="2000" dirty="0"/>
          </a:p>
          <a:p>
            <a:r>
              <a:rPr lang="en-US" sz="2000" dirty="0"/>
              <a:t>Provide pulsed neutron generator and expertise on gamma ray spectroscopy (capture and inelastic) to analyze the composition of the shallow subsurface</a:t>
            </a:r>
          </a:p>
        </p:txBody>
      </p:sp>
      <p:sp>
        <p:nvSpPr>
          <p:cNvPr id="3" name="Title 2">
            <a:extLst>
              <a:ext uri="{FF2B5EF4-FFF2-40B4-BE49-F238E27FC236}">
                <a16:creationId xmlns:a16="http://schemas.microsoft.com/office/drawing/2014/main" id="{402B75F8-E99B-48F7-A043-A09AEB2519B8}"/>
              </a:ext>
            </a:extLst>
          </p:cNvPr>
          <p:cNvSpPr>
            <a:spLocks noGrp="1"/>
          </p:cNvSpPr>
          <p:nvPr>
            <p:ph type="title"/>
          </p:nvPr>
        </p:nvSpPr>
        <p:spPr>
          <a:xfrm>
            <a:off x="0" y="300164"/>
            <a:ext cx="9144000" cy="781198"/>
          </a:xfrm>
        </p:spPr>
        <p:txBody>
          <a:bodyPr/>
          <a:lstStyle/>
          <a:p>
            <a:r>
              <a:rPr lang="en-US" dirty="0"/>
              <a:t>Recent Schlumberger Space Engagements—Dragonfly</a:t>
            </a:r>
          </a:p>
        </p:txBody>
      </p:sp>
      <p:sp>
        <p:nvSpPr>
          <p:cNvPr id="4" name="Footer Placeholder 3">
            <a:extLst>
              <a:ext uri="{FF2B5EF4-FFF2-40B4-BE49-F238E27FC236}">
                <a16:creationId xmlns:a16="http://schemas.microsoft.com/office/drawing/2014/main" id="{28D30424-0E9A-4890-8101-1531C871DD5E}"/>
              </a:ext>
            </a:extLst>
          </p:cNvPr>
          <p:cNvSpPr>
            <a:spLocks noGrp="1"/>
          </p:cNvSpPr>
          <p:nvPr>
            <p:ph type="ftr" sz="quarter" idx="10"/>
          </p:nvPr>
        </p:nvSpPr>
        <p:spPr/>
        <p:txBody>
          <a:bodyPr/>
          <a:lstStyle/>
          <a:p>
            <a:r>
              <a:rPr lang="en-US"/>
              <a:t>Credit: Johns Hopkins APL</a:t>
            </a:r>
          </a:p>
        </p:txBody>
      </p:sp>
      <p:pic>
        <p:nvPicPr>
          <p:cNvPr id="1028" name="Picture 4" descr="Dragonfly Mission Overview">
            <a:extLst>
              <a:ext uri="{FF2B5EF4-FFF2-40B4-BE49-F238E27FC236}">
                <a16:creationId xmlns:a16="http://schemas.microsoft.com/office/drawing/2014/main" id="{BEBBCFC8-70AE-4AE3-9248-0D3415DB5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010" y="1990917"/>
            <a:ext cx="3994676" cy="287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843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Spectroscopy Measurement</a:t>
            </a:r>
          </a:p>
        </p:txBody>
      </p:sp>
      <p:sp>
        <p:nvSpPr>
          <p:cNvPr id="3" name="Content Placeholder 2"/>
          <p:cNvSpPr>
            <a:spLocks noGrp="1"/>
          </p:cNvSpPr>
          <p:nvPr>
            <p:ph sz="half" idx="1"/>
          </p:nvPr>
        </p:nvSpPr>
        <p:spPr>
          <a:xfrm>
            <a:off x="288209" y="1276877"/>
            <a:ext cx="4335936" cy="4882516"/>
          </a:xfrm>
        </p:spPr>
        <p:txBody>
          <a:bodyPr>
            <a:normAutofit/>
          </a:bodyPr>
          <a:lstStyle/>
          <a:p>
            <a:pPr>
              <a:buClr>
                <a:schemeClr val="accent1"/>
              </a:buClr>
              <a:buSzPct val="110000"/>
            </a:pPr>
            <a:r>
              <a:rPr lang="en-US" sz="2400" dirty="0"/>
              <a:t>Neutron-induced gamma ray spectroscopy with a neutron generator (dT)</a:t>
            </a:r>
          </a:p>
          <a:p>
            <a:pPr>
              <a:buClr>
                <a:schemeClr val="accent1"/>
              </a:buClr>
              <a:buSzPct val="110000"/>
            </a:pPr>
            <a:endParaRPr lang="en-US" sz="1100" dirty="0"/>
          </a:p>
          <a:p>
            <a:pPr>
              <a:buClr>
                <a:schemeClr val="accent1"/>
              </a:buClr>
              <a:buSzPct val="110000"/>
            </a:pPr>
            <a:r>
              <a:rPr lang="en-US" sz="2400" dirty="0"/>
              <a:t>Temperature up to 175</a:t>
            </a:r>
            <a:r>
              <a:rPr lang="en-US" sz="2400" dirty="0">
                <a:sym typeface="Symbol" panose="05050102010706020507" pitchFamily="18" charset="2"/>
              </a:rPr>
              <a:t>C</a:t>
            </a:r>
          </a:p>
          <a:p>
            <a:pPr>
              <a:buClr>
                <a:schemeClr val="accent1"/>
              </a:buClr>
              <a:buSzPct val="110000"/>
            </a:pPr>
            <a:endParaRPr lang="en-US" sz="1100" dirty="0">
              <a:sym typeface="Symbol" panose="05050102010706020507" pitchFamily="18" charset="2"/>
            </a:endParaRPr>
          </a:p>
          <a:p>
            <a:pPr>
              <a:buClr>
                <a:schemeClr val="accent1"/>
              </a:buClr>
              <a:buSzPct val="110000"/>
            </a:pPr>
            <a:r>
              <a:rPr lang="en-US" sz="2400" dirty="0">
                <a:sym typeface="Symbol" panose="05050102010706020507" pitchFamily="18" charset="2"/>
              </a:rPr>
              <a:t>Reconstruct lithology from elemental concentrations based on mineralogy models</a:t>
            </a:r>
          </a:p>
          <a:p>
            <a:pPr>
              <a:buClr>
                <a:schemeClr val="accent1"/>
              </a:buClr>
              <a:buSzPct val="110000"/>
            </a:pPr>
            <a:endParaRPr lang="en-US" sz="1100" dirty="0">
              <a:sym typeface="Symbol" panose="05050102010706020507" pitchFamily="18" charset="2"/>
            </a:endParaRPr>
          </a:p>
          <a:p>
            <a:pPr>
              <a:buClr>
                <a:schemeClr val="accent1"/>
              </a:buClr>
              <a:buSzPct val="110000"/>
            </a:pPr>
            <a:r>
              <a:rPr lang="en-US" sz="2400" dirty="0">
                <a:sym typeface="Symbol" panose="05050102010706020507" pitchFamily="18" charset="2"/>
              </a:rPr>
              <a:t>Capture and inelastic gamma rays provide complementary information</a:t>
            </a:r>
          </a:p>
        </p:txBody>
      </p:sp>
      <p:pic>
        <p:nvPicPr>
          <p:cNvPr id="7" name="Picture 4">
            <a:extLst>
              <a:ext uri="{FF2B5EF4-FFF2-40B4-BE49-F238E27FC236}">
                <a16:creationId xmlns:a16="http://schemas.microsoft.com/office/drawing/2014/main" id="{FABC2674-3344-4E38-B44D-14FCD35658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6379" y="1920240"/>
            <a:ext cx="2840485" cy="378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63B3782F-F3CE-4AB9-818F-57335DD80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7639" y="1483540"/>
            <a:ext cx="1902744" cy="4158291"/>
          </a:xfrm>
          <a:prstGeom prst="rect">
            <a:avLst/>
          </a:prstGeom>
          <a:effectLst/>
        </p:spPr>
      </p:pic>
      <p:cxnSp>
        <p:nvCxnSpPr>
          <p:cNvPr id="5" name="Straight Arrow Connector 4">
            <a:extLst>
              <a:ext uri="{FF2B5EF4-FFF2-40B4-BE49-F238E27FC236}">
                <a16:creationId xmlns:a16="http://schemas.microsoft.com/office/drawing/2014/main" id="{81BFFE4B-207E-4897-A227-60C9DCFBB1D9}"/>
              </a:ext>
            </a:extLst>
          </p:cNvPr>
          <p:cNvCxnSpPr>
            <a:cxnSpLocks/>
          </p:cNvCxnSpPr>
          <p:nvPr/>
        </p:nvCxnSpPr>
        <p:spPr>
          <a:xfrm>
            <a:off x="7117639" y="2835479"/>
            <a:ext cx="0" cy="28063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45057EC-3492-40AC-A6C2-EF6F8A7C731F}"/>
              </a:ext>
            </a:extLst>
          </p:cNvPr>
          <p:cNvSpPr txBox="1"/>
          <p:nvPr/>
        </p:nvSpPr>
        <p:spPr>
          <a:xfrm rot="16200000">
            <a:off x="6853471" y="3982302"/>
            <a:ext cx="805333" cy="276999"/>
          </a:xfrm>
          <a:prstGeom prst="rect">
            <a:avLst/>
          </a:prstGeom>
          <a:noFill/>
        </p:spPr>
        <p:txBody>
          <a:bodyPr wrap="square" rtlCol="0">
            <a:spAutoFit/>
          </a:bodyPr>
          <a:lstStyle/>
          <a:p>
            <a:r>
              <a:rPr lang="en-US" sz="1200" b="1" dirty="0"/>
              <a:t>Depth</a:t>
            </a:r>
          </a:p>
        </p:txBody>
      </p:sp>
    </p:spTree>
    <p:extLst>
      <p:ext uri="{BB962C8B-B14F-4D97-AF65-F5344CB8AC3E}">
        <p14:creationId xmlns:p14="http://schemas.microsoft.com/office/powerpoint/2010/main" val="16404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theme/theme1.xml><?xml version="1.0" encoding="utf-8"?>
<a:theme xmlns:a="http://schemas.openxmlformats.org/drawingml/2006/main" name="Dark Option">
  <a:themeElements>
    <a:clrScheme name="SLB 2018">
      <a:dk1>
        <a:srgbClr val="000000"/>
      </a:dk1>
      <a:lt1>
        <a:srgbClr val="FFFFFF"/>
      </a:lt1>
      <a:dk2>
        <a:srgbClr val="003366"/>
      </a:dk2>
      <a:lt2>
        <a:srgbClr val="E7E6E6"/>
      </a:lt2>
      <a:accent1>
        <a:srgbClr val="0096EB"/>
      </a:accent1>
      <a:accent2>
        <a:srgbClr val="ED7D31"/>
      </a:accent2>
      <a:accent3>
        <a:srgbClr val="A5A5A5"/>
      </a:accent3>
      <a:accent4>
        <a:srgbClr val="0082D6"/>
      </a:accent4>
      <a:accent5>
        <a:srgbClr val="005FB1"/>
      </a:accent5>
      <a:accent6>
        <a:srgbClr val="00509F"/>
      </a:accent6>
      <a:hlink>
        <a:srgbClr val="0000FF"/>
      </a:hlink>
      <a:folHlink>
        <a:srgbClr val="63636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8 SLB PowerPoint Template_Ext Dark Bckgrd_091018" id="{19E4B83A-0B35-451F-B03A-A01B60CF76A7}" vid="{FE30A2A4-66ED-48A0-AB56-A822B06D70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4A1BE8542024449DBECFD19F1013FA" ma:contentTypeVersion="13" ma:contentTypeDescription="Create a new document." ma:contentTypeScope="" ma:versionID="8a386fea1a22289b8046574208535539">
  <xsd:schema xmlns:xsd="http://www.w3.org/2001/XMLSchema" xmlns:xs="http://www.w3.org/2001/XMLSchema" xmlns:p="http://schemas.microsoft.com/office/2006/metadata/properties" xmlns:ns3="486db39d-aaa2-45c6-bfb7-9ae2491557e3" xmlns:ns4="81040948-290f-4b98-b9a5-86e6a512c6e2" targetNamespace="http://schemas.microsoft.com/office/2006/metadata/properties" ma:root="true" ma:fieldsID="7805cdc0c1d33ffe4e03f6a757dd5b73" ns3:_="" ns4:_="">
    <xsd:import namespace="486db39d-aaa2-45c6-bfb7-9ae2491557e3"/>
    <xsd:import namespace="81040948-290f-4b98-b9a5-86e6a512c6e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6db39d-aaa2-45c6-bfb7-9ae2491557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040948-290f-4b98-b9a5-86e6a512c6e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378601-68F2-4B38-921D-6FEEA4933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6db39d-aaa2-45c6-bfb7-9ae2491557e3"/>
    <ds:schemaRef ds:uri="81040948-290f-4b98-b9a5-86e6a512c6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B76A51-C72D-41A1-BD15-3B1423E3F91B}">
  <ds:schemaRefs>
    <ds:schemaRef ds:uri="http://schemas.microsoft.com/sharepoint/v3/contenttype/forms"/>
  </ds:schemaRefs>
</ds:datastoreItem>
</file>

<file path=customXml/itemProps3.xml><?xml version="1.0" encoding="utf-8"?>
<ds:datastoreItem xmlns:ds="http://schemas.openxmlformats.org/officeDocument/2006/customXml" ds:itemID="{E7CC7B94-8BDC-4229-96E5-3AE2A66A5B6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575</TotalTime>
  <Words>1130</Words>
  <Application>Microsoft Office PowerPoint</Application>
  <PresentationFormat>On-screen Show (4:3)</PresentationFormat>
  <Paragraphs>175</Paragraphs>
  <Slides>20</Slides>
  <Notes>6</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Symbol</vt:lpstr>
      <vt:lpstr>Wingdings</vt:lpstr>
      <vt:lpstr>Dark Option</vt:lpstr>
      <vt:lpstr>Inelastic Spectroscopy for Subsurface Exploration</vt:lpstr>
      <vt:lpstr>What is Schlumberger?</vt:lpstr>
      <vt:lpstr>What Do We Do?</vt:lpstr>
      <vt:lpstr>What Are Rocks Made of?</vt:lpstr>
      <vt:lpstr>Tool Example: Dedicated to Spectroscopy</vt:lpstr>
      <vt:lpstr>Challenges </vt:lpstr>
      <vt:lpstr>Recent Schlumberger-NASA Engagements—BECA</vt:lpstr>
      <vt:lpstr>Recent Schlumberger Space Engagements—Dragonfly</vt:lpstr>
      <vt:lpstr>Spectroscopy Measurement</vt:lpstr>
      <vt:lpstr>Why Do We Need Cross Sections?</vt:lpstr>
      <vt:lpstr>Why Are Inelastic Gamma Rays Special?</vt:lpstr>
      <vt:lpstr>Tool Background</vt:lpstr>
      <vt:lpstr>Magnesium Inelastic</vt:lpstr>
      <vt:lpstr>Silicon Inelastic</vt:lpstr>
      <vt:lpstr>Titanium Inelastic</vt:lpstr>
      <vt:lpstr>Iron Inelastic</vt:lpstr>
      <vt:lpstr>Calcium Inelastic</vt:lpstr>
      <vt:lpstr>Conclusion</vt:lpstr>
      <vt:lpstr>Related publications</vt:lpstr>
      <vt:lpstr>From Measurements to Elemental Standards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Inelastic Spectroscopy for Subsurface Exploration</dc:title>
  <dc:creator>Marie-Laure Mauborgne</dc:creator>
  <cp:lastModifiedBy>Marie-Laure Mauborgne</cp:lastModifiedBy>
  <cp:revision>7</cp:revision>
  <dcterms:created xsi:type="dcterms:W3CDTF">2020-12-15T16:05:33Z</dcterms:created>
  <dcterms:modified xsi:type="dcterms:W3CDTF">2021-01-27T21:00:49Z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85f1f62-8d2b-4457-869c-0a13c6549635_Enabled">
    <vt:lpwstr>True</vt:lpwstr>
  </property>
  <property fmtid="{D5CDD505-2E9C-101B-9397-08002B2CF9AE}" pid="3" name="MSIP_Label_585f1f62-8d2b-4457-869c-0a13c6549635_SiteId">
    <vt:lpwstr>41ff26dc-250f-4b13-8981-739be8610c21</vt:lpwstr>
  </property>
  <property fmtid="{D5CDD505-2E9C-101B-9397-08002B2CF9AE}" pid="4" name="MSIP_Label_585f1f62-8d2b-4457-869c-0a13c6549635_Owner">
    <vt:lpwstr>DWest7@slb.com</vt:lpwstr>
  </property>
  <property fmtid="{D5CDD505-2E9C-101B-9397-08002B2CF9AE}" pid="5" name="MSIP_Label_585f1f62-8d2b-4457-869c-0a13c6549635_SetDate">
    <vt:lpwstr>2021-01-11T14:17:25.8933473Z</vt:lpwstr>
  </property>
  <property fmtid="{D5CDD505-2E9C-101B-9397-08002B2CF9AE}" pid="6" name="MSIP_Label_585f1f62-8d2b-4457-869c-0a13c6549635_Name">
    <vt:lpwstr>Private</vt:lpwstr>
  </property>
  <property fmtid="{D5CDD505-2E9C-101B-9397-08002B2CF9AE}" pid="7" name="MSIP_Label_585f1f62-8d2b-4457-869c-0a13c6549635_Application">
    <vt:lpwstr>Microsoft Azure Information Protection</vt:lpwstr>
  </property>
  <property fmtid="{D5CDD505-2E9C-101B-9397-08002B2CF9AE}" pid="8" name="MSIP_Label_585f1f62-8d2b-4457-869c-0a13c6549635_ActionId">
    <vt:lpwstr>a9971ab4-497a-4204-8e70-8cf0945b59c5</vt:lpwstr>
  </property>
  <property fmtid="{D5CDD505-2E9C-101B-9397-08002B2CF9AE}" pid="9" name="MSIP_Label_585f1f62-8d2b-4457-869c-0a13c6549635_Extended_MSFT_Method">
    <vt:lpwstr>Automatic</vt:lpwstr>
  </property>
  <property fmtid="{D5CDD505-2E9C-101B-9397-08002B2CF9AE}" pid="10" name="MSIP_Label_8bb759f6-5337-4dc5-b19b-e74b6da11f8f_Enabled">
    <vt:lpwstr>True</vt:lpwstr>
  </property>
  <property fmtid="{D5CDD505-2E9C-101B-9397-08002B2CF9AE}" pid="11" name="MSIP_Label_8bb759f6-5337-4dc5-b19b-e74b6da11f8f_SiteId">
    <vt:lpwstr>41ff26dc-250f-4b13-8981-739be8610c21</vt:lpwstr>
  </property>
  <property fmtid="{D5CDD505-2E9C-101B-9397-08002B2CF9AE}" pid="12" name="MSIP_Label_8bb759f6-5337-4dc5-b19b-e74b6da11f8f_Owner">
    <vt:lpwstr>DWest7@slb.com</vt:lpwstr>
  </property>
  <property fmtid="{D5CDD505-2E9C-101B-9397-08002B2CF9AE}" pid="13" name="MSIP_Label_8bb759f6-5337-4dc5-b19b-e74b6da11f8f_SetDate">
    <vt:lpwstr>2021-01-11T14:17:25.8933473Z</vt:lpwstr>
  </property>
  <property fmtid="{D5CDD505-2E9C-101B-9397-08002B2CF9AE}" pid="14" name="MSIP_Label_8bb759f6-5337-4dc5-b19b-e74b6da11f8f_Name">
    <vt:lpwstr>Internal</vt:lpwstr>
  </property>
  <property fmtid="{D5CDD505-2E9C-101B-9397-08002B2CF9AE}" pid="15" name="MSIP_Label_8bb759f6-5337-4dc5-b19b-e74b6da11f8f_Application">
    <vt:lpwstr>Microsoft Azure Information Protection</vt:lpwstr>
  </property>
  <property fmtid="{D5CDD505-2E9C-101B-9397-08002B2CF9AE}" pid="16" name="MSIP_Label_8bb759f6-5337-4dc5-b19b-e74b6da11f8f_ActionId">
    <vt:lpwstr>a9971ab4-497a-4204-8e70-8cf0945b59c5</vt:lpwstr>
  </property>
  <property fmtid="{D5CDD505-2E9C-101B-9397-08002B2CF9AE}" pid="17" name="MSIP_Label_8bb759f6-5337-4dc5-b19b-e74b6da11f8f_Parent">
    <vt:lpwstr>585f1f62-8d2b-4457-869c-0a13c6549635</vt:lpwstr>
  </property>
  <property fmtid="{D5CDD505-2E9C-101B-9397-08002B2CF9AE}" pid="18" name="MSIP_Label_8bb759f6-5337-4dc5-b19b-e74b6da11f8f_Extended_MSFT_Method">
    <vt:lpwstr>Automatic</vt:lpwstr>
  </property>
  <property fmtid="{D5CDD505-2E9C-101B-9397-08002B2CF9AE}" pid="19" name="Sensitivity">
    <vt:lpwstr>Private Internal</vt:lpwstr>
  </property>
  <property fmtid="{D5CDD505-2E9C-101B-9397-08002B2CF9AE}" pid="20" name="ContentTypeId">
    <vt:lpwstr>0x010100E14A1BE8542024449DBECFD19F1013FA</vt:lpwstr>
  </property>
</Properties>
</file>