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2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741" r:id="rId5"/>
    <p:sldId id="727" r:id="rId6"/>
    <p:sldId id="729" r:id="rId7"/>
    <p:sldId id="737" r:id="rId8"/>
    <p:sldId id="738" r:id="rId9"/>
    <p:sldId id="739" r:id="rId10"/>
    <p:sldId id="740" r:id="rId11"/>
    <p:sldId id="742" r:id="rId1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350"/>
    <a:srgbClr val="002F8B"/>
    <a:srgbClr val="1C6796"/>
    <a:srgbClr val="2E7981"/>
    <a:srgbClr val="9A9B9D"/>
    <a:srgbClr val="AEB0AF"/>
    <a:srgbClr val="CEC7C1"/>
    <a:srgbClr val="8C8D90"/>
    <a:srgbClr val="808184"/>
    <a:srgbClr val="757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5161" autoAdjust="0"/>
  </p:normalViewPr>
  <p:slideViewPr>
    <p:cSldViewPr snapToGrid="0" showGuides="1">
      <p:cViewPr varScale="1">
        <p:scale>
          <a:sx n="74" d="100"/>
          <a:sy n="74" d="100"/>
        </p:scale>
        <p:origin x="60" y="1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1/27/2021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484192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32" y="236982"/>
            <a:ext cx="11515053" cy="5355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43386"/>
            <a:ext cx="1152352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40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29" y="32004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BE85AE2-BB67-1F44-A2ED-268C3F2F14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1862" y="0"/>
            <a:ext cx="3878420" cy="311499"/>
          </a:xfrm>
        </p:spPr>
        <p:txBody>
          <a:bodyPr/>
          <a:lstStyle>
            <a:lvl1pPr marL="0" indent="0" algn="ctr">
              <a:buNone/>
              <a:defRPr sz="2000" i="0"/>
            </a:lvl1pPr>
          </a:lstStyle>
          <a:p>
            <a:pPr lvl="0"/>
            <a:r>
              <a:rPr lang="en-US" dirty="0"/>
              <a:t>Header marking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3B56F64-3F96-AD42-8FB5-840BB64529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0172" y="6546501"/>
            <a:ext cx="3878420" cy="311499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2000" i="0"/>
            </a:lvl1pPr>
          </a:lstStyle>
          <a:p>
            <a:pPr lvl="0"/>
            <a:r>
              <a:rPr lang="en-US" dirty="0"/>
              <a:t>Footer marking</a:t>
            </a:r>
          </a:p>
        </p:txBody>
      </p:sp>
    </p:spTree>
    <p:extLst>
      <p:ext uri="{BB962C8B-B14F-4D97-AF65-F5344CB8AC3E}">
        <p14:creationId xmlns:p14="http://schemas.microsoft.com/office/powerpoint/2010/main" val="386922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29" y="32004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34FEB6-533E-5040-95FB-587496D2C5E8}"/>
              </a:ext>
            </a:extLst>
          </p:cNvPr>
          <p:cNvSpPr txBox="1"/>
          <p:nvPr userDrawn="1"/>
        </p:nvSpPr>
        <p:spPr>
          <a:xfrm>
            <a:off x="3983276" y="6566608"/>
            <a:ext cx="416195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+mn-lt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29" y="32004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29" y="32004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EDC71-13B7-4B76-A967-98C8665C4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29" y="323953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90CFA-BCE4-4BCB-BADE-0862029B1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3129" y="32004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9" r:id="rId14"/>
    <p:sldLayoutId id="2147483788" r:id="rId1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tiff"/><Relationship Id="rId7" Type="http://schemas.openxmlformats.org/officeDocument/2006/relationships/image" Target="../media/image11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EC4031-2FFE-0346-9336-548B00713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5" y="1388962"/>
            <a:ext cx="9798630" cy="978729"/>
          </a:xfrm>
        </p:spPr>
        <p:txBody>
          <a:bodyPr/>
          <a:lstStyle/>
          <a:p>
            <a:r>
              <a:rPr lang="en-US" dirty="0"/>
              <a:t>Assessment of Nuclear Data Needs for Active Neutron Interrogation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C80A9-F05E-7F48-AFA1-9D7FDFD61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2466975"/>
            <a:ext cx="3474720" cy="1554480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Cathy Romano</a:t>
            </a:r>
            <a:r>
              <a:rPr lang="en-US" sz="2400" baseline="30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 (PI)</a:t>
            </a:r>
            <a:endParaRPr lang="en-US" sz="2400" baseline="30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Bonnie Canion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Jerome Verbeke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aseline="30000" dirty="0">
              <a:solidFill>
                <a:schemeClr val="tx1"/>
              </a:solidFill>
            </a:endParaRPr>
          </a:p>
        </p:txBody>
      </p:sp>
      <p:sp>
        <p:nvSpPr>
          <p:cNvPr id="12" name="Subtitle 20">
            <a:extLst>
              <a:ext uri="{FF2B5EF4-FFF2-40B4-BE49-F238E27FC236}">
                <a16:creationId xmlns:a16="http://schemas.microsoft.com/office/drawing/2014/main" id="{67DE8104-E576-5046-8DF0-17741E2526D7}"/>
              </a:ext>
            </a:extLst>
          </p:cNvPr>
          <p:cNvSpPr txBox="1">
            <a:spLocks/>
          </p:cNvSpPr>
          <p:nvPr/>
        </p:nvSpPr>
        <p:spPr bwMode="auto">
          <a:xfrm>
            <a:off x="447480" y="4151500"/>
            <a:ext cx="8937151" cy="82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00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WANDA 2021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2021 February 3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2DE979-7FB0-4D99-A2BF-02C202D8EEB7}"/>
              </a:ext>
            </a:extLst>
          </p:cNvPr>
          <p:cNvSpPr txBox="1">
            <a:spLocks/>
          </p:cNvSpPr>
          <p:nvPr/>
        </p:nvSpPr>
        <p:spPr bwMode="auto">
          <a:xfrm>
            <a:off x="3924106" y="2466974"/>
            <a:ext cx="3474720" cy="1554480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00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Matthew Blackston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</a:rPr>
              <a:t>Seth McConchie</a:t>
            </a:r>
            <a:r>
              <a:rPr lang="en-US" sz="2400" b="1" baseline="30000" dirty="0">
                <a:solidFill>
                  <a:schemeClr val="tx1"/>
                </a:solidFill>
              </a:rPr>
              <a:t>4,*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446F9D-26DD-4DEF-B402-A55BAEDB0975}"/>
              </a:ext>
            </a:extLst>
          </p:cNvPr>
          <p:cNvSpPr txBox="1"/>
          <p:nvPr/>
        </p:nvSpPr>
        <p:spPr>
          <a:xfrm>
            <a:off x="276225" y="5863170"/>
            <a:ext cx="3850734" cy="6740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aseline="30000" dirty="0">
                <a:latin typeface="+mn-lt"/>
              </a:rPr>
              <a:t>1</a:t>
            </a:r>
            <a:r>
              <a:rPr lang="en-US" sz="1400" dirty="0">
                <a:latin typeface="+mn-lt"/>
              </a:rPr>
              <a:t>Previously ORNL, now IB3 Global Solutions</a:t>
            </a:r>
          </a:p>
          <a:p>
            <a:pPr>
              <a:lnSpc>
                <a:spcPct val="90000"/>
              </a:lnSpc>
            </a:pPr>
            <a:r>
              <a:rPr lang="en-US" sz="1400" baseline="30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Previously ORNL, now Two Six Labs</a:t>
            </a:r>
          </a:p>
          <a:p>
            <a:pPr>
              <a:lnSpc>
                <a:spcPct val="90000"/>
              </a:lnSpc>
            </a:pPr>
            <a:r>
              <a:rPr lang="en-US" sz="1400" baseline="30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LLNL  </a:t>
            </a:r>
            <a:r>
              <a:rPr lang="en-US" sz="1400" baseline="30000" dirty="0">
                <a:latin typeface="+mn-lt"/>
              </a:rPr>
              <a:t>4</a:t>
            </a:r>
            <a:r>
              <a:rPr lang="en-US" sz="1400" dirty="0">
                <a:latin typeface="+mn-lt"/>
              </a:rPr>
              <a:t>ORNL  *mcconchiesm@ornl.gov</a:t>
            </a:r>
          </a:p>
        </p:txBody>
      </p:sp>
    </p:spTree>
    <p:extLst>
      <p:ext uri="{BB962C8B-B14F-4D97-AF65-F5344CB8AC3E}">
        <p14:creationId xmlns:p14="http://schemas.microsoft.com/office/powerpoint/2010/main" val="191299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F2435-E45B-AC4F-9322-81F64BD0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Scoping Study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67EC5-38CA-4E0C-BB96-028AFE234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661340"/>
          </a:xfrm>
        </p:spPr>
        <p:txBody>
          <a:bodyPr/>
          <a:lstStyle/>
          <a:p>
            <a:r>
              <a:rPr lang="en-US" sz="2000" dirty="0"/>
              <a:t>Objective: Assess the nuclear data gaps and modeling deficiencies for secondary gamma emissions from neutron interactions (excluding fission)</a:t>
            </a:r>
          </a:p>
          <a:p>
            <a:r>
              <a:rPr lang="en-US" sz="2000" dirty="0"/>
              <a:t>Proposed to DOE National Laboratory Announcement Number LAB 19-2114 in the NNSA research area for FY19</a:t>
            </a:r>
          </a:p>
          <a:p>
            <a:r>
              <a:rPr lang="en-US" sz="2000" dirty="0"/>
              <a:t>PI: Cathy Romano {also PI for the (</a:t>
            </a:r>
            <a:r>
              <a:rPr lang="en-US" sz="2000" dirty="0" err="1"/>
              <a:t>alpha,n</a:t>
            </a:r>
            <a:r>
              <a:rPr lang="en-US" sz="2000" dirty="0"/>
              <a:t>) scoping study}</a:t>
            </a:r>
            <a:endParaRPr lang="en-US" sz="2000" baseline="30000" dirty="0"/>
          </a:p>
          <a:p>
            <a:r>
              <a:rPr lang="en-US" sz="2000" dirty="0"/>
              <a:t>Performers: Matthew Blackston, Bonnie Canion, Seth McConchie, Jerome Verbeke</a:t>
            </a:r>
          </a:p>
          <a:p>
            <a:r>
              <a:rPr lang="en-US" sz="2000" dirty="0"/>
              <a:t>Output: Science plan describing why non-fission secondary gamma emissions are important, why modeling them is useful, what was learned about nuclear data gaps and modeling deficiencies, and recommendations for addressing them</a:t>
            </a:r>
          </a:p>
          <a:p>
            <a:r>
              <a:rPr lang="en-US" sz="2000" b="1" dirty="0"/>
              <a:t>Special thanks to nuclear data experts and users from many organizations in the DOE complex and industry for their input to the assessment</a:t>
            </a:r>
          </a:p>
        </p:txBody>
      </p:sp>
    </p:spTree>
    <p:extLst>
      <p:ext uri="{BB962C8B-B14F-4D97-AF65-F5344CB8AC3E}">
        <p14:creationId xmlns:p14="http://schemas.microsoft.com/office/powerpoint/2010/main" val="50293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6C9A3A-ECB5-344F-9EAE-095E29653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15" y="3624982"/>
            <a:ext cx="2464682" cy="17338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7C2B15-E222-0B4B-8D3A-FC680708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29" y="320040"/>
            <a:ext cx="11430000" cy="978729"/>
          </a:xfrm>
        </p:spPr>
        <p:txBody>
          <a:bodyPr/>
          <a:lstStyle/>
          <a:p>
            <a:r>
              <a:rPr lang="en-US" dirty="0"/>
              <a:t>Motivation: Material Identification with Neutron-induced Gamma Spectrometry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C723F-8A24-2342-8324-99238ED15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5443513"/>
            <a:ext cx="11430000" cy="110016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Developers of these technologies are </a:t>
            </a:r>
            <a:r>
              <a:rPr lang="en-US" sz="2000" b="1" dirty="0"/>
              <a:t>User Group #1</a:t>
            </a:r>
            <a:r>
              <a:rPr lang="en-US" sz="2000" dirty="0"/>
              <a:t> in this study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These users need the number of absorption or scattering reactions and the number and energies of emitted gammas to be correct on average over many source neutrons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EA2E5-910B-FA43-8981-BD6B87B3C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532" y="1472742"/>
            <a:ext cx="2619153" cy="1964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0C7DD7-68EB-1B43-85B1-9C1AB1DC74A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0368" y="1459230"/>
            <a:ext cx="2509520" cy="1969770"/>
          </a:xfrm>
          <a:prstGeom prst="rect">
            <a:avLst/>
          </a:prstGeom>
        </p:spPr>
      </p:pic>
      <p:pic>
        <p:nvPicPr>
          <p:cNvPr id="14337" name="Picture 1" descr="page3image367436784">
            <a:extLst>
              <a:ext uri="{FF2B5EF4-FFF2-40B4-BE49-F238E27FC236}">
                <a16:creationId xmlns:a16="http://schemas.microsoft.com/office/drawing/2014/main" id="{42232391-B05B-D24C-B6F5-5C7230A7B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707" y="1467337"/>
            <a:ext cx="2618353" cy="196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page2image2381823296">
            <a:extLst>
              <a:ext uri="{FF2B5EF4-FFF2-40B4-BE49-F238E27FC236}">
                <a16:creationId xmlns:a16="http://schemas.microsoft.com/office/drawing/2014/main" id="{3B001C40-EBA9-6848-8AD0-CFB0A9015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4447" y="3527955"/>
            <a:ext cx="2430902" cy="185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page5image2381775504">
            <a:extLst>
              <a:ext uri="{FF2B5EF4-FFF2-40B4-BE49-F238E27FC236}">
                <a16:creationId xmlns:a16="http://schemas.microsoft.com/office/drawing/2014/main" id="{3146DFD6-7196-4049-81D6-139BF70CA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94" y="3538588"/>
            <a:ext cx="2186740" cy="183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age17image1275325920">
            <a:extLst>
              <a:ext uri="{FF2B5EF4-FFF2-40B4-BE49-F238E27FC236}">
                <a16:creationId xmlns:a16="http://schemas.microsoft.com/office/drawing/2014/main" id="{8A0705AB-08AE-0A45-B177-62469650D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4" t="5113" r="2543" b="4350"/>
          <a:stretch/>
        </p:blipFill>
        <p:spPr bwMode="auto">
          <a:xfrm>
            <a:off x="8735143" y="1507294"/>
            <a:ext cx="3085182" cy="387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A5821C-1CCA-0B4D-82A9-189D4E116534}"/>
              </a:ext>
            </a:extLst>
          </p:cNvPr>
          <p:cNvSpPr txBox="1"/>
          <p:nvPr/>
        </p:nvSpPr>
        <p:spPr>
          <a:xfrm>
            <a:off x="553321" y="1471540"/>
            <a:ext cx="1056700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INL PINS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64C444-BAE3-FB4A-B20F-286CE240E29B}"/>
              </a:ext>
            </a:extLst>
          </p:cNvPr>
          <p:cNvSpPr txBox="1"/>
          <p:nvPr/>
        </p:nvSpPr>
        <p:spPr>
          <a:xfrm>
            <a:off x="3150899" y="1465143"/>
            <a:ext cx="1476686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Purdue SOS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1DF05F-0029-AD4A-A5B1-E43112DA13AB}"/>
              </a:ext>
            </a:extLst>
          </p:cNvPr>
          <p:cNvSpPr txBox="1"/>
          <p:nvPr/>
        </p:nvSpPr>
        <p:spPr>
          <a:xfrm>
            <a:off x="5946862" y="1465143"/>
            <a:ext cx="1383712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EURITRACK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255F82-DB60-C547-AE25-AA2E7FB98216}"/>
              </a:ext>
            </a:extLst>
          </p:cNvPr>
          <p:cNvSpPr txBox="1"/>
          <p:nvPr/>
        </p:nvSpPr>
        <p:spPr>
          <a:xfrm>
            <a:off x="6052458" y="3525416"/>
            <a:ext cx="1438214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CSIRO NITA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BF6213-95A4-1140-A66D-8ADD347DE357}"/>
              </a:ext>
            </a:extLst>
          </p:cNvPr>
          <p:cNvSpPr txBox="1"/>
          <p:nvPr/>
        </p:nvSpPr>
        <p:spPr>
          <a:xfrm>
            <a:off x="3243873" y="3459043"/>
            <a:ext cx="2497800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A.C.T.d.o.o</a:t>
            </a:r>
            <a:r>
              <a:rPr lang="en-US" dirty="0">
                <a:latin typeface="+mn-lt"/>
              </a:rPr>
              <a:t>. Surveyor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C6F021-7322-0246-8EE8-5ED618E06F88}"/>
              </a:ext>
            </a:extLst>
          </p:cNvPr>
          <p:cNvSpPr txBox="1"/>
          <p:nvPr/>
        </p:nvSpPr>
        <p:spPr>
          <a:xfrm>
            <a:off x="546215" y="3536801"/>
            <a:ext cx="1467068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WKU PELAN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141024-74F6-544E-B23F-868617FD131B}"/>
              </a:ext>
            </a:extLst>
          </p:cNvPr>
          <p:cNvSpPr txBox="1"/>
          <p:nvPr/>
        </p:nvSpPr>
        <p:spPr>
          <a:xfrm>
            <a:off x="8735143" y="1240121"/>
            <a:ext cx="3347391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Oil well tool from schematic </a:t>
            </a:r>
          </a:p>
        </p:txBody>
      </p:sp>
    </p:spTree>
    <p:extLst>
      <p:ext uri="{BB962C8B-B14F-4D97-AF65-F5344CB8AC3E}">
        <p14:creationId xmlns:p14="http://schemas.microsoft.com/office/powerpoint/2010/main" val="177983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D3F84-5697-D14D-8130-1E495B04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More Motivation: Geometry and Material Characterization with Associated Particle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B2323-D41B-FF44-B753-0D566C551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4598547"/>
            <a:ext cx="11430000" cy="1906845"/>
          </a:xfrm>
          <a:noFill/>
        </p:spPr>
        <p:txBody>
          <a:bodyPr/>
          <a:lstStyle/>
          <a:p>
            <a:r>
              <a:rPr lang="en-US" sz="2000" dirty="0"/>
              <a:t>Material characterization by reconstructing </a:t>
            </a:r>
            <a:br>
              <a:rPr lang="en-US" sz="2000" dirty="0"/>
            </a:br>
            <a:r>
              <a:rPr lang="en-US" sz="2000" dirty="0"/>
              <a:t>scattering events and induced fission events</a:t>
            </a:r>
          </a:p>
          <a:p>
            <a:r>
              <a:rPr lang="en-US" sz="2000" dirty="0"/>
              <a:t>Developers of these technologies are </a:t>
            </a:r>
            <a:r>
              <a:rPr lang="en-US" sz="2000" b="1" dirty="0"/>
              <a:t>User Group #2</a:t>
            </a:r>
            <a:r>
              <a:rPr lang="en-US" sz="2000" dirty="0"/>
              <a:t> in this study</a:t>
            </a:r>
          </a:p>
          <a:p>
            <a:r>
              <a:rPr lang="en-US" sz="2000" dirty="0"/>
              <a:t>These users need the emission energy, time, number, and angle information for neutrons and gammas to be accurate on an event-by-event basis 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F998BE9-6076-4A44-B767-B4577260F348}"/>
              </a:ext>
            </a:extLst>
          </p:cNvPr>
          <p:cNvGrpSpPr>
            <a:grpSpLocks noChangeAspect="1"/>
          </p:cNvGrpSpPr>
          <p:nvPr/>
        </p:nvGrpSpPr>
        <p:grpSpPr>
          <a:xfrm>
            <a:off x="398361" y="2182600"/>
            <a:ext cx="1825174" cy="1742730"/>
            <a:chOff x="1694543" y="517071"/>
            <a:chExt cx="5462814" cy="5216071"/>
          </a:xfrm>
        </p:grpSpPr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DC32B383-2862-FD41-B226-D7BD88C22BE0}"/>
                </a:ext>
              </a:extLst>
            </p:cNvPr>
            <p:cNvSpPr/>
            <p:nvPr/>
          </p:nvSpPr>
          <p:spPr>
            <a:xfrm>
              <a:off x="4980214" y="3320143"/>
              <a:ext cx="1143000" cy="952500"/>
            </a:xfrm>
            <a:custGeom>
              <a:avLst/>
              <a:gdLst>
                <a:gd name="connsiteX0" fmla="*/ 0 w 1143000"/>
                <a:gd name="connsiteY0" fmla="*/ 780143 h 952500"/>
                <a:gd name="connsiteX1" fmla="*/ 970643 w 1143000"/>
                <a:gd name="connsiteY1" fmla="*/ 0 h 952500"/>
                <a:gd name="connsiteX2" fmla="*/ 1143000 w 1143000"/>
                <a:gd name="connsiteY2" fmla="*/ 163286 h 952500"/>
                <a:gd name="connsiteX3" fmla="*/ 163286 w 1143000"/>
                <a:gd name="connsiteY3" fmla="*/ 952500 h 952500"/>
                <a:gd name="connsiteX4" fmla="*/ 0 w 1143000"/>
                <a:gd name="connsiteY4" fmla="*/ 780143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0" h="952500">
                  <a:moveTo>
                    <a:pt x="0" y="780143"/>
                  </a:moveTo>
                  <a:lnTo>
                    <a:pt x="970643" y="0"/>
                  </a:lnTo>
                  <a:lnTo>
                    <a:pt x="1143000" y="163286"/>
                  </a:lnTo>
                  <a:lnTo>
                    <a:pt x="163286" y="952500"/>
                  </a:lnTo>
                  <a:lnTo>
                    <a:pt x="0" y="780143"/>
                  </a:lnTo>
                  <a:close/>
                </a:path>
              </a:pathLst>
            </a:cu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096D9A91-1ADE-AA4D-9C1C-60FF27C3ED9B}"/>
                </a:ext>
              </a:extLst>
            </p:cNvPr>
            <p:cNvSpPr/>
            <p:nvPr/>
          </p:nvSpPr>
          <p:spPr>
            <a:xfrm>
              <a:off x="5216071" y="3519714"/>
              <a:ext cx="1016000" cy="907143"/>
            </a:xfrm>
            <a:custGeom>
              <a:avLst/>
              <a:gdLst>
                <a:gd name="connsiteX0" fmla="*/ 889000 w 1016000"/>
                <a:gd name="connsiteY0" fmla="*/ 0 h 907143"/>
                <a:gd name="connsiteX1" fmla="*/ 1016000 w 1016000"/>
                <a:gd name="connsiteY1" fmla="*/ 108857 h 907143"/>
                <a:gd name="connsiteX2" fmla="*/ 1016000 w 1016000"/>
                <a:gd name="connsiteY2" fmla="*/ 435429 h 907143"/>
                <a:gd name="connsiteX3" fmla="*/ 408215 w 1016000"/>
                <a:gd name="connsiteY3" fmla="*/ 907143 h 907143"/>
                <a:gd name="connsiteX4" fmla="*/ 145143 w 1016000"/>
                <a:gd name="connsiteY4" fmla="*/ 898072 h 907143"/>
                <a:gd name="connsiteX5" fmla="*/ 0 w 1016000"/>
                <a:gd name="connsiteY5" fmla="*/ 725715 h 9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000" h="907143">
                  <a:moveTo>
                    <a:pt x="889000" y="0"/>
                  </a:moveTo>
                  <a:lnTo>
                    <a:pt x="1016000" y="108857"/>
                  </a:lnTo>
                  <a:lnTo>
                    <a:pt x="1016000" y="435429"/>
                  </a:lnTo>
                  <a:lnTo>
                    <a:pt x="408215" y="907143"/>
                  </a:lnTo>
                  <a:lnTo>
                    <a:pt x="145143" y="898072"/>
                  </a:lnTo>
                  <a:lnTo>
                    <a:pt x="0" y="725715"/>
                  </a:lnTo>
                </a:path>
              </a:pathLst>
            </a:cu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0C1ABD-E8F0-FF4E-88C1-8E794B4ACE49}"/>
                </a:ext>
              </a:extLst>
            </p:cNvPr>
            <p:cNvSpPr/>
            <p:nvPr/>
          </p:nvSpPr>
          <p:spPr>
            <a:xfrm>
              <a:off x="5061858" y="4435928"/>
              <a:ext cx="789214" cy="22678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8045B3D-7587-794E-B30F-BADEF1A7CF34}"/>
                </a:ext>
              </a:extLst>
            </p:cNvPr>
            <p:cNvSpPr/>
            <p:nvPr/>
          </p:nvSpPr>
          <p:spPr>
            <a:xfrm>
              <a:off x="5043716" y="4806043"/>
              <a:ext cx="825498" cy="51888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F69088CE-E145-894D-B71D-F1C6903B810C}"/>
                </a:ext>
              </a:extLst>
            </p:cNvPr>
            <p:cNvSpPr/>
            <p:nvPr/>
          </p:nvSpPr>
          <p:spPr>
            <a:xfrm>
              <a:off x="5040085" y="5455731"/>
              <a:ext cx="825498" cy="277411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A36A889-1E0A-1549-886E-E72B17CF6BBA}"/>
                </a:ext>
              </a:extLst>
            </p:cNvPr>
            <p:cNvSpPr/>
            <p:nvPr/>
          </p:nvSpPr>
          <p:spPr>
            <a:xfrm>
              <a:off x="5041899" y="5324929"/>
              <a:ext cx="825498" cy="125011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6F52E83-0C55-E447-9066-AE624750A24A}"/>
                </a:ext>
              </a:extLst>
            </p:cNvPr>
            <p:cNvSpPr/>
            <p:nvPr/>
          </p:nvSpPr>
          <p:spPr>
            <a:xfrm>
              <a:off x="5043722" y="4669974"/>
              <a:ext cx="825498" cy="125011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DC0CCB11-8A4B-8340-B049-11CEAD8C3FAA}"/>
                </a:ext>
              </a:extLst>
            </p:cNvPr>
            <p:cNvSpPr/>
            <p:nvPr/>
          </p:nvSpPr>
          <p:spPr>
            <a:xfrm>
              <a:off x="4835071" y="526143"/>
              <a:ext cx="1288143" cy="1306286"/>
            </a:xfrm>
            <a:custGeom>
              <a:avLst/>
              <a:gdLst>
                <a:gd name="connsiteX0" fmla="*/ 0 w 1288143"/>
                <a:gd name="connsiteY0" fmla="*/ 0 h 1306286"/>
                <a:gd name="connsiteX1" fmla="*/ 0 w 1288143"/>
                <a:gd name="connsiteY1" fmla="*/ 798286 h 1306286"/>
                <a:gd name="connsiteX2" fmla="*/ 127000 w 1288143"/>
                <a:gd name="connsiteY2" fmla="*/ 889000 h 1306286"/>
                <a:gd name="connsiteX3" fmla="*/ 127000 w 1288143"/>
                <a:gd name="connsiteY3" fmla="*/ 1242786 h 1306286"/>
                <a:gd name="connsiteX4" fmla="*/ 199572 w 1288143"/>
                <a:gd name="connsiteY4" fmla="*/ 1306286 h 1306286"/>
                <a:gd name="connsiteX5" fmla="*/ 1052286 w 1288143"/>
                <a:gd name="connsiteY5" fmla="*/ 1306286 h 1306286"/>
                <a:gd name="connsiteX6" fmla="*/ 1143000 w 1288143"/>
                <a:gd name="connsiteY6" fmla="*/ 1251857 h 1306286"/>
                <a:gd name="connsiteX7" fmla="*/ 1152072 w 1288143"/>
                <a:gd name="connsiteY7" fmla="*/ 898071 h 1306286"/>
                <a:gd name="connsiteX8" fmla="*/ 1288143 w 1288143"/>
                <a:gd name="connsiteY8" fmla="*/ 762000 h 1306286"/>
                <a:gd name="connsiteX9" fmla="*/ 1279072 w 1288143"/>
                <a:gd name="connsiteY9" fmla="*/ 0 h 130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8143" h="1306286">
                  <a:moveTo>
                    <a:pt x="0" y="0"/>
                  </a:moveTo>
                  <a:lnTo>
                    <a:pt x="0" y="798286"/>
                  </a:lnTo>
                  <a:lnTo>
                    <a:pt x="127000" y="889000"/>
                  </a:lnTo>
                  <a:lnTo>
                    <a:pt x="127000" y="1242786"/>
                  </a:lnTo>
                  <a:lnTo>
                    <a:pt x="199572" y="1306286"/>
                  </a:lnTo>
                  <a:lnTo>
                    <a:pt x="1052286" y="1306286"/>
                  </a:lnTo>
                  <a:lnTo>
                    <a:pt x="1143000" y="1251857"/>
                  </a:lnTo>
                  <a:lnTo>
                    <a:pt x="1152072" y="898071"/>
                  </a:lnTo>
                  <a:lnTo>
                    <a:pt x="1288143" y="762000"/>
                  </a:lnTo>
                  <a:lnTo>
                    <a:pt x="1279072" y="0"/>
                  </a:lnTo>
                </a:path>
              </a:pathLst>
            </a:cu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85C8874-4171-4C4E-BBBA-6BB0B8004B18}"/>
                </a:ext>
              </a:extLst>
            </p:cNvPr>
            <p:cNvSpPr/>
            <p:nvPr/>
          </p:nvSpPr>
          <p:spPr>
            <a:xfrm>
              <a:off x="1694543" y="2199823"/>
              <a:ext cx="301171" cy="302532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266F442-DE69-F249-95F5-CCC972CCF3C7}"/>
                </a:ext>
              </a:extLst>
            </p:cNvPr>
            <p:cNvSpPr/>
            <p:nvPr/>
          </p:nvSpPr>
          <p:spPr>
            <a:xfrm>
              <a:off x="2004786" y="517071"/>
              <a:ext cx="1778000" cy="1814286"/>
            </a:xfrm>
            <a:custGeom>
              <a:avLst/>
              <a:gdLst>
                <a:gd name="connsiteX0" fmla="*/ 0 w 1778000"/>
                <a:gd name="connsiteY0" fmla="*/ 1814286 h 1814286"/>
                <a:gd name="connsiteX1" fmla="*/ 1759857 w 1778000"/>
                <a:gd name="connsiteY1" fmla="*/ 1805215 h 1814286"/>
                <a:gd name="connsiteX2" fmla="*/ 1778000 w 1778000"/>
                <a:gd name="connsiteY2" fmla="*/ 0 h 181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0" h="1814286">
                  <a:moveTo>
                    <a:pt x="0" y="1814286"/>
                  </a:moveTo>
                  <a:lnTo>
                    <a:pt x="1759857" y="1805215"/>
                  </a:lnTo>
                  <a:lnTo>
                    <a:pt x="1778000" y="0"/>
                  </a:lnTo>
                </a:path>
              </a:pathLst>
            </a:cu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962C6F54-41F6-4E49-9994-64F292104C96}"/>
                </a:ext>
              </a:extLst>
            </p:cNvPr>
            <p:cNvSpPr/>
            <p:nvPr/>
          </p:nvSpPr>
          <p:spPr>
            <a:xfrm>
              <a:off x="1995714" y="5098143"/>
              <a:ext cx="1750786" cy="625928"/>
            </a:xfrm>
            <a:custGeom>
              <a:avLst/>
              <a:gdLst>
                <a:gd name="connsiteX0" fmla="*/ 0 w 1750786"/>
                <a:gd name="connsiteY0" fmla="*/ 0 h 625928"/>
                <a:gd name="connsiteX1" fmla="*/ 1750786 w 1750786"/>
                <a:gd name="connsiteY1" fmla="*/ 9071 h 625928"/>
                <a:gd name="connsiteX2" fmla="*/ 1750786 w 1750786"/>
                <a:gd name="connsiteY2" fmla="*/ 625928 h 62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0786" h="625928">
                  <a:moveTo>
                    <a:pt x="0" y="0"/>
                  </a:moveTo>
                  <a:lnTo>
                    <a:pt x="1750786" y="9071"/>
                  </a:lnTo>
                  <a:lnTo>
                    <a:pt x="1750786" y="625928"/>
                  </a:lnTo>
                </a:path>
              </a:pathLst>
            </a:cu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9A9292D-3B50-4D4F-A365-407C4EC795BF}"/>
                </a:ext>
              </a:extLst>
            </p:cNvPr>
            <p:cNvCxnSpPr/>
            <p:nvPr/>
          </p:nvCxnSpPr>
          <p:spPr>
            <a:xfrm>
              <a:off x="7157357" y="517071"/>
              <a:ext cx="0" cy="520700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Snip Same Side Corner Rectangle 130">
              <a:extLst>
                <a:ext uri="{FF2B5EF4-FFF2-40B4-BE49-F238E27FC236}">
                  <a16:creationId xmlns:a16="http://schemas.microsoft.com/office/drawing/2014/main" id="{2C2824AB-1E7F-044E-9A20-9DD083791F51}"/>
                </a:ext>
              </a:extLst>
            </p:cNvPr>
            <p:cNvSpPr/>
            <p:nvPr/>
          </p:nvSpPr>
          <p:spPr>
            <a:xfrm rot="10800000">
              <a:off x="4447720" y="2358571"/>
              <a:ext cx="2022929" cy="444500"/>
            </a:xfrm>
            <a:prstGeom prst="snip2SameRect">
              <a:avLst>
                <a:gd name="adj1" fmla="val 26871"/>
                <a:gd name="adj2" fmla="val 0"/>
              </a:avLst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FC09B385-9058-A54D-AE62-8ECC8D05CA2D}"/>
                </a:ext>
              </a:extLst>
            </p:cNvPr>
            <p:cNvSpPr/>
            <p:nvPr/>
          </p:nvSpPr>
          <p:spPr>
            <a:xfrm>
              <a:off x="3782784" y="616857"/>
              <a:ext cx="1270000" cy="1741714"/>
            </a:xfrm>
            <a:custGeom>
              <a:avLst/>
              <a:gdLst>
                <a:gd name="connsiteX0" fmla="*/ 9072 w 1270000"/>
                <a:gd name="connsiteY0" fmla="*/ 0 h 1741714"/>
                <a:gd name="connsiteX1" fmla="*/ 625929 w 1270000"/>
                <a:gd name="connsiteY1" fmla="*/ 0 h 1741714"/>
                <a:gd name="connsiteX2" fmla="*/ 616857 w 1270000"/>
                <a:gd name="connsiteY2" fmla="*/ 1524000 h 1741714"/>
                <a:gd name="connsiteX3" fmla="*/ 1270000 w 1270000"/>
                <a:gd name="connsiteY3" fmla="*/ 1524000 h 1741714"/>
                <a:gd name="connsiteX4" fmla="*/ 1260929 w 1270000"/>
                <a:gd name="connsiteY4" fmla="*/ 1723571 h 1741714"/>
                <a:gd name="connsiteX5" fmla="*/ 272143 w 1270000"/>
                <a:gd name="connsiteY5" fmla="*/ 1741714 h 1741714"/>
                <a:gd name="connsiteX6" fmla="*/ 136072 w 1270000"/>
                <a:gd name="connsiteY6" fmla="*/ 1614714 h 1741714"/>
                <a:gd name="connsiteX7" fmla="*/ 136072 w 1270000"/>
                <a:gd name="connsiteY7" fmla="*/ 489857 h 1741714"/>
                <a:gd name="connsiteX8" fmla="*/ 0 w 1270000"/>
                <a:gd name="connsiteY8" fmla="*/ 489857 h 1741714"/>
                <a:gd name="connsiteX9" fmla="*/ 9072 w 1270000"/>
                <a:gd name="connsiteY9" fmla="*/ 0 h 174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0000" h="1741714">
                  <a:moveTo>
                    <a:pt x="9072" y="0"/>
                  </a:moveTo>
                  <a:lnTo>
                    <a:pt x="625929" y="0"/>
                  </a:lnTo>
                  <a:lnTo>
                    <a:pt x="616857" y="1524000"/>
                  </a:lnTo>
                  <a:lnTo>
                    <a:pt x="1270000" y="1524000"/>
                  </a:lnTo>
                  <a:lnTo>
                    <a:pt x="1260929" y="1723571"/>
                  </a:lnTo>
                  <a:lnTo>
                    <a:pt x="272143" y="1741714"/>
                  </a:lnTo>
                  <a:lnTo>
                    <a:pt x="136072" y="1614714"/>
                  </a:lnTo>
                  <a:lnTo>
                    <a:pt x="136072" y="489857"/>
                  </a:lnTo>
                  <a:lnTo>
                    <a:pt x="0" y="489857"/>
                  </a:lnTo>
                  <a:lnTo>
                    <a:pt x="907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B13A39C2-3ED3-E14D-9FCE-C0D854A5AAB0}"/>
                </a:ext>
              </a:extLst>
            </p:cNvPr>
            <p:cNvSpPr/>
            <p:nvPr/>
          </p:nvSpPr>
          <p:spPr>
            <a:xfrm flipH="1">
              <a:off x="5881004" y="616853"/>
              <a:ext cx="1270000" cy="1741714"/>
            </a:xfrm>
            <a:custGeom>
              <a:avLst/>
              <a:gdLst>
                <a:gd name="connsiteX0" fmla="*/ 9072 w 1270000"/>
                <a:gd name="connsiteY0" fmla="*/ 0 h 1741714"/>
                <a:gd name="connsiteX1" fmla="*/ 625929 w 1270000"/>
                <a:gd name="connsiteY1" fmla="*/ 0 h 1741714"/>
                <a:gd name="connsiteX2" fmla="*/ 616857 w 1270000"/>
                <a:gd name="connsiteY2" fmla="*/ 1524000 h 1741714"/>
                <a:gd name="connsiteX3" fmla="*/ 1270000 w 1270000"/>
                <a:gd name="connsiteY3" fmla="*/ 1524000 h 1741714"/>
                <a:gd name="connsiteX4" fmla="*/ 1260929 w 1270000"/>
                <a:gd name="connsiteY4" fmla="*/ 1723571 h 1741714"/>
                <a:gd name="connsiteX5" fmla="*/ 272143 w 1270000"/>
                <a:gd name="connsiteY5" fmla="*/ 1741714 h 1741714"/>
                <a:gd name="connsiteX6" fmla="*/ 136072 w 1270000"/>
                <a:gd name="connsiteY6" fmla="*/ 1614714 h 1741714"/>
                <a:gd name="connsiteX7" fmla="*/ 136072 w 1270000"/>
                <a:gd name="connsiteY7" fmla="*/ 489857 h 1741714"/>
                <a:gd name="connsiteX8" fmla="*/ 0 w 1270000"/>
                <a:gd name="connsiteY8" fmla="*/ 489857 h 1741714"/>
                <a:gd name="connsiteX9" fmla="*/ 9072 w 1270000"/>
                <a:gd name="connsiteY9" fmla="*/ 0 h 174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0000" h="1741714">
                  <a:moveTo>
                    <a:pt x="9072" y="0"/>
                  </a:moveTo>
                  <a:lnTo>
                    <a:pt x="625929" y="0"/>
                  </a:lnTo>
                  <a:lnTo>
                    <a:pt x="616857" y="1524000"/>
                  </a:lnTo>
                  <a:lnTo>
                    <a:pt x="1270000" y="1524000"/>
                  </a:lnTo>
                  <a:lnTo>
                    <a:pt x="1260929" y="1723571"/>
                  </a:lnTo>
                  <a:lnTo>
                    <a:pt x="272143" y="1741714"/>
                  </a:lnTo>
                  <a:lnTo>
                    <a:pt x="136072" y="1614714"/>
                  </a:lnTo>
                  <a:lnTo>
                    <a:pt x="136072" y="489857"/>
                  </a:lnTo>
                  <a:lnTo>
                    <a:pt x="0" y="489857"/>
                  </a:lnTo>
                  <a:lnTo>
                    <a:pt x="907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9201D96-DDD1-2B4E-84BA-3651FB32CBAA}"/>
                </a:ext>
              </a:extLst>
            </p:cNvPr>
            <p:cNvSpPr/>
            <p:nvPr/>
          </p:nvSpPr>
          <p:spPr>
            <a:xfrm>
              <a:off x="1995714" y="2331357"/>
              <a:ext cx="154215" cy="2766786"/>
            </a:xfrm>
            <a:prstGeom prst="rect">
              <a:avLst/>
            </a:prstGeom>
            <a:solidFill>
              <a:srgbClr val="FF000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4289ADC-8603-5444-805F-2802A26FBBFA}"/>
                </a:ext>
              </a:extLst>
            </p:cNvPr>
            <p:cNvSpPr/>
            <p:nvPr/>
          </p:nvSpPr>
          <p:spPr>
            <a:xfrm>
              <a:off x="5170714" y="1823357"/>
              <a:ext cx="535215" cy="2077357"/>
            </a:xfrm>
            <a:custGeom>
              <a:avLst/>
              <a:gdLst>
                <a:gd name="connsiteX0" fmla="*/ 154215 w 535215"/>
                <a:gd name="connsiteY0" fmla="*/ 0 h 2077357"/>
                <a:gd name="connsiteX1" fmla="*/ 0 w 535215"/>
                <a:gd name="connsiteY1" fmla="*/ 2077357 h 2077357"/>
                <a:gd name="connsiteX2" fmla="*/ 535215 w 535215"/>
                <a:gd name="connsiteY2" fmla="*/ 1651000 h 2077357"/>
                <a:gd name="connsiteX3" fmla="*/ 399143 w 535215"/>
                <a:gd name="connsiteY3" fmla="*/ 9072 h 2077357"/>
                <a:gd name="connsiteX4" fmla="*/ 154215 w 535215"/>
                <a:gd name="connsiteY4" fmla="*/ 0 h 207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15" h="2077357">
                  <a:moveTo>
                    <a:pt x="154215" y="0"/>
                  </a:moveTo>
                  <a:lnTo>
                    <a:pt x="0" y="2077357"/>
                  </a:lnTo>
                  <a:lnTo>
                    <a:pt x="535215" y="1651000"/>
                  </a:lnTo>
                  <a:lnTo>
                    <a:pt x="399143" y="9072"/>
                  </a:lnTo>
                  <a:lnTo>
                    <a:pt x="154215" y="0"/>
                  </a:lnTo>
                  <a:close/>
                </a:path>
              </a:pathLst>
            </a:custGeom>
            <a:solidFill>
              <a:srgbClr val="008000">
                <a:alpha val="40000"/>
              </a:srgb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F1DC3DC-C3D2-B14C-982C-453697B703A6}"/>
                </a:ext>
              </a:extLst>
            </p:cNvPr>
            <p:cNvCxnSpPr/>
            <p:nvPr/>
          </p:nvCxnSpPr>
          <p:spPr>
            <a:xfrm flipV="1">
              <a:off x="5134432" y="3438069"/>
              <a:ext cx="635001" cy="508145"/>
            </a:xfrm>
            <a:prstGeom prst="line">
              <a:avLst/>
            </a:prstGeom>
            <a:ln w="38100" cmpd="sng">
              <a:solidFill>
                <a:srgbClr val="66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B94123A1-D9A1-2545-8EEC-6B9954B3E2A6}"/>
                </a:ext>
              </a:extLst>
            </p:cNvPr>
            <p:cNvCxnSpPr/>
            <p:nvPr/>
          </p:nvCxnSpPr>
          <p:spPr>
            <a:xfrm flipH="1">
              <a:off x="5442857" y="1823357"/>
              <a:ext cx="0" cy="1850572"/>
            </a:xfrm>
            <a:prstGeom prst="straightConnector1">
              <a:avLst/>
            </a:prstGeom>
            <a:ln w="28575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AutoShape 10">
            <a:extLst>
              <a:ext uri="{FF2B5EF4-FFF2-40B4-BE49-F238E27FC236}">
                <a16:creationId xmlns:a16="http://schemas.microsoft.com/office/drawing/2014/main" id="{5B2C8DE7-328F-A74A-BCA3-74CD2BD6DA98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5331450" y="1520972"/>
            <a:ext cx="1001802" cy="2989562"/>
          </a:xfrm>
          <a:prstGeom prst="cube">
            <a:avLst>
              <a:gd name="adj" fmla="val 8138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en-US" altLang="en-US" sz="2000">
              <a:latin typeface="Times New Roman" pitchFamily="18" charset="0"/>
              <a:ea typeface="ＭＳ Ｐゴシック" pitchFamily="-97" charset="-128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342C065-2991-EE40-8EBF-602EFC9BF8EF}"/>
              </a:ext>
            </a:extLst>
          </p:cNvPr>
          <p:cNvGrpSpPr/>
          <p:nvPr/>
        </p:nvGrpSpPr>
        <p:grpSpPr>
          <a:xfrm>
            <a:off x="2940543" y="2092267"/>
            <a:ext cx="1565779" cy="2096363"/>
            <a:chOff x="4383741" y="2352781"/>
            <a:chExt cx="1565779" cy="2096363"/>
          </a:xfrm>
        </p:grpSpPr>
        <p:sp>
          <p:nvSpPr>
            <p:cNvPr id="115" name="AutoShape 28">
              <a:extLst>
                <a:ext uri="{FF2B5EF4-FFF2-40B4-BE49-F238E27FC236}">
                  <a16:creationId xmlns:a16="http://schemas.microsoft.com/office/drawing/2014/main" id="{EF57E4BA-0947-1540-876E-1AAFA4606B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83741" y="2352781"/>
              <a:ext cx="1565779" cy="2096363"/>
            </a:xfrm>
            <a:prstGeom prst="can">
              <a:avLst>
                <a:gd name="adj" fmla="val 23623"/>
              </a:avLst>
            </a:prstGeom>
            <a:solidFill>
              <a:srgbClr val="66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000">
                <a:latin typeface="Times New Roman" pitchFamily="18" charset="0"/>
                <a:ea typeface="ＭＳ Ｐゴシック" pitchFamily="-97" charset="-128"/>
              </a:endParaRP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24329157-6177-FB49-8B95-CA29C04D8D49}"/>
                </a:ext>
              </a:extLst>
            </p:cNvPr>
            <p:cNvGrpSpPr/>
            <p:nvPr/>
          </p:nvGrpSpPr>
          <p:grpSpPr>
            <a:xfrm>
              <a:off x="4670449" y="2777743"/>
              <a:ext cx="1015573" cy="1359713"/>
              <a:chOff x="4679520" y="2777743"/>
              <a:chExt cx="1015573" cy="1359713"/>
            </a:xfrm>
          </p:grpSpPr>
          <p:sp>
            <p:nvSpPr>
              <p:cNvPr id="117" name="AutoShape 28">
                <a:extLst>
                  <a:ext uri="{FF2B5EF4-FFF2-40B4-BE49-F238E27FC236}">
                    <a16:creationId xmlns:a16="http://schemas.microsoft.com/office/drawing/2014/main" id="{D2CF5665-EE06-F049-9C33-5D153803B03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79520" y="2777743"/>
                <a:ext cx="1015573" cy="1359713"/>
              </a:xfrm>
              <a:prstGeom prst="can">
                <a:avLst>
                  <a:gd name="adj" fmla="val 23623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000">
                  <a:latin typeface="Times New Roman" pitchFamily="18" charset="0"/>
                  <a:ea typeface="ＭＳ Ｐゴシック" pitchFamily="-97" charset="-128"/>
                </a:endParaRPr>
              </a:p>
            </p:txBody>
          </p:sp>
          <p:pic>
            <p:nvPicPr>
              <p:cNvPr id="118" name="Picture 117" descr="cylinder-07_42779_sm.gif">
                <a:extLst>
                  <a:ext uri="{FF2B5EF4-FFF2-40B4-BE49-F238E27FC236}">
                    <a16:creationId xmlns:a16="http://schemas.microsoft.com/office/drawing/2014/main" id="{698EFC88-F6E5-0641-AFC2-4895BCEA4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FF8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11875" y1="10526" x2="32813" y2="20351"/>
                            <a14:foregroundMark x1="11875" y1="27719" x2="75313" y2="7438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0667" y="3131928"/>
                <a:ext cx="674760" cy="737905"/>
              </a:xfrm>
              <a:prstGeom prst="rect">
                <a:avLst/>
              </a:prstGeom>
            </p:spPr>
          </p:pic>
        </p:grpSp>
      </p:grp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35E8C51-F3C1-BB4D-AA17-17AB0E2EBE3F}"/>
              </a:ext>
            </a:extLst>
          </p:cNvPr>
          <p:cNvCxnSpPr>
            <a:cxnSpLocks/>
          </p:cNvCxnSpPr>
          <p:nvPr/>
        </p:nvCxnSpPr>
        <p:spPr>
          <a:xfrm>
            <a:off x="1523410" y="3241026"/>
            <a:ext cx="4144184" cy="0"/>
          </a:xfrm>
          <a:prstGeom prst="line">
            <a:avLst/>
          </a:prstGeom>
          <a:ln w="9525" cmpd="sng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60AF30A-452F-A94C-9338-E361722CB9AA}"/>
              </a:ext>
            </a:extLst>
          </p:cNvPr>
          <p:cNvCxnSpPr/>
          <p:nvPr/>
        </p:nvCxnSpPr>
        <p:spPr>
          <a:xfrm flipV="1">
            <a:off x="550508" y="3237328"/>
            <a:ext cx="1096649" cy="0"/>
          </a:xfrm>
          <a:prstGeom prst="line">
            <a:avLst/>
          </a:prstGeom>
          <a:ln w="12700" cmpd="sng">
            <a:solidFill>
              <a:srgbClr val="FF0000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 Box 17">
            <a:extLst>
              <a:ext uri="{FF2B5EF4-FFF2-40B4-BE49-F238E27FC236}">
                <a16:creationId xmlns:a16="http://schemas.microsoft.com/office/drawing/2014/main" id="{907DE4DD-F291-AA41-BFA8-F67CB3B3A89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1195" y="322730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solidFill>
                  <a:srgbClr val="FF0000"/>
                </a:solidFill>
                <a:latin typeface="Symbol" pitchFamily="18" charset="2"/>
                <a:ea typeface="ＭＳ Ｐゴシック" pitchFamily="-97" charset="-128"/>
              </a:rPr>
              <a:t>a</a:t>
            </a:r>
            <a:endParaRPr lang="en-US" altLang="en-US" sz="1600" b="1" baseline="-25000" dirty="0">
              <a:solidFill>
                <a:srgbClr val="FF0000"/>
              </a:solidFill>
              <a:latin typeface="Symbol" pitchFamily="18" charset="2"/>
              <a:ea typeface="ＭＳ Ｐゴシック" pitchFamily="-97" charset="-128"/>
            </a:endParaRPr>
          </a:p>
        </p:txBody>
      </p:sp>
      <p:sp>
        <p:nvSpPr>
          <p:cNvPr id="112" name="Text Box 19">
            <a:extLst>
              <a:ext uri="{FF2B5EF4-FFF2-40B4-BE49-F238E27FC236}">
                <a16:creationId xmlns:a16="http://schemas.microsoft.com/office/drawing/2014/main" id="{BD927C59-3CD0-3D4D-87A7-D5AF79B384D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509051" y="2888746"/>
            <a:ext cx="3657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ea typeface="ＭＳ Ｐゴシック" pitchFamily="-97" charset="-128"/>
              </a:rPr>
              <a:t>n</a:t>
            </a:r>
            <a:endParaRPr lang="en-US" altLang="en-US" sz="1600" b="1" baseline="-25000" dirty="0">
              <a:ea typeface="ＭＳ Ｐゴシック" pitchFamily="-97" charset="-128"/>
            </a:endParaRPr>
          </a:p>
        </p:txBody>
      </p:sp>
      <p:sp>
        <p:nvSpPr>
          <p:cNvPr id="113" name="Text Box 18">
            <a:extLst>
              <a:ext uri="{FF2B5EF4-FFF2-40B4-BE49-F238E27FC236}">
                <a16:creationId xmlns:a16="http://schemas.microsoft.com/office/drawing/2014/main" id="{AE80B6A5-D354-6E42-A264-EB9519B8D2C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491889" y="2207915"/>
            <a:ext cx="4375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solidFill>
                  <a:srgbClr val="009900"/>
                </a:solidFill>
                <a:ea typeface="ＭＳ Ｐゴシック" pitchFamily="-97" charset="-128"/>
              </a:rPr>
              <a:t>d</a:t>
            </a:r>
            <a:r>
              <a:rPr lang="en-US" altLang="en-US" sz="1600" b="1" baseline="30000" dirty="0">
                <a:solidFill>
                  <a:srgbClr val="009900"/>
                </a:solidFill>
                <a:ea typeface="ＭＳ Ｐゴシック" pitchFamily="-97" charset="-128"/>
              </a:rPr>
              <a:t>+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E6A5813-2E9B-1D4C-91F4-1444338ABDC1}"/>
              </a:ext>
            </a:extLst>
          </p:cNvPr>
          <p:cNvCxnSpPr>
            <a:cxnSpLocks/>
          </p:cNvCxnSpPr>
          <p:nvPr/>
        </p:nvCxnSpPr>
        <p:spPr>
          <a:xfrm>
            <a:off x="550508" y="3067604"/>
            <a:ext cx="1096649" cy="169724"/>
          </a:xfrm>
          <a:prstGeom prst="line">
            <a:avLst/>
          </a:prstGeom>
          <a:ln w="12700" cmpd="sng">
            <a:solidFill>
              <a:srgbClr val="FF0000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333A097-D57C-8B4D-A46E-4DA7504A8B3A}"/>
              </a:ext>
            </a:extLst>
          </p:cNvPr>
          <p:cNvCxnSpPr>
            <a:cxnSpLocks/>
          </p:cNvCxnSpPr>
          <p:nvPr/>
        </p:nvCxnSpPr>
        <p:spPr>
          <a:xfrm>
            <a:off x="1647157" y="3238412"/>
            <a:ext cx="2094719" cy="210000"/>
          </a:xfrm>
          <a:prstGeom prst="line">
            <a:avLst/>
          </a:prstGeom>
          <a:ln w="9525" cmpd="sng">
            <a:solidFill>
              <a:schemeClr val="tx1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30F879A-F707-3142-9FF4-104592C08BB9}"/>
              </a:ext>
            </a:extLst>
          </p:cNvPr>
          <p:cNvCxnSpPr>
            <a:cxnSpLocks/>
          </p:cNvCxnSpPr>
          <p:nvPr/>
        </p:nvCxnSpPr>
        <p:spPr>
          <a:xfrm flipV="1">
            <a:off x="3723432" y="3363652"/>
            <a:ext cx="1862926" cy="84760"/>
          </a:xfrm>
          <a:prstGeom prst="line">
            <a:avLst/>
          </a:prstGeom>
          <a:ln w="9525" cmpd="sng">
            <a:solidFill>
              <a:srgbClr val="0070C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BD2C0F6-4EDF-DB4D-B3B2-B60D7B9B6CF7}"/>
              </a:ext>
            </a:extLst>
          </p:cNvPr>
          <p:cNvCxnSpPr>
            <a:cxnSpLocks/>
          </p:cNvCxnSpPr>
          <p:nvPr/>
        </p:nvCxnSpPr>
        <p:spPr>
          <a:xfrm>
            <a:off x="3723432" y="3448412"/>
            <a:ext cx="1746113" cy="292040"/>
          </a:xfrm>
          <a:prstGeom prst="line">
            <a:avLst/>
          </a:prstGeom>
          <a:ln w="9525" cmpd="sng">
            <a:solidFill>
              <a:srgbClr val="0070C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7BB0C1F-48C9-6747-BEE7-DD8BA31F5B65}"/>
              </a:ext>
            </a:extLst>
          </p:cNvPr>
          <p:cNvCxnSpPr>
            <a:cxnSpLocks/>
          </p:cNvCxnSpPr>
          <p:nvPr/>
        </p:nvCxnSpPr>
        <p:spPr>
          <a:xfrm>
            <a:off x="3723432" y="3448412"/>
            <a:ext cx="1121160" cy="956049"/>
          </a:xfrm>
          <a:prstGeom prst="line">
            <a:avLst/>
          </a:prstGeom>
          <a:ln w="9525" cmpd="sng">
            <a:solidFill>
              <a:srgbClr val="0070C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Picture 73">
            <a:extLst>
              <a:ext uri="{FF2B5EF4-FFF2-40B4-BE49-F238E27FC236}">
                <a16:creationId xmlns:a16="http://schemas.microsoft.com/office/drawing/2014/main" id="{34EA439E-E7B9-7544-8CD9-512D923996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40" t="7105" r="12689" b="4597"/>
          <a:stretch/>
        </p:blipFill>
        <p:spPr>
          <a:xfrm>
            <a:off x="7117148" y="1990924"/>
            <a:ext cx="5032794" cy="3022696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B79EDD25-B0BB-4E4D-B287-FCBA07FA5155}"/>
              </a:ext>
            </a:extLst>
          </p:cNvPr>
          <p:cNvSpPr txBox="1"/>
          <p:nvPr/>
        </p:nvSpPr>
        <p:spPr>
          <a:xfrm>
            <a:off x="8798827" y="4984735"/>
            <a:ext cx="205216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i="1" dirty="0">
                <a:latin typeface="+mn-lt"/>
              </a:rPr>
              <a:t>Time of flight (ns)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710611A-B037-3F41-8B83-8F0B0B4467ED}"/>
              </a:ext>
            </a:extLst>
          </p:cNvPr>
          <p:cNvSpPr txBox="1"/>
          <p:nvPr/>
        </p:nvSpPr>
        <p:spPr>
          <a:xfrm rot="16200000">
            <a:off x="5877770" y="3324304"/>
            <a:ext cx="213712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i="1" dirty="0">
                <a:latin typeface="+mn-lt"/>
              </a:rPr>
              <a:t>Counts per alpha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5BB9691-BD49-4340-92E1-36473F104D8A}"/>
              </a:ext>
            </a:extLst>
          </p:cNvPr>
          <p:cNvCxnSpPr>
            <a:cxnSpLocks/>
          </p:cNvCxnSpPr>
          <p:nvPr/>
        </p:nvCxnSpPr>
        <p:spPr>
          <a:xfrm flipV="1">
            <a:off x="7282743" y="4287546"/>
            <a:ext cx="300406" cy="726074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F1373C9-5AD5-494C-8534-38E677BE8A84}"/>
              </a:ext>
            </a:extLst>
          </p:cNvPr>
          <p:cNvSpPr txBox="1"/>
          <p:nvPr/>
        </p:nvSpPr>
        <p:spPr>
          <a:xfrm>
            <a:off x="6651147" y="4999316"/>
            <a:ext cx="180604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D-T NG (</a:t>
            </a:r>
            <a:r>
              <a:rPr lang="en-US" dirty="0" err="1">
                <a:latin typeface="+mn-lt"/>
              </a:rPr>
              <a:t>n,n</a:t>
            </a:r>
            <a:r>
              <a:rPr lang="en-US" dirty="0">
                <a:latin typeface="+mn-lt"/>
              </a:rPr>
              <a:t>’𝛾)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E94CBA4-3828-334D-A7F0-42627A278D22}"/>
              </a:ext>
            </a:extLst>
          </p:cNvPr>
          <p:cNvSpPr txBox="1"/>
          <p:nvPr/>
        </p:nvSpPr>
        <p:spPr>
          <a:xfrm>
            <a:off x="8592234" y="1482623"/>
            <a:ext cx="33190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Transmission and small angle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elastic scattering neutrons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59C23AC5-88B4-F447-BD3A-27D2F3A9072D}"/>
              </a:ext>
            </a:extLst>
          </p:cNvPr>
          <p:cNvCxnSpPr>
            <a:cxnSpLocks/>
          </p:cNvCxnSpPr>
          <p:nvPr/>
        </p:nvCxnSpPr>
        <p:spPr>
          <a:xfrm flipH="1">
            <a:off x="8563394" y="1990924"/>
            <a:ext cx="632991" cy="260004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AB24A962-F40C-6245-9241-29945522E24B}"/>
              </a:ext>
            </a:extLst>
          </p:cNvPr>
          <p:cNvSpPr txBox="1"/>
          <p:nvPr/>
        </p:nvSpPr>
        <p:spPr>
          <a:xfrm>
            <a:off x="9547179" y="2694072"/>
            <a:ext cx="228703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Fission neutrons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Low-Z elastic scatter neutrons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More gammas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3C83F6C-558C-F947-9CD0-BAFAB7ABD800}"/>
              </a:ext>
            </a:extLst>
          </p:cNvPr>
          <p:cNvCxnSpPr>
            <a:cxnSpLocks/>
            <a:stCxn id="83" idx="2"/>
          </p:cNvCxnSpPr>
          <p:nvPr/>
        </p:nvCxnSpPr>
        <p:spPr>
          <a:xfrm>
            <a:off x="7566640" y="2018155"/>
            <a:ext cx="435338" cy="1656649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2A1669B-6E18-9348-834B-A2F58B8165E2}"/>
              </a:ext>
            </a:extLst>
          </p:cNvPr>
          <p:cNvSpPr txBox="1"/>
          <p:nvPr/>
        </p:nvSpPr>
        <p:spPr>
          <a:xfrm>
            <a:off x="6572395" y="1482624"/>
            <a:ext cx="198849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Item gammas (</a:t>
            </a:r>
            <a:r>
              <a:rPr lang="en-US" sz="1600" dirty="0" err="1">
                <a:latin typeface="+mn-lt"/>
              </a:rPr>
              <a:t>n,n</a:t>
            </a:r>
            <a:r>
              <a:rPr lang="en-US" sz="1600" dirty="0">
                <a:latin typeface="+mn-lt"/>
              </a:rPr>
              <a:t>’𝛾) and (</a:t>
            </a:r>
            <a:r>
              <a:rPr lang="en-US" sz="1600" dirty="0" err="1">
                <a:latin typeface="+mn-lt"/>
              </a:rPr>
              <a:t>n,f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FA82A4-6728-A94C-8534-8BE658AB0560}"/>
              </a:ext>
            </a:extLst>
          </p:cNvPr>
          <p:cNvSpPr txBox="1"/>
          <p:nvPr/>
        </p:nvSpPr>
        <p:spPr>
          <a:xfrm>
            <a:off x="573598" y="1529804"/>
            <a:ext cx="18850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API D-T neutron generator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15E28BF-1065-FF44-A21B-425C40AC9B07}"/>
              </a:ext>
            </a:extLst>
          </p:cNvPr>
          <p:cNvSpPr txBox="1"/>
          <p:nvPr/>
        </p:nvSpPr>
        <p:spPr>
          <a:xfrm>
            <a:off x="3811767" y="1298342"/>
            <a:ext cx="1885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Detector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FCDD256-FE60-A842-92EB-A2623CC59F3A}"/>
              </a:ext>
            </a:extLst>
          </p:cNvPr>
          <p:cNvSpPr txBox="1"/>
          <p:nvPr/>
        </p:nvSpPr>
        <p:spPr>
          <a:xfrm>
            <a:off x="2646973" y="1706206"/>
            <a:ext cx="22563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Unknown Container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488A117-ECEB-494F-8202-C73B97F46283}"/>
              </a:ext>
            </a:extLst>
          </p:cNvPr>
          <p:cNvCxnSpPr>
            <a:cxnSpLocks/>
          </p:cNvCxnSpPr>
          <p:nvPr/>
        </p:nvCxnSpPr>
        <p:spPr>
          <a:xfrm flipH="1">
            <a:off x="9841206" y="3683661"/>
            <a:ext cx="632991" cy="260004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581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F04CA-2B1A-42A4-A89D-B97E5B3B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Justification for Modeling Secondary Gamma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49B8C-8424-44A4-BC55-B62B3A78F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Scope physics limitations – What gamma signatures are observable for a given measurement time? </a:t>
            </a:r>
          </a:p>
          <a:p>
            <a:pPr lvl="0"/>
            <a:r>
              <a:rPr lang="en-US" dirty="0"/>
              <a:t>Optimize system design parameters – How should the core system components be arranged given application constraints? </a:t>
            </a:r>
          </a:p>
          <a:p>
            <a:pPr lvl="0"/>
            <a:r>
              <a:rPr lang="en-US" dirty="0"/>
              <a:t>Develop analysis algorithms – What is the best algorithm for translating a detector signal to a useful quantity?</a:t>
            </a:r>
          </a:p>
        </p:txBody>
      </p:sp>
    </p:spTree>
    <p:extLst>
      <p:ext uri="{BB962C8B-B14F-4D97-AF65-F5344CB8AC3E}">
        <p14:creationId xmlns:p14="http://schemas.microsoft.com/office/powerpoint/2010/main" val="290770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F2AB-4F66-413C-A103-B142C382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Data and Modeling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AE503-3481-4F20-AC61-F69E187A0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504950"/>
            <a:ext cx="11430000" cy="5033009"/>
          </a:xfrm>
        </p:spPr>
        <p:txBody>
          <a:bodyPr/>
          <a:lstStyle/>
          <a:p>
            <a:r>
              <a:rPr lang="en-US" sz="2000" dirty="0"/>
              <a:t>Significant number of users use MCNP or Geant for their modeling needs, and MCNP and Geant use reaction data sourced from ENDF libraries</a:t>
            </a:r>
          </a:p>
          <a:p>
            <a:r>
              <a:rPr lang="en-US" sz="2000" dirty="0"/>
              <a:t>User Group #1: MCNP6 and Geant4 are sufficient for their modeling needs </a:t>
            </a:r>
            <a:r>
              <a:rPr lang="en-US" sz="2000" b="1" dirty="0"/>
              <a:t>if</a:t>
            </a:r>
            <a:r>
              <a:rPr lang="en-US" sz="2000" dirty="0"/>
              <a:t> the cross-section data and gamma emission data are available and accurate</a:t>
            </a:r>
          </a:p>
          <a:p>
            <a:r>
              <a:rPr lang="en-US" sz="2000" dirty="0"/>
              <a:t>User Group #2: MCNP6 and Geant4 are </a:t>
            </a:r>
            <a:r>
              <a:rPr lang="en-US" sz="2000" b="1" dirty="0"/>
              <a:t>not</a:t>
            </a:r>
            <a:r>
              <a:rPr lang="en-US" sz="2000" dirty="0"/>
              <a:t> sufficient for their modeling needs</a:t>
            </a:r>
          </a:p>
          <a:p>
            <a:pPr lvl="1"/>
            <a:r>
              <a:rPr lang="en-US" sz="1800" dirty="0"/>
              <a:t>MCNP6 does not correlate neutrons and gammas without the Cascading Gamma-ray Multiplicity code, but CGM is roughly 1000 times slower when the CGM option is turned on</a:t>
            </a:r>
          </a:p>
          <a:p>
            <a:pPr lvl="1"/>
            <a:r>
              <a:rPr lang="en-US" sz="1800" dirty="0"/>
              <a:t>Geant4 correlates neutrons and gammas, </a:t>
            </a:r>
            <a:r>
              <a:rPr lang="en-US" sz="1800" b="1" dirty="0"/>
              <a:t>but</a:t>
            </a:r>
            <a:r>
              <a:rPr lang="en-US" sz="1800" dirty="0"/>
              <a:t> </a:t>
            </a:r>
          </a:p>
          <a:p>
            <a:pPr marL="1085850" lvl="2" indent="-342900">
              <a:buFont typeface="+mj-lt"/>
              <a:buAutoNum type="arabicParenR"/>
            </a:pPr>
            <a:r>
              <a:rPr lang="en-US" sz="1800" dirty="0"/>
              <a:t>Cross-section and gamma multiplicity data must exist for reactions leaving the residual nucleus in an excited state</a:t>
            </a:r>
          </a:p>
          <a:p>
            <a:pPr marL="1085850" lvl="2" indent="-342900">
              <a:buFont typeface="+mj-lt"/>
              <a:buAutoNum type="arabicParenR"/>
            </a:pPr>
            <a:r>
              <a:rPr lang="en-US" sz="1800" dirty="0"/>
              <a:t>Geant4 modeling of excitations to the continuum of states is unreliable, which is important for users of sufficiently energetic neutron sources like D-T neutron generators</a:t>
            </a:r>
          </a:p>
          <a:p>
            <a:r>
              <a:rPr lang="en-US" sz="2000" dirty="0"/>
              <a:t>ENDF/B-VIII.0 does not have gamma multiplicity data for several isotopes of interest and cannot have data beyond the 40</a:t>
            </a:r>
            <a:r>
              <a:rPr lang="en-US" sz="2000" baseline="30000" dirty="0"/>
              <a:t>th</a:t>
            </a:r>
            <a:r>
              <a:rPr lang="en-US" sz="2000" dirty="0"/>
              <a:t> excited state</a:t>
            </a:r>
          </a:p>
        </p:txBody>
      </p:sp>
    </p:spTree>
    <p:extLst>
      <p:ext uri="{BB962C8B-B14F-4D97-AF65-F5344CB8AC3E}">
        <p14:creationId xmlns:p14="http://schemas.microsoft.com/office/powerpoint/2010/main" val="321957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33C27-88D6-4CDA-BAB9-FE7B6335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29" y="320040"/>
            <a:ext cx="11430000" cy="978729"/>
          </a:xfrm>
        </p:spPr>
        <p:txBody>
          <a:bodyPr/>
          <a:lstStyle/>
          <a:p>
            <a:r>
              <a:rPr lang="en-US" dirty="0"/>
              <a:t>Recommendations for Addressing Gaps and Deficiencies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9EC81-FD62-49E4-8AFB-3EDCDC586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4"/>
            <a:ext cx="11430000" cy="44985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Update the gamma emission data in ENDF/B-VIII to be consistent with ENSDF to address missing discrete state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Extend the Generalized Nuclear Databased Structure (GNDS) to include the level density information and allow states to be embedded in the continuum to address the ENDF-6 limitation of 40 excited states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Develop a computationally practical event generator that can handle excitations to the continuum of states to address the inability to model correlations for sufficiently energetic neutron 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Assess/correct existing or fill in missing cross-section and gamma emission data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Engage users to assess any improvement in the ability to model secondary gamma emissions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696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6E96-8330-4BAE-A99C-21261DEF3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Interest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06B4FE-28F8-40D2-80F0-758F85959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432821"/>
              </p:ext>
            </p:extLst>
          </p:nvPr>
        </p:nvGraphicFramePr>
        <p:xfrm>
          <a:off x="413128" y="1424237"/>
          <a:ext cx="11425234" cy="2844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8307">
                  <a:extLst>
                    <a:ext uri="{9D8B030D-6E8A-4147-A177-3AD203B41FA5}">
                      <a16:colId xmlns:a16="http://schemas.microsoft.com/office/drawing/2014/main" val="3999131487"/>
                    </a:ext>
                  </a:extLst>
                </a:gridCol>
                <a:gridCol w="4998108">
                  <a:extLst>
                    <a:ext uri="{9D8B030D-6E8A-4147-A177-3AD203B41FA5}">
                      <a16:colId xmlns:a16="http://schemas.microsoft.com/office/drawing/2014/main" val="1503952499"/>
                    </a:ext>
                  </a:extLst>
                </a:gridCol>
                <a:gridCol w="3808819">
                  <a:extLst>
                    <a:ext uri="{9D8B030D-6E8A-4147-A177-3AD203B41FA5}">
                      <a16:colId xmlns:a16="http://schemas.microsoft.com/office/drawing/2014/main" val="3656343817"/>
                    </a:ext>
                  </a:extLst>
                </a:gridCol>
              </a:tblGrid>
              <a:tr h="2254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Category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Materials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Elements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3426443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Structural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Aluminum, Steel, 3D printing materials (ABS, PLA, TPE, TPU, ASA)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H, C, N, O, Al, Si, Ti, Cr, Mn, Fe, Ni, Mo, Sn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52654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Controlled Substances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Explosives, Drugs, Chemical Agents, Special Nuclear Materials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H, C, N, O, F, P, S, Cl, As, U, Np, Pu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0636897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Intervening, Shielding, Surrounding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Polyethylene, Water, Thermal-neutron absorbers, Lead, Tungsten, Concrete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H, Li, Be, B, C, O, Na, Mg, Si, K, Ca, Fe, Cd, Sb, W, Pb, Bi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0997825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Detector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Organic scintillator, Inorganic scintillator, Semiconductor, Detector housing, PMTs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H, He, C, O, Na, Al, Si, Cl, Ar, Ni, Ge, Br, Kr, I, Xe, Cs, La, Gd, Bi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564592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Source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Housing, source reaction elements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Li, Be, Al, Cr, Fe, Ni, Cu, Pu, Am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746449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160BC02-AB57-4FB0-92D9-7C24BD6DB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9" y="22190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0A6E37D-F595-4CD3-B35C-6C68286A6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198852"/>
              </p:ext>
            </p:extLst>
          </p:nvPr>
        </p:nvGraphicFramePr>
        <p:xfrm>
          <a:off x="413128" y="4906941"/>
          <a:ext cx="11425234" cy="1407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3498">
                  <a:extLst>
                    <a:ext uri="{9D8B030D-6E8A-4147-A177-3AD203B41FA5}">
                      <a16:colId xmlns:a16="http://schemas.microsoft.com/office/drawing/2014/main" val="4273419539"/>
                    </a:ext>
                  </a:extLst>
                </a:gridCol>
                <a:gridCol w="9671736">
                  <a:extLst>
                    <a:ext uri="{9D8B030D-6E8A-4147-A177-3AD203B41FA5}">
                      <a16:colId xmlns:a16="http://schemas.microsoft.com/office/drawing/2014/main" val="16315588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Experimental Priority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Elements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27290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First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H, C, N, O, Na, Al, Si, Fe, Cu, Pb, W, U, Pu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6413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Follow-up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He, Li, Be, B, Cl, Cr, Mn, Ni, Ge, Br, Cd, I, Cs, La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4216003"/>
                  </a:ext>
                </a:extLst>
              </a:tr>
              <a:tr h="1563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Remaining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F, Mg, P, S, </a:t>
                      </a:r>
                      <a:r>
                        <a:rPr lang="en-US" sz="1800" dirty="0" err="1">
                          <a:effectLst/>
                        </a:rPr>
                        <a:t>Ar</a:t>
                      </a:r>
                      <a:r>
                        <a:rPr lang="en-US" sz="1800" dirty="0">
                          <a:effectLst/>
                        </a:rPr>
                        <a:t>, K, Ca, </a:t>
                      </a:r>
                      <a:r>
                        <a:rPr lang="en-US" sz="1800" dirty="0" err="1">
                          <a:effectLst/>
                        </a:rPr>
                        <a:t>Ti</a:t>
                      </a:r>
                      <a:r>
                        <a:rPr lang="en-US" sz="1800" dirty="0">
                          <a:effectLst/>
                        </a:rPr>
                        <a:t>, As, Kr, Mo, Sn, Sb, Xe, Gd, Bi, Np, Np, Am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704562"/>
                  </a:ext>
                </a:extLst>
              </a:tr>
            </a:tbl>
          </a:graphicData>
        </a:graphic>
      </p:graphicFrame>
      <p:sp>
        <p:nvSpPr>
          <p:cNvPr id="9" name="Arrow: Down 8">
            <a:extLst>
              <a:ext uri="{FF2B5EF4-FFF2-40B4-BE49-F238E27FC236}">
                <a16:creationId xmlns:a16="http://schemas.microsoft.com/office/drawing/2014/main" id="{AFB98590-C2CB-458A-ADCA-58127F480FA6}"/>
              </a:ext>
            </a:extLst>
          </p:cNvPr>
          <p:cNvSpPr/>
          <p:nvPr/>
        </p:nvSpPr>
        <p:spPr>
          <a:xfrm>
            <a:off x="5049078" y="4373217"/>
            <a:ext cx="1351722" cy="464171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54920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6B0504-AE38-4B68-B5E7-89AA94502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1018</Words>
  <Application>Microsoft Office PowerPoint</Application>
  <PresentationFormat>Widescreen</PresentationFormat>
  <Paragraphs>93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Century Gothic</vt:lpstr>
      <vt:lpstr>Symbol</vt:lpstr>
      <vt:lpstr>Times New Roman</vt:lpstr>
      <vt:lpstr>ORNL</vt:lpstr>
      <vt:lpstr>Assessment of Nuclear Data Needs for Active Neutron Interrogation</vt:lpstr>
      <vt:lpstr>Scoping Study Overview</vt:lpstr>
      <vt:lpstr>Motivation: Material Identification with Neutron-induced Gamma Spectrometry</vt:lpstr>
      <vt:lpstr>More Motivation: Geometry and Material Characterization with Associated Particle Imaging</vt:lpstr>
      <vt:lpstr>Justification for Modeling Secondary Gamma Emissions</vt:lpstr>
      <vt:lpstr>Nuclear Data and Modeling Status</vt:lpstr>
      <vt:lpstr>Recommendations for Addressing Gaps and Deficiencies</vt:lpstr>
      <vt:lpstr>Elements of Interest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2021-01-27T19:49:03Z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