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80" r:id="rId4"/>
    <p:sldId id="281" r:id="rId5"/>
    <p:sldId id="285" r:id="rId6"/>
    <p:sldId id="284" r:id="rId7"/>
    <p:sldId id="286" r:id="rId8"/>
    <p:sldId id="282" r:id="rId9"/>
    <p:sldId id="257" r:id="rId10"/>
    <p:sldId id="279" r:id="rId11"/>
    <p:sldId id="258" r:id="rId12"/>
    <p:sldId id="265" r:id="rId13"/>
    <p:sldId id="264" r:id="rId14"/>
    <p:sldId id="270" r:id="rId15"/>
    <p:sldId id="269" r:id="rId16"/>
    <p:sldId id="262" r:id="rId17"/>
    <p:sldId id="263" r:id="rId18"/>
    <p:sldId id="275" r:id="rId19"/>
    <p:sldId id="287" r:id="rId20"/>
    <p:sldId id="288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3DDA-FCE9-4E7B-8CD5-CD4BD49F089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2D316-822F-4196-B294-65ED3012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6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9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1365280" y="-142629"/>
            <a:ext cx="9448132" cy="7137994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1524460" y="6323774"/>
            <a:ext cx="10693959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43" y="6457860"/>
            <a:ext cx="1570469" cy="263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313" y="-1"/>
            <a:ext cx="12259271" cy="846475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26879" y="4891939"/>
            <a:ext cx="12245758" cy="1968914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900"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2789" y="4891939"/>
            <a:ext cx="8226426" cy="805054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26879" y="2183808"/>
            <a:ext cx="12245758" cy="2183809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45719" tIns="45719" rIns="45719" b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900"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2363" y="2538981"/>
            <a:ext cx="12187276" cy="1574801"/>
          </a:xfrm>
          <a:prstGeom prst="rect">
            <a:avLst/>
          </a:prstGeom>
        </p:spPr>
        <p:txBody>
          <a:bodyPr anchor="ctr"/>
          <a:lstStyle>
            <a:lvl1pPr marL="62162" indent="-62162">
              <a:defRPr sz="4800"/>
            </a:lvl1pPr>
          </a:lstStyle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4" y="71521"/>
            <a:ext cx="2842338" cy="102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35296" y="6240781"/>
            <a:ext cx="241905" cy="2311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6887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1365280" y="-142629"/>
            <a:ext cx="9448132" cy="7137994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 sz="900"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sz="900"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1524460" y="6323774"/>
            <a:ext cx="10693959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43" y="6457860"/>
            <a:ext cx="1570469" cy="263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313" y="-1"/>
            <a:ext cx="12259271" cy="846475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26879" y="4891939"/>
            <a:ext cx="12245758" cy="1968914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900"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2789" y="4891939"/>
            <a:ext cx="8226426" cy="805054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2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26879" y="2183808"/>
            <a:ext cx="12245758" cy="2183809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45719" tIns="45719" rIns="45719" b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900"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2363" y="2538981"/>
            <a:ext cx="12187276" cy="1574801"/>
          </a:xfrm>
          <a:prstGeom prst="rect">
            <a:avLst/>
          </a:prstGeom>
        </p:spPr>
        <p:txBody>
          <a:bodyPr anchor="ctr"/>
          <a:lstStyle>
            <a:lvl1pPr marL="62162" indent="-62162">
              <a:defRPr sz="4800"/>
            </a:lvl1pPr>
          </a:lstStyle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4" y="71521"/>
            <a:ext cx="2842338" cy="102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762695" y="6187076"/>
            <a:ext cx="314506" cy="338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88188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indent="-261000">
              <a:defRPr sz="3000"/>
            </a:lvl1pPr>
            <a:lvl2pPr marL="488824" indent="-260224">
              <a:buFont typeface="Wingdings" panose="05000000000000000000" pitchFamily="2" charset="2"/>
              <a:buChar char="§"/>
              <a:defRPr sz="2700"/>
            </a:lvl2pPr>
            <a:lvl3pPr>
              <a:defRPr sz="2400"/>
            </a:lvl3pPr>
            <a:lvl4pPr marL="877389" indent="-261000">
              <a:buFont typeface="Wingdings" panose="05000000000000000000" pitchFamily="2" charset="2"/>
              <a:buChar char="§"/>
              <a:defRPr sz="2200"/>
            </a:lvl4pPr>
            <a:lvl5pPr marL="1140714" indent="-226314"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General MDP Meeting 12/09/2020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91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" y="2"/>
            <a:ext cx="12191997" cy="89953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558" y="1"/>
            <a:ext cx="8415453" cy="88466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4" y="62346"/>
            <a:ext cx="2056655" cy="748466"/>
          </a:xfrm>
          <a:prstGeom prst="rect">
            <a:avLst/>
          </a:prstGeom>
        </p:spPr>
      </p:pic>
      <p:sp>
        <p:nvSpPr>
          <p:cNvPr id="8" name="Shape 71"/>
          <p:cNvSpPr/>
          <p:nvPr userDrawn="1"/>
        </p:nvSpPr>
        <p:spPr>
          <a:xfrm flipV="1">
            <a:off x="2646556" y="0"/>
            <a:ext cx="2124" cy="914400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0851" y="6435709"/>
            <a:ext cx="314506" cy="338550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2" descr="Afbeeldingsresultaat voor lb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084" y="96644"/>
            <a:ext cx="96870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5729592" y="6429984"/>
            <a:ext cx="1452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M. </a:t>
            </a:r>
            <a:r>
              <a:rPr lang="en-US" sz="1600" dirty="0" err="1">
                <a:solidFill>
                  <a:schemeClr val="bg1"/>
                </a:solidFill>
              </a:rPr>
              <a:t>Marchevsky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9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4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General MDP Meeting 12/09/2020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DED9-E98B-464C-BB76-C2FF2073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7623" y="6323774"/>
            <a:ext cx="12227245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37" y="6441623"/>
            <a:ext cx="1570469" cy="2636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33931" y="0"/>
            <a:ext cx="12246550" cy="1143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45719" tIns="45719" rIns="45719" b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900"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15" y="124547"/>
            <a:ext cx="2322605" cy="8338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2516141" y="90826"/>
            <a:ext cx="1" cy="969823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2655277" y="-12700"/>
            <a:ext cx="9553689" cy="110653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9222" y="6476076"/>
            <a:ext cx="314506" cy="338550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351778" y="1306007"/>
            <a:ext cx="11135265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General MDP Meeting 12/09/2020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3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med"/>
  <p:hf hd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51802" marR="0" indent="-51802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477981" marR="0" indent="-249382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o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674461" marR="0" indent="-217261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853440" marR="0" indent="-16764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1102995" marR="0" indent="-188595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»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1394460" marR="0" indent="-25146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1623060" marR="0" indent="-25146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1851660" marR="0" indent="-25146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2080260" marR="0" indent="-251460" algn="l" defTabSz="457200" rtl="0" latinLnBrk="0">
        <a:lnSpc>
          <a:spcPct val="100000"/>
        </a:lnSpc>
        <a:spcBef>
          <a:spcPts val="55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1585912" y="4572935"/>
            <a:ext cx="9020175" cy="119693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Laura Garcia Fajardo</a:t>
            </a:r>
          </a:p>
          <a:p>
            <a:pPr>
              <a:spcAft>
                <a:spcPts val="900"/>
              </a:spcAft>
            </a:pPr>
            <a:r>
              <a:rPr lang="en-US" dirty="0"/>
              <a:t>General MDP meeting. November 9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528066" y="2670891"/>
            <a:ext cx="11135868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800" dirty="0"/>
              <a:t>Update on the Fabrication and Test Preparation of the CCT BIN5c1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And</a:t>
            </a:r>
            <a:r>
              <a:rPr lang="en-GB" sz="2800" b="1" dirty="0"/>
              <a:t> preliminary analysis of the hybrid magnet BiCCT1-CCT6</a:t>
            </a:r>
            <a:endParaRPr 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E2B0B-D599-40CC-995F-0948DDC3D2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25283"/>
              </p:ext>
            </p:extLst>
          </p:nvPr>
        </p:nvGraphicFramePr>
        <p:xfrm>
          <a:off x="544327" y="1752482"/>
          <a:ext cx="477062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608">
                  <a:extLst>
                    <a:ext uri="{9D8B030D-6E8A-4147-A177-3AD203B41FA5}">
                      <a16:colId xmlns:a16="http://schemas.microsoft.com/office/drawing/2014/main" val="2859896763"/>
                    </a:ext>
                  </a:extLst>
                </a:gridCol>
                <a:gridCol w="937639">
                  <a:extLst>
                    <a:ext uri="{9D8B030D-6E8A-4147-A177-3AD203B41FA5}">
                      <a16:colId xmlns:a16="http://schemas.microsoft.com/office/drawing/2014/main" val="2856098998"/>
                    </a:ext>
                  </a:extLst>
                </a:gridCol>
                <a:gridCol w="1139188">
                  <a:extLst>
                    <a:ext uri="{9D8B030D-6E8A-4147-A177-3AD203B41FA5}">
                      <a16:colId xmlns:a16="http://schemas.microsoft.com/office/drawing/2014/main" val="664045534"/>
                    </a:ext>
                  </a:extLst>
                </a:gridCol>
                <a:gridCol w="1139188">
                  <a:extLst>
                    <a:ext uri="{9D8B030D-6E8A-4147-A177-3AD203B41FA5}">
                      <a16:colId xmlns:a16="http://schemas.microsoft.com/office/drawing/2014/main" val="3562702567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Parameter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BiCCT1-A:V1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BiCCT1-A:V2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BiCCT1-A:V3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412939112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Bore diameter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50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40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40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3547496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Outer diameter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99.8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89.8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94.8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425497267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Spar thickness L1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55175588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Spar thickness L2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44192356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No. of turns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48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51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49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03004162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2" y="3258719"/>
            <a:ext cx="5886190" cy="3061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4266" y="4194810"/>
            <a:ext cx="1618488" cy="694944"/>
          </a:xfrm>
          <a:prstGeom prst="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307A54-B47A-436F-836D-D49118A968D2}"/>
              </a:ext>
            </a:extLst>
          </p:cNvPr>
          <p:cNvSpPr txBox="1"/>
          <p:nvPr/>
        </p:nvSpPr>
        <p:spPr>
          <a:xfrm>
            <a:off x="357930" y="1296382"/>
            <a:ext cx="5143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/>
            <a:r>
              <a:rPr lang="en-US" sz="1300" b="1" kern="0" dirty="0">
                <a:solidFill>
                  <a:srgbClr val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Calibri"/>
              </a:rPr>
              <a:t>Different options for BiCCT1-A (17 strands, 0.8 mm diameter strand)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2E37E-37A9-4C32-B64A-CB1F1D653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553" y="2446563"/>
            <a:ext cx="3434816" cy="3723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4A1A8-6AC2-48FE-8762-8F7193ED5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984" y="2446562"/>
            <a:ext cx="1956922" cy="3723505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C40F68EA-7C31-4EDB-AC93-07EDF98F4911}"/>
              </a:ext>
            </a:extLst>
          </p:cNvPr>
          <p:cNvSpPr/>
          <p:nvPr/>
        </p:nvSpPr>
        <p:spPr>
          <a:xfrm>
            <a:off x="8251906" y="3849188"/>
            <a:ext cx="435647" cy="1062446"/>
          </a:xfrm>
          <a:prstGeom prst="leftBrace">
            <a:avLst>
              <a:gd name="adj1" fmla="val 62502"/>
              <a:gd name="adj2" fmla="val 46026"/>
            </a:avLst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0CE9D-5DE2-48E6-8362-F4C5753798AE}"/>
              </a:ext>
            </a:extLst>
          </p:cNvPr>
          <p:cNvSpPr txBox="1"/>
          <p:nvPr/>
        </p:nvSpPr>
        <p:spPr>
          <a:xfrm>
            <a:off x="6124349" y="2012719"/>
            <a:ext cx="1753804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 panose="020B0503020102020204" pitchFamily="34" charset="0"/>
                <a:sym typeface="Calibri"/>
              </a:rPr>
              <a:t>BiCCT1-A:V1 (insert)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8C3C22-E8A1-4D6C-B9CD-0EF18227D0FD}"/>
              </a:ext>
            </a:extLst>
          </p:cNvPr>
          <p:cNvSpPr txBox="1"/>
          <p:nvPr/>
        </p:nvSpPr>
        <p:spPr>
          <a:xfrm>
            <a:off x="8469729" y="2007845"/>
            <a:ext cx="2024100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 panose="020B0503020102020204" pitchFamily="34" charset="0"/>
                <a:sym typeface="Calibri"/>
              </a:rPr>
              <a:t>BiCCT1-A:V1 inside CCT6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76301-2C7E-413A-A954-EA6559102BF9}"/>
              </a:ext>
            </a:extLst>
          </p:cNvPr>
          <p:cNvSpPr txBox="1"/>
          <p:nvPr/>
        </p:nvSpPr>
        <p:spPr>
          <a:xfrm>
            <a:off x="6229421" y="1436845"/>
            <a:ext cx="4916264" cy="384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 panose="020B0503020102020204" pitchFamily="34" charset="0"/>
                <a:sym typeface="Calibri"/>
              </a:rPr>
              <a:t>Azimuthal stress (MPa) assuming</a:t>
            </a:r>
            <a:r>
              <a:rPr kumimoji="0" lang="en-US" sz="13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 panose="020B0503020102020204" pitchFamily="34" charset="0"/>
                <a:sym typeface="Calibri"/>
              </a:rPr>
              <a:t> 90 deg. Shims between all layers</a:t>
            </a:r>
            <a:endParaRPr kumimoji="0" lang="en-US" sz="13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 panose="020B0503020102020204" pitchFamily="34" charset="0"/>
              <a:sym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9438C0-BE8C-4B26-B9EA-936440E600B8}"/>
              </a:ext>
            </a:extLst>
          </p:cNvPr>
          <p:cNvSpPr/>
          <p:nvPr/>
        </p:nvSpPr>
        <p:spPr>
          <a:xfrm>
            <a:off x="10887075" y="4524375"/>
            <a:ext cx="1038225" cy="24765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7624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3588-1A57-455E-87EF-528E5583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BiCCT1-A:V1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Azimuthal stress, no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9A26F-4D09-4F4E-B23A-30843B52CF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B92B0-30C7-4C1E-AEAC-5FD998C77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B5501-3728-4A73-88D6-4BDCAB8D6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12" y="1271442"/>
            <a:ext cx="4492809" cy="4907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83ADB-4BF3-49EB-B90D-2418C0052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89" y="1467293"/>
            <a:ext cx="2325218" cy="4529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BF2F9-A591-4965-8505-8E00AF98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9" y="1337542"/>
            <a:ext cx="4373526" cy="4775101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35489CC0-17ED-4F15-AF26-27083C1BB843}"/>
              </a:ext>
            </a:extLst>
          </p:cNvPr>
          <p:cNvSpPr/>
          <p:nvPr/>
        </p:nvSpPr>
        <p:spPr>
          <a:xfrm>
            <a:off x="7046430" y="2987749"/>
            <a:ext cx="435647" cy="1488558"/>
          </a:xfrm>
          <a:prstGeom prst="leftBrace">
            <a:avLst>
              <a:gd name="adj1" fmla="val 62502"/>
              <a:gd name="adj2" fmla="val 46026"/>
            </a:avLst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12338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9F85-5934-4CB5-BD72-8F5B3F05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BiCCT1-A:V1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Radial displacement, no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BBD987-C5CC-40EF-945F-A5ADCBC4DE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D46A0-6109-439C-A7DA-7693F118E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43725-AA03-4886-ABA2-3AFAE4CE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916" y="1229674"/>
            <a:ext cx="4623092" cy="4990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168D9E-379B-4C05-8288-2DAE0BF2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86" y="1531087"/>
            <a:ext cx="2336505" cy="4564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44270-3DA8-426E-81A3-C1D730434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06" y="1412157"/>
            <a:ext cx="4398341" cy="4802195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BA5B6C69-2C41-4F1C-A592-84BA0313AC2E}"/>
              </a:ext>
            </a:extLst>
          </p:cNvPr>
          <p:cNvSpPr/>
          <p:nvPr/>
        </p:nvSpPr>
        <p:spPr>
          <a:xfrm>
            <a:off x="7046430" y="2970281"/>
            <a:ext cx="435647" cy="1506026"/>
          </a:xfrm>
          <a:prstGeom prst="leftBrace">
            <a:avLst>
              <a:gd name="adj1" fmla="val 62502"/>
              <a:gd name="adj2" fmla="val 46026"/>
            </a:avLst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80056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F7AB-300C-44DD-B37E-6ABCB022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BiCCT1-A:V2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Azimuthal stress, no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21155-610C-4CE6-A7C1-5BFE30CBB1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C177-A504-40B6-AF4E-B21CD42E5F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2C055-9204-4CB7-B19B-F7CEDE961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121" y="1323294"/>
            <a:ext cx="4463127" cy="4803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322EB-DAEE-4226-A7C0-3862B82FC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80" y="1571999"/>
            <a:ext cx="2146666" cy="4306188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E9E6EE02-4D5D-41FE-B207-29D3A0FC768B}"/>
              </a:ext>
            </a:extLst>
          </p:cNvPr>
          <p:cNvSpPr/>
          <p:nvPr/>
        </p:nvSpPr>
        <p:spPr>
          <a:xfrm>
            <a:off x="6961366" y="3040912"/>
            <a:ext cx="435647" cy="1360968"/>
          </a:xfrm>
          <a:prstGeom prst="leftBrace">
            <a:avLst>
              <a:gd name="adj1" fmla="val 62502"/>
              <a:gd name="adj2" fmla="val 46026"/>
            </a:avLst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8DEE6-A839-42B4-A267-4DB021419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4" y="1243899"/>
            <a:ext cx="4610689" cy="49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017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B76F-CC34-41A5-82C0-1DE097FD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BiCCT1-A:V2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Radial displacement, no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F9DDB-D4A8-4357-B191-78E7459551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760-9E29-4695-82D7-511FE6D4A1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DCEE5-7712-441D-865A-978967D5B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794" y="1270289"/>
            <a:ext cx="4554058" cy="4909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B4218-52BE-4903-9844-A1B3E5DAD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545" y="1568000"/>
            <a:ext cx="2193117" cy="4386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A7A429-7490-4C64-8EF2-161B1B0F4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18" y="1270289"/>
            <a:ext cx="4532515" cy="4909608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B957FEC2-F54D-4B5D-A24C-758AC3FD0669}"/>
              </a:ext>
            </a:extLst>
          </p:cNvPr>
          <p:cNvSpPr/>
          <p:nvPr/>
        </p:nvSpPr>
        <p:spPr>
          <a:xfrm>
            <a:off x="7046430" y="2998381"/>
            <a:ext cx="435647" cy="1403498"/>
          </a:xfrm>
          <a:prstGeom prst="leftBrace">
            <a:avLst>
              <a:gd name="adj1" fmla="val 62502"/>
              <a:gd name="adj2" fmla="val 46026"/>
            </a:avLst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14062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F8DE-8D57-4EE5-805D-68C6E640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BiCCT1-A:V3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Azimuthal stress, no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77934-B39A-4406-954C-2BF85362FB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90360" y="6476076"/>
            <a:ext cx="314506" cy="338550"/>
          </a:xfrm>
        </p:spPr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84730-2A18-44AD-9120-D429D5C1F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89738" y="6356350"/>
            <a:ext cx="4114800" cy="365125"/>
          </a:xfrm>
        </p:spPr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180B2-C29E-4339-833C-B8CD06E5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330" y="1197376"/>
            <a:ext cx="4582670" cy="505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2A1E1-9BF9-4421-A7FD-74956592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67" y="1500393"/>
            <a:ext cx="4060155" cy="4449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DC5AD-1E61-4694-828A-BF13F43DC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75" y="1500393"/>
            <a:ext cx="2186990" cy="4449393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B7C4723B-7A56-4672-89F5-8E95D91C4F02}"/>
              </a:ext>
            </a:extLst>
          </p:cNvPr>
          <p:cNvSpPr/>
          <p:nvPr/>
        </p:nvSpPr>
        <p:spPr>
          <a:xfrm>
            <a:off x="7080374" y="3073010"/>
            <a:ext cx="435647" cy="1445826"/>
          </a:xfrm>
          <a:prstGeom prst="leftBrace">
            <a:avLst>
              <a:gd name="adj1" fmla="val 62502"/>
              <a:gd name="adj2" fmla="val 46026"/>
            </a:avLst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16981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B6A0-C08E-4FB4-BF35-E512E52E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BiCCT1-A:V3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Radial displacement, no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0E8651-A0A6-4DB3-9C73-34DA7BB611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E205-741E-47A7-910A-4326ED137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58A5A-A516-4E72-AB91-7CFCAF1B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506" y="1232718"/>
            <a:ext cx="4542494" cy="4984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0B1634-A609-465B-9C4F-5E11E165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239" y="1499190"/>
            <a:ext cx="2275368" cy="4550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D5C8E-4691-4F0E-B701-946513F63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46" y="1504506"/>
            <a:ext cx="4094280" cy="4550737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05CEA7C2-1143-4CD6-A558-3865E44DCD1F}"/>
              </a:ext>
            </a:extLst>
          </p:cNvPr>
          <p:cNvSpPr/>
          <p:nvPr/>
        </p:nvSpPr>
        <p:spPr>
          <a:xfrm>
            <a:off x="7080374" y="3073010"/>
            <a:ext cx="435647" cy="1445826"/>
          </a:xfrm>
          <a:prstGeom prst="leftBrace">
            <a:avLst>
              <a:gd name="adj1" fmla="val 62502"/>
              <a:gd name="adj2" fmla="val 46026"/>
            </a:avLst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9051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4E040-5B13-423F-A806-C50568CC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BiCCT1-A:V3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No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3CFD1-A7B7-417C-802E-0979E205A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2A2C0-9DF0-43FF-A6F9-C763414DE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409EB-7F8E-4ED0-BF52-7D822DB007C9}"/>
              </a:ext>
            </a:extLst>
          </p:cNvPr>
          <p:cNvSpPr/>
          <p:nvPr/>
        </p:nvSpPr>
        <p:spPr>
          <a:xfrm>
            <a:off x="7097919" y="1286425"/>
            <a:ext cx="211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Calibri"/>
              </a:rPr>
              <a:t>Radial displacement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2A1CC-5CB7-48B7-9D72-B95F0C4BE0FE}"/>
              </a:ext>
            </a:extLst>
          </p:cNvPr>
          <p:cNvSpPr/>
          <p:nvPr/>
        </p:nvSpPr>
        <p:spPr>
          <a:xfrm>
            <a:off x="1025721" y="1243166"/>
            <a:ext cx="175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Calibri"/>
              </a:rPr>
              <a:t>Azimuthal stress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A84FB-105F-4C07-8810-086F5F3A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21" y="1761828"/>
            <a:ext cx="4252965" cy="4342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C02FA-F86D-4BEB-ABFE-35703F6C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89" y="1761828"/>
            <a:ext cx="4246833" cy="43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E2F2-231C-4540-8B8B-A2FAA183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points for the hybrid magnet BiCCT1-CCT6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0C915-8AC9-47F0-819A-445F536813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EF23F-3464-4663-94FA-64EFC53BA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F074760-ADBF-4EC9-A3FD-67F3815B2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128" y="1402248"/>
            <a:ext cx="11316347" cy="4525965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A high field insert like BiCCT1, with the conductors close to the </a:t>
            </a:r>
            <a:r>
              <a:rPr lang="en-US" sz="2400" dirty="0" err="1"/>
              <a:t>outsert</a:t>
            </a:r>
            <a:r>
              <a:rPr lang="en-US" sz="2400" dirty="0"/>
              <a:t>, will increase the peak field of the </a:t>
            </a:r>
            <a:r>
              <a:rPr lang="en-US" sz="2400" dirty="0" err="1"/>
              <a:t>outsert</a:t>
            </a:r>
            <a:r>
              <a:rPr lang="en-US" sz="2400" dirty="0"/>
              <a:t> and the </a:t>
            </a:r>
            <a:r>
              <a:rPr lang="en-US" sz="2400" dirty="0" err="1"/>
              <a:t>outsert</a:t>
            </a:r>
            <a:r>
              <a:rPr lang="en-US" sz="2400" dirty="0"/>
              <a:t> will not be able to produce the desired bore field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If the </a:t>
            </a:r>
            <a:r>
              <a:rPr lang="en-US" sz="2400" dirty="0" err="1"/>
              <a:t>outsert</a:t>
            </a:r>
            <a:r>
              <a:rPr lang="en-US" sz="2400" dirty="0"/>
              <a:t> is intended to be a test magnet for different inserts, the best approach is to decoupled the magnets mechanically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For decoupling the magnets, the insert’s structure should withstand the Lorentz force by itself </a:t>
            </a:r>
            <a:r>
              <a:rPr lang="en-US" sz="2400" dirty="0">
                <a:sym typeface="Wingdings" panose="05000000000000000000" pitchFamily="2" charset="2"/>
              </a:rPr>
              <a:t> more space needed for structural material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ym typeface="Wingdings" panose="05000000000000000000" pitchFamily="2" charset="2"/>
              </a:rPr>
              <a:t>Decreasing the insert’s bore from 50 to 40 mm provides more flexibility in the design of a decoupled magnet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FF0000"/>
                </a:solidFill>
              </a:rPr>
              <a:t>The fabrication of a hybrid magnet requires close collaboration among the teams involved</a:t>
            </a:r>
          </a:p>
        </p:txBody>
      </p:sp>
    </p:spTree>
    <p:extLst>
      <p:ext uri="{BB962C8B-B14F-4D97-AF65-F5344CB8AC3E}">
        <p14:creationId xmlns:p14="http://schemas.microsoft.com/office/powerpoint/2010/main" val="32710684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9985D-3003-4695-B30B-7E50C855CA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5EFF8-3B25-4EE4-97CA-422FFE4F3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2FE343-EF2E-4713-AA73-82155AF9166E}"/>
              </a:ext>
            </a:extLst>
          </p:cNvPr>
          <p:cNvSpPr txBox="1">
            <a:spLocks/>
          </p:cNvSpPr>
          <p:nvPr/>
        </p:nvSpPr>
        <p:spPr>
          <a:xfrm>
            <a:off x="528367" y="2677059"/>
            <a:ext cx="11135265" cy="8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Autofit/>
          </a:bodyPr>
          <a:lstStyle>
            <a:lvl1pPr marL="51802" marR="0" indent="-261000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0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488824" marR="0" indent="-260224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7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877389" marR="0" indent="-261000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22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140714" marR="0" indent="-226314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1394460" marR="0" indent="-251460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1623060" marR="0" indent="-251460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1851660" marR="0" indent="-251460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2080260" marR="0" indent="-251460" algn="l" defTabSz="457200" rtl="0" latinLnBrk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kern="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8103148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General MDP Meeting 12/09/2020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9F346-FB44-4B9C-9CE3-1DDC44D0CF54}"/>
              </a:ext>
            </a:extLst>
          </p:cNvPr>
          <p:cNvSpPr/>
          <p:nvPr/>
        </p:nvSpPr>
        <p:spPr>
          <a:xfrm>
            <a:off x="1889760" y="2951946"/>
            <a:ext cx="841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Update on the Fabrication and Test Preparation of the Bi-2212 CCT dipole BIN5c1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44F68B-0DBE-450A-940E-F54A6F28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2587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B719-464B-49F0-8201-36E64C5F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311" y="0"/>
            <a:ext cx="9553689" cy="1106536"/>
          </a:xfrm>
        </p:spPr>
        <p:txBody>
          <a:bodyPr/>
          <a:lstStyle/>
          <a:p>
            <a:r>
              <a:rPr lang="en-US" dirty="0"/>
              <a:t>Study of version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56205-1C08-4205-9A2D-20C90C5591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B00D1-26D4-4834-8C85-C383599E7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367" y="2212605"/>
            <a:ext cx="11135265" cy="597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Version 4: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29ADE-44ED-43FC-82E4-7FB7DA61A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F6DB69-DF1D-4F62-A8A1-37CF6D1D6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74306"/>
              </p:ext>
            </p:extLst>
          </p:nvPr>
        </p:nvGraphicFramePr>
        <p:xfrm>
          <a:off x="3400271" y="3253174"/>
          <a:ext cx="579267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795">
                  <a:extLst>
                    <a:ext uri="{9D8B030D-6E8A-4147-A177-3AD203B41FA5}">
                      <a16:colId xmlns:a16="http://schemas.microsoft.com/office/drawing/2014/main" val="2859896763"/>
                    </a:ext>
                  </a:extLst>
                </a:gridCol>
                <a:gridCol w="919055">
                  <a:extLst>
                    <a:ext uri="{9D8B030D-6E8A-4147-A177-3AD203B41FA5}">
                      <a16:colId xmlns:a16="http://schemas.microsoft.com/office/drawing/2014/main" val="2856098998"/>
                    </a:ext>
                  </a:extLst>
                </a:gridCol>
                <a:gridCol w="1116609">
                  <a:extLst>
                    <a:ext uri="{9D8B030D-6E8A-4147-A177-3AD203B41FA5}">
                      <a16:colId xmlns:a16="http://schemas.microsoft.com/office/drawing/2014/main" val="664045534"/>
                    </a:ext>
                  </a:extLst>
                </a:gridCol>
                <a:gridCol w="1116609">
                  <a:extLst>
                    <a:ext uri="{9D8B030D-6E8A-4147-A177-3AD203B41FA5}">
                      <a16:colId xmlns:a16="http://schemas.microsoft.com/office/drawing/2014/main" val="3562702567"/>
                    </a:ext>
                  </a:extLst>
                </a:gridCol>
                <a:gridCol w="1116609">
                  <a:extLst>
                    <a:ext uri="{9D8B030D-6E8A-4147-A177-3AD203B41FA5}">
                      <a16:colId xmlns:a16="http://schemas.microsoft.com/office/drawing/2014/main" val="3798720117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Parameter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BiCCT1-A:V1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BiCCT1-A:V2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BiCCT1-A:V3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BiCCT1-A:V4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412939112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Bore diameter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50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40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40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40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3547496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Outer diameter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99.8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89.8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94.8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94.8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425497267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Spar thickness L1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55175588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Spar thickness L2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4.5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44192356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No. of turns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48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51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49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49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03004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2375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BAF5-4848-42FF-8E7D-79FA6C90C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BiCCT1-A:V4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Radial displacement, 45 deg.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984EC-DCA2-485E-A093-2C1AF46764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C79B5-74CF-4CFD-B19F-281DAE45D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38C5F-6EEB-4D54-B1F8-76F15D2A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03" y="1273057"/>
            <a:ext cx="4263637" cy="4904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206EC-D66C-4D96-9A4E-A3116D92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62" y="1273057"/>
            <a:ext cx="4586282" cy="49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4868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C265-55ED-4EE9-B507-6E52733C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sym typeface="Calibri"/>
              </a:rPr>
              <a:t>BiCCT1-A:V4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bg1"/>
                </a:solidFill>
                <a:sym typeface="Calibri"/>
              </a:rPr>
              <a:t> Azimuthal stress, 45 deg. shim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CEAEA-1837-4773-B1DE-FBA53803D4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C244D-CF71-44B5-8E4F-6836F13FFF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3AE5D-A891-44AB-9CF0-E138ACF0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051" y="1369981"/>
            <a:ext cx="4458266" cy="4710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BC6A4-D6AC-4BF9-BE52-795AFA15E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54" y="1369981"/>
            <a:ext cx="4281496" cy="47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733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DA7967-455B-4C81-A844-0879450D0A50}"/>
              </a:ext>
            </a:extLst>
          </p:cNvPr>
          <p:cNvSpPr txBox="1"/>
          <p:nvPr/>
        </p:nvSpPr>
        <p:spPr>
          <a:xfrm>
            <a:off x="0" y="4125726"/>
            <a:ext cx="486283" cy="46166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A74C8-0E9A-4BBB-827B-47608DFF74AB}"/>
              </a:ext>
            </a:extLst>
          </p:cNvPr>
          <p:cNvSpPr txBox="1"/>
          <p:nvPr/>
        </p:nvSpPr>
        <p:spPr>
          <a:xfrm>
            <a:off x="0" y="5733207"/>
            <a:ext cx="486283" cy="46166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28F9F-D3CB-454C-846E-15FD5103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plans for January-February and progress in the preparation for test #1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BAF3C-AE4E-43A9-99C6-C772C4579F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C428C-EF01-430C-83FC-3FEAD6AD7E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F411A-C036-4C93-B96E-303E29F1ABF4}"/>
              </a:ext>
            </a:extLst>
          </p:cNvPr>
          <p:cNvSpPr txBox="1"/>
          <p:nvPr/>
        </p:nvSpPr>
        <p:spPr>
          <a:xfrm>
            <a:off x="358473" y="1325592"/>
            <a:ext cx="6887253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What tests are we preparing for in the short term?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73D51-7AA5-4163-A53E-C4E8DAA7254F}"/>
              </a:ext>
            </a:extLst>
          </p:cNvPr>
          <p:cNvSpPr txBox="1"/>
          <p:nvPr/>
        </p:nvSpPr>
        <p:spPr>
          <a:xfrm>
            <a:off x="361959" y="2017640"/>
            <a:ext cx="7102707" cy="110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1. Test at 77 K of each coil (inner and outer layer) separated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2. Test at 77 K of the assembled BIN5c magnet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3. Test at 4.2 K of the assembled BIN5c magnet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ECD86-5E4E-4AE4-8FC2-789DB865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2" y="3956475"/>
            <a:ext cx="3315816" cy="2269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946B21-312B-450E-8703-620D56BEBBAE}"/>
              </a:ext>
            </a:extLst>
          </p:cNvPr>
          <p:cNvSpPr txBox="1"/>
          <p:nvPr/>
        </p:nvSpPr>
        <p:spPr>
          <a:xfrm>
            <a:off x="266543" y="3339976"/>
            <a:ext cx="3509437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Inner and outer layers after overpressure processing heat treatment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CDA1DF-CD79-4037-8CA6-CF15D28A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99" y="3951165"/>
            <a:ext cx="5081048" cy="2269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15553B-20B0-4935-AE9C-86372F969D3D}"/>
              </a:ext>
            </a:extLst>
          </p:cNvPr>
          <p:cNvSpPr txBox="1"/>
          <p:nvPr/>
        </p:nvSpPr>
        <p:spPr>
          <a:xfrm>
            <a:off x="3802099" y="3335130"/>
            <a:ext cx="5081048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Splice installation (two pre-tinned </a:t>
            </a:r>
            <a:r>
              <a: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Nb-Ti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cables at each side of the Bi-2212 cable)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833BA9-37BC-4249-AF9B-AFC740AB2BEF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533798" y="5167591"/>
            <a:ext cx="1767898" cy="6153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D7A4A4-E1D7-444F-8ABF-290300B71F27}"/>
              </a:ext>
            </a:extLst>
          </p:cNvPr>
          <p:cNvSpPr txBox="1"/>
          <p:nvPr/>
        </p:nvSpPr>
        <p:spPr>
          <a:xfrm>
            <a:off x="7301696" y="5275089"/>
            <a:ext cx="158145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Voltage tap wire installed in the splice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28B79E-58B1-4584-B374-A14AED243F1A}"/>
              </a:ext>
            </a:extLst>
          </p:cNvPr>
          <p:cNvSpPr txBox="1"/>
          <p:nvPr/>
        </p:nvSpPr>
        <p:spPr>
          <a:xfrm>
            <a:off x="7339994" y="1318274"/>
            <a:ext cx="4852006" cy="1785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All four splices are installed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200" dirty="0">
                <a:solidFill>
                  <a:srgbClr val="000000"/>
                </a:solidFill>
                <a:sym typeface="Calibri"/>
              </a:rPr>
              <a:t>There were some challenges during the process: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>
                <a:solidFill>
                  <a:srgbClr val="000000"/>
                </a:solidFill>
                <a:sym typeface="Calibri"/>
              </a:rPr>
              <a:t>Some of the SS set screws that kept the Al-bronze holders in position in the splice region got stuck in the mandrel after heat treatment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>
                <a:solidFill>
                  <a:srgbClr val="000000"/>
                </a:solidFill>
                <a:sym typeface="Calibri"/>
              </a:rPr>
              <a:t>The installation of the splices required removal of the TiO</a:t>
            </a:r>
            <a:r>
              <a:rPr lang="en-US" sz="1200" baseline="-25000" dirty="0">
                <a:solidFill>
                  <a:srgbClr val="000000"/>
                </a:solidFill>
                <a:sym typeface="Calibri"/>
              </a:rPr>
              <a:t>2</a:t>
            </a:r>
            <a:r>
              <a:rPr lang="en-US" sz="1200" dirty="0">
                <a:solidFill>
                  <a:srgbClr val="000000"/>
                </a:solidFill>
                <a:sym typeface="Calibri"/>
              </a:rPr>
              <a:t> coating with a small metal brush and plenty of ethanol (time consuming and laborious process)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525BF3-346C-405C-BD2E-901F665F0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28" y="3951165"/>
            <a:ext cx="3096311" cy="22699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ED85BA4-AAEE-432D-86A3-330AAA18D3A7}"/>
              </a:ext>
            </a:extLst>
          </p:cNvPr>
          <p:cNvSpPr txBox="1"/>
          <p:nvPr/>
        </p:nvSpPr>
        <p:spPr>
          <a:xfrm>
            <a:off x="8980128" y="3335130"/>
            <a:ext cx="3096311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Installation of voltage tap traces on the outer layer</a:t>
            </a:r>
          </a:p>
        </p:txBody>
      </p:sp>
    </p:spTree>
    <p:extLst>
      <p:ext uri="{BB962C8B-B14F-4D97-AF65-F5344CB8AC3E}">
        <p14:creationId xmlns:p14="http://schemas.microsoft.com/office/powerpoint/2010/main" val="38889870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16A9-EE96-4D7B-985F-1914C9AB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preparation for tests #2 and #3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21476-6763-476A-B134-C0738C5627D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20EA-838B-4F03-AEB8-B14B4F21E4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5A346-AA62-4108-A091-3820274E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6" y="1342095"/>
            <a:ext cx="1545997" cy="4827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4BB6D8-4B64-4169-A957-AC71B90FB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453" y="3724459"/>
            <a:ext cx="3700510" cy="244521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8955FE-F53E-43FE-81EB-57B0E00A89B5}"/>
              </a:ext>
            </a:extLst>
          </p:cNvPr>
          <p:cNvCxnSpPr/>
          <p:nvPr/>
        </p:nvCxnSpPr>
        <p:spPr>
          <a:xfrm flipH="1">
            <a:off x="1041663" y="4428503"/>
            <a:ext cx="848412" cy="29223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84670F-AF37-4AFD-8091-EE505B12495D}"/>
              </a:ext>
            </a:extLst>
          </p:cNvPr>
          <p:cNvCxnSpPr/>
          <p:nvPr/>
        </p:nvCxnSpPr>
        <p:spPr>
          <a:xfrm flipH="1">
            <a:off x="1041663" y="5153496"/>
            <a:ext cx="848412" cy="29223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DAC79A-23C2-48A3-B1E0-4960DD82F73E}"/>
              </a:ext>
            </a:extLst>
          </p:cNvPr>
          <p:cNvCxnSpPr/>
          <p:nvPr/>
        </p:nvCxnSpPr>
        <p:spPr>
          <a:xfrm flipH="1">
            <a:off x="1041663" y="3703510"/>
            <a:ext cx="848412" cy="29223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F93D4E-8FA7-4FC1-BD3A-047908FDA875}"/>
              </a:ext>
            </a:extLst>
          </p:cNvPr>
          <p:cNvSpPr txBox="1"/>
          <p:nvPr/>
        </p:nvSpPr>
        <p:spPr>
          <a:xfrm>
            <a:off x="1890075" y="3488068"/>
            <a:ext cx="23284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Voltage tap wire holders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D2163-1D79-48BE-9B3F-6C5C4FADC5B8}"/>
              </a:ext>
            </a:extLst>
          </p:cNvPr>
          <p:cNvSpPr txBox="1"/>
          <p:nvPr/>
        </p:nvSpPr>
        <p:spPr>
          <a:xfrm>
            <a:off x="1890074" y="4213061"/>
            <a:ext cx="2328421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Split aluminum shell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2664A-A349-4B40-BF87-A8CDB0B04FD5}"/>
              </a:ext>
            </a:extLst>
          </p:cNvPr>
          <p:cNvSpPr txBox="1"/>
          <p:nvPr/>
        </p:nvSpPr>
        <p:spPr>
          <a:xfrm>
            <a:off x="1890073" y="4936175"/>
            <a:ext cx="2328421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sym typeface="Calibri"/>
              </a:rPr>
              <a:t>Extension tube to hold the layer jump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FDE245-D4F8-4560-A98C-73075AF72FD8}"/>
              </a:ext>
            </a:extLst>
          </p:cNvPr>
          <p:cNvSpPr txBox="1"/>
          <p:nvPr/>
        </p:nvSpPr>
        <p:spPr>
          <a:xfrm>
            <a:off x="1720393" y="1355599"/>
            <a:ext cx="2247507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15” cryostat for the standalone test at 4.2 K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C599B6-A458-4A79-B8C8-48E19F145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645" y="3724459"/>
            <a:ext cx="3974959" cy="2445212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6ACEBB-6BF7-4AFA-A93C-5DB61D45A9E8}"/>
              </a:ext>
            </a:extLst>
          </p:cNvPr>
          <p:cNvCxnSpPr>
            <a:cxnSpLocks/>
          </p:cNvCxnSpPr>
          <p:nvPr/>
        </p:nvCxnSpPr>
        <p:spPr>
          <a:xfrm flipH="1">
            <a:off x="4727324" y="3257980"/>
            <a:ext cx="265591" cy="99580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0DAABB-2276-46B1-A135-09E858CDA079}"/>
              </a:ext>
            </a:extLst>
          </p:cNvPr>
          <p:cNvCxnSpPr>
            <a:cxnSpLocks/>
          </p:cNvCxnSpPr>
          <p:nvPr/>
        </p:nvCxnSpPr>
        <p:spPr>
          <a:xfrm flipH="1">
            <a:off x="5757117" y="3567637"/>
            <a:ext cx="265591" cy="99580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9682E2-9293-4045-8A63-7B14C54958BB}"/>
              </a:ext>
            </a:extLst>
          </p:cNvPr>
          <p:cNvCxnSpPr>
            <a:cxnSpLocks/>
          </p:cNvCxnSpPr>
          <p:nvPr/>
        </p:nvCxnSpPr>
        <p:spPr>
          <a:xfrm>
            <a:off x="4992915" y="4868654"/>
            <a:ext cx="582259" cy="29281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EDE87B0-CC30-4024-B402-4B7D467C0D22}"/>
              </a:ext>
            </a:extLst>
          </p:cNvPr>
          <p:cNvCxnSpPr>
            <a:cxnSpLocks/>
          </p:cNvCxnSpPr>
          <p:nvPr/>
        </p:nvCxnSpPr>
        <p:spPr>
          <a:xfrm flipH="1">
            <a:off x="6235283" y="3703509"/>
            <a:ext cx="673517" cy="94043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24E54F-F788-4A94-AE5A-7828A60211D5}"/>
              </a:ext>
            </a:extLst>
          </p:cNvPr>
          <p:cNvCxnSpPr>
            <a:cxnSpLocks/>
          </p:cNvCxnSpPr>
          <p:nvPr/>
        </p:nvCxnSpPr>
        <p:spPr>
          <a:xfrm flipH="1">
            <a:off x="6521320" y="3703509"/>
            <a:ext cx="387480" cy="117682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A2CC23-EBA8-423D-83A6-6E14E89406EE}"/>
              </a:ext>
            </a:extLst>
          </p:cNvPr>
          <p:cNvSpPr txBox="1"/>
          <p:nvPr/>
        </p:nvSpPr>
        <p:spPr>
          <a:xfrm>
            <a:off x="3967900" y="2580876"/>
            <a:ext cx="2054808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Split aluminum shell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sym typeface="Calibri"/>
              </a:rPr>
              <a:t>(already fabricated)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7BA7D9-187A-48BE-A947-0FC9968B4AC6}"/>
              </a:ext>
            </a:extLst>
          </p:cNvPr>
          <p:cNvSpPr txBox="1"/>
          <p:nvPr/>
        </p:nvSpPr>
        <p:spPr>
          <a:xfrm>
            <a:off x="3971605" y="4482834"/>
            <a:ext cx="1545997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Inner layer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9FCF59-A1A4-40FF-97A8-B01D525F6060}"/>
              </a:ext>
            </a:extLst>
          </p:cNvPr>
          <p:cNvSpPr txBox="1"/>
          <p:nvPr/>
        </p:nvSpPr>
        <p:spPr>
          <a:xfrm>
            <a:off x="5077151" y="3166414"/>
            <a:ext cx="1545997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Outer layer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8A2A14-131A-4AB0-86B2-C7280194E2E0}"/>
              </a:ext>
            </a:extLst>
          </p:cNvPr>
          <p:cNvSpPr txBox="1"/>
          <p:nvPr/>
        </p:nvSpPr>
        <p:spPr>
          <a:xfrm>
            <a:off x="6193796" y="3128566"/>
            <a:ext cx="1545997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Voltage tap holders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AB5FDF3-84AE-48F1-9DD7-9A9F69CBC403}"/>
              </a:ext>
            </a:extLst>
          </p:cNvPr>
          <p:cNvCxnSpPr>
            <a:cxnSpLocks/>
          </p:cNvCxnSpPr>
          <p:nvPr/>
        </p:nvCxnSpPr>
        <p:spPr>
          <a:xfrm flipH="1">
            <a:off x="8686314" y="5015061"/>
            <a:ext cx="7111" cy="69902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B407CB-2ABA-4161-94E1-25016870EC22}"/>
              </a:ext>
            </a:extLst>
          </p:cNvPr>
          <p:cNvCxnSpPr>
            <a:cxnSpLocks/>
          </p:cNvCxnSpPr>
          <p:nvPr/>
        </p:nvCxnSpPr>
        <p:spPr>
          <a:xfrm flipH="1">
            <a:off x="9854714" y="4237155"/>
            <a:ext cx="7111" cy="69902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561A1F-0426-4B9B-B482-1913494292A8}"/>
              </a:ext>
            </a:extLst>
          </p:cNvPr>
          <p:cNvCxnSpPr>
            <a:cxnSpLocks/>
          </p:cNvCxnSpPr>
          <p:nvPr/>
        </p:nvCxnSpPr>
        <p:spPr>
          <a:xfrm flipV="1">
            <a:off x="11342282" y="4482834"/>
            <a:ext cx="1" cy="67066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EF6A6CA-E830-48AA-81B2-9F0EED1E793B}"/>
              </a:ext>
            </a:extLst>
          </p:cNvPr>
          <p:cNvSpPr txBox="1"/>
          <p:nvPr/>
        </p:nvSpPr>
        <p:spPr>
          <a:xfrm>
            <a:off x="8330568" y="4643944"/>
            <a:ext cx="725714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BIN5c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B0B382-A3AC-4A0C-BC7C-4D258548A9AD}"/>
              </a:ext>
            </a:extLst>
          </p:cNvPr>
          <p:cNvSpPr txBox="1"/>
          <p:nvPr/>
        </p:nvSpPr>
        <p:spPr>
          <a:xfrm>
            <a:off x="9498968" y="3835034"/>
            <a:ext cx="725714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CCT5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BDFE5C-B496-43B0-8D1E-B852E39ACFAE}"/>
              </a:ext>
            </a:extLst>
          </p:cNvPr>
          <p:cNvSpPr txBox="1"/>
          <p:nvPr/>
        </p:nvSpPr>
        <p:spPr>
          <a:xfrm>
            <a:off x="10746425" y="5133809"/>
            <a:ext cx="1191713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CCT5 aluminum shell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EBD548-22CC-4DCD-8D4E-D898C8109D6F}"/>
              </a:ext>
            </a:extLst>
          </p:cNvPr>
          <p:cNvSpPr txBox="1"/>
          <p:nvPr/>
        </p:nvSpPr>
        <p:spPr>
          <a:xfrm>
            <a:off x="8042644" y="3294209"/>
            <a:ext cx="3974957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Assembly of BIN5c inside CCT5 (Reminder)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C6C221-8A5A-4E8C-BE5F-66DA7EDC47E3}"/>
              </a:ext>
            </a:extLst>
          </p:cNvPr>
          <p:cNvSpPr txBox="1"/>
          <p:nvPr/>
        </p:nvSpPr>
        <p:spPr>
          <a:xfrm>
            <a:off x="6377258" y="1330227"/>
            <a:ext cx="5476470" cy="1492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Since the ultimate goal is to test BIN5c inside CCT5, an additional extension tube will be installed at the lead end</a:t>
            </a:r>
            <a:r>
              <a:rPr lang="en-US" sz="1600" dirty="0">
                <a:solidFill>
                  <a:srgbClr val="000000"/>
                </a:solidFill>
                <a:sym typeface="Calibri"/>
              </a:rPr>
              <a:t>, and the voltage tap wires will be guided through the extension tube towards the header of the cryostat (that’s why we need the voltage tap wire holders)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21F229-2912-4B75-A185-4FF4B6DEDE93}"/>
              </a:ext>
            </a:extLst>
          </p:cNvPr>
          <p:cNvCxnSpPr>
            <a:cxnSpLocks/>
          </p:cNvCxnSpPr>
          <p:nvPr/>
        </p:nvCxnSpPr>
        <p:spPr>
          <a:xfrm flipH="1">
            <a:off x="1041661" y="5816622"/>
            <a:ext cx="848412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EE75947-2736-4668-9D1A-389A694A6500}"/>
              </a:ext>
            </a:extLst>
          </p:cNvPr>
          <p:cNvSpPr/>
          <p:nvPr/>
        </p:nvSpPr>
        <p:spPr>
          <a:xfrm>
            <a:off x="1893416" y="5629450"/>
            <a:ext cx="1151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Layer jump </a:t>
            </a:r>
          </a:p>
        </p:txBody>
      </p:sp>
    </p:spTree>
    <p:extLst>
      <p:ext uri="{BB962C8B-B14F-4D97-AF65-F5344CB8AC3E}">
        <p14:creationId xmlns:p14="http://schemas.microsoft.com/office/powerpoint/2010/main" val="24623082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0A13-C329-481B-86BC-066E08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of the voltage tap wire holders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43277-DA46-456F-8BF2-B11D8E11BE6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F589-BE8F-40C7-997B-F6D991C8C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CCC42-FDAE-4F0A-ABD4-77B6FE77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29" y="4114800"/>
            <a:ext cx="4114799" cy="2183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A3A60-8712-4DD3-9C37-8D2E3D87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1" y="1231961"/>
            <a:ext cx="6252166" cy="2992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2B29B5-5A57-4C55-8439-C9528B27B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049" y="1703224"/>
            <a:ext cx="2861509" cy="1961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E4CB1-F18E-4A96-B302-08A17C358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049" y="4374999"/>
            <a:ext cx="2599359" cy="1830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DA0C5-9164-4B13-8F43-2C77C6233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7813" y="4362156"/>
            <a:ext cx="2408662" cy="1830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055DF1-E17B-41AE-81EE-ABB3C0D0F1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565" y="1703224"/>
            <a:ext cx="1810910" cy="19618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E8C073-2300-4097-BDA1-12CA2E432E23}"/>
              </a:ext>
            </a:extLst>
          </p:cNvPr>
          <p:cNvSpPr txBox="1"/>
          <p:nvPr/>
        </p:nvSpPr>
        <p:spPr>
          <a:xfrm>
            <a:off x="6559774" y="3750324"/>
            <a:ext cx="5136701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Modification of the wire holder for the inner layer will be needed to accommodate the transition of the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Nb-Ti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cables from the splice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AF431-4C10-4A97-9E3E-EDD88584B8B6}"/>
              </a:ext>
            </a:extLst>
          </p:cNvPr>
          <p:cNvSpPr txBox="1"/>
          <p:nvPr/>
        </p:nvSpPr>
        <p:spPr>
          <a:xfrm>
            <a:off x="6564048" y="1303119"/>
            <a:ext cx="286151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3D printed wire holders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D2DFB-3A33-40C0-B2F7-8659C03CB156}"/>
              </a:ext>
            </a:extLst>
          </p:cNvPr>
          <p:cNvSpPr txBox="1"/>
          <p:nvPr/>
        </p:nvSpPr>
        <p:spPr>
          <a:xfrm>
            <a:off x="9583313" y="1303119"/>
            <a:ext cx="240866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Wire holder for the outer layer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51D005-4E13-4A05-A71D-4AA2A5CA2900}"/>
              </a:ext>
            </a:extLst>
          </p:cNvPr>
          <p:cNvSpPr/>
          <p:nvPr/>
        </p:nvSpPr>
        <p:spPr>
          <a:xfrm>
            <a:off x="2895600" y="4924425"/>
            <a:ext cx="647700" cy="61912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17D9D-ED64-42FF-992F-2617797514D9}"/>
              </a:ext>
            </a:extLst>
          </p:cNvPr>
          <p:cNvCxnSpPr/>
          <p:nvPr/>
        </p:nvCxnSpPr>
        <p:spPr>
          <a:xfrm flipV="1">
            <a:off x="2466975" y="5372100"/>
            <a:ext cx="428625" cy="29527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47A665-3B7A-4833-A72A-088D2472A753}"/>
              </a:ext>
            </a:extLst>
          </p:cNvPr>
          <p:cNvSpPr txBox="1"/>
          <p:nvPr/>
        </p:nvSpPr>
        <p:spPr>
          <a:xfrm>
            <a:off x="907765" y="5667375"/>
            <a:ext cx="2635535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sym typeface="Calibri"/>
              </a:rPr>
              <a:t>Transition of the </a:t>
            </a:r>
            <a:r>
              <a:rPr lang="en-US" sz="1400" dirty="0" err="1">
                <a:solidFill>
                  <a:srgbClr val="000000"/>
                </a:solidFill>
                <a:sym typeface="Calibri"/>
              </a:rPr>
              <a:t>Nb-Ti</a:t>
            </a:r>
            <a:r>
              <a:rPr lang="en-US" sz="1400" dirty="0">
                <a:solidFill>
                  <a:srgbClr val="000000"/>
                </a:solidFill>
                <a:sym typeface="Calibri"/>
              </a:rPr>
              <a:t> cables from the splice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192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002C-5417-43B3-805A-7EE2B9C9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6B037-0641-418F-A53D-C77DA749CE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943E7-5F09-49E8-B102-A9D0D67E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2787" y="1739671"/>
            <a:ext cx="9268164" cy="438490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Installation of </a:t>
            </a:r>
            <a:r>
              <a:rPr lang="en-US" sz="2400" dirty="0" err="1"/>
              <a:t>Nb-Ti</a:t>
            </a:r>
            <a:r>
              <a:rPr lang="en-US" sz="2400" dirty="0"/>
              <a:t> splices (</a:t>
            </a:r>
            <a:r>
              <a:rPr lang="en-US" sz="2400" dirty="0">
                <a:solidFill>
                  <a:srgbClr val="FF0000"/>
                </a:solidFill>
              </a:rPr>
              <a:t>done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Installation of voltage tap traces (ongoing)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Fabrication of the impregnation tooling (</a:t>
            </a:r>
            <a:r>
              <a:rPr lang="en-US" sz="2400" dirty="0">
                <a:solidFill>
                  <a:srgbClr val="FF0000"/>
                </a:solidFill>
              </a:rPr>
              <a:t>done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Impregnation process (foreseen for December/January)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Fabrication of the extension tube at the layer jump end (pending)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Fabrication of the layer jump holder (ongoing)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Fabrication of the split aluminum shell (</a:t>
            </a:r>
            <a:r>
              <a:rPr lang="en-US" sz="2400" dirty="0">
                <a:solidFill>
                  <a:srgbClr val="FF0000"/>
                </a:solidFill>
              </a:rPr>
              <a:t>done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Fabrication of the voltage tap wire holders (done, one needs modification)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FBDA5-7163-4807-BF01-C248364F7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BEDF912E-697C-4DCA-B972-A79C88B266B8}"/>
              </a:ext>
            </a:extLst>
          </p:cNvPr>
          <p:cNvSpPr/>
          <p:nvPr/>
        </p:nvSpPr>
        <p:spPr>
          <a:xfrm>
            <a:off x="1762462" y="1895474"/>
            <a:ext cx="304461" cy="1809750"/>
          </a:xfrm>
          <a:prstGeom prst="leftBrace">
            <a:avLst>
              <a:gd name="adj1" fmla="val 120958"/>
              <a:gd name="adj2" fmla="val 50000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2FB3-48CA-407E-B805-77409FCC8D23}"/>
              </a:ext>
            </a:extLst>
          </p:cNvPr>
          <p:cNvSpPr txBox="1"/>
          <p:nvPr/>
        </p:nvSpPr>
        <p:spPr>
          <a:xfrm>
            <a:off x="228935" y="2542760"/>
            <a:ext cx="1457664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Needed for test #1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B06478E-7B36-40A1-BD6C-08D82B9A9A09}"/>
              </a:ext>
            </a:extLst>
          </p:cNvPr>
          <p:cNvSpPr/>
          <p:nvPr/>
        </p:nvSpPr>
        <p:spPr>
          <a:xfrm>
            <a:off x="1762463" y="3990976"/>
            <a:ext cx="304461" cy="1809750"/>
          </a:xfrm>
          <a:prstGeom prst="leftBrace">
            <a:avLst>
              <a:gd name="adj1" fmla="val 120958"/>
              <a:gd name="adj2" fmla="val 50000"/>
            </a:avLst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423AE-4DCE-4823-8085-4E12ABFFA4DB}"/>
              </a:ext>
            </a:extLst>
          </p:cNvPr>
          <p:cNvSpPr txBox="1"/>
          <p:nvPr/>
        </p:nvSpPr>
        <p:spPr>
          <a:xfrm>
            <a:off x="228935" y="4559817"/>
            <a:ext cx="1457664" cy="677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Needed for tests #2 and #3</a:t>
            </a:r>
          </a:p>
        </p:txBody>
      </p:sp>
    </p:spTree>
    <p:extLst>
      <p:ext uri="{BB962C8B-B14F-4D97-AF65-F5344CB8AC3E}">
        <p14:creationId xmlns:p14="http://schemas.microsoft.com/office/powerpoint/2010/main" val="32085874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9F346-FB44-4B9C-9CE3-1DDC44D0CF54}"/>
              </a:ext>
            </a:extLst>
          </p:cNvPr>
          <p:cNvSpPr/>
          <p:nvPr/>
        </p:nvSpPr>
        <p:spPr>
          <a:xfrm>
            <a:off x="1889760" y="3167390"/>
            <a:ext cx="841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Preliminary analysis of the hybrid magnet BiCCT1-CCT6</a:t>
            </a:r>
          </a:p>
        </p:txBody>
      </p:sp>
    </p:spTree>
    <p:extLst>
      <p:ext uri="{BB962C8B-B14F-4D97-AF65-F5344CB8AC3E}">
        <p14:creationId xmlns:p14="http://schemas.microsoft.com/office/powerpoint/2010/main" val="33130292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09" y="3601298"/>
            <a:ext cx="3955755" cy="267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4484" y="5088453"/>
            <a:ext cx="89474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sz="1200" kern="0" dirty="0">
                <a:solidFill>
                  <a:srgbClr val="000000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Bore field produced by CCT6 at 80% SSL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32C8A-8813-4415-8143-04A38A27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options for BiCCT1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3C546-1E77-46B3-897F-900C1FD97B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57200" hangingPunct="0"/>
            <a:fld id="{86CB4B4D-7CA3-9044-876B-883B54F8677D}" type="slidenum">
              <a:rPr lang="en-US" kern="0"/>
              <a:pPr defTabSz="457200" hangingPunct="0"/>
              <a:t>8</a:t>
            </a:fld>
            <a:endParaRPr lang="en-US" ker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0D57B-50E3-4203-B9D1-8A3CAA06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 hangingPunct="0"/>
            <a:r>
              <a:rPr lang="en-US" ker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General MDP Meeting 12/09/2020</a:t>
            </a:r>
            <a:endParaRPr lang="en-US" kern="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90079"/>
              </p:ext>
            </p:extLst>
          </p:nvPr>
        </p:nvGraphicFramePr>
        <p:xfrm>
          <a:off x="249434" y="1671674"/>
          <a:ext cx="559323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706">
                  <a:extLst>
                    <a:ext uri="{9D8B030D-6E8A-4147-A177-3AD203B41FA5}">
                      <a16:colId xmlns:a16="http://schemas.microsoft.com/office/drawing/2014/main" val="2859896763"/>
                    </a:ext>
                  </a:extLst>
                </a:gridCol>
                <a:gridCol w="890051">
                  <a:extLst>
                    <a:ext uri="{9D8B030D-6E8A-4147-A177-3AD203B41FA5}">
                      <a16:colId xmlns:a16="http://schemas.microsoft.com/office/drawing/2014/main" val="2856098998"/>
                    </a:ext>
                  </a:extLst>
                </a:gridCol>
                <a:gridCol w="1081370">
                  <a:extLst>
                    <a:ext uri="{9D8B030D-6E8A-4147-A177-3AD203B41FA5}">
                      <a16:colId xmlns:a16="http://schemas.microsoft.com/office/drawing/2014/main" val="664045534"/>
                    </a:ext>
                  </a:extLst>
                </a:gridCol>
                <a:gridCol w="1081370">
                  <a:extLst>
                    <a:ext uri="{9D8B030D-6E8A-4147-A177-3AD203B41FA5}">
                      <a16:colId xmlns:a16="http://schemas.microsoft.com/office/drawing/2014/main" val="3562702567"/>
                    </a:ext>
                  </a:extLst>
                </a:gridCol>
                <a:gridCol w="1064733">
                  <a:extLst>
                    <a:ext uri="{9D8B030D-6E8A-4147-A177-3AD203B41FA5}">
                      <a16:colId xmlns:a16="http://schemas.microsoft.com/office/drawing/2014/main" val="968914220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Parameter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BiCCT1-A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BiCCT1-B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BiCCT1-C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BiCCT1-D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412939112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Bore diameter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50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40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40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</a:rPr>
                        <a:t>40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3547496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Outer diameter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99.8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101.7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101.7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110.4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425497267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Cable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size (mm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7.8 x 1.44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10.077 x 1.86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10.077 x 1.44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12.25 x 1.44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55175588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No. strands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19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23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28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44192356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Strand diameter (mm)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0.8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0.8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0.8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49470095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No. of turns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48</a:t>
                      </a:r>
                    </a:p>
                  </a:txBody>
                  <a:tcPr marL="45720" marR="45720" marT="22860" marB="2286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38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46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42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203004162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5307A54-B47A-436F-836D-D49118A968D2}"/>
              </a:ext>
            </a:extLst>
          </p:cNvPr>
          <p:cNvSpPr txBox="1"/>
          <p:nvPr/>
        </p:nvSpPr>
        <p:spPr>
          <a:xfrm>
            <a:off x="3262087" y="3364827"/>
            <a:ext cx="8945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/>
            <a:r>
              <a:rPr lang="en-US" sz="1300" b="1" kern="0" dirty="0" err="1">
                <a:solidFill>
                  <a:srgbClr val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Calibri"/>
              </a:rPr>
              <a:t>Loadlines</a:t>
            </a:r>
            <a:endParaRPr lang="en-US" sz="1300" b="1" kern="0" dirty="0">
              <a:solidFill>
                <a:srgbClr val="000000"/>
              </a:solidFill>
              <a:latin typeface="Franklin Gothic Book" panose="020B050302010202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07A54-B47A-436F-836D-D49118A968D2}"/>
              </a:ext>
            </a:extLst>
          </p:cNvPr>
          <p:cNvSpPr txBox="1"/>
          <p:nvPr/>
        </p:nvSpPr>
        <p:spPr>
          <a:xfrm>
            <a:off x="171534" y="1315071"/>
            <a:ext cx="574903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0"/>
            <a:r>
              <a:rPr lang="en-US" sz="1300" b="1" kern="0" dirty="0">
                <a:solidFill>
                  <a:srgbClr val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Calibri"/>
              </a:rPr>
              <a:t>Scaling study: Design parameters of Bi-2212 CCT, two layer dipole, 0.8 m long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37" y="4246207"/>
            <a:ext cx="1706735" cy="1092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sz="1300" kern="0" dirty="0" err="1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BiCCT</a:t>
            </a:r>
            <a:r>
              <a:rPr lang="en-US" sz="1300" kern="0" dirty="0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-A is the best candidate so far since we have the 17-strand cable fabricated for at least one magnet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148083" y="5168836"/>
            <a:ext cx="137160" cy="25123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00907" y="5399210"/>
            <a:ext cx="74845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sz="1200" kern="0" dirty="0">
                <a:solidFill>
                  <a:srgbClr val="000000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BiCCT1 at 90% SSL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374841" y="5503950"/>
            <a:ext cx="248929" cy="351283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49337" y="1919468"/>
            <a:ext cx="552790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hangingPunct="0"/>
            <a:r>
              <a:rPr lang="en-US" sz="1300" u="sng" kern="0" dirty="0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Electromagnetic challenges of these designs</a:t>
            </a:r>
            <a:r>
              <a:rPr lang="en-US" sz="1300" kern="0" dirty="0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:</a:t>
            </a:r>
          </a:p>
          <a:p>
            <a:pPr marL="228600" indent="-228600" algn="just" defTabSz="457200" hangingPunct="0">
              <a:spcAft>
                <a:spcPts val="300"/>
              </a:spcAft>
              <a:buFontTx/>
              <a:buChar char="-"/>
            </a:pPr>
            <a:r>
              <a:rPr lang="en-US" sz="1300" kern="0" dirty="0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Increasing the field in the insert increases the peak field in the </a:t>
            </a:r>
            <a:r>
              <a:rPr lang="en-US" sz="1300" kern="0" dirty="0" err="1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outsert</a:t>
            </a:r>
            <a:endParaRPr lang="en-US" sz="1300" kern="0" dirty="0">
              <a:solidFill>
                <a:srgbClr val="1F497D"/>
              </a:solidFill>
              <a:latin typeface="Franklin Gothic Book" panose="020B0503020102020204" pitchFamily="34" charset="0"/>
              <a:cs typeface="Calibri"/>
              <a:sym typeface="Calibri"/>
            </a:endParaRPr>
          </a:p>
          <a:p>
            <a:pPr marL="228600" indent="-228600" algn="just" defTabSz="457200" hangingPunct="0">
              <a:spcAft>
                <a:spcPts val="300"/>
              </a:spcAft>
              <a:buFontTx/>
              <a:buChar char="-"/>
            </a:pPr>
            <a:r>
              <a:rPr lang="en-US" sz="1300" kern="0" dirty="0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The working point of the </a:t>
            </a:r>
            <a:r>
              <a:rPr lang="en-US" sz="1300" kern="0" dirty="0" err="1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outsert</a:t>
            </a:r>
            <a:r>
              <a:rPr lang="en-US" sz="1300" kern="0" dirty="0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 should be kept under a safe limit to avoid quenches when powering the insert</a:t>
            </a:r>
          </a:p>
          <a:p>
            <a:pPr marL="228600" indent="-228600" algn="just" defTabSz="457200" hangingPunct="0">
              <a:spcAft>
                <a:spcPts val="300"/>
              </a:spcAft>
              <a:buFontTx/>
              <a:buChar char="-"/>
            </a:pPr>
            <a:r>
              <a:rPr lang="en-US" sz="1300" kern="0" dirty="0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Therefore, we might not be able to reach a high background field with the </a:t>
            </a:r>
            <a:r>
              <a:rPr lang="en-US" sz="1300" kern="0" dirty="0" err="1">
                <a:solidFill>
                  <a:srgbClr val="1F497D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outsert</a:t>
            </a:r>
            <a:endParaRPr lang="en-US" sz="1300" kern="0" dirty="0">
              <a:solidFill>
                <a:srgbClr val="1F497D"/>
              </a:solidFill>
              <a:latin typeface="Franklin Gothic Book" panose="020B0503020102020204" pitchFamily="34" charset="0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718A7-9A1B-4CCE-97AB-342CA4F410A0}"/>
              </a:ext>
            </a:extLst>
          </p:cNvPr>
          <p:cNvSpPr txBox="1"/>
          <p:nvPr/>
        </p:nvSpPr>
        <p:spPr>
          <a:xfrm>
            <a:off x="6349337" y="1373469"/>
            <a:ext cx="552790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hangingPunct="0"/>
            <a:r>
              <a:rPr lang="en-US" sz="1300" b="1" kern="0" dirty="0">
                <a:solidFill>
                  <a:srgbClr val="000000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BiCCT1-A to D are designed to fit inside CCT6: a four-layer, 120 mm bore Nb</a:t>
            </a:r>
            <a:r>
              <a:rPr lang="en-US" sz="1300" b="1" kern="0" baseline="-25000" dirty="0">
                <a:solidFill>
                  <a:srgbClr val="000000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3</a:t>
            </a:r>
            <a:r>
              <a:rPr lang="en-US" sz="1300" b="1" kern="0" dirty="0">
                <a:solidFill>
                  <a:srgbClr val="000000"/>
                </a:solidFill>
                <a:latin typeface="Franklin Gothic Book" panose="020B0503020102020204" pitchFamily="34" charset="0"/>
                <a:cs typeface="Calibri"/>
                <a:sym typeface="Calibri"/>
              </a:rPr>
              <a:t>Sn CCT dipole that is under design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C325E-2BFC-4AF4-BF6A-6D6E81FBD310}"/>
              </a:ext>
            </a:extLst>
          </p:cNvPr>
          <p:cNvSpPr txBox="1"/>
          <p:nvPr/>
        </p:nvSpPr>
        <p:spPr>
          <a:xfrm>
            <a:off x="6669121" y="3305889"/>
            <a:ext cx="49107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hangingPunct="0"/>
            <a:r>
              <a:rPr lang="en-US" sz="1300" b="1" kern="0" dirty="0">
                <a:solidFill>
                  <a:srgbClr val="00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sym typeface="Calibri"/>
              </a:rPr>
              <a:t>This plot represents the half of CCT6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7869A-4CB6-412E-B046-A733FE4E5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605" y="3630827"/>
            <a:ext cx="5256634" cy="26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083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torque in the two planned hybrid magnet tests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General MDP Meeting 12/09/2020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15BA02-E377-465B-98A7-4FA4633C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3" y="1325759"/>
            <a:ext cx="4345011" cy="23993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04E5C6-3791-4240-BC6F-86DA634B3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696" y="1325759"/>
            <a:ext cx="3879860" cy="23993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47F17C-62DC-48F3-85BA-7D198AEE9F35}"/>
              </a:ext>
            </a:extLst>
          </p:cNvPr>
          <p:cNvSpPr txBox="1"/>
          <p:nvPr/>
        </p:nvSpPr>
        <p:spPr>
          <a:xfrm>
            <a:off x="4876799" y="1669989"/>
            <a:ext cx="2438401" cy="4339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 both cases, the only misalignment that influences the torque is the rotation about the z-axis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000000"/>
                </a:solidFill>
                <a:sym typeface="Calibri"/>
              </a:rPr>
              <a:t>In both cases, there is always a torque about the x-axis between the magnets (even in the perfectly aligned position)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>
                <a:solidFill>
                  <a:srgbClr val="000000"/>
                </a:solidFill>
                <a:sym typeface="Calibri"/>
              </a:rPr>
              <a:t>In the hybrid BiCCT1A-CCT6, Tx is more than 10 times larger than in the hybrid BIN5c-CCT5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EDC353-E9E0-4A72-A504-815C714A6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63" y="3834934"/>
            <a:ext cx="4459312" cy="24066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CBEA7B-AA8C-4B98-BB97-982349E07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696" y="3957016"/>
            <a:ext cx="3879860" cy="22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98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1215</Words>
  <Application>Microsoft Office PowerPoint</Application>
  <PresentationFormat>Widescreen</PresentationFormat>
  <Paragraphs>225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Office Theme</vt:lpstr>
      <vt:lpstr>ATAP No Footer</vt:lpstr>
      <vt:lpstr>PowerPoint Presentation</vt:lpstr>
      <vt:lpstr>PowerPoint Presentation</vt:lpstr>
      <vt:lpstr>Test plans for January-February and progress in the preparation for test #1</vt:lpstr>
      <vt:lpstr>Additional preparation for tests #2 and #3</vt:lpstr>
      <vt:lpstr>Fabrication of the voltage tap wire holders</vt:lpstr>
      <vt:lpstr>Summary of activities</vt:lpstr>
      <vt:lpstr>PowerPoint Presentation</vt:lpstr>
      <vt:lpstr>Design options for BiCCT1</vt:lpstr>
      <vt:lpstr>Comparison of the torque in the two planned hybrid magnet tests</vt:lpstr>
      <vt:lpstr>PowerPoint Presentation</vt:lpstr>
      <vt:lpstr>BiCCT1-A:V1  Azimuthal stress, no shim</vt:lpstr>
      <vt:lpstr>BiCCT1-A:V1  Radial displacement, no shim</vt:lpstr>
      <vt:lpstr>BiCCT1-A:V2  Azimuthal stress, no shim</vt:lpstr>
      <vt:lpstr>BiCCT1-A:V2  Radial displacement, no shim</vt:lpstr>
      <vt:lpstr>BiCCT1-A:V3  Azimuthal stress, no shim</vt:lpstr>
      <vt:lpstr>BiCCT1-A:V3  Radial displacement, no shim</vt:lpstr>
      <vt:lpstr>BiCCT1-A:V3  No shim</vt:lpstr>
      <vt:lpstr>Summary of key points for the hybrid magnet BiCCT1-CCT6</vt:lpstr>
      <vt:lpstr>PowerPoint Presentation</vt:lpstr>
      <vt:lpstr>Study of version 4</vt:lpstr>
      <vt:lpstr>BiCCT1-A:V4  Radial displacement, 45 deg. shim</vt:lpstr>
      <vt:lpstr>BiCCT1-A:V4  Azimuthal stress, 45 deg. shim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 Fajardo, Laura</dc:creator>
  <cp:lastModifiedBy>Garcia Fajardo, Laura</cp:lastModifiedBy>
  <cp:revision>194</cp:revision>
  <dcterms:created xsi:type="dcterms:W3CDTF">2020-11-10T22:10:17Z</dcterms:created>
  <dcterms:modified xsi:type="dcterms:W3CDTF">2020-12-09T20:05:04Z</dcterms:modified>
</cp:coreProperties>
</file>