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11"/>
  </p:notesMasterIdLst>
  <p:handoutMasterIdLst>
    <p:handoutMasterId r:id="rId12"/>
  </p:handoutMasterIdLst>
  <p:sldIdLst>
    <p:sldId id="744" r:id="rId2"/>
    <p:sldId id="746" r:id="rId3"/>
    <p:sldId id="747" r:id="rId4"/>
    <p:sldId id="748" r:id="rId5"/>
    <p:sldId id="749" r:id="rId6"/>
    <p:sldId id="727" r:id="rId7"/>
    <p:sldId id="751" r:id="rId8"/>
    <p:sldId id="752" r:id="rId9"/>
    <p:sldId id="750" r:id="rId10"/>
  </p:sldIdLst>
  <p:sldSz cx="12192000" cy="6858000"/>
  <p:notesSz cx="7010400" cy="9296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Franklin Gothic Book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202988-0087-9145-89D5-9A387C555A96}">
          <p14:sldIdLst>
            <p14:sldId id="744"/>
            <p14:sldId id="746"/>
            <p14:sldId id="747"/>
            <p14:sldId id="748"/>
            <p14:sldId id="749"/>
            <p14:sldId id="727"/>
            <p14:sldId id="751"/>
            <p14:sldId id="752"/>
            <p14:sldId id="7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Chew jtchew@lbl.gov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00E1"/>
    <a:srgbClr val="0432FF"/>
    <a:srgbClr val="E56C0A"/>
    <a:srgbClr val="1E497D"/>
    <a:srgbClr val="00395A"/>
    <a:srgbClr val="1F497B"/>
    <a:srgbClr val="000000"/>
    <a:srgbClr val="B9B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38" autoAdjust="0"/>
    <p:restoredTop sz="96395" autoAdjust="0"/>
  </p:normalViewPr>
  <p:slideViewPr>
    <p:cSldViewPr>
      <p:cViewPr varScale="1">
        <p:scale>
          <a:sx n="115" d="100"/>
          <a:sy n="115" d="100"/>
        </p:scale>
        <p:origin x="438" y="36"/>
      </p:cViewPr>
      <p:guideLst>
        <p:guide orient="horz" pos="2160"/>
        <p:guide pos="4128"/>
      </p:guideLst>
    </p:cSldViewPr>
  </p:slideViewPr>
  <p:outlineViewPr>
    <p:cViewPr varScale="1">
      <p:scale>
        <a:sx n="170" d="200"/>
        <a:sy n="170" d="200"/>
      </p:scale>
      <p:origin x="-36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9616"/>
    </p:cViewPr>
  </p:sorterViewPr>
  <p:notesViewPr>
    <p:cSldViewPr>
      <p:cViewPr varScale="1">
        <p:scale>
          <a:sx n="116" d="100"/>
          <a:sy n="116" d="100"/>
        </p:scale>
        <p:origin x="3120" y="19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AAEAAC-FF4A-BB4E-8F33-70C3EF028A8E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C21B7B-7190-7045-8798-B45394289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3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3" name="AutoShape 1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4" name="AutoShape 2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5" name="AutoShape 2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6" name="AutoShape 2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7" name="AutoShape 2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69" name="AutoShape 2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0" name="AutoShape 2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5" name="AutoShape 31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6" name="AutoShape 32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7" name="AutoShape 33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79" name="AutoShape 35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0" name="AutoShape 36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1" name="AutoShape 37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3" name="AutoShape 39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4" name="AutoShape 40"/>
          <p:cNvSpPr>
            <a:spLocks noChangeArrowheads="1"/>
          </p:cNvSpPr>
          <p:nvPr/>
        </p:nvSpPr>
        <p:spPr bwMode="auto"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3970938" y="0"/>
            <a:ext cx="2972929" cy="4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10" tIns="47689" rIns="91710" bIns="47689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endParaRPr lang="en-US" altLang="x-none"/>
          </a:p>
        </p:txBody>
      </p:sp>
      <p:sp>
        <p:nvSpPr>
          <p:cNvPr id="6187" name="Rectangle 4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30213" y="696913"/>
            <a:ext cx="6084887" cy="342265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8" name="Rectangle 44"/>
          <p:cNvSpPr>
            <a:spLocks noGrp="1" noChangeArrowheads="1"/>
          </p:cNvSpPr>
          <p:nvPr>
            <p:ph type="body"/>
          </p:nvPr>
        </p:nvSpPr>
        <p:spPr bwMode="auto">
          <a:xfrm>
            <a:off x="701040" y="4415790"/>
            <a:ext cx="5543409" cy="411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10" tIns="47689" rIns="91710" bIns="47689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/>
          </a:p>
        </p:txBody>
      </p:sp>
      <p:sp>
        <p:nvSpPr>
          <p:cNvPr id="6189" name="Text Box 45"/>
          <p:cNvSpPr txBox="1">
            <a:spLocks noChangeArrowheads="1"/>
          </p:cNvSpPr>
          <p:nvPr/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3177" tIns="46589" rIns="93177" bIns="46589" anchor="ctr"/>
          <a:lstStyle/>
          <a:p>
            <a:endParaRPr lang="en-US"/>
          </a:p>
        </p:txBody>
      </p:sp>
      <p:sp>
        <p:nvSpPr>
          <p:cNvPr id="6190" name="Rectangle 46"/>
          <p:cNvSpPr>
            <a:spLocks noGrp="1" noChangeArrowheads="1"/>
          </p:cNvSpPr>
          <p:nvPr>
            <p:ph type="sldNum"/>
          </p:nvPr>
        </p:nvSpPr>
        <p:spPr bwMode="auto">
          <a:xfrm>
            <a:off x="3970938" y="8829966"/>
            <a:ext cx="2972929" cy="4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710" tIns="47689" rIns="91710" bIns="476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65887" algn="l"/>
                <a:tab pos="931774" algn="l"/>
                <a:tab pos="1397660" algn="l"/>
                <a:tab pos="1863547" algn="l"/>
                <a:tab pos="2329434" algn="l"/>
                <a:tab pos="2795321" algn="l"/>
                <a:tab pos="3261208" algn="l"/>
                <a:tab pos="3727094" algn="l"/>
                <a:tab pos="4192981" algn="l"/>
                <a:tab pos="4658868" algn="l"/>
                <a:tab pos="5124755" algn="l"/>
                <a:tab pos="5590642" algn="l"/>
                <a:tab pos="6056528" algn="l"/>
                <a:tab pos="6522415" algn="l"/>
                <a:tab pos="6988302" algn="l"/>
                <a:tab pos="7454189" algn="l"/>
                <a:tab pos="7920076" algn="l"/>
                <a:tab pos="8385962" algn="l"/>
                <a:tab pos="8851849" algn="l"/>
                <a:tab pos="9317736" algn="l"/>
              </a:tabLst>
              <a:defRPr sz="12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fld id="{E84E3283-8A06-0E42-A559-FF12BE7771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2545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8754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FF45E-4FE7-374E-AEBC-6EACBA3F12E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7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600" y="6324600"/>
            <a:ext cx="6889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1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556" y="1600201"/>
            <a:ext cx="109792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/>
          <p:cNvSpPr/>
          <p:nvPr userDrawn="1"/>
        </p:nvSpPr>
        <p:spPr>
          <a:xfrm>
            <a:off x="0" y="6239580"/>
            <a:ext cx="12192000" cy="618420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356929"/>
            <a:ext cx="2286000" cy="383721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02210" y="6360285"/>
            <a:ext cx="679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260E43B-7F43-FA45-AAB7-E054FD6CC4E3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6324600"/>
            <a:ext cx="1300707" cy="466954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21E31C61-C9AF-4EDA-818C-319A7E65BA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0324" y="6295429"/>
            <a:ext cx="3741728" cy="5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7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4154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A2E9-7929-4283-AB63-603EAEFE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3968"/>
            <a:ext cx="12192000" cy="11836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Bi-2212 Rutherford Cable Solenoid: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“Baby-Ruth”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B4248-1733-4798-A96F-1AB8DA12F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FE4A12-D981-4A19-8815-24E3B1AC1EC0}"/>
              </a:ext>
            </a:extLst>
          </p:cNvPr>
          <p:cNvSpPr txBox="1">
            <a:spLocks/>
          </p:cNvSpPr>
          <p:nvPr/>
        </p:nvSpPr>
        <p:spPr>
          <a:xfrm>
            <a:off x="2209800" y="4267200"/>
            <a:ext cx="77724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000" b="0" dirty="0">
                <a:solidFill>
                  <a:schemeClr val="bg1"/>
                </a:solidFill>
              </a:rPr>
              <a:t>Daniel S. Davis, Ulf P. Trociewitz, George Miller, Youngjae Kim, Ernesto S. Bosque, Jozef Kvitkovic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F520BB-A306-4393-ACAD-BC1894B26E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43086"/>
          </a:xfrm>
          <a:prstGeom prst="rect">
            <a:avLst/>
          </a:prstGeom>
          <a:solidFill>
            <a:srgbClr val="00395A"/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endParaRPr lang="en-US" sz="2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0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DFBD5-FB6D-41B2-8F0F-093D7F3A0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Reinforced Baby-Ruth Coils: +2 T in 14 T 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BCE0F-D2EC-480C-87D1-73AEA5E8D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2FE83-6BCA-4688-9659-802F8A620C21}"/>
              </a:ext>
            </a:extLst>
          </p:cNvPr>
          <p:cNvSpPr txBox="1">
            <a:spLocks/>
          </p:cNvSpPr>
          <p:nvPr/>
        </p:nvSpPr>
        <p:spPr>
          <a:xfrm>
            <a:off x="4138997" y="1225901"/>
            <a:ext cx="8053004" cy="4284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 Specs: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6.45m conductor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mm ID, 6 layers x 6 turns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2.781 kA (0.75*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at 16.64 T load-line,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Field (1.97 T central field, 2.64 T peak on conductor)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3.7 kA, 14 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MPa source stress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0.38 % strain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--&gt; we should still have some stress margin left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F938B-1AFB-481C-993A-8C0AED24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41" y="1331728"/>
            <a:ext cx="3121423" cy="4072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9C797E-C944-4482-9D1E-54C445A41741}"/>
              </a:ext>
            </a:extLst>
          </p:cNvPr>
          <p:cNvSpPr txBox="1"/>
          <p:nvPr/>
        </p:nvSpPr>
        <p:spPr>
          <a:xfrm>
            <a:off x="838200" y="1432743"/>
            <a:ext cx="234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</a:rPr>
              <a:t>tot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in coil,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baseline="-25000" dirty="0" err="1">
                <a:solidFill>
                  <a:prstClr val="black"/>
                </a:solidFill>
                <a:latin typeface="Calibri" panose="020F0502020204030204"/>
              </a:rPr>
              <a:t>op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=0.75% IC</a:t>
            </a:r>
          </a:p>
        </p:txBody>
      </p:sp>
    </p:spTree>
    <p:extLst>
      <p:ext uri="{BB962C8B-B14F-4D97-AF65-F5344CB8AC3E}">
        <p14:creationId xmlns:p14="http://schemas.microsoft.com/office/powerpoint/2010/main" val="63002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1A344FC-8495-48C1-B7C1-B7AF8B697A5B}"/>
              </a:ext>
            </a:extLst>
          </p:cNvPr>
          <p:cNvGrpSpPr/>
          <p:nvPr/>
        </p:nvGrpSpPr>
        <p:grpSpPr>
          <a:xfrm>
            <a:off x="5420777" y="914012"/>
            <a:ext cx="1821861" cy="5214510"/>
            <a:chOff x="4995022" y="914400"/>
            <a:chExt cx="1821861" cy="5214510"/>
          </a:xfrm>
        </p:grpSpPr>
        <p:pic>
          <p:nvPicPr>
            <p:cNvPr id="10" name="Picture 9" descr="A picture containing sitting, small, old, table&#10;&#10;Description automatically generated">
              <a:extLst>
                <a:ext uri="{FF2B5EF4-FFF2-40B4-BE49-F238E27FC236}">
                  <a16:creationId xmlns:a16="http://schemas.microsoft.com/office/drawing/2014/main" id="{72489830-FEE4-4364-98CC-B62A45BE3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9" t="37987" b="9526"/>
            <a:stretch/>
          </p:blipFill>
          <p:spPr>
            <a:xfrm rot="5662185">
              <a:off x="4748149" y="4646038"/>
              <a:ext cx="2182666" cy="783077"/>
            </a:xfrm>
            <a:prstGeom prst="rect">
              <a:avLst/>
            </a:prstGeom>
          </p:spPr>
        </p:pic>
        <p:pic>
          <p:nvPicPr>
            <p:cNvPr id="5" name="Picture 4" descr="A person standing in a room&#10;&#10;Description automatically generated">
              <a:extLst>
                <a:ext uri="{FF2B5EF4-FFF2-40B4-BE49-F238E27FC236}">
                  <a16:creationId xmlns:a16="http://schemas.microsoft.com/office/drawing/2014/main" id="{2C4894CC-F0AD-4203-B114-8AACE357D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506" r="29664" b="36666"/>
            <a:stretch/>
          </p:blipFill>
          <p:spPr>
            <a:xfrm>
              <a:off x="5595180" y="914400"/>
              <a:ext cx="924187" cy="327498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21B6A0-10E2-4D55-B403-AF99BBE8714C}"/>
                </a:ext>
              </a:extLst>
            </p:cNvPr>
            <p:cNvSpPr/>
            <p:nvPr/>
          </p:nvSpPr>
          <p:spPr>
            <a:xfrm>
              <a:off x="4995022" y="3657600"/>
              <a:ext cx="600157" cy="2470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219032-FC9B-4856-9E95-81F0BB2928F9}"/>
                </a:ext>
              </a:extLst>
            </p:cNvPr>
            <p:cNvSpPr/>
            <p:nvPr/>
          </p:nvSpPr>
          <p:spPr>
            <a:xfrm>
              <a:off x="6216726" y="2853145"/>
              <a:ext cx="600157" cy="3274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AE5138-382F-4B72-B9DA-F6FC06AB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test coil “Baby-Ruth” Fabrication Well Underway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2EB4A8-DECA-49E0-A070-D17C3F58D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A34B93-2950-41D4-A50A-E143B6DF7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8770"/>
            <a:ext cx="5522005" cy="4904994"/>
          </a:xfrm>
        </p:spPr>
        <p:txBody>
          <a:bodyPr>
            <a:normAutofit/>
          </a:bodyPr>
          <a:lstStyle/>
          <a:p>
            <a:r>
              <a:rPr lang="en-US" dirty="0"/>
              <a:t>5 kA leads</a:t>
            </a:r>
          </a:p>
          <a:p>
            <a:pPr lvl="1"/>
            <a:r>
              <a:rPr lang="en-US" dirty="0"/>
              <a:t>7.5 kA VCL installed on probe head</a:t>
            </a:r>
          </a:p>
          <a:p>
            <a:pPr lvl="1"/>
            <a:r>
              <a:rPr lang="en-US" dirty="0"/>
              <a:t>5 kA AMI LTS received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Probe supports assembled</a:t>
            </a:r>
          </a:p>
          <a:p>
            <a:r>
              <a:rPr lang="en-US" dirty="0"/>
              <a:t>Coil terminals</a:t>
            </a:r>
          </a:p>
          <a:p>
            <a:pPr lvl="1"/>
            <a:r>
              <a:rPr lang="en-US" dirty="0"/>
              <a:t>Ag terminals fabricated</a:t>
            </a:r>
          </a:p>
          <a:p>
            <a:pPr lvl="1"/>
            <a:r>
              <a:rPr lang="en-US" dirty="0"/>
              <a:t>Cu terminal and soldering fixture received</a:t>
            </a:r>
          </a:p>
          <a:p>
            <a:endParaRPr lang="en-US" dirty="0"/>
          </a:p>
        </p:txBody>
      </p:sp>
      <p:pic>
        <p:nvPicPr>
          <p:cNvPr id="9" name="Content Placeholder 5" descr="Test Coil in 14 T LTS BG Magnet&#10;&#10;">
            <a:extLst>
              <a:ext uri="{FF2B5EF4-FFF2-40B4-BE49-F238E27FC236}">
                <a16:creationId xmlns:a16="http://schemas.microsoft.com/office/drawing/2014/main" id="{CC53E6B8-BD07-4290-8A25-BB72A8D4C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33" y="1068769"/>
            <a:ext cx="3698717" cy="4720462"/>
          </a:xfrm>
          <a:prstGeom prst="rect">
            <a:avLst/>
          </a:prstGeo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7C5ECBD0-8390-44A4-B248-A29CFE71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888" y="914400"/>
            <a:ext cx="1418212" cy="531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06EDFA-F3FA-4072-AB46-40B9C1EAAC9A}"/>
              </a:ext>
            </a:extLst>
          </p:cNvPr>
          <p:cNvSpPr txBox="1"/>
          <p:nvPr/>
        </p:nvSpPr>
        <p:spPr>
          <a:xfrm>
            <a:off x="8625393" y="2487531"/>
            <a:ext cx="1312282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14 T 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82747-7904-4655-9388-5C9ED2C767A8}"/>
              </a:ext>
            </a:extLst>
          </p:cNvPr>
          <p:cNvSpPr txBox="1"/>
          <p:nvPr/>
        </p:nvSpPr>
        <p:spPr>
          <a:xfrm>
            <a:off x="10642642" y="3312467"/>
            <a:ext cx="1374928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+2 T 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85221-51B4-4973-A884-FDD228841BF7}"/>
              </a:ext>
            </a:extLst>
          </p:cNvPr>
          <p:cNvSpPr/>
          <p:nvPr/>
        </p:nvSpPr>
        <p:spPr>
          <a:xfrm>
            <a:off x="9906000" y="3200400"/>
            <a:ext cx="6096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B5266-1ADA-4CD8-80E8-3823B4CA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Baby-Ruth Wound Ready for OPHT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A460F-976F-4CB2-ADD0-E3F7736A0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13F73-D264-46B3-A997-39E18FC23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5791200" cy="4525963"/>
          </a:xfrm>
        </p:spPr>
        <p:txBody>
          <a:bodyPr/>
          <a:lstStyle/>
          <a:p>
            <a:r>
              <a:rPr lang="en-US" dirty="0"/>
              <a:t>9-strand cable handles very well during coil winding</a:t>
            </a:r>
          </a:p>
          <a:p>
            <a:r>
              <a:rPr lang="en-US" dirty="0"/>
              <a:t>Coil has passed through the organics burn-out heat treatment </a:t>
            </a:r>
          </a:p>
          <a:p>
            <a:r>
              <a:rPr lang="en-US" dirty="0"/>
              <a:t>Awaiting repairs of the </a:t>
            </a:r>
            <a:r>
              <a:rPr lang="en-US" dirty="0" err="1"/>
              <a:t>Deltech</a:t>
            </a:r>
            <a:r>
              <a:rPr lang="en-US" dirty="0"/>
              <a:t> furnace for 50-bar OPHT</a:t>
            </a:r>
          </a:p>
          <a:p>
            <a:r>
              <a:rPr lang="en-US" dirty="0"/>
              <a:t>Test must wait for helium plant start-up in new year</a:t>
            </a:r>
          </a:p>
        </p:txBody>
      </p:sp>
      <p:pic>
        <p:nvPicPr>
          <p:cNvPr id="9" name="Picture 8" descr="A picture containing indoor, microscope&#10;&#10;Description automatically generated">
            <a:extLst>
              <a:ext uri="{FF2B5EF4-FFF2-40B4-BE49-F238E27FC236}">
                <a16:creationId xmlns:a16="http://schemas.microsoft.com/office/drawing/2014/main" id="{1FD0EF9D-F935-4C1B-BFE4-503955ED1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1" b="15819"/>
          <a:stretch/>
        </p:blipFill>
        <p:spPr>
          <a:xfrm>
            <a:off x="7010400" y="1447800"/>
            <a:ext cx="4903126" cy="396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CCCF5A-05F1-4289-8F85-DAE3367645C9}"/>
              </a:ext>
            </a:extLst>
          </p:cNvPr>
          <p:cNvSpPr txBox="1"/>
          <p:nvPr/>
        </p:nvSpPr>
        <p:spPr>
          <a:xfrm>
            <a:off x="9430981" y="5635209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Individually sealed wire ends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9B6336-F82F-4767-939D-FFADF318740F}"/>
              </a:ext>
            </a:extLst>
          </p:cNvPr>
          <p:cNvCxnSpPr>
            <a:stCxn id="10" idx="0"/>
          </p:cNvCxnSpPr>
          <p:nvPr/>
        </p:nvCxnSpPr>
        <p:spPr>
          <a:xfrm flipV="1">
            <a:off x="10778466" y="2819400"/>
            <a:ext cx="270534" cy="2815809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1CBF42E-31E8-4FE5-9001-95532BC0A5D9}"/>
              </a:ext>
            </a:extLst>
          </p:cNvPr>
          <p:cNvSpPr txBox="1"/>
          <p:nvPr/>
        </p:nvSpPr>
        <p:spPr>
          <a:xfrm>
            <a:off x="7844889" y="1022736"/>
            <a:ext cx="347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+mj-lt"/>
              </a:rPr>
              <a:t>Baby-Ruth As-Wound Test-Coil</a:t>
            </a:r>
          </a:p>
        </p:txBody>
      </p:sp>
    </p:spTree>
    <p:extLst>
      <p:ext uri="{BB962C8B-B14F-4D97-AF65-F5344CB8AC3E}">
        <p14:creationId xmlns:p14="http://schemas.microsoft.com/office/powerpoint/2010/main" val="221957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733E-48A3-4EFE-AB9B-4E03458F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Jogged Solenoid Winding With 9-strand Cable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DA48A-BF8F-474B-BED2-E4AD34E32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FF595-515D-4979-B2F4-DFF8EC7E8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5A73D99A-6D45-481C-9F0A-F85692529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5" t="11111" r="8840"/>
          <a:stretch/>
        </p:blipFill>
        <p:spPr>
          <a:xfrm rot="5400000">
            <a:off x="1842703" y="2506992"/>
            <a:ext cx="3339301" cy="380776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38E73CE6-6E57-4B79-BE9D-0304364B1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22"/>
          <a:stretch/>
        </p:blipFill>
        <p:spPr>
          <a:xfrm rot="5400000">
            <a:off x="5703084" y="870207"/>
            <a:ext cx="2636781" cy="291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57F1A2-90AF-47F4-85A9-6F90AA075F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85" t="26795" r="18804" b="7764"/>
          <a:stretch/>
        </p:blipFill>
        <p:spPr>
          <a:xfrm rot="5400000">
            <a:off x="6221445" y="4437827"/>
            <a:ext cx="1357367" cy="1303458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25447806-3CD0-48D8-B729-1338C21A3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58" t="12222" b="31520"/>
          <a:stretch/>
        </p:blipFill>
        <p:spPr>
          <a:xfrm>
            <a:off x="8773081" y="2329082"/>
            <a:ext cx="3365988" cy="3858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D29947-38F4-4657-B8D2-622841998FE7}"/>
              </a:ext>
            </a:extLst>
          </p:cNvPr>
          <p:cNvSpPr txBox="1"/>
          <p:nvPr/>
        </p:nvSpPr>
        <p:spPr>
          <a:xfrm>
            <a:off x="6134770" y="5768240"/>
            <a:ext cx="16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j-lt"/>
              </a:rPr>
              <a:t>Ag Voltage Flags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86DE1B-9C94-461C-B3BC-645A75C4C9D3}"/>
              </a:ext>
            </a:extLst>
          </p:cNvPr>
          <p:cNvSpPr txBox="1"/>
          <p:nvPr/>
        </p:nvSpPr>
        <p:spPr>
          <a:xfrm>
            <a:off x="1981200" y="2402667"/>
            <a:ext cx="2780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j-lt"/>
              </a:rPr>
              <a:t>Jogged (un-pitched) windings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3DAD4-D969-4E43-97BB-F1B1E669341C}"/>
              </a:ext>
            </a:extLst>
          </p:cNvPr>
          <p:cNvSpPr txBox="1"/>
          <p:nvPr/>
        </p:nvSpPr>
        <p:spPr>
          <a:xfrm>
            <a:off x="5764568" y="3737410"/>
            <a:ext cx="2584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j-lt"/>
              </a:rPr>
              <a:t>Underfilled layer transitions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C92F6E-BD0B-40DF-9473-D149C02F3CFB}"/>
              </a:ext>
            </a:extLst>
          </p:cNvPr>
          <p:cNvCxnSpPr>
            <a:stCxn id="15" idx="1"/>
          </p:cNvCxnSpPr>
          <p:nvPr/>
        </p:nvCxnSpPr>
        <p:spPr>
          <a:xfrm flipH="1">
            <a:off x="4188810" y="3906687"/>
            <a:ext cx="1575758" cy="1301602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EB0A27-807B-4811-82B7-32B4CEC6258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7056877" y="1981200"/>
            <a:ext cx="105923" cy="1756210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8711C19-D62C-4FF9-8DB5-80BDBAA07EA2}"/>
              </a:ext>
            </a:extLst>
          </p:cNvPr>
          <p:cNvSpPr txBox="1"/>
          <p:nvPr/>
        </p:nvSpPr>
        <p:spPr>
          <a:xfrm>
            <a:off x="8757743" y="1976974"/>
            <a:ext cx="3486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j-lt"/>
              </a:rPr>
              <a:t>Smooth hard-way bends into terminal</a:t>
            </a:r>
          </a:p>
        </p:txBody>
      </p:sp>
    </p:spTree>
    <p:extLst>
      <p:ext uri="{BB962C8B-B14F-4D97-AF65-F5344CB8AC3E}">
        <p14:creationId xmlns:p14="http://schemas.microsoft.com/office/powerpoint/2010/main" val="4181302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Map for Rutherford Cable Solenoids from MDP Meeting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09734"/>
              </p:ext>
            </p:extLst>
          </p:nvPr>
        </p:nvGraphicFramePr>
        <p:xfrm>
          <a:off x="609600" y="1066800"/>
          <a:ext cx="110489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1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 Q1/2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  <a:r>
                        <a:rPr lang="en-US" baseline="0" dirty="0"/>
                        <a:t> Q1/2</a:t>
                      </a:r>
                      <a:endParaRPr lang="en-US" dirty="0"/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 Q1/2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 Q3/4</a:t>
                      </a:r>
                    </a:p>
                  </a:txBody>
                  <a:tcPr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AutoShape 1"/>
          <p:cNvSpPr>
            <a:spLocks/>
          </p:cNvSpPr>
          <p:nvPr/>
        </p:nvSpPr>
        <p:spPr bwMode="auto">
          <a:xfrm flipH="1">
            <a:off x="609598" y="1483000"/>
            <a:ext cx="1879251" cy="726913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Engineering Design</a:t>
            </a:r>
          </a:p>
        </p:txBody>
      </p:sp>
      <p:sp>
        <p:nvSpPr>
          <p:cNvPr id="7" name="AutoShape 1"/>
          <p:cNvSpPr>
            <a:spLocks/>
          </p:cNvSpPr>
          <p:nvPr/>
        </p:nvSpPr>
        <p:spPr bwMode="auto">
          <a:xfrm flipH="1">
            <a:off x="2504150" y="1847692"/>
            <a:ext cx="1158178" cy="657807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Fabrication </a:t>
            </a:r>
          </a:p>
        </p:txBody>
      </p:sp>
      <p:sp>
        <p:nvSpPr>
          <p:cNvPr id="30" name="AutoShape 1">
            <a:extLst>
              <a:ext uri="{FF2B5EF4-FFF2-40B4-BE49-F238E27FC236}">
                <a16:creationId xmlns:a16="http://schemas.microsoft.com/office/drawing/2014/main" id="{3905F17E-0C69-4749-96CC-F38F143A5A20}"/>
              </a:ext>
            </a:extLst>
          </p:cNvPr>
          <p:cNvSpPr>
            <a:spLocks/>
          </p:cNvSpPr>
          <p:nvPr/>
        </p:nvSpPr>
        <p:spPr bwMode="auto">
          <a:xfrm flipH="1">
            <a:off x="4330217" y="21156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Test</a:t>
            </a:r>
          </a:p>
        </p:txBody>
      </p:sp>
      <p:sp>
        <p:nvSpPr>
          <p:cNvPr id="37" name="AutoShape 1">
            <a:extLst>
              <a:ext uri="{FF2B5EF4-FFF2-40B4-BE49-F238E27FC236}">
                <a16:creationId xmlns:a16="http://schemas.microsoft.com/office/drawing/2014/main" id="{57AB191F-1BF3-4708-BED8-1D9522C5BE98}"/>
              </a:ext>
            </a:extLst>
          </p:cNvPr>
          <p:cNvSpPr>
            <a:spLocks/>
          </p:cNvSpPr>
          <p:nvPr/>
        </p:nvSpPr>
        <p:spPr bwMode="auto">
          <a:xfrm flipH="1">
            <a:off x="5636123" y="2505499"/>
            <a:ext cx="1120390" cy="1022499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Engineering Design</a:t>
            </a:r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9D2EEF34-718E-4444-BC4A-5C60685D8F0F}"/>
              </a:ext>
            </a:extLst>
          </p:cNvPr>
          <p:cNvSpPr>
            <a:spLocks/>
          </p:cNvSpPr>
          <p:nvPr/>
        </p:nvSpPr>
        <p:spPr bwMode="auto">
          <a:xfrm flipH="1">
            <a:off x="6763545" y="3929792"/>
            <a:ext cx="1303549" cy="657807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Fabrication </a:t>
            </a:r>
          </a:p>
        </p:txBody>
      </p:sp>
      <p:sp>
        <p:nvSpPr>
          <p:cNvPr id="39" name="AutoShape 1">
            <a:extLst>
              <a:ext uri="{FF2B5EF4-FFF2-40B4-BE49-F238E27FC236}">
                <a16:creationId xmlns:a16="http://schemas.microsoft.com/office/drawing/2014/main" id="{5A696DE1-B89C-44AD-B359-EDE58DAF8285}"/>
              </a:ext>
            </a:extLst>
          </p:cNvPr>
          <p:cNvSpPr>
            <a:spLocks/>
          </p:cNvSpPr>
          <p:nvPr/>
        </p:nvSpPr>
        <p:spPr bwMode="auto">
          <a:xfrm flipH="1">
            <a:off x="8074467" y="41977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Test</a:t>
            </a:r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66799500-7BA8-4E6C-8844-5EBBCE0516C1}"/>
              </a:ext>
            </a:extLst>
          </p:cNvPr>
          <p:cNvSpPr>
            <a:spLocks/>
          </p:cNvSpPr>
          <p:nvPr/>
        </p:nvSpPr>
        <p:spPr bwMode="auto">
          <a:xfrm flipH="1">
            <a:off x="4322653" y="3527998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Cable Fabrication</a:t>
            </a:r>
          </a:p>
        </p:txBody>
      </p:sp>
      <p:sp>
        <p:nvSpPr>
          <p:cNvPr id="50" name="AutoShape 1">
            <a:extLst>
              <a:ext uri="{FF2B5EF4-FFF2-40B4-BE49-F238E27FC236}">
                <a16:creationId xmlns:a16="http://schemas.microsoft.com/office/drawing/2014/main" id="{D1DAC4A1-A960-4B33-93EE-BE4BE2450E91}"/>
              </a:ext>
            </a:extLst>
          </p:cNvPr>
          <p:cNvSpPr>
            <a:spLocks/>
          </p:cNvSpPr>
          <p:nvPr/>
        </p:nvSpPr>
        <p:spPr bwMode="auto">
          <a:xfrm flipH="1">
            <a:off x="4983169" y="21156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rgbClr val="00B05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Coil-1 Review</a:t>
            </a:r>
          </a:p>
        </p:txBody>
      </p:sp>
      <p:sp>
        <p:nvSpPr>
          <p:cNvPr id="51" name="AutoShape 1">
            <a:extLst>
              <a:ext uri="{FF2B5EF4-FFF2-40B4-BE49-F238E27FC236}">
                <a16:creationId xmlns:a16="http://schemas.microsoft.com/office/drawing/2014/main" id="{B67C4F0E-2E4D-4274-AB17-98B0F3BABAC5}"/>
              </a:ext>
            </a:extLst>
          </p:cNvPr>
          <p:cNvSpPr>
            <a:spLocks/>
          </p:cNvSpPr>
          <p:nvPr/>
        </p:nvSpPr>
        <p:spPr bwMode="auto">
          <a:xfrm flipH="1">
            <a:off x="2551463" y="3527998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Cable Determination</a:t>
            </a:r>
          </a:p>
        </p:txBody>
      </p:sp>
      <p:sp>
        <p:nvSpPr>
          <p:cNvPr id="52" name="AutoShape 1">
            <a:extLst>
              <a:ext uri="{FF2B5EF4-FFF2-40B4-BE49-F238E27FC236}">
                <a16:creationId xmlns:a16="http://schemas.microsoft.com/office/drawing/2014/main" id="{C4D38C13-B0ED-42F1-9479-D75DAE3C0562}"/>
              </a:ext>
            </a:extLst>
          </p:cNvPr>
          <p:cNvSpPr>
            <a:spLocks/>
          </p:cNvSpPr>
          <p:nvPr/>
        </p:nvSpPr>
        <p:spPr bwMode="auto">
          <a:xfrm flipH="1">
            <a:off x="8727422" y="4197700"/>
            <a:ext cx="652955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6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Coil-2 Review</a:t>
            </a:r>
          </a:p>
        </p:txBody>
      </p:sp>
      <p:sp>
        <p:nvSpPr>
          <p:cNvPr id="53" name="AutoShape 1">
            <a:extLst>
              <a:ext uri="{FF2B5EF4-FFF2-40B4-BE49-F238E27FC236}">
                <a16:creationId xmlns:a16="http://schemas.microsoft.com/office/drawing/2014/main" id="{A6B16841-B61F-4ECC-9EF6-655A5231EB47}"/>
              </a:ext>
            </a:extLst>
          </p:cNvPr>
          <p:cNvSpPr>
            <a:spLocks/>
          </p:cNvSpPr>
          <p:nvPr/>
        </p:nvSpPr>
        <p:spPr bwMode="auto">
          <a:xfrm flipH="1">
            <a:off x="7872862" y="4970693"/>
            <a:ext cx="3744094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2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Coil-3</a:t>
            </a:r>
          </a:p>
        </p:txBody>
      </p:sp>
      <p:sp>
        <p:nvSpPr>
          <p:cNvPr id="54" name="AutoShape 1">
            <a:extLst>
              <a:ext uri="{FF2B5EF4-FFF2-40B4-BE49-F238E27FC236}">
                <a16:creationId xmlns:a16="http://schemas.microsoft.com/office/drawing/2014/main" id="{AF0FEACD-9380-4F11-9D86-10577A840209}"/>
              </a:ext>
            </a:extLst>
          </p:cNvPr>
          <p:cNvSpPr>
            <a:spLocks/>
          </p:cNvSpPr>
          <p:nvPr/>
        </p:nvSpPr>
        <p:spPr bwMode="auto">
          <a:xfrm flipH="1">
            <a:off x="6096000" y="4970693"/>
            <a:ext cx="1776862" cy="730698"/>
          </a:xfrm>
          <a:prstGeom prst="roundRect">
            <a:avLst>
              <a:gd name="adj" fmla="val 10065"/>
            </a:avLst>
          </a:prstGeom>
          <a:gradFill flip="none" rotWithShape="1">
            <a:gsLst>
              <a:gs pos="77000">
                <a:schemeClr val="accent2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</a:rPr>
              <a:t>Coil-3 Cable Determination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EECCCF-1FB8-438E-8AC4-8F3A5FE14A06}"/>
              </a:ext>
            </a:extLst>
          </p:cNvPr>
          <p:cNvSpPr txBox="1"/>
          <p:nvPr/>
        </p:nvSpPr>
        <p:spPr>
          <a:xfrm>
            <a:off x="-32150" y="4945440"/>
            <a:ext cx="6910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+mj-lt"/>
              </a:rPr>
              <a:t>Coil scale-up options contingent upon successful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</a:rPr>
              <a:t> 2-3 T added (17 T total), 8 meter (existing cable) = “Baby-Ruth”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</a:rPr>
              <a:t> 5-6 T added</a:t>
            </a:r>
            <a:r>
              <a:rPr lang="en-US" sz="1600" dirty="0">
                <a:solidFill>
                  <a:srgbClr val="1F497D"/>
                </a:solidFill>
                <a:latin typeface="Franklin Gothic Medium"/>
              </a:rPr>
              <a:t> (20 T total),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 40 meter needed +back-up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</a:rPr>
              <a:t>Possible Full-Scale: 100’s of meters for full volume </a:t>
            </a:r>
            <a:br>
              <a:rPr lang="en-US" sz="1600" dirty="0">
                <a:solidFill>
                  <a:schemeClr val="tx2"/>
                </a:solidFill>
                <a:latin typeface="+mj-lt"/>
              </a:rPr>
            </a:br>
            <a:r>
              <a:rPr lang="en-US" sz="1600" dirty="0">
                <a:solidFill>
                  <a:schemeClr val="tx2"/>
                </a:solidFill>
                <a:latin typeface="+mj-lt"/>
              </a:rPr>
              <a:t>(11-18 T added 25-30 T total). Major funding and large furnace required.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4FB8F5-1AFC-47BC-A7EC-3B7943AC0A17}"/>
              </a:ext>
            </a:extLst>
          </p:cNvPr>
          <p:cNvSpPr txBox="1"/>
          <p:nvPr/>
        </p:nvSpPr>
        <p:spPr>
          <a:xfrm>
            <a:off x="10356045" y="4004607"/>
            <a:ext cx="1233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</a:rPr>
              <a:t>Testing in 14 T B.G. 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DB677FE4-757D-4FC2-9553-53B7B58282CD}"/>
              </a:ext>
            </a:extLst>
          </p:cNvPr>
          <p:cNvSpPr txBox="1">
            <a:spLocks/>
          </p:cNvSpPr>
          <p:nvPr/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6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9EC0BF-2FE1-476E-9CEA-A98EF9FD5641}"/>
              </a:ext>
            </a:extLst>
          </p:cNvPr>
          <p:cNvCxnSpPr>
            <a:cxnSpLocks/>
          </p:cNvCxnSpPr>
          <p:nvPr/>
        </p:nvCxnSpPr>
        <p:spPr>
          <a:xfrm>
            <a:off x="3669701" y="685800"/>
            <a:ext cx="0" cy="4075854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012CD6-9618-45CC-93FE-113B3BCB0307}"/>
              </a:ext>
            </a:extLst>
          </p:cNvPr>
          <p:cNvSpPr txBox="1"/>
          <p:nvPr/>
        </p:nvSpPr>
        <p:spPr>
          <a:xfrm>
            <a:off x="286766" y="2638092"/>
            <a:ext cx="2217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Fabrication slipped due to unforeseen resource limitations and COVID delays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60D5E2-C7FA-4EA1-9528-5BBF3D7EAA75}"/>
              </a:ext>
            </a:extLst>
          </p:cNvPr>
          <p:cNvCxnSpPr>
            <a:cxnSpLocks/>
          </p:cNvCxnSpPr>
          <p:nvPr/>
        </p:nvCxnSpPr>
        <p:spPr>
          <a:xfrm>
            <a:off x="4315089" y="685800"/>
            <a:ext cx="0" cy="4075854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758170-1213-4348-8916-E96EF721D11F}"/>
              </a:ext>
            </a:extLst>
          </p:cNvPr>
          <p:cNvCxnSpPr/>
          <p:nvPr/>
        </p:nvCxnSpPr>
        <p:spPr>
          <a:xfrm>
            <a:off x="3669701" y="1752600"/>
            <a:ext cx="652952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520B-4E9E-4C7C-91B5-53166513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Renegade Furnace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9E3BB-E04A-4CFB-B220-3CBE5F5D4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AD806-14E1-4E23-996F-BEEC0313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43000"/>
            <a:ext cx="6248400" cy="4830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50" b="1" dirty="0" err="1"/>
              <a:t>Deltech</a:t>
            </a:r>
            <a:endParaRPr lang="en-US" sz="1650" b="1" dirty="0"/>
          </a:p>
          <a:p>
            <a:r>
              <a:rPr lang="en-US" sz="1650" dirty="0"/>
              <a:t>Had a zone failure that still needs to be addresses</a:t>
            </a:r>
          </a:p>
          <a:p>
            <a:r>
              <a:rPr lang="en-US" sz="1650" dirty="0"/>
              <a:t>Renegade activities currently have higher priority </a:t>
            </a:r>
          </a:p>
          <a:p>
            <a:pPr marL="0" indent="0">
              <a:buNone/>
            </a:pPr>
            <a:r>
              <a:rPr lang="en-US" sz="1650" b="1" dirty="0"/>
              <a:t>Renegade</a:t>
            </a:r>
          </a:p>
          <a:p>
            <a:r>
              <a:rPr lang="en-US" sz="1650" dirty="0"/>
              <a:t>New heater insert is a significant better fit than the previous one</a:t>
            </a:r>
          </a:p>
          <a:p>
            <a:r>
              <a:rPr lang="en-US" sz="1650" dirty="0"/>
              <a:t>Heater insert vacuum formed in one piece instead of stacked rings</a:t>
            </a:r>
          </a:p>
          <a:p>
            <a:r>
              <a:rPr lang="en-US" sz="1650" b="1" dirty="0">
                <a:solidFill>
                  <a:srgbClr val="00B050"/>
                </a:solidFill>
              </a:rPr>
              <a:t>Actual bore now 279 mm</a:t>
            </a:r>
          </a:p>
          <a:p>
            <a:r>
              <a:rPr lang="en-US" sz="1650" dirty="0"/>
              <a:t>Insert and pressure vessel have now been assembled and feedthroughs are being installed</a:t>
            </a:r>
          </a:p>
          <a:p>
            <a:r>
              <a:rPr lang="en-US" sz="1650" dirty="0"/>
              <a:t>Crane service to come in </a:t>
            </a:r>
            <a:r>
              <a:rPr lang="en-US" sz="1650" strike="sngStrike" dirty="0"/>
              <a:t>this</a:t>
            </a:r>
            <a:r>
              <a:rPr lang="en-US" sz="1650" dirty="0"/>
              <a:t> next Thursday to install assembled pressure vessel into hydraulic stand and install inside room</a:t>
            </a:r>
          </a:p>
          <a:p>
            <a:r>
              <a:rPr lang="en-US" sz="1650" dirty="0"/>
              <a:t>Thermocouples, el supply lines from control panel, and some of the gas management system to be installed </a:t>
            </a:r>
            <a:r>
              <a:rPr lang="en-US" sz="1650" strike="sngStrike" dirty="0"/>
              <a:t>by end of next week </a:t>
            </a:r>
            <a:r>
              <a:rPr lang="en-US" sz="1650" dirty="0"/>
              <a:t>early Jan</a:t>
            </a:r>
            <a:endParaRPr lang="en-US" sz="1650" strike="sngStrike" dirty="0"/>
          </a:p>
          <a:p>
            <a:r>
              <a:rPr lang="en-US" sz="1650" dirty="0"/>
              <a:t>Pressure and power tests (in that order) expected by Jan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990600"/>
            <a:ext cx="3327690" cy="47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mail.magnet.fsu.edu/service/home/~/?auth=co&amp;id=219597&amp;part=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mail.magnet.fsu.edu/service/home/~/?auth=co&amp;id=219597&amp;part=2.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mail.magnet.fsu.edu/service/home/~/?auth=co&amp;id=219597&amp;part=2.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C:\Users\trociew\Desktop\New folder\IMG_2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5182"/>
            <a:ext cx="1492250" cy="281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26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520B-4E9E-4C7C-91B5-53166513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2212 Coating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9E3BB-E04A-4CFB-B220-3CBE5F5D4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AD806-14E1-4E23-996F-BEEC0313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11277600" cy="4830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Rutherford cable coating</a:t>
            </a:r>
          </a:p>
          <a:p>
            <a:r>
              <a:rPr lang="en-US" dirty="0"/>
              <a:t>Experimented with two coating methods, airbrushing and hand painting</a:t>
            </a:r>
          </a:p>
          <a:p>
            <a:pPr lvl="1"/>
            <a:r>
              <a:rPr lang="en-US" b="1" dirty="0"/>
              <a:t>Airbrushing</a:t>
            </a:r>
            <a:r>
              <a:rPr lang="en-US" dirty="0"/>
              <a:t>: fairly homogeneous coating  possible but generates lot of waste due to overspray as well as spider-webbing, which could not be reduced significantly by changing amount and ratios of the solvents (ethanol, xylene)</a:t>
            </a:r>
          </a:p>
          <a:p>
            <a:pPr lvl="1"/>
            <a:r>
              <a:rPr lang="en-US" b="1" dirty="0"/>
              <a:t>Hand painting</a:t>
            </a:r>
            <a:r>
              <a:rPr lang="en-US" dirty="0"/>
              <a:t>: produces significantly less waste but coating of varying thickness, second coat can remove first one</a:t>
            </a:r>
          </a:p>
          <a:p>
            <a:pPr lvl="1"/>
            <a:r>
              <a:rPr lang="en-US" dirty="0"/>
              <a:t>Both methods currently lack heated drying to allow application of polymer top coat</a:t>
            </a:r>
          </a:p>
          <a:p>
            <a:r>
              <a:rPr lang="en-US" dirty="0"/>
              <a:t>A mechanized coating facility appears desirable for both, accelerator coil and solenoid, effort</a:t>
            </a:r>
          </a:p>
          <a:p>
            <a:r>
              <a:rPr lang="en-US" dirty="0"/>
              <a:t>A cable coating facility is likely to look substantially different from the existing strand coating facility since a mechanized brushing or rolling application of the slurry may require a horizontal layout</a:t>
            </a:r>
          </a:p>
          <a:p>
            <a:r>
              <a:rPr lang="en-US" dirty="0"/>
              <a:t>With an increase in the lengths of to be coated cables it appears to be worthwhile to start thinking about setting up such a facility  </a:t>
            </a:r>
          </a:p>
        </p:txBody>
      </p:sp>
    </p:spTree>
    <p:extLst>
      <p:ext uri="{BB962C8B-B14F-4D97-AF65-F5344CB8AC3E}">
        <p14:creationId xmlns:p14="http://schemas.microsoft.com/office/powerpoint/2010/main" val="173086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520B-4E9E-4C7C-91B5-53166513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Conductor Insulation Options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9E3BB-E04A-4CFB-B220-3CBE5F5D4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AD806-14E1-4E23-996F-BEEC0313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Spray</a:t>
            </a:r>
          </a:p>
          <a:p>
            <a:pPr lvl="1"/>
            <a:r>
              <a:rPr lang="en-US" dirty="0"/>
              <a:t>Wasteful of coating </a:t>
            </a:r>
          </a:p>
          <a:p>
            <a:pPr lvl="1"/>
            <a:r>
              <a:rPr lang="en-US" dirty="0"/>
              <a:t>Spider-webbing can lead to agglomeration on surface</a:t>
            </a:r>
          </a:p>
          <a:p>
            <a:pPr lvl="1"/>
            <a:r>
              <a:rPr lang="en-US" dirty="0"/>
              <a:t>Limited solvent choices(ethanol, xylene)</a:t>
            </a:r>
          </a:p>
          <a:p>
            <a:r>
              <a:rPr lang="en-US" dirty="0"/>
              <a:t>Hand coat</a:t>
            </a:r>
          </a:p>
          <a:p>
            <a:pPr lvl="1"/>
            <a:r>
              <a:rPr lang="en-US" dirty="0"/>
              <a:t>Labor intensive for even such a small test coil</a:t>
            </a:r>
          </a:p>
          <a:p>
            <a:pPr lvl="1"/>
            <a:r>
              <a:rPr lang="en-US" dirty="0"/>
              <a:t>Single coat limitation, varied thickness</a:t>
            </a:r>
          </a:p>
          <a:p>
            <a:r>
              <a:rPr lang="en-US" dirty="0"/>
              <a:t>Mechanized roller/brush system</a:t>
            </a:r>
          </a:p>
          <a:p>
            <a:pPr lvl="1"/>
            <a:r>
              <a:rPr lang="en-US" dirty="0"/>
              <a:t>How uniform would the application be</a:t>
            </a:r>
          </a:p>
          <a:p>
            <a:pPr lvl="2"/>
            <a:r>
              <a:rPr lang="en-US" dirty="0"/>
              <a:t>Keeping applicator clean of buildup</a:t>
            </a:r>
          </a:p>
          <a:p>
            <a:pPr lvl="2"/>
            <a:r>
              <a:rPr lang="en-US" dirty="0"/>
              <a:t>Moving applicator or cable?</a:t>
            </a:r>
          </a:p>
          <a:p>
            <a:r>
              <a:rPr lang="en-US" dirty="0"/>
              <a:t>Dip-coat</a:t>
            </a:r>
          </a:p>
          <a:p>
            <a:pPr lvl="1"/>
            <a:r>
              <a:rPr lang="en-US" dirty="0"/>
              <a:t>Would need to re-tool entire existing system</a:t>
            </a:r>
          </a:p>
          <a:p>
            <a:pPr lvl="1"/>
            <a:r>
              <a:rPr lang="en-US" dirty="0"/>
              <a:t>Moving seal for rectangular cross section</a:t>
            </a:r>
          </a:p>
          <a:p>
            <a:pPr lvl="2"/>
            <a:r>
              <a:rPr lang="en-US" dirty="0"/>
              <a:t>Continually saturated paint roller or sponges</a:t>
            </a:r>
          </a:p>
          <a:p>
            <a:pPr lvl="2"/>
            <a:r>
              <a:rPr lang="en-US" dirty="0"/>
              <a:t>How to keep from gumming up?</a:t>
            </a:r>
          </a:p>
          <a:p>
            <a:pPr lvl="2"/>
            <a:r>
              <a:rPr lang="en-US" dirty="0"/>
              <a:t>Alternative horizontal angled bath entry/exit</a:t>
            </a:r>
          </a:p>
          <a:p>
            <a:pPr lvl="1"/>
            <a:r>
              <a:rPr lang="en-US" dirty="0"/>
              <a:t>Uniformity of edge coating?</a:t>
            </a:r>
          </a:p>
          <a:p>
            <a:r>
              <a:rPr lang="en-US" dirty="0"/>
              <a:t>Die coat </a:t>
            </a:r>
          </a:p>
          <a:p>
            <a:pPr lvl="1"/>
            <a:r>
              <a:rPr lang="en-US" dirty="0"/>
              <a:t>Industrial operation, requires high speed -&gt; furnace heat upgrades</a:t>
            </a:r>
          </a:p>
        </p:txBody>
      </p:sp>
    </p:spTree>
    <p:extLst>
      <p:ext uri="{BB962C8B-B14F-4D97-AF65-F5344CB8AC3E}">
        <p14:creationId xmlns:p14="http://schemas.microsoft.com/office/powerpoint/2010/main" val="2168525098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53210</TotalTime>
  <Words>760</Words>
  <Application>Microsoft Office PowerPoint</Application>
  <PresentationFormat>Widescreen</PresentationFormat>
  <Paragraphs>114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Courier New</vt:lpstr>
      <vt:lpstr>Franklin Gothic Book</vt:lpstr>
      <vt:lpstr>Franklin Gothic Medium</vt:lpstr>
      <vt:lpstr>Gill Sans</vt:lpstr>
      <vt:lpstr>Times New Roman</vt:lpstr>
      <vt:lpstr>4_ATAP Blue Footer</vt:lpstr>
      <vt:lpstr>Bi-2212 Rutherford Cable Solenoid: “Baby-Ruth” Update</vt:lpstr>
      <vt:lpstr>Reinforced Baby-Ruth Coils: +2 T in 14 T LTS</vt:lpstr>
      <vt:lpstr>First test coil “Baby-Ruth” Fabrication Well Underway</vt:lpstr>
      <vt:lpstr>Baby-Ruth Wound Ready for OPHT</vt:lpstr>
      <vt:lpstr>Jogged Solenoid Winding With 9-strand Cable</vt:lpstr>
      <vt:lpstr>Map for Rutherford Cable Solenoids from MDP Meeting</vt:lpstr>
      <vt:lpstr>Renegade Furnace</vt:lpstr>
      <vt:lpstr>2212 Coating</vt:lpstr>
      <vt:lpstr>Conductor Insulation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Daniel Davis</cp:lastModifiedBy>
  <cp:revision>1626</cp:revision>
  <cp:lastPrinted>2020-02-21T20:15:27Z</cp:lastPrinted>
  <dcterms:created xsi:type="dcterms:W3CDTF">2015-07-10T17:44:33Z</dcterms:created>
  <dcterms:modified xsi:type="dcterms:W3CDTF">2020-12-09T19:54:43Z</dcterms:modified>
</cp:coreProperties>
</file>