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08" r:id="rId5"/>
    <p:sldId id="310" r:id="rId6"/>
    <p:sldId id="309" r:id="rId7"/>
    <p:sldId id="311" r:id="rId8"/>
    <p:sldId id="312" r:id="rId9"/>
    <p:sldId id="314" r:id="rId10"/>
    <p:sldId id="313" r:id="rId11"/>
    <p:sldId id="315" r:id="rId12"/>
    <p:sldId id="316" r:id="rId13"/>
    <p:sldId id="318" r:id="rId14"/>
    <p:sldId id="319" r:id="rId15"/>
    <p:sldId id="317" r:id="rId16"/>
    <p:sldId id="321" r:id="rId17"/>
    <p:sldId id="325" r:id="rId18"/>
    <p:sldId id="322" r:id="rId19"/>
    <p:sldId id="323" r:id="rId20"/>
    <p:sldId id="324" r:id="rId21"/>
    <p:sldId id="331" r:id="rId22"/>
    <p:sldId id="326" r:id="rId23"/>
    <p:sldId id="320" r:id="rId24"/>
    <p:sldId id="329" r:id="rId25"/>
    <p:sldId id="332" r:id="rId26"/>
    <p:sldId id="327" r:id="rId27"/>
    <p:sldId id="328" r:id="rId28"/>
    <p:sldId id="330" r:id="rId29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E1"/>
    <a:srgbClr val="0000FF"/>
    <a:srgbClr val="000000"/>
    <a:srgbClr val="98AC04"/>
    <a:srgbClr val="FFFFFF"/>
    <a:srgbClr val="808080"/>
    <a:srgbClr val="00FF00"/>
    <a:srgbClr val="666666"/>
    <a:srgbClr val="DC052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770" autoAdjust="0"/>
  </p:normalViewPr>
  <p:slideViewPr>
    <p:cSldViewPr snapToGrid="0">
      <p:cViewPr>
        <p:scale>
          <a:sx n="75" d="100"/>
          <a:sy n="75" d="100"/>
        </p:scale>
        <p:origin x="-12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napToGrid="0">
      <p:cViewPr varScale="1">
        <p:scale>
          <a:sx n="77" d="100"/>
          <a:sy n="77" d="100"/>
        </p:scale>
        <p:origin x="-2352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765" y="5504602"/>
            <a:ext cx="4788464" cy="3499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itchFamily="34" charset="0"/>
              <a:buNone/>
              <a:defRPr sz="140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8025306" y="6465733"/>
            <a:ext cx="73050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dirty="0" smtClean="0"/>
              <a:t>|</a:t>
            </a:r>
            <a:r>
              <a:rPr lang="fr-FR" dirty="0" smtClean="0"/>
              <a:t>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64" y="2935841"/>
            <a:ext cx="1260000" cy="1257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800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382104" y="52752"/>
            <a:ext cx="6790296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6003" y="6465733"/>
            <a:ext cx="2599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84067" y="6465733"/>
            <a:ext cx="76439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327401" y="6465733"/>
            <a:ext cx="4131732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er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385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51" y="6465733"/>
            <a:ext cx="2618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67135" y="6465733"/>
            <a:ext cx="78133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276601" y="6465733"/>
            <a:ext cx="42079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fld id="{C5C5968B-E980-49E3-A2B8-C4D3BC96AE68}" type="datetime1">
              <a:rPr lang="en-US" smtClean="0"/>
              <a:t>12/9/2020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54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3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131" y="5805576"/>
            <a:ext cx="5833871" cy="1052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76848" y="6202395"/>
            <a:ext cx="2032959" cy="378648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lnSpc>
                <a:spcPts val="1200"/>
              </a:lnSpc>
              <a:defRPr sz="80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Service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" name="Image 12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30" y="-1"/>
            <a:ext cx="5833871" cy="5805577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3518794" y="6305910"/>
            <a:ext cx="2965399" cy="324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Tel : +33 1 69 08 xx </a:t>
            </a:r>
            <a:r>
              <a:rPr lang="en-US" noProof="0" dirty="0" smtClean="0">
                <a:solidFill>
                  <a:schemeClr val="bg1"/>
                </a:solidFill>
              </a:rPr>
              <a:t>xx</a:t>
            </a:r>
            <a:r>
              <a:rPr lang="fr-FR" dirty="0" smtClean="0">
                <a:solidFill>
                  <a:schemeClr val="bg1"/>
                </a:solidFill>
              </a:rPr>
              <a:t> – Fax : +33 1 69 08 xx </a:t>
            </a:r>
            <a:r>
              <a:rPr lang="fr-FR" dirty="0" err="1" smtClean="0">
                <a:solidFill>
                  <a:schemeClr val="bg1"/>
                </a:solidFill>
              </a:rPr>
              <a:t>xx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8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47E8-DB53-4EA1-92CD-1878412D28AD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4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8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22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52" y="6465733"/>
            <a:ext cx="1856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8466" y="6465733"/>
            <a:ext cx="68153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2624667" y="6454466"/>
            <a:ext cx="534246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fld id="{CD3CAA55-F5FF-478E-B038-6B38A82B7897}" type="datetime1">
              <a:rPr lang="en-US" smtClean="0"/>
              <a:t>12/9/2020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38330"/>
            <a:ext cx="684220" cy="682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2" r:id="rId3"/>
    <p:sldLayoutId id="2147483673" r:id="rId4"/>
    <p:sldLayoutId id="2147483668" r:id="rId5"/>
    <p:sldLayoutId id="214748367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 cap="small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0"/>
        </a:buBlip>
        <a:defRPr sz="2000" kern="1200" cap="small" baseline="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92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7913" indent="-306388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1"/>
        </a:buBlip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3150" indent="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None/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436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i="1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11773" y="1438275"/>
            <a:ext cx="5832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 concepts for a 20T hybrid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Block-coil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Dipole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92366" y="5160662"/>
            <a:ext cx="535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66666"/>
                </a:solidFill>
              </a:rPr>
              <a:t>E</a:t>
            </a:r>
            <a:r>
              <a:rPr lang="fr-FR" sz="1600" b="1" dirty="0">
                <a:solidFill>
                  <a:srgbClr val="666666"/>
                </a:solidFill>
              </a:rPr>
              <a:t>. </a:t>
            </a:r>
            <a:r>
              <a:rPr lang="fr-FR" sz="1600" b="1" dirty="0" err="1" smtClean="0">
                <a:solidFill>
                  <a:srgbClr val="666666"/>
                </a:solidFill>
              </a:rPr>
              <a:t>Rochepault</a:t>
            </a:r>
            <a:r>
              <a:rPr lang="fr-FR" sz="1600" b="1" dirty="0" smtClean="0">
                <a:solidFill>
                  <a:srgbClr val="666666"/>
                </a:solidFill>
              </a:rPr>
              <a:t> </a:t>
            </a:r>
            <a:r>
              <a:rPr lang="fr-FR" sz="1600" dirty="0" smtClean="0">
                <a:solidFill>
                  <a:srgbClr val="666666"/>
                </a:solidFill>
              </a:rPr>
              <a:t>– CEA Paris-Saclay</a:t>
            </a:r>
          </a:p>
          <a:p>
            <a:r>
              <a:rPr lang="fr-FR" sz="1600" dirty="0" err="1" smtClean="0">
                <a:solidFill>
                  <a:srgbClr val="666666"/>
                </a:solidFill>
              </a:rPr>
              <a:t>With</a:t>
            </a:r>
            <a:r>
              <a:rPr lang="fr-FR" sz="1600" dirty="0" smtClean="0">
                <a:solidFill>
                  <a:srgbClr val="666666"/>
                </a:solidFill>
              </a:rPr>
              <a:t> inputs </a:t>
            </a:r>
            <a:r>
              <a:rPr lang="fr-FR" sz="1600" dirty="0" err="1" smtClean="0">
                <a:solidFill>
                  <a:srgbClr val="666666"/>
                </a:solidFill>
              </a:rPr>
              <a:t>from</a:t>
            </a:r>
            <a:r>
              <a:rPr lang="fr-FR" sz="1600" dirty="0" smtClean="0">
                <a:solidFill>
                  <a:srgbClr val="666666"/>
                </a:solidFill>
              </a:rPr>
              <a:t> P. </a:t>
            </a:r>
            <a:r>
              <a:rPr lang="fr-FR" sz="1600" dirty="0" err="1" smtClean="0">
                <a:solidFill>
                  <a:srgbClr val="666666"/>
                </a:solidFill>
              </a:rPr>
              <a:t>Ferracin</a:t>
            </a:r>
            <a:r>
              <a:rPr lang="fr-FR" sz="1600" dirty="0" smtClean="0">
                <a:solidFill>
                  <a:srgbClr val="666666"/>
                </a:solidFill>
              </a:rPr>
              <a:t> - LBNL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9395" y="6202382"/>
            <a:ext cx="537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solidFill>
                  <a:srgbClr val="666666"/>
                </a:solidFill>
              </a:rPr>
              <a:t>10/12/2020</a:t>
            </a:r>
            <a:endParaRPr lang="fr-FR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Boulot\CEA\Grading study\20T hybrid\LL_5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3347269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1</a:t>
            </a:r>
            <a:r>
              <a:rPr lang="fr-FR" dirty="0"/>
              <a:t>: best </a:t>
            </a:r>
            <a:r>
              <a:rPr lang="fr-FR" dirty="0" err="1"/>
              <a:t>inner</a:t>
            </a:r>
            <a:r>
              <a:rPr lang="fr-FR" dirty="0"/>
              <a:t> radius?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7353" y="1121751"/>
            <a:ext cx="4325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A_HF = 1020.85 mm2</a:t>
            </a:r>
          </a:p>
          <a:p>
            <a:r>
              <a:rPr lang="en-US" dirty="0"/>
              <a:t>A_LF = 3979.15 mm2</a:t>
            </a:r>
          </a:p>
          <a:p>
            <a:r>
              <a:rPr lang="en-US" dirty="0" err="1"/>
              <a:t>A_tot</a:t>
            </a:r>
            <a:r>
              <a:rPr lang="en-US" dirty="0"/>
              <a:t> = 5000 mm2</a:t>
            </a:r>
          </a:p>
          <a:p>
            <a:r>
              <a:rPr lang="en-US" dirty="0" err="1"/>
              <a:t>Grad_fact</a:t>
            </a:r>
            <a:r>
              <a:rPr lang="en-US" dirty="0"/>
              <a:t> = 1</a:t>
            </a:r>
          </a:p>
          <a:p>
            <a:r>
              <a:rPr lang="en-US" b="1" dirty="0"/>
              <a:t>B0ssmax = 21.4 T</a:t>
            </a:r>
          </a:p>
          <a:p>
            <a:r>
              <a:rPr lang="en-US" dirty="0" err="1"/>
              <a:t>A_ratio</a:t>
            </a:r>
            <a:r>
              <a:rPr lang="en-US" dirty="0"/>
              <a:t> = 3.898</a:t>
            </a:r>
          </a:p>
          <a:p>
            <a:r>
              <a:rPr lang="en-US" dirty="0"/>
              <a:t>Bp0_HF = 22.1 T</a:t>
            </a:r>
          </a:p>
          <a:p>
            <a:r>
              <a:rPr lang="en-US" dirty="0"/>
              <a:t>Bp0_LF = 16.96 T</a:t>
            </a:r>
          </a:p>
          <a:p>
            <a:r>
              <a:rPr lang="en-US" dirty="0"/>
              <a:t>J_HF = 469.4 A/mm2</a:t>
            </a:r>
          </a:p>
          <a:p>
            <a:r>
              <a:rPr lang="en-US" dirty="0"/>
              <a:t>J_LF = 469.4 A/mm2</a:t>
            </a:r>
          </a:p>
          <a:p>
            <a:r>
              <a:rPr lang="en-US" dirty="0" err="1"/>
              <a:t>Marg_HF</a:t>
            </a:r>
            <a:r>
              <a:rPr lang="en-US" dirty="0"/>
              <a:t> = 0 %</a:t>
            </a:r>
          </a:p>
          <a:p>
            <a:r>
              <a:rPr lang="en-US" dirty="0" err="1"/>
              <a:t>Marg_LF</a:t>
            </a:r>
            <a:r>
              <a:rPr lang="en-US" dirty="0"/>
              <a:t> = 0.7 </a:t>
            </a:r>
            <a:r>
              <a:rPr lang="en-US" dirty="0" smtClean="0"/>
              <a:t>%</a:t>
            </a:r>
          </a:p>
          <a:p>
            <a:r>
              <a:rPr lang="en-US" dirty="0" err="1"/>
              <a:t>Sx_max</a:t>
            </a:r>
            <a:r>
              <a:rPr lang="en-US" dirty="0"/>
              <a:t> = 319 MPa</a:t>
            </a:r>
          </a:p>
          <a:p>
            <a:r>
              <a:rPr lang="en-US" dirty="0" err="1"/>
              <a:t>Sy_max</a:t>
            </a:r>
            <a:r>
              <a:rPr lang="en-US" dirty="0"/>
              <a:t> = 141 </a:t>
            </a:r>
            <a:r>
              <a:rPr lang="en-US" dirty="0" err="1" smtClean="0"/>
              <a:t>Mpa</a:t>
            </a:r>
            <a:endParaRPr lang="en-US" dirty="0" smtClean="0"/>
          </a:p>
          <a:p>
            <a:endParaRPr lang="fr-FR" dirty="0"/>
          </a:p>
          <a:p>
            <a:r>
              <a:rPr lang="fr-FR" b="1" dirty="0" smtClean="0"/>
              <a:t>B0 @85%SS = 18.2 T</a:t>
            </a:r>
            <a:endParaRPr lang="en-US" b="1" dirty="0"/>
          </a:p>
        </p:txBody>
      </p:sp>
      <p:pic>
        <p:nvPicPr>
          <p:cNvPr id="1029" name="Picture 5" descr="C:\Boulot\CEA\Grading study\20T hybrid\Bmap_500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586539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6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1803115"/>
          </a:xfrm>
        </p:spPr>
        <p:txBody>
          <a:bodyPr/>
          <a:lstStyle/>
          <a:p>
            <a:r>
              <a:rPr lang="en-US" dirty="0" err="1"/>
              <a:t>Sx_max</a:t>
            </a:r>
            <a:r>
              <a:rPr lang="en-US" dirty="0"/>
              <a:t> = 319 </a:t>
            </a:r>
            <a:r>
              <a:rPr lang="en-US" dirty="0" smtClean="0"/>
              <a:t>MPa @SS	231 </a:t>
            </a:r>
            <a:r>
              <a:rPr lang="en-US" dirty="0" err="1" smtClean="0"/>
              <a:t>Mpa</a:t>
            </a:r>
            <a:r>
              <a:rPr lang="en-US" dirty="0" smtClean="0"/>
              <a:t> @85%SS (in Nb3Sn)</a:t>
            </a:r>
            <a:endParaRPr lang="en-US" dirty="0"/>
          </a:p>
          <a:p>
            <a:r>
              <a:rPr lang="en-US" dirty="0" err="1"/>
              <a:t>Sy_max</a:t>
            </a:r>
            <a:r>
              <a:rPr lang="en-US" dirty="0"/>
              <a:t> = 141 </a:t>
            </a:r>
            <a:r>
              <a:rPr lang="en-US" dirty="0" smtClean="0"/>
              <a:t>MPa @SS	102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r>
              <a:rPr lang="en-US" dirty="0"/>
              <a:t>@</a:t>
            </a:r>
            <a:r>
              <a:rPr lang="en-US" dirty="0" smtClean="0"/>
              <a:t>85%SS (in Nb3Sn</a:t>
            </a:r>
            <a:r>
              <a:rPr lang="en-US" dirty="0"/>
              <a:t>)</a:t>
            </a:r>
          </a:p>
          <a:p>
            <a:r>
              <a:rPr lang="en-US" dirty="0" err="1"/>
              <a:t>Sx_max</a:t>
            </a:r>
            <a:r>
              <a:rPr lang="en-US" dirty="0"/>
              <a:t> = </a:t>
            </a:r>
            <a:r>
              <a:rPr lang="en-US" dirty="0" smtClean="0"/>
              <a:t>177 MPa </a:t>
            </a:r>
            <a:r>
              <a:rPr lang="en-US" dirty="0"/>
              <a:t>@</a:t>
            </a:r>
            <a:r>
              <a:rPr lang="en-US" dirty="0" smtClean="0"/>
              <a:t>SS in Bi2212</a:t>
            </a:r>
          </a:p>
          <a:p>
            <a:r>
              <a:rPr lang="en-US" dirty="0" err="1" smtClean="0"/>
              <a:t>Sy_max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126 MPa </a:t>
            </a:r>
            <a:r>
              <a:rPr lang="en-US" dirty="0"/>
              <a:t>@</a:t>
            </a:r>
            <a:r>
              <a:rPr lang="en-US" dirty="0" smtClean="0"/>
              <a:t>SS in Bi2212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1</a:t>
            </a:r>
            <a:r>
              <a:rPr lang="fr-FR" dirty="0"/>
              <a:t>: best </a:t>
            </a:r>
            <a:r>
              <a:rPr lang="fr-FR" dirty="0" err="1"/>
              <a:t>inner</a:t>
            </a:r>
            <a:r>
              <a:rPr lang="fr-FR" dirty="0"/>
              <a:t> radius?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pic>
        <p:nvPicPr>
          <p:cNvPr id="2050" name="Picture 2" descr="C:\Boulot\CEA\Grading study\20T hybrid\Sxmap_5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142"/>
            <a:ext cx="456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Boulot\CEA\Grading study\20T hybrid\Symap_5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3134142"/>
            <a:ext cx="456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4896" y="2949144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Sx</a:t>
            </a:r>
            <a:r>
              <a:rPr lang="en-US" dirty="0" smtClean="0"/>
              <a:t> decoupled between pancakes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1048" y="2625978"/>
            <a:ext cx="3113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Average </a:t>
            </a:r>
            <a:r>
              <a:rPr lang="en-US" dirty="0" err="1" smtClean="0"/>
              <a:t>Sy</a:t>
            </a:r>
            <a:r>
              <a:rPr lang="en-US" dirty="0" smtClean="0"/>
              <a:t> transferred from top to bottom pancakes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3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240" y="3188368"/>
            <a:ext cx="4479758" cy="33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406107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A_tot</a:t>
            </a:r>
            <a:r>
              <a:rPr lang="fr-FR" dirty="0" smtClean="0"/>
              <a:t> and </a:t>
            </a:r>
            <a:r>
              <a:rPr lang="fr-FR" dirty="0" err="1" smtClean="0"/>
              <a:t>x_min</a:t>
            </a:r>
            <a:r>
              <a:rPr lang="fr-FR" dirty="0" smtClean="0"/>
              <a:t> = 23 mm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Varying</a:t>
            </a:r>
            <a:r>
              <a:rPr lang="fr-FR" dirty="0" smtClean="0"/>
              <a:t> v1 and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configuration </a:t>
            </a:r>
            <a:r>
              <a:rPr lang="fr-FR" dirty="0" err="1" smtClean="0"/>
              <a:t>giving</a:t>
            </a:r>
            <a:r>
              <a:rPr lang="fr-FR" dirty="0" smtClean="0"/>
              <a:t> the max. </a:t>
            </a:r>
            <a:r>
              <a:rPr lang="fr-FR" dirty="0" err="1" smtClean="0"/>
              <a:t>B_bore</a:t>
            </a:r>
            <a:r>
              <a:rPr lang="fr-FR" dirty="0" smtClean="0"/>
              <a:t> @ SS. 		If </a:t>
            </a:r>
            <a:r>
              <a:rPr lang="fr-FR" dirty="0" err="1" smtClean="0"/>
              <a:t>several</a:t>
            </a:r>
            <a:r>
              <a:rPr lang="fr-FR" dirty="0" smtClean="0"/>
              <a:t> solutions, </a:t>
            </a:r>
            <a:r>
              <a:rPr lang="fr-FR" dirty="0" err="1" smtClean="0"/>
              <a:t>selecting</a:t>
            </a:r>
            <a:r>
              <a:rPr lang="fr-FR" dirty="0" smtClean="0"/>
              <a:t> the min v1 and min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Reproducing</a:t>
            </a:r>
            <a:r>
              <a:rPr lang="fr-FR" dirty="0" smtClean="0"/>
              <a:t> the </a:t>
            </a:r>
            <a:r>
              <a:rPr lang="fr-FR" dirty="0" err="1" smtClean="0"/>
              <a:t>loop</a:t>
            </a:r>
            <a:r>
              <a:rPr lang="fr-FR" dirty="0" smtClean="0"/>
              <a:t> 1. to 3., </a:t>
            </a:r>
            <a:r>
              <a:rPr lang="fr-FR" b="1" dirty="0" err="1" smtClean="0"/>
              <a:t>changing</a:t>
            </a:r>
            <a:r>
              <a:rPr lang="fr-FR" b="1" dirty="0" smtClean="0"/>
              <a:t> </a:t>
            </a:r>
            <a:r>
              <a:rPr lang="fr-FR" b="1" dirty="0" err="1" smtClean="0"/>
              <a:t>A_tot</a:t>
            </a: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</a:t>
            </a:r>
            <a:r>
              <a:rPr lang="fr-FR" dirty="0" err="1" smtClean="0"/>
              <a:t>A_tot</a:t>
            </a:r>
            <a:r>
              <a:rPr lang="fr-FR" dirty="0" smtClean="0"/>
              <a:t> </a:t>
            </a:r>
            <a:r>
              <a:rPr lang="fr-FR" dirty="0" err="1" smtClean="0"/>
              <a:t>giving</a:t>
            </a:r>
            <a:r>
              <a:rPr lang="fr-FR" dirty="0" smtClean="0"/>
              <a:t> 20T @85%SS</a:t>
            </a:r>
            <a:r>
              <a:rPr lang="fr-FR" dirty="0"/>
              <a:t>. 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285750" indent="-285750">
              <a:buFont typeface="Wingdings"/>
              <a:buChar char="à"/>
            </a:pPr>
            <a:r>
              <a:rPr lang="fr-FR" b="1" dirty="0">
                <a:sym typeface="Wingdings" panose="05000000000000000000" pitchFamily="2" charset="2"/>
              </a:rPr>
              <a:t>Optimum </a:t>
            </a:r>
            <a:r>
              <a:rPr lang="fr-FR" b="1" dirty="0" smtClean="0">
                <a:sym typeface="Wingdings" panose="05000000000000000000" pitchFamily="2" charset="2"/>
              </a:rPr>
              <a:t>for </a:t>
            </a:r>
            <a:r>
              <a:rPr lang="fr-FR" b="1" dirty="0" err="1"/>
              <a:t>x_min</a:t>
            </a:r>
            <a:r>
              <a:rPr lang="fr-FR" b="1" dirty="0"/>
              <a:t> = 23 mm</a:t>
            </a:r>
          </a:p>
          <a:p>
            <a:r>
              <a:rPr lang="fr-FR" b="1" dirty="0" err="1" smtClean="0">
                <a:sym typeface="Wingdings" panose="05000000000000000000" pitchFamily="2" charset="2"/>
              </a:rPr>
              <a:t>A_tot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= </a:t>
            </a:r>
            <a:r>
              <a:rPr lang="fr-FR" b="1" dirty="0" smtClean="0">
                <a:sym typeface="Wingdings" panose="05000000000000000000" pitchFamily="2" charset="2"/>
              </a:rPr>
              <a:t>6000 mm2</a:t>
            </a:r>
            <a:endParaRPr lang="fr-FR" b="1" dirty="0">
              <a:sym typeface="Wingdings" panose="05000000000000000000" pitchFamily="2" charset="2"/>
            </a:endParaRPr>
          </a:p>
          <a:p>
            <a:r>
              <a:rPr lang="fr-FR" b="1" dirty="0" err="1" smtClean="0"/>
              <a:t>B_bore</a:t>
            </a:r>
            <a:r>
              <a:rPr lang="fr-FR" b="1" dirty="0" smtClean="0"/>
              <a:t> </a:t>
            </a:r>
            <a:r>
              <a:rPr lang="fr-FR" b="1" dirty="0"/>
              <a:t>@ SS = </a:t>
            </a:r>
            <a:r>
              <a:rPr lang="fr-FR" b="1" dirty="0" smtClean="0"/>
              <a:t>23.3 </a:t>
            </a:r>
            <a:r>
              <a:rPr lang="fr-FR" b="1" dirty="0"/>
              <a:t>T </a:t>
            </a:r>
            <a:endParaRPr lang="en-US" b="1" dirty="0"/>
          </a:p>
          <a:p>
            <a:r>
              <a:rPr lang="fr-FR" b="1" dirty="0" err="1"/>
              <a:t>B_bore</a:t>
            </a:r>
            <a:r>
              <a:rPr lang="fr-FR" b="1" dirty="0"/>
              <a:t> </a:t>
            </a:r>
            <a:r>
              <a:rPr lang="fr-FR" b="1" dirty="0" smtClean="0"/>
              <a:t>@85%SS </a:t>
            </a:r>
            <a:r>
              <a:rPr lang="fr-FR" b="1" dirty="0"/>
              <a:t>= </a:t>
            </a:r>
            <a:r>
              <a:rPr lang="fr-FR" b="1" dirty="0" smtClean="0"/>
              <a:t>19.8 </a:t>
            </a:r>
            <a:r>
              <a:rPr lang="fr-FR" b="1" dirty="0"/>
              <a:t>T </a:t>
            </a:r>
            <a:endParaRPr lang="en-US" b="1" dirty="0"/>
          </a:p>
          <a:p>
            <a:endParaRPr lang="fr-FR" b="1" dirty="0" smtClean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Parametric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2: how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conductor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6446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000" y="3347269"/>
            <a:ext cx="4320000" cy="32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2</a:t>
            </a:r>
            <a:r>
              <a:rPr lang="fr-FR" dirty="0"/>
              <a:t>: how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conductor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7353" y="1121751"/>
            <a:ext cx="4325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A_HF = 1360.425 mm2</a:t>
            </a:r>
          </a:p>
          <a:p>
            <a:r>
              <a:rPr lang="en-US" dirty="0"/>
              <a:t>A_LF = 4639.575 mm2</a:t>
            </a:r>
          </a:p>
          <a:p>
            <a:r>
              <a:rPr lang="en-US" dirty="0" err="1"/>
              <a:t>A_tot</a:t>
            </a:r>
            <a:r>
              <a:rPr lang="en-US" dirty="0"/>
              <a:t> = 6000 mm2</a:t>
            </a:r>
          </a:p>
          <a:p>
            <a:r>
              <a:rPr lang="en-US" dirty="0" err="1"/>
              <a:t>Grad_fact</a:t>
            </a:r>
            <a:r>
              <a:rPr lang="en-US" dirty="0"/>
              <a:t> = 1</a:t>
            </a:r>
          </a:p>
          <a:p>
            <a:r>
              <a:rPr lang="en-US" b="1" dirty="0"/>
              <a:t>B0ssmax = 23.33 T</a:t>
            </a:r>
          </a:p>
          <a:p>
            <a:r>
              <a:rPr lang="en-US" dirty="0" err="1"/>
              <a:t>A_ratio</a:t>
            </a:r>
            <a:r>
              <a:rPr lang="en-US" dirty="0"/>
              <a:t> = 3.41</a:t>
            </a:r>
          </a:p>
          <a:p>
            <a:r>
              <a:rPr lang="en-US" dirty="0"/>
              <a:t>Bp0_HF = 24.16 T</a:t>
            </a:r>
          </a:p>
          <a:p>
            <a:r>
              <a:rPr lang="en-US" dirty="0"/>
              <a:t>Bp0_LF = 15.32 T</a:t>
            </a:r>
          </a:p>
          <a:p>
            <a:r>
              <a:rPr lang="en-US" dirty="0"/>
              <a:t>J_HF = 447.5 A/mm2</a:t>
            </a:r>
          </a:p>
          <a:p>
            <a:r>
              <a:rPr lang="en-US" dirty="0"/>
              <a:t>J_LF = 447.5 A/mm2</a:t>
            </a:r>
          </a:p>
          <a:p>
            <a:r>
              <a:rPr lang="en-US" dirty="0" err="1"/>
              <a:t>Marg_HF</a:t>
            </a:r>
            <a:r>
              <a:rPr lang="en-US" dirty="0"/>
              <a:t> = 0 %</a:t>
            </a:r>
          </a:p>
          <a:p>
            <a:r>
              <a:rPr lang="en-US" dirty="0" err="1"/>
              <a:t>Marg_LF</a:t>
            </a:r>
            <a:r>
              <a:rPr lang="en-US" dirty="0"/>
              <a:t> = 0.93 %</a:t>
            </a:r>
          </a:p>
          <a:p>
            <a:r>
              <a:rPr lang="en-US" dirty="0" err="1"/>
              <a:t>Sx_max</a:t>
            </a:r>
            <a:r>
              <a:rPr lang="en-US" dirty="0"/>
              <a:t> = 380 MPa</a:t>
            </a:r>
          </a:p>
          <a:p>
            <a:r>
              <a:rPr lang="en-US" dirty="0" err="1"/>
              <a:t>Sy_max</a:t>
            </a:r>
            <a:r>
              <a:rPr lang="en-US" dirty="0"/>
              <a:t> = 151 </a:t>
            </a:r>
            <a:r>
              <a:rPr lang="en-US" dirty="0" err="1" smtClean="0"/>
              <a:t>Mpa</a:t>
            </a:r>
            <a:endParaRPr lang="en-US" dirty="0" smtClean="0"/>
          </a:p>
          <a:p>
            <a:endParaRPr lang="fr-FR" dirty="0"/>
          </a:p>
          <a:p>
            <a:r>
              <a:rPr lang="fr-FR" b="1" dirty="0" smtClean="0"/>
              <a:t>B0 @85%SS = 19.8 T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000" y="586539"/>
            <a:ext cx="4320000" cy="32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3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Cos-</a:t>
            </a:r>
            <a:r>
              <a:rPr lang="fr-FR" dirty="0" err="1" smtClean="0"/>
              <a:t>theta</a:t>
            </a:r>
            <a:r>
              <a:rPr lang="fr-FR" dirty="0" smtClean="0"/>
              <a:t> (not </a:t>
            </a:r>
            <a:r>
              <a:rPr lang="fr-FR" dirty="0" err="1" smtClean="0"/>
              <a:t>graded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357353" y="1121751"/>
            <a:ext cx="84617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</a:t>
            </a:r>
            <a:r>
              <a:rPr lang="fr-FR" u="sng" dirty="0" smtClean="0"/>
              <a:t>Block-</a:t>
            </a:r>
            <a:r>
              <a:rPr lang="fr-FR" u="sng" dirty="0" err="1" smtClean="0"/>
              <a:t>coil</a:t>
            </a:r>
            <a:r>
              <a:rPr lang="fr-FR" dirty="0" smtClean="0"/>
              <a:t>	</a:t>
            </a:r>
            <a:r>
              <a:rPr lang="fr-FR" u="sng" dirty="0" smtClean="0"/>
              <a:t>Cos-</a:t>
            </a:r>
            <a:r>
              <a:rPr lang="fr-FR" u="sng" dirty="0" err="1" smtClean="0"/>
              <a:t>theta</a:t>
            </a:r>
            <a:r>
              <a:rPr lang="fr-FR" dirty="0" smtClean="0"/>
              <a:t>	</a:t>
            </a:r>
            <a:r>
              <a:rPr lang="fr-FR" u="sng" dirty="0" smtClean="0">
                <a:solidFill>
                  <a:srgbClr val="00B050"/>
                </a:solidFill>
              </a:rPr>
              <a:t>Pros</a:t>
            </a:r>
            <a:r>
              <a:rPr lang="fr-FR" u="sng" dirty="0" smtClean="0"/>
              <a:t>/</a:t>
            </a:r>
            <a:r>
              <a:rPr lang="fr-FR" u="sng" dirty="0" smtClean="0">
                <a:solidFill>
                  <a:srgbClr val="FF0000"/>
                </a:solidFill>
              </a:rPr>
              <a:t>Cons</a:t>
            </a:r>
            <a:r>
              <a:rPr lang="fr-FR" u="sng" dirty="0" smtClean="0"/>
              <a:t> Block-</a:t>
            </a:r>
            <a:r>
              <a:rPr lang="fr-FR" u="sng" dirty="0" err="1" smtClean="0"/>
              <a:t>coil</a:t>
            </a:r>
            <a:r>
              <a:rPr lang="fr-FR" dirty="0" smtClean="0"/>
              <a:t>	</a:t>
            </a:r>
            <a:endParaRPr lang="en-US" dirty="0" smtClean="0"/>
          </a:p>
          <a:p>
            <a:endParaRPr lang="fr-FR" dirty="0" smtClean="0"/>
          </a:p>
          <a:p>
            <a:r>
              <a:rPr lang="en-US" dirty="0" smtClean="0"/>
              <a:t>A_HF	</a:t>
            </a:r>
            <a:r>
              <a:rPr lang="en-US" dirty="0" smtClean="0">
                <a:solidFill>
                  <a:srgbClr val="00B050"/>
                </a:solidFill>
              </a:rPr>
              <a:t>1360</a:t>
            </a:r>
            <a:r>
              <a:rPr lang="en-US" dirty="0" smtClean="0"/>
              <a:t> mm2	</a:t>
            </a:r>
            <a:r>
              <a:rPr lang="en-US" dirty="0" smtClean="0">
                <a:solidFill>
                  <a:srgbClr val="FF0000"/>
                </a:solidFill>
              </a:rPr>
              <a:t>2540</a:t>
            </a:r>
            <a:r>
              <a:rPr lang="en-US" dirty="0" smtClean="0"/>
              <a:t> mm2	</a:t>
            </a:r>
            <a:r>
              <a:rPr lang="en-US" dirty="0" smtClean="0">
                <a:solidFill>
                  <a:srgbClr val="00B050"/>
                </a:solidFill>
              </a:rPr>
              <a:t>Lower use of Bi2212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lower cost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A_LF	</a:t>
            </a:r>
            <a:r>
              <a:rPr lang="en-US" dirty="0" smtClean="0">
                <a:solidFill>
                  <a:srgbClr val="FF0000"/>
                </a:solidFill>
              </a:rPr>
              <a:t>4640</a:t>
            </a:r>
            <a:r>
              <a:rPr lang="en-US" dirty="0" smtClean="0"/>
              <a:t> mm2	</a:t>
            </a:r>
            <a:r>
              <a:rPr lang="en-US" dirty="0" smtClean="0">
                <a:solidFill>
                  <a:srgbClr val="00B050"/>
                </a:solidFill>
              </a:rPr>
              <a:t>2470</a:t>
            </a:r>
            <a:r>
              <a:rPr lang="en-US" dirty="0" smtClean="0"/>
              <a:t> mm2	</a:t>
            </a:r>
            <a:r>
              <a:rPr lang="en-US" dirty="0" smtClean="0">
                <a:solidFill>
                  <a:srgbClr val="FF0000"/>
                </a:solidFill>
              </a:rPr>
              <a:t>Higher use of Nb3Sn</a:t>
            </a:r>
          </a:p>
          <a:p>
            <a:r>
              <a:rPr lang="en-US" dirty="0" err="1" smtClean="0"/>
              <a:t>A_tot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FF0000"/>
                </a:solidFill>
              </a:rPr>
              <a:t>6000</a:t>
            </a:r>
            <a:r>
              <a:rPr lang="en-US" dirty="0" smtClean="0"/>
              <a:t> mm2	</a:t>
            </a:r>
            <a:r>
              <a:rPr lang="en-US" dirty="0" smtClean="0">
                <a:solidFill>
                  <a:srgbClr val="00B050"/>
                </a:solidFill>
              </a:rPr>
              <a:t>5010</a:t>
            </a:r>
            <a:r>
              <a:rPr lang="en-US" dirty="0" smtClean="0"/>
              <a:t> mm2	</a:t>
            </a:r>
            <a:r>
              <a:rPr lang="en-US" dirty="0" smtClean="0">
                <a:solidFill>
                  <a:srgbClr val="FF0000"/>
                </a:solidFill>
              </a:rPr>
              <a:t>Higher area in this case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fr-FR" b="1" dirty="0" smtClean="0"/>
              <a:t>Short </a:t>
            </a:r>
            <a:r>
              <a:rPr lang="fr-FR" b="1" dirty="0" err="1" smtClean="0"/>
              <a:t>sample</a:t>
            </a:r>
            <a:r>
              <a:rPr lang="fr-FR" b="1" dirty="0" smtClean="0"/>
              <a:t>:</a:t>
            </a:r>
            <a:endParaRPr lang="en-US" b="1" dirty="0" smtClean="0"/>
          </a:p>
          <a:p>
            <a:r>
              <a:rPr lang="en-US" b="1" dirty="0" smtClean="0"/>
              <a:t>B0ss 	</a:t>
            </a:r>
            <a:r>
              <a:rPr lang="en-US" b="1" dirty="0" smtClean="0">
                <a:solidFill>
                  <a:schemeClr val="accent4"/>
                </a:solidFill>
              </a:rPr>
              <a:t>23.33 T		23.5 T</a:t>
            </a:r>
            <a:r>
              <a:rPr lang="en-US" b="1" dirty="0" smtClean="0"/>
              <a:t>		</a:t>
            </a:r>
            <a:endParaRPr lang="en-US" b="1" dirty="0"/>
          </a:p>
          <a:p>
            <a:r>
              <a:rPr lang="en-US" dirty="0" err="1" smtClean="0"/>
              <a:t>Bp_HF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accent4"/>
                </a:solidFill>
              </a:rPr>
              <a:t>24.16 T		24.4 T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4"/>
                </a:solidFill>
              </a:rPr>
              <a:t>Similar Bi2212 load-line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/>
              <a:t>Bp_LF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15.32</a:t>
            </a:r>
            <a:r>
              <a:rPr lang="en-US" dirty="0" smtClean="0"/>
              <a:t> T		</a:t>
            </a:r>
            <a:r>
              <a:rPr lang="en-US" dirty="0" smtClean="0">
                <a:solidFill>
                  <a:srgbClr val="00B050"/>
                </a:solidFill>
              </a:rPr>
              <a:t>17.3</a:t>
            </a:r>
            <a:r>
              <a:rPr lang="en-US" dirty="0" smtClean="0"/>
              <a:t> T		</a:t>
            </a:r>
            <a:r>
              <a:rPr lang="en-US" dirty="0" smtClean="0">
                <a:solidFill>
                  <a:srgbClr val="FF0000"/>
                </a:solidFill>
              </a:rPr>
              <a:t>Low Nb3Sn load-line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Jov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/>
                </a:solidFill>
              </a:rPr>
              <a:t>447.5 A/mm2	450 A/mm2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/>
                </a:solidFill>
              </a:rPr>
              <a:t>Similar current density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/>
              <a:t>Sx_max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380</a:t>
            </a:r>
            <a:r>
              <a:rPr lang="en-US" dirty="0" smtClean="0"/>
              <a:t> MPa</a:t>
            </a:r>
            <a:r>
              <a:rPr lang="en-US" dirty="0"/>
              <a:t>	</a:t>
            </a:r>
            <a:r>
              <a:rPr lang="en-US" dirty="0" smtClean="0">
                <a:solidFill>
                  <a:srgbClr val="00B050"/>
                </a:solidFill>
              </a:rPr>
              <a:t>260</a:t>
            </a:r>
            <a:r>
              <a:rPr lang="en-US" dirty="0" smtClean="0"/>
              <a:t> MPa	</a:t>
            </a:r>
            <a:r>
              <a:rPr lang="en-US" dirty="0" smtClean="0">
                <a:solidFill>
                  <a:srgbClr val="FF0000"/>
                </a:solidFill>
              </a:rPr>
              <a:t>Higher </a:t>
            </a:r>
            <a:r>
              <a:rPr lang="en-US" dirty="0">
                <a:solidFill>
                  <a:srgbClr val="FF0000"/>
                </a:solidFill>
              </a:rPr>
              <a:t>transverse stress</a:t>
            </a:r>
            <a:endParaRPr lang="en-US" dirty="0"/>
          </a:p>
          <a:p>
            <a:r>
              <a:rPr lang="en-US" dirty="0" err="1" smtClean="0"/>
              <a:t>Sy_max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151</a:t>
            </a:r>
            <a:r>
              <a:rPr lang="en-US" dirty="0" smtClean="0"/>
              <a:t> </a:t>
            </a:r>
            <a:r>
              <a:rPr lang="en-US" dirty="0" err="1" smtClean="0"/>
              <a:t>Mpa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285</a:t>
            </a:r>
            <a:r>
              <a:rPr lang="en-US" dirty="0" smtClean="0"/>
              <a:t> MPa	</a:t>
            </a:r>
            <a:r>
              <a:rPr lang="en-US" dirty="0" smtClean="0">
                <a:solidFill>
                  <a:srgbClr val="00B050"/>
                </a:solidFill>
              </a:rPr>
              <a:t>Lower </a:t>
            </a:r>
            <a:r>
              <a:rPr lang="en-US" dirty="0">
                <a:solidFill>
                  <a:srgbClr val="00B050"/>
                </a:solidFill>
              </a:rPr>
              <a:t>tangential stress</a:t>
            </a:r>
          </a:p>
          <a:p>
            <a:endParaRPr lang="en-US" dirty="0" smtClean="0"/>
          </a:p>
          <a:p>
            <a:r>
              <a:rPr lang="fr-FR" b="1" dirty="0" smtClean="0"/>
              <a:t>@85%SS:</a:t>
            </a:r>
            <a:endParaRPr lang="fr-FR" b="1" dirty="0"/>
          </a:p>
          <a:p>
            <a:r>
              <a:rPr lang="fr-FR" b="1" dirty="0" smtClean="0"/>
              <a:t>B0	19.8 T		20.0 T</a:t>
            </a:r>
          </a:p>
          <a:p>
            <a:r>
              <a:rPr lang="en-US" dirty="0" err="1"/>
              <a:t>Bp_HF</a:t>
            </a:r>
            <a:r>
              <a:rPr lang="en-US" dirty="0"/>
              <a:t> 	</a:t>
            </a:r>
            <a:r>
              <a:rPr lang="en-US" dirty="0" smtClean="0"/>
              <a:t>20.54 T		20.8 T</a:t>
            </a:r>
            <a:endParaRPr lang="en-US" dirty="0"/>
          </a:p>
          <a:p>
            <a:r>
              <a:rPr lang="en-US" dirty="0" err="1"/>
              <a:t>Bp_LF</a:t>
            </a:r>
            <a:r>
              <a:rPr lang="en-US" dirty="0"/>
              <a:t>	</a:t>
            </a:r>
            <a:r>
              <a:rPr lang="en-US" dirty="0" smtClean="0"/>
              <a:t>13.02 T		14.7 T</a:t>
            </a:r>
            <a:endParaRPr lang="en-US" dirty="0"/>
          </a:p>
          <a:p>
            <a:r>
              <a:rPr lang="en-US" dirty="0" err="1"/>
              <a:t>Jov</a:t>
            </a:r>
            <a:r>
              <a:rPr lang="en-US" dirty="0"/>
              <a:t>	</a:t>
            </a:r>
            <a:r>
              <a:rPr lang="en-US" dirty="0" smtClean="0"/>
              <a:t>380.38 A/mm2	382 A/mm2</a:t>
            </a:r>
            <a:endParaRPr lang="en-US" dirty="0"/>
          </a:p>
          <a:p>
            <a:r>
              <a:rPr lang="en-US" dirty="0" err="1"/>
              <a:t>Sx_max</a:t>
            </a:r>
            <a:r>
              <a:rPr lang="en-US" dirty="0"/>
              <a:t>	</a:t>
            </a:r>
            <a:r>
              <a:rPr lang="en-US" dirty="0" smtClean="0"/>
              <a:t>275 </a:t>
            </a:r>
            <a:r>
              <a:rPr lang="en-US" dirty="0" err="1" smtClean="0"/>
              <a:t>Mpa</a:t>
            </a:r>
            <a:r>
              <a:rPr lang="en-US" dirty="0" smtClean="0"/>
              <a:t>		188 MPa		</a:t>
            </a:r>
            <a:endParaRPr lang="en-US" dirty="0"/>
          </a:p>
          <a:p>
            <a:r>
              <a:rPr lang="en-US" dirty="0" err="1"/>
              <a:t>Sy_max</a:t>
            </a:r>
            <a:r>
              <a:rPr lang="en-US" dirty="0"/>
              <a:t>	</a:t>
            </a:r>
            <a:r>
              <a:rPr lang="en-US" dirty="0" smtClean="0"/>
              <a:t>109 </a:t>
            </a:r>
            <a:r>
              <a:rPr lang="en-US" dirty="0" err="1" smtClean="0"/>
              <a:t>Mpa</a:t>
            </a:r>
            <a:r>
              <a:rPr lang="en-US" dirty="0" smtClean="0"/>
              <a:t>		206 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0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1803115"/>
          </a:xfrm>
        </p:spPr>
        <p:txBody>
          <a:bodyPr/>
          <a:lstStyle/>
          <a:p>
            <a:r>
              <a:rPr lang="en-US" dirty="0" err="1"/>
              <a:t>Sx_max</a:t>
            </a:r>
            <a:r>
              <a:rPr lang="en-US" dirty="0"/>
              <a:t> = </a:t>
            </a:r>
            <a:r>
              <a:rPr lang="en-US" dirty="0" smtClean="0"/>
              <a:t>380 MPa </a:t>
            </a:r>
            <a:r>
              <a:rPr lang="en-US" dirty="0"/>
              <a:t>@</a:t>
            </a:r>
            <a:r>
              <a:rPr lang="en-US" dirty="0" smtClean="0"/>
              <a:t>SS</a:t>
            </a:r>
            <a:r>
              <a:rPr lang="en-US" dirty="0"/>
              <a:t>	</a:t>
            </a:r>
            <a:r>
              <a:rPr lang="en-US" dirty="0" smtClean="0"/>
              <a:t>275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r>
              <a:rPr lang="en-US" dirty="0"/>
              <a:t>@85%SS (in Nb3Sn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Sy_max</a:t>
            </a:r>
            <a:r>
              <a:rPr lang="en-US" dirty="0"/>
              <a:t> = </a:t>
            </a:r>
            <a:r>
              <a:rPr lang="en-US" dirty="0" smtClean="0"/>
              <a:t>151 </a:t>
            </a:r>
            <a:r>
              <a:rPr lang="en-US" dirty="0"/>
              <a:t>MPa </a:t>
            </a:r>
            <a:r>
              <a:rPr lang="en-US" dirty="0" smtClean="0"/>
              <a:t>@SS	109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r>
              <a:rPr lang="en-US" dirty="0"/>
              <a:t>@</a:t>
            </a:r>
            <a:r>
              <a:rPr lang="en-US" dirty="0" smtClean="0"/>
              <a:t>85%SS (in Nb3Sn</a:t>
            </a:r>
            <a:r>
              <a:rPr lang="en-US" dirty="0"/>
              <a:t>)</a:t>
            </a:r>
          </a:p>
          <a:p>
            <a:r>
              <a:rPr lang="en-US" dirty="0" err="1"/>
              <a:t>Sx_max</a:t>
            </a:r>
            <a:r>
              <a:rPr lang="en-US" dirty="0"/>
              <a:t> = </a:t>
            </a:r>
            <a:r>
              <a:rPr lang="en-US" dirty="0" smtClean="0"/>
              <a:t> MPa </a:t>
            </a:r>
            <a:r>
              <a:rPr lang="en-US" dirty="0"/>
              <a:t>@</a:t>
            </a:r>
            <a:r>
              <a:rPr lang="en-US" dirty="0" smtClean="0"/>
              <a:t>SS in Bi2212</a:t>
            </a:r>
          </a:p>
          <a:p>
            <a:r>
              <a:rPr lang="en-US" dirty="0" err="1" smtClean="0"/>
              <a:t>Sy_max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 MPa </a:t>
            </a:r>
            <a:r>
              <a:rPr lang="en-US" dirty="0"/>
              <a:t>@</a:t>
            </a:r>
            <a:r>
              <a:rPr lang="en-US" dirty="0" smtClean="0"/>
              <a:t>SS in Bi2212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34142"/>
            <a:ext cx="4560000" cy="3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000" y="3134142"/>
            <a:ext cx="4560000" cy="3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4896" y="3057432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Sx</a:t>
            </a:r>
            <a:r>
              <a:rPr lang="en-US" dirty="0" smtClean="0"/>
              <a:t> decoupled between pancakes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1048" y="2734266"/>
            <a:ext cx="3113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Average </a:t>
            </a:r>
            <a:r>
              <a:rPr lang="en-US" dirty="0" err="1" smtClean="0"/>
              <a:t>Sy</a:t>
            </a:r>
            <a:r>
              <a:rPr lang="en-US" dirty="0" smtClean="0"/>
              <a:t> transferred from top to bottom pancakes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9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200 </a:t>
            </a:r>
            <a:r>
              <a:rPr lang="fr-FR" dirty="0" err="1" smtClean="0"/>
              <a:t>MPa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@85%SS: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A_tot</a:t>
            </a:r>
            <a:r>
              <a:rPr lang="fr-FR" b="1" dirty="0" smtClean="0"/>
              <a:t> = 4500 mm2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B_bore</a:t>
            </a:r>
            <a:r>
              <a:rPr lang="fr-FR" b="1" dirty="0" smtClean="0"/>
              <a:t> = 17 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240" y="3188368"/>
            <a:ext cx="4479758" cy="33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482" y="3188368"/>
            <a:ext cx="4479758" cy="33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8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oulot\CEA\Grading study\20T hybrid\SxVsV3_6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59105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240" y="3188368"/>
            <a:ext cx="4479758" cy="33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406107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given</a:t>
            </a:r>
            <a:r>
              <a:rPr lang="fr-FR" dirty="0" smtClean="0"/>
              <a:t> v3, </a:t>
            </a:r>
            <a:r>
              <a:rPr lang="fr-FR" dirty="0" err="1" smtClean="0"/>
              <a:t>A_tot</a:t>
            </a:r>
            <a:r>
              <a:rPr lang="fr-FR" dirty="0" smtClean="0"/>
              <a:t> = 6000 mm2 and </a:t>
            </a:r>
            <a:r>
              <a:rPr lang="fr-FR" dirty="0" err="1" smtClean="0"/>
              <a:t>x_min</a:t>
            </a:r>
            <a:r>
              <a:rPr lang="fr-FR" dirty="0" smtClean="0"/>
              <a:t> = 23 mm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Varying</a:t>
            </a:r>
            <a:r>
              <a:rPr lang="fr-FR" dirty="0" smtClean="0"/>
              <a:t> v1 and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configuration </a:t>
            </a:r>
            <a:r>
              <a:rPr lang="fr-FR" dirty="0" err="1" smtClean="0"/>
              <a:t>giving</a:t>
            </a:r>
            <a:r>
              <a:rPr lang="fr-FR" dirty="0" smtClean="0"/>
              <a:t> the max. </a:t>
            </a:r>
            <a:r>
              <a:rPr lang="fr-FR" dirty="0" err="1" smtClean="0"/>
              <a:t>B_bore</a:t>
            </a:r>
            <a:r>
              <a:rPr lang="fr-FR" dirty="0" smtClean="0"/>
              <a:t> @ SS. 		If </a:t>
            </a:r>
            <a:r>
              <a:rPr lang="fr-FR" dirty="0" err="1" smtClean="0"/>
              <a:t>several</a:t>
            </a:r>
            <a:r>
              <a:rPr lang="fr-FR" dirty="0" smtClean="0"/>
              <a:t> solutions, </a:t>
            </a:r>
            <a:r>
              <a:rPr lang="fr-FR" dirty="0" err="1" smtClean="0"/>
              <a:t>selecting</a:t>
            </a:r>
            <a:r>
              <a:rPr lang="fr-FR" dirty="0" smtClean="0"/>
              <a:t> the min v1 and min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Reproducing</a:t>
            </a:r>
            <a:r>
              <a:rPr lang="fr-FR" dirty="0" smtClean="0"/>
              <a:t> the </a:t>
            </a:r>
            <a:r>
              <a:rPr lang="fr-FR" dirty="0" err="1" smtClean="0"/>
              <a:t>loop</a:t>
            </a:r>
            <a:r>
              <a:rPr lang="fr-FR" dirty="0" smtClean="0"/>
              <a:t> 1. to 3., </a:t>
            </a:r>
            <a:r>
              <a:rPr lang="fr-FR" b="1" dirty="0" err="1" smtClean="0"/>
              <a:t>changing</a:t>
            </a:r>
            <a:r>
              <a:rPr lang="fr-FR" b="1" dirty="0" smtClean="0"/>
              <a:t> v3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v3 </a:t>
            </a:r>
            <a:r>
              <a:rPr lang="fr-FR" dirty="0" err="1" smtClean="0"/>
              <a:t>giving</a:t>
            </a:r>
            <a:r>
              <a:rPr lang="fr-FR" dirty="0" smtClean="0"/>
              <a:t> the max. B0. 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285750" indent="-285750">
              <a:buFont typeface="Wingdings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Optimum: </a:t>
            </a:r>
            <a:r>
              <a:rPr lang="fr-FR" b="1" dirty="0" smtClean="0"/>
              <a:t>v3 = 125 mm </a:t>
            </a:r>
          </a:p>
          <a:p>
            <a:r>
              <a:rPr lang="fr-FR" b="1" u="sng" dirty="0" smtClean="0"/>
              <a:t>But</a:t>
            </a:r>
            <a:r>
              <a:rPr lang="fr-FR" b="1" dirty="0" smtClean="0"/>
              <a:t>: minor impact on </a:t>
            </a:r>
            <a:r>
              <a:rPr lang="fr-FR" b="1" dirty="0" err="1" smtClean="0"/>
              <a:t>B_bore</a:t>
            </a:r>
            <a:endParaRPr lang="fr-FR" b="1" dirty="0" smtClean="0"/>
          </a:p>
          <a:p>
            <a:r>
              <a:rPr lang="fr-FR" b="1" dirty="0" smtClean="0"/>
              <a:t>Minor impact on max. stress</a:t>
            </a:r>
            <a:endParaRPr lang="en-US" b="1" dirty="0"/>
          </a:p>
          <a:p>
            <a:endParaRPr lang="fr-FR" b="1" dirty="0" smtClean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Parametric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3: </a:t>
            </a:r>
            <a:r>
              <a:rPr lang="fr-FR" dirty="0" err="1" smtClean="0"/>
              <a:t>non-aligned</a:t>
            </a:r>
            <a:r>
              <a:rPr lang="fr-FR" dirty="0" smtClean="0"/>
              <a:t> blocks?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0829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3: </a:t>
            </a:r>
            <a:r>
              <a:rPr lang="fr-FR" dirty="0" err="1"/>
              <a:t>non-aligned</a:t>
            </a:r>
            <a:r>
              <a:rPr lang="fr-FR" dirty="0"/>
              <a:t> blocks?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12/10/2020</a:t>
            </a:fld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7353" y="1121751"/>
            <a:ext cx="2601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 err="1" smtClean="0"/>
              <a:t>Aligned</a:t>
            </a:r>
            <a:endParaRPr lang="fr-FR" u="sng" dirty="0" smtClean="0"/>
          </a:p>
          <a:p>
            <a:endParaRPr lang="en-US" u="sng" dirty="0" smtClean="0"/>
          </a:p>
          <a:p>
            <a:r>
              <a:rPr lang="en-US" dirty="0" smtClean="0"/>
              <a:t>A_HF </a:t>
            </a:r>
            <a:r>
              <a:rPr lang="en-US" dirty="0"/>
              <a:t>= 1360.425 mm2</a:t>
            </a:r>
          </a:p>
          <a:p>
            <a:r>
              <a:rPr lang="en-US" dirty="0"/>
              <a:t>A_LF = 4639.575 mm2</a:t>
            </a:r>
          </a:p>
          <a:p>
            <a:r>
              <a:rPr lang="en-US" dirty="0" err="1"/>
              <a:t>A_tot</a:t>
            </a:r>
            <a:r>
              <a:rPr lang="en-US" dirty="0"/>
              <a:t> = 6000 mm2</a:t>
            </a:r>
          </a:p>
          <a:p>
            <a:r>
              <a:rPr lang="en-US" b="1" dirty="0" smtClean="0"/>
              <a:t>B0ssmax </a:t>
            </a:r>
            <a:r>
              <a:rPr lang="en-US" b="1" dirty="0"/>
              <a:t>= 23.33 T</a:t>
            </a:r>
          </a:p>
          <a:p>
            <a:r>
              <a:rPr lang="en-US" dirty="0" err="1" smtClean="0"/>
              <a:t>Sx_max</a:t>
            </a:r>
            <a:r>
              <a:rPr lang="en-US" dirty="0" smtClean="0"/>
              <a:t> </a:t>
            </a:r>
            <a:r>
              <a:rPr lang="en-US" dirty="0"/>
              <a:t>= 380 MPa</a:t>
            </a:r>
          </a:p>
          <a:p>
            <a:r>
              <a:rPr lang="en-US" dirty="0" err="1"/>
              <a:t>Sy_max</a:t>
            </a:r>
            <a:r>
              <a:rPr lang="en-US" dirty="0"/>
              <a:t> = 151 </a:t>
            </a:r>
            <a:r>
              <a:rPr lang="en-US" dirty="0" err="1" smtClean="0"/>
              <a:t>Mpa</a:t>
            </a:r>
            <a:endParaRPr lang="en-US" dirty="0" smtClean="0"/>
          </a:p>
          <a:p>
            <a:endParaRPr lang="fr-FR" dirty="0"/>
          </a:p>
          <a:p>
            <a:r>
              <a:rPr lang="fr-FR" b="1" dirty="0" smtClean="0"/>
              <a:t>B0 @85%SS = 19.8 T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00" y="3618001"/>
            <a:ext cx="4320000" cy="32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70653" y="1121751"/>
            <a:ext cx="2601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 err="1" smtClean="0"/>
              <a:t>Non-aligned</a:t>
            </a:r>
            <a:endParaRPr lang="fr-FR" u="sng" dirty="0" smtClean="0"/>
          </a:p>
          <a:p>
            <a:endParaRPr lang="en-US" u="sng" dirty="0" smtClean="0"/>
          </a:p>
          <a:p>
            <a:r>
              <a:rPr lang="en-US" dirty="0" smtClean="0"/>
              <a:t>A_HF </a:t>
            </a:r>
            <a:r>
              <a:rPr lang="en-US" dirty="0"/>
              <a:t>= 1360.425 mm2</a:t>
            </a:r>
          </a:p>
          <a:p>
            <a:r>
              <a:rPr lang="en-US" dirty="0"/>
              <a:t>A_LF = 4639.575 mm2</a:t>
            </a:r>
          </a:p>
          <a:p>
            <a:r>
              <a:rPr lang="en-US" dirty="0" err="1"/>
              <a:t>A_tot</a:t>
            </a:r>
            <a:r>
              <a:rPr lang="en-US" dirty="0"/>
              <a:t> = 6000 mm2</a:t>
            </a:r>
          </a:p>
          <a:p>
            <a:r>
              <a:rPr lang="en-US" b="1" dirty="0" smtClean="0"/>
              <a:t>B0ssmax </a:t>
            </a:r>
            <a:r>
              <a:rPr lang="en-US" b="1" dirty="0"/>
              <a:t>= 23.33 T</a:t>
            </a:r>
          </a:p>
          <a:p>
            <a:r>
              <a:rPr lang="en-US" dirty="0" err="1" smtClean="0"/>
              <a:t>Sx_max</a:t>
            </a:r>
            <a:r>
              <a:rPr lang="en-US" dirty="0" smtClean="0"/>
              <a:t> </a:t>
            </a:r>
            <a:r>
              <a:rPr lang="en-US" dirty="0"/>
              <a:t>= 380 MPa</a:t>
            </a:r>
          </a:p>
          <a:p>
            <a:r>
              <a:rPr lang="en-US" dirty="0" err="1"/>
              <a:t>Sy_max</a:t>
            </a:r>
            <a:r>
              <a:rPr lang="en-US" dirty="0"/>
              <a:t> = 151 </a:t>
            </a:r>
            <a:r>
              <a:rPr lang="en-US" dirty="0" err="1" smtClean="0"/>
              <a:t>Mpa</a:t>
            </a:r>
            <a:endParaRPr lang="en-US" dirty="0" smtClean="0"/>
          </a:p>
          <a:p>
            <a:endParaRPr lang="fr-FR" dirty="0"/>
          </a:p>
          <a:p>
            <a:r>
              <a:rPr lang="fr-FR" b="1" dirty="0" smtClean="0"/>
              <a:t>B0 @85%SS = 19.8 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263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oulot\CEA\Grading study\20T hybrid\B0SSVsAVsgr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330575"/>
            <a:ext cx="4254499" cy="31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406107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A_tot</a:t>
            </a:r>
            <a:r>
              <a:rPr lang="fr-FR" dirty="0" smtClean="0"/>
              <a:t>, </a:t>
            </a:r>
            <a:r>
              <a:rPr lang="fr-FR" dirty="0" err="1" smtClean="0"/>
              <a:t>grading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fixed</a:t>
            </a:r>
            <a:r>
              <a:rPr lang="fr-FR" dirty="0" smtClean="0"/>
              <a:t> v3 and </a:t>
            </a:r>
            <a:r>
              <a:rPr lang="fr-FR" dirty="0" err="1" smtClean="0"/>
              <a:t>x_min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Varying</a:t>
            </a:r>
            <a:r>
              <a:rPr lang="fr-FR" dirty="0" smtClean="0"/>
              <a:t> v1 and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configuration </a:t>
            </a:r>
            <a:r>
              <a:rPr lang="fr-FR" dirty="0" err="1" smtClean="0"/>
              <a:t>giving</a:t>
            </a:r>
            <a:r>
              <a:rPr lang="fr-FR" dirty="0" smtClean="0"/>
              <a:t> the max. </a:t>
            </a:r>
            <a:r>
              <a:rPr lang="fr-FR" dirty="0" err="1" smtClean="0"/>
              <a:t>B_bore</a:t>
            </a:r>
            <a:r>
              <a:rPr lang="fr-FR" dirty="0" smtClean="0"/>
              <a:t> @ SS. 		If </a:t>
            </a:r>
            <a:r>
              <a:rPr lang="fr-FR" dirty="0" err="1" smtClean="0"/>
              <a:t>several</a:t>
            </a:r>
            <a:r>
              <a:rPr lang="fr-FR" dirty="0" smtClean="0"/>
              <a:t> solutions, </a:t>
            </a:r>
            <a:r>
              <a:rPr lang="fr-FR" dirty="0" err="1" smtClean="0"/>
              <a:t>selecting</a:t>
            </a:r>
            <a:r>
              <a:rPr lang="fr-FR" dirty="0" smtClean="0"/>
              <a:t> the min v1 and min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Reproducing</a:t>
            </a:r>
            <a:r>
              <a:rPr lang="fr-FR" dirty="0" smtClean="0"/>
              <a:t> the </a:t>
            </a:r>
            <a:r>
              <a:rPr lang="fr-FR" dirty="0" err="1" smtClean="0"/>
              <a:t>loop</a:t>
            </a:r>
            <a:r>
              <a:rPr lang="fr-FR" dirty="0" smtClean="0"/>
              <a:t> 1. to 3., </a:t>
            </a:r>
            <a:r>
              <a:rPr lang="fr-FR" b="1" dirty="0" err="1" smtClean="0"/>
              <a:t>changing</a:t>
            </a:r>
            <a:r>
              <a:rPr lang="fr-FR" b="1" dirty="0" smtClean="0"/>
              <a:t> </a:t>
            </a:r>
            <a:r>
              <a:rPr lang="fr-FR" b="1" dirty="0" err="1" smtClean="0"/>
              <a:t>A_tot</a:t>
            </a:r>
            <a:r>
              <a:rPr lang="fr-FR" b="1" dirty="0" smtClean="0"/>
              <a:t> and </a:t>
            </a:r>
            <a:r>
              <a:rPr lang="fr-FR" b="1" dirty="0" err="1"/>
              <a:t>grading</a:t>
            </a:r>
            <a:r>
              <a:rPr lang="fr-FR" b="1" dirty="0"/>
              <a:t> </a:t>
            </a: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</a:t>
            </a:r>
            <a:r>
              <a:rPr lang="fr-FR" dirty="0" err="1" smtClean="0"/>
              <a:t>A_tot</a:t>
            </a:r>
            <a:r>
              <a:rPr lang="fr-FR" dirty="0" smtClean="0"/>
              <a:t> and </a:t>
            </a:r>
            <a:r>
              <a:rPr lang="fr-FR" dirty="0" err="1"/>
              <a:t>grading</a:t>
            </a:r>
            <a:r>
              <a:rPr lang="fr-FR" dirty="0"/>
              <a:t> </a:t>
            </a:r>
            <a:r>
              <a:rPr lang="fr-FR" dirty="0" err="1"/>
              <a:t>giving</a:t>
            </a:r>
            <a:r>
              <a:rPr lang="fr-FR" dirty="0"/>
              <a:t> </a:t>
            </a:r>
            <a:r>
              <a:rPr lang="fr-FR" dirty="0" smtClean="0"/>
              <a:t>the max. B0. 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ym typeface="Wingdings" panose="05000000000000000000" pitchFamily="2" charset="2"/>
              </a:rPr>
              <a:t>Keeping</a:t>
            </a:r>
            <a:r>
              <a:rPr lang="fr-FR" b="1" dirty="0" smtClean="0">
                <a:sym typeface="Wingdings" panose="05000000000000000000" pitchFamily="2" charset="2"/>
              </a:rPr>
              <a:t> the </a:t>
            </a:r>
            <a:r>
              <a:rPr lang="fr-FR" b="1" dirty="0" err="1" smtClean="0">
                <a:sym typeface="Wingdings" panose="05000000000000000000" pitchFamily="2" charset="2"/>
              </a:rPr>
              <a:t>same</a:t>
            </a:r>
            <a:r>
              <a:rPr lang="fr-FR" b="1" dirty="0" smtClean="0">
                <a:sym typeface="Wingdings" panose="05000000000000000000" pitchFamily="2" charset="2"/>
              </a:rPr>
              <a:t>:</a:t>
            </a:r>
          </a:p>
          <a:p>
            <a:r>
              <a:rPr lang="fr-FR" b="1" dirty="0" err="1">
                <a:sym typeface="Wingdings" panose="05000000000000000000" pitchFamily="2" charset="2"/>
              </a:rPr>
              <a:t>B_bore</a:t>
            </a:r>
            <a:r>
              <a:rPr lang="fr-FR" b="1" dirty="0">
                <a:sym typeface="Wingdings" panose="05000000000000000000" pitchFamily="2" charset="2"/>
              </a:rPr>
              <a:t> = </a:t>
            </a:r>
            <a:r>
              <a:rPr lang="fr-FR" b="1" dirty="0" smtClean="0">
                <a:sym typeface="Wingdings" panose="05000000000000000000" pitchFamily="2" charset="2"/>
              </a:rPr>
              <a:t>23.5T @SS</a:t>
            </a:r>
          </a:p>
          <a:p>
            <a:r>
              <a:rPr lang="fr-FR" b="1" dirty="0" err="1" smtClean="0">
                <a:sym typeface="Wingdings" panose="05000000000000000000" pitchFamily="2" charset="2"/>
              </a:rPr>
              <a:t>B_bore</a:t>
            </a:r>
            <a:r>
              <a:rPr lang="fr-FR" b="1" dirty="0" smtClean="0">
                <a:sym typeface="Wingdings" panose="05000000000000000000" pitchFamily="2" charset="2"/>
              </a:rPr>
              <a:t> = 20T @85%SS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Max. </a:t>
            </a:r>
            <a:r>
              <a:rPr lang="fr-FR" b="1" dirty="0" err="1" smtClean="0">
                <a:sym typeface="Wingdings" panose="05000000000000000000" pitchFamily="2" charset="2"/>
              </a:rPr>
              <a:t>feasible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>
                <a:sym typeface="Wingdings" panose="05000000000000000000" pitchFamily="2" charset="2"/>
              </a:rPr>
              <a:t>grading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= </a:t>
            </a:r>
            <a:r>
              <a:rPr lang="fr-FR" b="1" dirty="0">
                <a:sym typeface="Wingdings" panose="05000000000000000000" pitchFamily="2" charset="2"/>
              </a:rPr>
              <a:t>1.6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anose="05000000000000000000" pitchFamily="2" charset="2"/>
              </a:rPr>
              <a:t>4500 mm2 </a:t>
            </a:r>
            <a:r>
              <a:rPr lang="fr-FR" b="1" dirty="0" err="1" smtClean="0">
                <a:sym typeface="Wingdings" panose="05000000000000000000" pitchFamily="2" charset="2"/>
              </a:rPr>
              <a:t>required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FR" b="1" dirty="0" smtClean="0">
                <a:sym typeface="Wingdings" panose="05000000000000000000" pitchFamily="2" charset="2"/>
              </a:rPr>
              <a:t>(25% </a:t>
            </a:r>
            <a:r>
              <a:rPr lang="fr-FR" b="1" dirty="0" err="1" smtClean="0">
                <a:sym typeface="Wingdings" panose="05000000000000000000" pitchFamily="2" charset="2"/>
              </a:rPr>
              <a:t>reduction</a:t>
            </a:r>
            <a:r>
              <a:rPr lang="fr-FR" b="1" dirty="0" smtClean="0">
                <a:sym typeface="Wingdings" panose="05000000000000000000" pitchFamily="2" charset="2"/>
              </a:rPr>
              <a:t>)</a:t>
            </a:r>
            <a:endParaRPr lang="fr-FR" b="1" dirty="0">
              <a:sym typeface="Wingdings" panose="05000000000000000000" pitchFamily="2" charset="2"/>
            </a:endParaRPr>
          </a:p>
          <a:p>
            <a:endParaRPr lang="fr-FR" b="1" dirty="0" smtClean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Parametric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4: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grading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48300" y="51562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15000" y="5105400"/>
            <a:ext cx="108000" cy="108000"/>
          </a:xfrm>
          <a:prstGeom prst="ellipse">
            <a:avLst/>
          </a:prstGeom>
          <a:solidFill>
            <a:srgbClr val="01C6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011738" y="6465888"/>
            <a:ext cx="4132262" cy="323850"/>
          </a:xfrm>
        </p:spPr>
        <p:txBody>
          <a:bodyPr/>
          <a:lstStyle/>
          <a:p>
            <a:fld id="{E8954390-B54F-480A-B814-BF1D379859F7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26832" y="2586789"/>
            <a:ext cx="43794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Input </a:t>
            </a:r>
            <a:r>
              <a:rPr lang="fr-FR" sz="2400" b="1" dirty="0" err="1" smtClean="0">
                <a:solidFill>
                  <a:schemeClr val="bg1"/>
                </a:solidFill>
              </a:rPr>
              <a:t>parameters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From: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“MDP </a:t>
            </a:r>
            <a:r>
              <a:rPr lang="en-US" sz="2000" dirty="0">
                <a:solidFill>
                  <a:schemeClr val="bg1"/>
                </a:solidFill>
              </a:rPr>
              <a:t>General Meeting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20 T hybrid magnet and comparative </a:t>
            </a:r>
            <a:r>
              <a:rPr lang="en-US" sz="2000" dirty="0" smtClean="0">
                <a:solidFill>
                  <a:schemeClr val="bg1"/>
                </a:solidFill>
              </a:rPr>
              <a:t>analysis”,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err="1" smtClean="0">
                <a:solidFill>
                  <a:schemeClr val="bg1"/>
                </a:solidFill>
              </a:rPr>
              <a:t>Ferracin</a:t>
            </a:r>
            <a:r>
              <a:rPr lang="en-US" sz="2000" dirty="0" smtClean="0">
                <a:solidFill>
                  <a:schemeClr val="bg1"/>
                </a:solidFill>
              </a:rPr>
              <a:t> et al., 9/2/2020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1613315"/>
          </a:xfrm>
        </p:spPr>
        <p:txBody>
          <a:bodyPr/>
          <a:lstStyle/>
          <a:p>
            <a:r>
              <a:rPr lang="fr-FR" dirty="0" err="1" smtClean="0"/>
              <a:t>Counter</a:t>
            </a:r>
            <a:r>
              <a:rPr lang="fr-FR" dirty="0" smtClean="0"/>
              <a:t> intuitive observation:</a:t>
            </a:r>
          </a:p>
          <a:p>
            <a:r>
              <a:rPr lang="fr-FR" b="1" dirty="0" smtClean="0"/>
              <a:t>For a </a:t>
            </a:r>
            <a:r>
              <a:rPr lang="fr-FR" b="1" dirty="0" err="1" smtClean="0"/>
              <a:t>given</a:t>
            </a:r>
            <a:r>
              <a:rPr lang="fr-FR" b="1" dirty="0" smtClean="0"/>
              <a:t> </a:t>
            </a:r>
            <a:r>
              <a:rPr lang="fr-FR" b="1" dirty="0" err="1" smtClean="0"/>
              <a:t>field</a:t>
            </a:r>
            <a:r>
              <a:rPr lang="fr-FR" b="1" dirty="0" smtClean="0"/>
              <a:t>, the </a:t>
            </a:r>
            <a:r>
              <a:rPr lang="fr-FR" b="1" dirty="0" err="1" smtClean="0"/>
              <a:t>peak</a:t>
            </a:r>
            <a:r>
              <a:rPr lang="fr-FR" b="1" dirty="0" smtClean="0"/>
              <a:t> stress </a:t>
            </a:r>
            <a:r>
              <a:rPr lang="fr-FR" b="1" dirty="0" err="1" smtClean="0"/>
              <a:t>decreases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the </a:t>
            </a:r>
            <a:r>
              <a:rPr lang="fr-FR" b="1" dirty="0" err="1" smtClean="0"/>
              <a:t>grading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4: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grading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pic>
        <p:nvPicPr>
          <p:cNvPr id="12" name="Picture 2" descr="C:\Boulot\CEA\Grading study\20T hybrid\B0SSVsAVsgr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872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58800" y="4178351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9000" y="4127551"/>
            <a:ext cx="108000" cy="108000"/>
          </a:xfrm>
          <a:prstGeom prst="ellipse">
            <a:avLst/>
          </a:prstGeom>
          <a:solidFill>
            <a:srgbClr val="01C6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Boulot\CEA\Grading study\20T hybrid\SxVsAVsgra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00" y="2073551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endCxn id="8" idx="2"/>
          </p:cNvCxnSpPr>
          <p:nvPr/>
        </p:nvCxnSpPr>
        <p:spPr>
          <a:xfrm>
            <a:off x="5016500" y="4648200"/>
            <a:ext cx="28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283200" y="4597400"/>
            <a:ext cx="108000" cy="108000"/>
          </a:xfrm>
          <a:prstGeom prst="ellipse">
            <a:avLst/>
          </a:prstGeom>
          <a:solidFill>
            <a:srgbClr val="01C6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918100" y="4419600"/>
            <a:ext cx="136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38900" y="43561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06600" y="41148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001" y="3347269"/>
            <a:ext cx="4319998" cy="32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4: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grading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12/10/2020</a:t>
            </a:fld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7353" y="1121751"/>
            <a:ext cx="4325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A_HF = 2660.475 mm2</a:t>
            </a:r>
          </a:p>
          <a:p>
            <a:r>
              <a:rPr lang="en-US" dirty="0"/>
              <a:t>A_LF = 1839.525 mm2</a:t>
            </a:r>
          </a:p>
          <a:p>
            <a:r>
              <a:rPr lang="en-US" dirty="0" err="1"/>
              <a:t>A_tot</a:t>
            </a:r>
            <a:r>
              <a:rPr lang="en-US" dirty="0"/>
              <a:t> = 4500 mm2</a:t>
            </a:r>
          </a:p>
          <a:p>
            <a:r>
              <a:rPr lang="en-US" dirty="0" err="1"/>
              <a:t>Grad_fact</a:t>
            </a:r>
            <a:r>
              <a:rPr lang="en-US" dirty="0"/>
              <a:t> = 1.6</a:t>
            </a:r>
          </a:p>
          <a:p>
            <a:r>
              <a:rPr lang="en-US" b="1" dirty="0"/>
              <a:t>B0ssmax = 23.16 </a:t>
            </a:r>
            <a:r>
              <a:rPr lang="en-US" dirty="0"/>
              <a:t>T</a:t>
            </a:r>
          </a:p>
          <a:p>
            <a:r>
              <a:rPr lang="en-US" dirty="0" err="1"/>
              <a:t>A_ratio</a:t>
            </a:r>
            <a:r>
              <a:rPr lang="en-US" dirty="0"/>
              <a:t> = 0.6914</a:t>
            </a:r>
          </a:p>
          <a:p>
            <a:r>
              <a:rPr lang="en-US" dirty="0"/>
              <a:t>Bp0_HF = 24.25 T</a:t>
            </a:r>
          </a:p>
          <a:p>
            <a:r>
              <a:rPr lang="en-US" dirty="0"/>
              <a:t>Bp0_LF = 13.07 T</a:t>
            </a:r>
          </a:p>
          <a:p>
            <a:r>
              <a:rPr lang="en-US" dirty="0"/>
              <a:t>J_HF = 446.6 A/mm2</a:t>
            </a:r>
          </a:p>
          <a:p>
            <a:r>
              <a:rPr lang="en-US" dirty="0"/>
              <a:t>J_LF = 714.5 A/mm2</a:t>
            </a:r>
          </a:p>
          <a:p>
            <a:r>
              <a:rPr lang="en-US" dirty="0" err="1"/>
              <a:t>Marg_HF</a:t>
            </a:r>
            <a:r>
              <a:rPr lang="en-US" dirty="0"/>
              <a:t> = 0 %</a:t>
            </a:r>
          </a:p>
          <a:p>
            <a:r>
              <a:rPr lang="en-US" dirty="0" err="1"/>
              <a:t>Marg_LF</a:t>
            </a:r>
            <a:r>
              <a:rPr lang="en-US" dirty="0"/>
              <a:t> = 1.6 %</a:t>
            </a:r>
          </a:p>
          <a:p>
            <a:r>
              <a:rPr lang="en-US" dirty="0" err="1"/>
              <a:t>Sx_max</a:t>
            </a:r>
            <a:r>
              <a:rPr lang="en-US" dirty="0"/>
              <a:t> = 346 MPa</a:t>
            </a:r>
          </a:p>
          <a:p>
            <a:r>
              <a:rPr lang="en-US" dirty="0" err="1"/>
              <a:t>Sy_max</a:t>
            </a:r>
            <a:r>
              <a:rPr lang="en-US" dirty="0"/>
              <a:t> = 260 </a:t>
            </a:r>
            <a:r>
              <a:rPr lang="en-US" dirty="0" err="1" smtClean="0"/>
              <a:t>Mpa</a:t>
            </a:r>
            <a:endParaRPr lang="en-US" dirty="0" smtClean="0"/>
          </a:p>
          <a:p>
            <a:endParaRPr lang="fr-FR" dirty="0"/>
          </a:p>
          <a:p>
            <a:r>
              <a:rPr lang="fr-FR" b="1" dirty="0" smtClean="0"/>
              <a:t>B0 @85%SS = 19.7 T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001" y="586539"/>
            <a:ext cx="4319998" cy="32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95600" y="1333500"/>
            <a:ext cx="3149600" cy="73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7353" y="5682472"/>
            <a:ext cx="3403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Smaller</a:t>
            </a:r>
            <a:r>
              <a:rPr lang="fr-FR" dirty="0" smtClean="0">
                <a:solidFill>
                  <a:srgbClr val="00B050"/>
                </a:solidFill>
              </a:rPr>
              <a:t> total area</a:t>
            </a:r>
          </a:p>
          <a:p>
            <a:r>
              <a:rPr lang="fr-FR" dirty="0" err="1" smtClean="0">
                <a:solidFill>
                  <a:srgbClr val="00B050"/>
                </a:solidFill>
              </a:rPr>
              <a:t>Lower</a:t>
            </a:r>
            <a:r>
              <a:rPr lang="fr-FR" dirty="0" smtClean="0">
                <a:solidFill>
                  <a:srgbClr val="00B050"/>
                </a:solidFill>
              </a:rPr>
              <a:t> stress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But: Higher use of Bi2212 (HF)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25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500" y="3041651"/>
            <a:ext cx="4680000" cy="35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use of Bi2212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decreased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dirty="0" err="1" smtClean="0"/>
              <a:t>grading</a:t>
            </a:r>
            <a:r>
              <a:rPr lang="fr-FR" dirty="0" smtClean="0"/>
              <a:t> ratio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grading</a:t>
            </a:r>
            <a:r>
              <a:rPr lang="fr-FR" dirty="0" smtClean="0"/>
              <a:t> = 0.8 (J</a:t>
            </a:r>
            <a:r>
              <a:rPr lang="fr-FR" baseline="-25000" dirty="0" smtClean="0"/>
              <a:t>LF</a:t>
            </a:r>
            <a:r>
              <a:rPr lang="fr-FR" dirty="0" smtClean="0"/>
              <a:t>/J</a:t>
            </a:r>
            <a:r>
              <a:rPr lang="fr-FR" baseline="-25000" dirty="0" smtClean="0"/>
              <a:t>HF</a:t>
            </a:r>
            <a:r>
              <a:rPr lang="fr-FR" dirty="0" smtClean="0"/>
              <a:t>):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J</a:t>
            </a:r>
            <a:r>
              <a:rPr lang="fr-FR" baseline="-25000" dirty="0" smtClean="0"/>
              <a:t>LF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 gain in </a:t>
            </a:r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field</a:t>
            </a:r>
            <a:endParaRPr lang="fr-FR" dirty="0" smtClean="0"/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Max </a:t>
            </a:r>
            <a:r>
              <a:rPr lang="fr-FR" dirty="0" err="1" smtClean="0"/>
              <a:t>B_bore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for v1=v2=</a:t>
            </a:r>
            <a:r>
              <a:rPr lang="fr-FR" dirty="0" err="1" smtClean="0"/>
              <a:t>x</a:t>
            </a:r>
            <a:r>
              <a:rPr lang="fr-FR" baseline="-25000" dirty="0" err="1" smtClean="0"/>
              <a:t>max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no use of Nb3Sn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4: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smtClean="0"/>
              <a:t>if </a:t>
            </a:r>
            <a:r>
              <a:rPr lang="fr-FR" dirty="0" err="1" smtClean="0"/>
              <a:t>grading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&lt;1?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12/10/2020</a:t>
            </a:fld>
            <a:endParaRPr lang="fr-FR" dirty="0" smtClean="0"/>
          </a:p>
        </p:txBody>
      </p:sp>
      <p:pic>
        <p:nvPicPr>
          <p:cNvPr id="1027" name="Picture 3" descr="C:\Boulot\CEA\Grading study\20T hybrid\B0SSVSv1v2_500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650"/>
            <a:ext cx="4680000" cy="35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Boulot\CEA\Grading study\20T hybrid\block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00" y="1597918"/>
            <a:ext cx="2191094" cy="16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2239" y="3317438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grading</a:t>
            </a:r>
            <a:r>
              <a:rPr lang="fr-FR" dirty="0"/>
              <a:t> = </a:t>
            </a:r>
            <a:r>
              <a:rPr lang="fr-FR" dirty="0" smtClean="0"/>
              <a:t>1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3139" y="3317438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grading</a:t>
            </a:r>
            <a:r>
              <a:rPr lang="fr-FR" dirty="0"/>
              <a:t> = </a:t>
            </a:r>
            <a:r>
              <a:rPr lang="fr-FR" dirty="0" smtClean="0"/>
              <a:t>0.8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26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Cos-</a:t>
            </a:r>
            <a:r>
              <a:rPr lang="fr-FR" dirty="0" err="1" smtClean="0"/>
              <a:t>theta</a:t>
            </a:r>
            <a:r>
              <a:rPr lang="fr-FR" dirty="0" smtClean="0"/>
              <a:t> (</a:t>
            </a:r>
            <a:r>
              <a:rPr lang="fr-FR" dirty="0" err="1" smtClean="0"/>
              <a:t>graded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357353" y="1121751"/>
            <a:ext cx="84617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</a:t>
            </a:r>
            <a:r>
              <a:rPr lang="fr-FR" u="sng" dirty="0" smtClean="0"/>
              <a:t>Block-</a:t>
            </a:r>
            <a:r>
              <a:rPr lang="fr-FR" u="sng" dirty="0" err="1" smtClean="0"/>
              <a:t>coil</a:t>
            </a:r>
            <a:r>
              <a:rPr lang="fr-FR" dirty="0" smtClean="0"/>
              <a:t>	</a:t>
            </a:r>
            <a:r>
              <a:rPr lang="fr-FR" u="sng" dirty="0" smtClean="0"/>
              <a:t>Cos-</a:t>
            </a:r>
            <a:r>
              <a:rPr lang="fr-FR" u="sng" dirty="0" err="1" smtClean="0"/>
              <a:t>theta</a:t>
            </a:r>
            <a:r>
              <a:rPr lang="fr-FR" dirty="0" smtClean="0"/>
              <a:t>	</a:t>
            </a:r>
            <a:r>
              <a:rPr lang="fr-FR" u="sng" dirty="0" smtClean="0">
                <a:solidFill>
                  <a:srgbClr val="00B050"/>
                </a:solidFill>
              </a:rPr>
              <a:t>Pros</a:t>
            </a:r>
            <a:r>
              <a:rPr lang="fr-FR" u="sng" dirty="0" smtClean="0"/>
              <a:t>/</a:t>
            </a:r>
            <a:r>
              <a:rPr lang="fr-FR" u="sng" dirty="0" smtClean="0">
                <a:solidFill>
                  <a:srgbClr val="FF0000"/>
                </a:solidFill>
              </a:rPr>
              <a:t>Cons</a:t>
            </a:r>
            <a:r>
              <a:rPr lang="fr-FR" u="sng" dirty="0" smtClean="0"/>
              <a:t> Block-</a:t>
            </a:r>
            <a:r>
              <a:rPr lang="fr-FR" u="sng" dirty="0" err="1" smtClean="0"/>
              <a:t>coil</a:t>
            </a:r>
            <a:r>
              <a:rPr lang="fr-FR" dirty="0" smtClean="0"/>
              <a:t>	</a:t>
            </a:r>
            <a:endParaRPr lang="en-US" dirty="0" smtClean="0"/>
          </a:p>
          <a:p>
            <a:endParaRPr lang="fr-FR" dirty="0" smtClean="0"/>
          </a:p>
          <a:p>
            <a:r>
              <a:rPr lang="en-US" dirty="0" smtClean="0"/>
              <a:t>A_HF	</a:t>
            </a:r>
            <a:r>
              <a:rPr lang="en-US" dirty="0" smtClean="0">
                <a:solidFill>
                  <a:schemeClr val="accent4"/>
                </a:solidFill>
              </a:rPr>
              <a:t>2660 </a:t>
            </a:r>
            <a:r>
              <a:rPr lang="en-US" dirty="0" smtClean="0"/>
              <a:t>mm2	</a:t>
            </a:r>
            <a:r>
              <a:rPr lang="en-US" dirty="0" smtClean="0">
                <a:solidFill>
                  <a:schemeClr val="accent4"/>
                </a:solidFill>
              </a:rPr>
              <a:t>2540 </a:t>
            </a:r>
            <a:r>
              <a:rPr lang="en-US" dirty="0" smtClean="0"/>
              <a:t>mm2	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A_LF	</a:t>
            </a:r>
            <a:r>
              <a:rPr lang="en-US" dirty="0" smtClean="0">
                <a:solidFill>
                  <a:schemeClr val="accent4"/>
                </a:solidFill>
              </a:rPr>
              <a:t>1840 </a:t>
            </a:r>
            <a:r>
              <a:rPr lang="en-US" dirty="0" smtClean="0"/>
              <a:t>mm2	</a:t>
            </a:r>
            <a:r>
              <a:rPr lang="en-US" dirty="0" smtClean="0">
                <a:solidFill>
                  <a:schemeClr val="accent4"/>
                </a:solidFill>
              </a:rPr>
              <a:t>2470 </a:t>
            </a:r>
            <a:r>
              <a:rPr lang="en-US" dirty="0" smtClean="0"/>
              <a:t>mm2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A_tot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accent4"/>
                </a:solidFill>
              </a:rPr>
              <a:t>4500 </a:t>
            </a:r>
            <a:r>
              <a:rPr lang="en-US" dirty="0" smtClean="0"/>
              <a:t>mm2	</a:t>
            </a:r>
            <a:r>
              <a:rPr lang="en-US" dirty="0" smtClean="0">
                <a:solidFill>
                  <a:schemeClr val="accent4"/>
                </a:solidFill>
              </a:rPr>
              <a:t>5010 </a:t>
            </a:r>
            <a:r>
              <a:rPr lang="en-US" dirty="0" smtClean="0"/>
              <a:t>mm2	</a:t>
            </a:r>
            <a:r>
              <a:rPr lang="en-US" dirty="0" smtClean="0">
                <a:solidFill>
                  <a:schemeClr val="accent4"/>
                </a:solidFill>
              </a:rPr>
              <a:t>Similar use of areas</a:t>
            </a:r>
          </a:p>
          <a:p>
            <a:r>
              <a:rPr lang="fr-FR" b="1" dirty="0" smtClean="0"/>
              <a:t>Short </a:t>
            </a:r>
            <a:r>
              <a:rPr lang="fr-FR" b="1" dirty="0" err="1" smtClean="0"/>
              <a:t>sample</a:t>
            </a:r>
            <a:r>
              <a:rPr lang="fr-FR" b="1" dirty="0" smtClean="0"/>
              <a:t>:</a:t>
            </a:r>
            <a:endParaRPr lang="en-US" b="1" dirty="0" smtClean="0"/>
          </a:p>
          <a:p>
            <a:r>
              <a:rPr lang="en-US" b="1" dirty="0" smtClean="0"/>
              <a:t>B0ss 	</a:t>
            </a:r>
            <a:r>
              <a:rPr lang="en-US" b="1" dirty="0" smtClean="0">
                <a:solidFill>
                  <a:schemeClr val="accent4"/>
                </a:solidFill>
              </a:rPr>
              <a:t>23.16 T		23.5 T</a:t>
            </a:r>
            <a:r>
              <a:rPr lang="en-US" b="1" dirty="0" smtClean="0"/>
              <a:t>		</a:t>
            </a:r>
            <a:endParaRPr lang="en-US" b="1" dirty="0"/>
          </a:p>
          <a:p>
            <a:r>
              <a:rPr lang="en-US" dirty="0" err="1" smtClean="0"/>
              <a:t>Bp_HF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accent4"/>
                </a:solidFill>
              </a:rPr>
              <a:t>24.25 T		24.4 T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4"/>
                </a:solidFill>
              </a:rPr>
              <a:t>Similar Bi2212 load-line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/>
              <a:t>Bp_LF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13.07</a:t>
            </a:r>
            <a:r>
              <a:rPr lang="en-US" dirty="0" smtClean="0"/>
              <a:t> T		</a:t>
            </a:r>
            <a:r>
              <a:rPr lang="en-US" dirty="0" smtClean="0">
                <a:solidFill>
                  <a:srgbClr val="00B050"/>
                </a:solidFill>
              </a:rPr>
              <a:t>17.3</a:t>
            </a:r>
            <a:r>
              <a:rPr lang="en-US" dirty="0" smtClean="0"/>
              <a:t> T		</a:t>
            </a:r>
            <a:r>
              <a:rPr lang="en-US" dirty="0" smtClean="0">
                <a:solidFill>
                  <a:srgbClr val="FF0000"/>
                </a:solidFill>
              </a:rPr>
              <a:t>Low Nb3Sn load-line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Jov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/>
                </a:solidFill>
              </a:rPr>
              <a:t>446.6/</a:t>
            </a:r>
            <a:r>
              <a:rPr lang="en-US" dirty="0" smtClean="0">
                <a:solidFill>
                  <a:srgbClr val="FF0000"/>
                </a:solidFill>
              </a:rPr>
              <a:t>714.5</a:t>
            </a:r>
            <a:r>
              <a:rPr lang="en-US" dirty="0" smtClean="0">
                <a:solidFill>
                  <a:schemeClr val="accent4"/>
                </a:solidFill>
              </a:rPr>
              <a:t>	450 A/mm2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High J in LF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Sx_max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346</a:t>
            </a:r>
            <a:r>
              <a:rPr lang="en-US" dirty="0" smtClean="0"/>
              <a:t> MPa</a:t>
            </a:r>
            <a:r>
              <a:rPr lang="en-US" dirty="0"/>
              <a:t>	</a:t>
            </a:r>
            <a:r>
              <a:rPr lang="en-US" dirty="0" smtClean="0">
                <a:solidFill>
                  <a:srgbClr val="00B050"/>
                </a:solidFill>
              </a:rPr>
              <a:t>260</a:t>
            </a:r>
            <a:r>
              <a:rPr lang="en-US" dirty="0" smtClean="0"/>
              <a:t> MPa	</a:t>
            </a:r>
            <a:r>
              <a:rPr lang="en-US" dirty="0" smtClean="0">
                <a:solidFill>
                  <a:srgbClr val="FF0000"/>
                </a:solidFill>
              </a:rPr>
              <a:t>Higher </a:t>
            </a:r>
            <a:r>
              <a:rPr lang="en-US" dirty="0">
                <a:solidFill>
                  <a:srgbClr val="FF0000"/>
                </a:solidFill>
              </a:rPr>
              <a:t>transverse stress</a:t>
            </a:r>
            <a:endParaRPr lang="en-US" dirty="0"/>
          </a:p>
          <a:p>
            <a:r>
              <a:rPr lang="en-US" dirty="0" err="1" smtClean="0"/>
              <a:t>Sy_max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/>
                </a:solidFill>
              </a:rPr>
              <a:t>260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MPa</a:t>
            </a:r>
            <a:r>
              <a:rPr lang="en-US" dirty="0"/>
              <a:t>	</a:t>
            </a:r>
            <a:r>
              <a:rPr lang="en-US" dirty="0" smtClean="0">
                <a:solidFill>
                  <a:schemeClr val="accent4"/>
                </a:solidFill>
              </a:rPr>
              <a:t>285 </a:t>
            </a:r>
            <a:r>
              <a:rPr lang="en-US" dirty="0" smtClean="0"/>
              <a:t>MPa	</a:t>
            </a:r>
            <a:r>
              <a:rPr lang="en-US" dirty="0" smtClean="0">
                <a:solidFill>
                  <a:schemeClr val="accent4"/>
                </a:solidFill>
              </a:rPr>
              <a:t>Similar tangential </a:t>
            </a:r>
            <a:r>
              <a:rPr lang="en-US" dirty="0">
                <a:solidFill>
                  <a:schemeClr val="accent4"/>
                </a:solidFill>
              </a:rPr>
              <a:t>stress</a:t>
            </a:r>
          </a:p>
          <a:p>
            <a:endParaRPr lang="en-US" dirty="0" smtClean="0"/>
          </a:p>
          <a:p>
            <a:r>
              <a:rPr lang="fr-FR" b="1" dirty="0" smtClean="0"/>
              <a:t>@85%SS:</a:t>
            </a:r>
            <a:endParaRPr lang="fr-FR" b="1" dirty="0"/>
          </a:p>
          <a:p>
            <a:r>
              <a:rPr lang="fr-FR" b="1" dirty="0" smtClean="0"/>
              <a:t>B0	19.7 T		20.0 T</a:t>
            </a:r>
          </a:p>
          <a:p>
            <a:r>
              <a:rPr lang="en-US" dirty="0" err="1"/>
              <a:t>Bp_HF</a:t>
            </a:r>
            <a:r>
              <a:rPr lang="en-US" dirty="0"/>
              <a:t> 	</a:t>
            </a:r>
            <a:r>
              <a:rPr lang="en-US" dirty="0" smtClean="0"/>
              <a:t>20.61 T		20.8 T</a:t>
            </a:r>
            <a:endParaRPr lang="en-US" dirty="0"/>
          </a:p>
          <a:p>
            <a:r>
              <a:rPr lang="en-US" dirty="0" err="1"/>
              <a:t>Bp_LF</a:t>
            </a:r>
            <a:r>
              <a:rPr lang="en-US" dirty="0"/>
              <a:t>	</a:t>
            </a:r>
            <a:r>
              <a:rPr lang="en-US" dirty="0" smtClean="0"/>
              <a:t>11.11 T		14.7 T</a:t>
            </a:r>
            <a:endParaRPr lang="en-US" dirty="0"/>
          </a:p>
          <a:p>
            <a:r>
              <a:rPr lang="en-US" dirty="0" err="1"/>
              <a:t>Jov</a:t>
            </a:r>
            <a:r>
              <a:rPr lang="en-US" dirty="0"/>
              <a:t>	</a:t>
            </a:r>
            <a:r>
              <a:rPr lang="en-US" dirty="0" smtClean="0"/>
              <a:t>379.6/607.3	382 A/mm2</a:t>
            </a:r>
            <a:endParaRPr lang="en-US" dirty="0"/>
          </a:p>
          <a:p>
            <a:r>
              <a:rPr lang="en-US" dirty="0" err="1"/>
              <a:t>Sx_max</a:t>
            </a:r>
            <a:r>
              <a:rPr lang="en-US" dirty="0"/>
              <a:t>	</a:t>
            </a:r>
            <a:r>
              <a:rPr lang="en-US" dirty="0" smtClean="0"/>
              <a:t>250 </a:t>
            </a:r>
            <a:r>
              <a:rPr lang="en-US" dirty="0" err="1" smtClean="0"/>
              <a:t>Mpa</a:t>
            </a:r>
            <a:r>
              <a:rPr lang="en-US" dirty="0" smtClean="0"/>
              <a:t>		188 MPa		</a:t>
            </a:r>
            <a:endParaRPr lang="en-US" dirty="0"/>
          </a:p>
          <a:p>
            <a:r>
              <a:rPr lang="en-US" dirty="0" err="1"/>
              <a:t>Sy_max</a:t>
            </a:r>
            <a:r>
              <a:rPr lang="en-US" dirty="0"/>
              <a:t>	</a:t>
            </a:r>
            <a:r>
              <a:rPr lang="en-US" dirty="0" smtClean="0"/>
              <a:t>188 </a:t>
            </a:r>
            <a:r>
              <a:rPr lang="en-US" dirty="0" err="1" smtClean="0"/>
              <a:t>Mpa</a:t>
            </a:r>
            <a:r>
              <a:rPr lang="en-US" dirty="0" smtClean="0"/>
              <a:t>		206 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3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1" y="1256885"/>
            <a:ext cx="8172464" cy="1803115"/>
          </a:xfrm>
        </p:spPr>
        <p:txBody>
          <a:bodyPr/>
          <a:lstStyle/>
          <a:p>
            <a:r>
              <a:rPr lang="en-US" dirty="0" err="1"/>
              <a:t>Sx_max</a:t>
            </a:r>
            <a:r>
              <a:rPr lang="en-US" dirty="0"/>
              <a:t> = </a:t>
            </a:r>
            <a:r>
              <a:rPr lang="en-US" dirty="0" smtClean="0"/>
              <a:t>346 MPa </a:t>
            </a:r>
            <a:r>
              <a:rPr lang="en-US" dirty="0"/>
              <a:t>@</a:t>
            </a:r>
            <a:r>
              <a:rPr lang="en-US" dirty="0" smtClean="0"/>
              <a:t>SS</a:t>
            </a:r>
            <a:r>
              <a:rPr lang="en-US" dirty="0"/>
              <a:t>	</a:t>
            </a:r>
            <a:r>
              <a:rPr lang="en-US" dirty="0" smtClean="0"/>
              <a:t>250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r>
              <a:rPr lang="en-US" dirty="0"/>
              <a:t>@85%SS (in Nb3Sn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Sy_max</a:t>
            </a:r>
            <a:r>
              <a:rPr lang="en-US" dirty="0"/>
              <a:t> = </a:t>
            </a:r>
            <a:r>
              <a:rPr lang="en-US" dirty="0" smtClean="0"/>
              <a:t>260 </a:t>
            </a:r>
            <a:r>
              <a:rPr lang="en-US" dirty="0"/>
              <a:t>MPa </a:t>
            </a:r>
            <a:r>
              <a:rPr lang="en-US" dirty="0" smtClean="0"/>
              <a:t>@SS	188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r>
              <a:rPr lang="en-US" dirty="0"/>
              <a:t>@</a:t>
            </a:r>
            <a:r>
              <a:rPr lang="en-US" dirty="0" smtClean="0"/>
              <a:t>85%SS (in Nb3Sn</a:t>
            </a:r>
            <a:r>
              <a:rPr lang="en-US" dirty="0"/>
              <a:t>)</a:t>
            </a:r>
          </a:p>
          <a:p>
            <a:r>
              <a:rPr lang="en-US" dirty="0" err="1"/>
              <a:t>Sx_max</a:t>
            </a:r>
            <a:r>
              <a:rPr lang="en-US" dirty="0"/>
              <a:t> = </a:t>
            </a:r>
            <a:r>
              <a:rPr lang="en-US" dirty="0" smtClean="0"/>
              <a:t>343 MPa </a:t>
            </a:r>
            <a:r>
              <a:rPr lang="en-US" dirty="0"/>
              <a:t>@</a:t>
            </a:r>
            <a:r>
              <a:rPr lang="en-US" dirty="0" smtClean="0"/>
              <a:t>SS in Bi2212</a:t>
            </a:r>
          </a:p>
          <a:p>
            <a:r>
              <a:rPr lang="en-US" dirty="0" err="1" smtClean="0"/>
              <a:t>Sy_max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223 MPa </a:t>
            </a:r>
            <a:r>
              <a:rPr lang="en-US" dirty="0"/>
              <a:t>@</a:t>
            </a:r>
            <a:r>
              <a:rPr lang="en-US" dirty="0" smtClean="0"/>
              <a:t>SS in Bi2212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134142"/>
            <a:ext cx="4559998" cy="3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001" y="3134142"/>
            <a:ext cx="4559998" cy="3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5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Parametric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1: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inner</a:t>
            </a:r>
            <a:r>
              <a:rPr lang="fr-FR" dirty="0" smtClean="0"/>
              <a:t> radius </a:t>
            </a:r>
            <a:r>
              <a:rPr lang="fr-FR" dirty="0" err="1" smtClean="0"/>
              <a:t>choose</a:t>
            </a:r>
            <a:r>
              <a:rPr lang="fr-FR" dirty="0" smtClean="0"/>
              <a:t> for the max. bore </a:t>
            </a:r>
            <a:r>
              <a:rPr lang="fr-FR" dirty="0" err="1" smtClean="0"/>
              <a:t>field</a:t>
            </a:r>
            <a:r>
              <a:rPr lang="fr-FR" dirty="0" smtClean="0"/>
              <a:t>?</a:t>
            </a:r>
          </a:p>
          <a:p>
            <a:pPr marL="285750" indent="-285750">
              <a:buFont typeface="Wingdings"/>
              <a:buChar char="à"/>
            </a:pPr>
            <a:r>
              <a:rPr lang="fr-FR" b="1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R ~ aperture radius </a:t>
            </a:r>
            <a:r>
              <a:rPr lang="fr-FR" b="1" dirty="0" err="1" smtClean="0">
                <a:solidFill>
                  <a:schemeClr val="accent4"/>
                </a:solidFill>
                <a:sym typeface="Wingdings" panose="05000000000000000000" pitchFamily="2" charset="2"/>
              </a:rPr>
              <a:t>seems</a:t>
            </a:r>
            <a:r>
              <a:rPr lang="fr-FR" b="1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 the optimum</a:t>
            </a:r>
          </a:p>
          <a:p>
            <a:pPr marL="285750" indent="-285750">
              <a:buFont typeface="Wingdings"/>
              <a:buChar char="à"/>
            </a:pPr>
            <a:endParaRPr lang="fr-FR" sz="1200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dirty="0" err="1" smtClean="0"/>
              <a:t>Parametric</a:t>
            </a:r>
            <a:r>
              <a:rPr lang="fr-FR" dirty="0" smtClean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smtClean="0"/>
              <a:t>2: </a:t>
            </a:r>
            <a:r>
              <a:rPr lang="fr-FR" dirty="0"/>
              <a:t>how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 smtClean="0"/>
              <a:t>conductor</a:t>
            </a:r>
            <a:r>
              <a:rPr lang="fr-FR" dirty="0" smtClean="0"/>
              <a:t> the block-</a:t>
            </a:r>
            <a:r>
              <a:rPr lang="fr-FR" dirty="0" err="1" smtClean="0"/>
              <a:t>coil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for the max. bore </a:t>
            </a:r>
            <a:r>
              <a:rPr lang="fr-FR" dirty="0" err="1" smtClean="0"/>
              <a:t>field</a:t>
            </a:r>
            <a:r>
              <a:rPr lang="fr-FR" dirty="0" smtClean="0"/>
              <a:t> ?</a:t>
            </a:r>
          </a:p>
          <a:p>
            <a:pPr lvl="1">
              <a:spcAft>
                <a:spcPts val="600"/>
              </a:spcAft>
              <a:buSzTx/>
              <a:buFont typeface="Wingdings"/>
              <a:buChar char="à"/>
            </a:pP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6000 mm2 for the quadrant (5000 mm2 for the cos-</a:t>
            </a:r>
            <a:r>
              <a:rPr 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theta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>
              <a:spcAft>
                <a:spcPts val="600"/>
              </a:spcAft>
              <a:buSzTx/>
              <a:buFont typeface="Wingdings"/>
              <a:buChar char="à"/>
            </a:pP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But 275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MPa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peak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stress</a:t>
            </a:r>
          </a:p>
          <a:p>
            <a:pPr lvl="1">
              <a:spcAft>
                <a:spcPts val="600"/>
              </a:spcAft>
              <a:buSzTx/>
              <a:buFont typeface="Wingdings"/>
              <a:buChar char="à"/>
            </a:pPr>
            <a:endParaRPr lang="fr-FR" sz="1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1" indent="0">
              <a:spcAft>
                <a:spcPts val="600"/>
              </a:spcAft>
              <a:buSzTx/>
              <a:buNone/>
            </a:pPr>
            <a:r>
              <a:rPr lang="fr-FR" dirty="0" smtClean="0">
                <a:sym typeface="Wingdings" panose="05000000000000000000" pitchFamily="2" charset="2"/>
              </a:rPr>
              <a:t>3. </a:t>
            </a:r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3: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non-aligned</a:t>
            </a:r>
            <a:r>
              <a:rPr lang="fr-FR" dirty="0" smtClean="0"/>
              <a:t> </a:t>
            </a:r>
            <a:r>
              <a:rPr lang="fr-FR" dirty="0"/>
              <a:t>blocks</a:t>
            </a:r>
            <a:r>
              <a:rPr lang="fr-FR" dirty="0" smtClean="0"/>
              <a:t>?</a:t>
            </a:r>
          </a:p>
          <a:p>
            <a:pPr lvl="1">
              <a:spcAft>
                <a:spcPts val="600"/>
              </a:spcAft>
              <a:buSzTx/>
              <a:buFont typeface="Wingdings"/>
              <a:buChar char="à"/>
            </a:pPr>
            <a:r>
              <a:rPr 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Marginal impact on </a:t>
            </a:r>
            <a:r>
              <a:rPr lang="fr-FR" b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field</a:t>
            </a:r>
            <a:r>
              <a:rPr 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and stress (</a:t>
            </a:r>
            <a:r>
              <a:rPr lang="fr-FR" b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when</a:t>
            </a:r>
            <a:r>
              <a:rPr 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additional</a:t>
            </a:r>
            <a:r>
              <a:rPr 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degrees</a:t>
            </a:r>
            <a:r>
              <a:rPr 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of </a:t>
            </a:r>
            <a:r>
              <a:rPr lang="fr-FR" b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freedom</a:t>
            </a:r>
            <a:r>
              <a:rPr 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due to HF/LF </a:t>
            </a:r>
            <a:r>
              <a:rPr lang="fr-FR" b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boundaries</a:t>
            </a:r>
            <a:r>
              <a:rPr 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)</a:t>
            </a:r>
          </a:p>
          <a:p>
            <a:pPr lvl="1">
              <a:spcAft>
                <a:spcPts val="600"/>
              </a:spcAft>
              <a:buSzTx/>
              <a:buFont typeface="Wingdings"/>
              <a:buChar char="à"/>
            </a:pPr>
            <a:endParaRPr lang="fr-FR" sz="1200" dirty="0" smtClean="0">
              <a:sym typeface="Wingdings" panose="05000000000000000000" pitchFamily="2" charset="2"/>
            </a:endParaRPr>
          </a:p>
          <a:p>
            <a:pPr marL="0" lvl="1" indent="0">
              <a:spcAft>
                <a:spcPts val="600"/>
              </a:spcAft>
              <a:buSzTx/>
              <a:buNone/>
            </a:pPr>
            <a:r>
              <a:rPr lang="fr-FR" dirty="0" smtClean="0">
                <a:sym typeface="Wingdings" panose="05000000000000000000" pitchFamily="2" charset="2"/>
              </a:rPr>
              <a:t>4. </a:t>
            </a:r>
            <a:r>
              <a:rPr lang="fr-FR" dirty="0" err="1"/>
              <a:t>Parametric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4: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optimum </a:t>
            </a:r>
            <a:r>
              <a:rPr lang="fr-FR" dirty="0" err="1"/>
              <a:t>grading</a:t>
            </a:r>
            <a:r>
              <a:rPr lang="fr-FR" dirty="0" smtClean="0"/>
              <a:t>?</a:t>
            </a:r>
          </a:p>
          <a:p>
            <a:pPr lvl="1">
              <a:spcAft>
                <a:spcPts val="600"/>
              </a:spcAft>
              <a:buSzTx/>
              <a:buFont typeface="Wingdings"/>
              <a:buChar char="à"/>
            </a:pPr>
            <a:r>
              <a:rPr 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Only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00B050"/>
                </a:solidFill>
                <a:sym typeface="Wingdings" panose="05000000000000000000" pitchFamily="2" charset="2"/>
              </a:rPr>
              <a:t>4500 mm2 </a:t>
            </a:r>
            <a:r>
              <a:rPr lang="fr-FR" b="1" dirty="0" err="1">
                <a:solidFill>
                  <a:srgbClr val="00B050"/>
                </a:solidFill>
                <a:sym typeface="Wingdings" panose="05000000000000000000" pitchFamily="2" charset="2"/>
              </a:rPr>
              <a:t>required</a:t>
            </a:r>
            <a:r>
              <a:rPr lang="fr-FR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with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a </a:t>
            </a:r>
            <a:r>
              <a:rPr 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grading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of 1.6</a:t>
            </a:r>
          </a:p>
          <a:p>
            <a:pPr lvl="1">
              <a:spcAft>
                <a:spcPts val="600"/>
              </a:spcAft>
              <a:buSzTx/>
              <a:buFont typeface="Wingdings"/>
              <a:buChar char="à"/>
            </a:pP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Still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250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MPa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peak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stress</a:t>
            </a:r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1" indent="0">
              <a:spcAft>
                <a:spcPts val="600"/>
              </a:spcAft>
              <a:buSzTx/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152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78825" y="6465888"/>
            <a:ext cx="765175" cy="323850"/>
          </a:xfrm>
        </p:spPr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011738" y="6465888"/>
            <a:ext cx="4132262" cy="323850"/>
          </a:xfrm>
        </p:spPr>
        <p:txBody>
          <a:bodyPr/>
          <a:lstStyle/>
          <a:p>
            <a:fld id="{E4536A29-2496-4C5D-8C0C-9DEF317CCCB4}" type="datetime1">
              <a:rPr lang="en-US" smtClean="0"/>
              <a:t>12/9/2020</a:t>
            </a:fld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00"/>
            <a:ext cx="9144000" cy="51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8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1" y="1257634"/>
            <a:ext cx="53101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Densities</a:t>
            </a:r>
            <a:r>
              <a:rPr lang="fr-FR" dirty="0" smtClean="0"/>
              <a:t> </a:t>
            </a:r>
            <a:r>
              <a:rPr lang="fr-FR" dirty="0" err="1" smtClean="0"/>
              <a:t>assumptions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EB4B3-B045-48A6-8E20-77A82BC01DFC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99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00"/>
            <a:ext cx="9144000" cy="51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7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011738" y="6465888"/>
            <a:ext cx="4132262" cy="323850"/>
          </a:xfrm>
        </p:spPr>
        <p:txBody>
          <a:bodyPr/>
          <a:lstStyle/>
          <a:p>
            <a:fld id="{12645523-774A-45AF-9944-F7E5F8D0B62F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26832" y="2586789"/>
            <a:ext cx="43794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Parametric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Analysis</a:t>
            </a:r>
            <a:r>
              <a:rPr lang="fr-FR" sz="2400" b="1" dirty="0" smtClean="0">
                <a:solidFill>
                  <a:schemeClr val="bg1"/>
                </a:solidFill>
              </a:rPr>
              <a:t> 1</a:t>
            </a: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Based on :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“The Use of Grading in High Field Block-coil Dipoles”,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E. </a:t>
            </a:r>
            <a:r>
              <a:rPr lang="en-US" sz="2000" dirty="0" err="1" smtClean="0">
                <a:solidFill>
                  <a:schemeClr val="bg1"/>
                </a:solidFill>
              </a:rPr>
              <a:t>Rochepault</a:t>
            </a:r>
            <a:r>
              <a:rPr lang="en-US" sz="2000" dirty="0" smtClean="0">
                <a:solidFill>
                  <a:schemeClr val="bg1"/>
                </a:solidFill>
              </a:rPr>
              <a:t> et al., submitted to IEEE TAS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9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Boulot\CEA\Grading study\20T hybrid\block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48" y="2911641"/>
            <a:ext cx="5009148" cy="37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Geometric</a:t>
            </a:r>
            <a:r>
              <a:rPr lang="fr-FR" dirty="0"/>
              <a:t> </a:t>
            </a:r>
            <a:r>
              <a:rPr lang="fr-FR" dirty="0" err="1" smtClean="0"/>
              <a:t>considerations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256885"/>
            <a:ext cx="7140264" cy="24127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aperture </a:t>
            </a:r>
            <a:r>
              <a:rPr lang="en-US" dirty="0"/>
              <a:t>= </a:t>
            </a:r>
            <a:r>
              <a:rPr lang="en-US" dirty="0" smtClean="0"/>
              <a:t>25 mm radius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Tube </a:t>
            </a:r>
            <a:r>
              <a:rPr lang="en-US" dirty="0" err="1" smtClean="0"/>
              <a:t>th.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10 mm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midshim</a:t>
            </a:r>
            <a:r>
              <a:rPr lang="en-US" dirty="0"/>
              <a:t> = </a:t>
            </a:r>
            <a:r>
              <a:rPr lang="en-US" dirty="0" smtClean="0"/>
              <a:t>0.5 mm /2</a:t>
            </a:r>
            <a:r>
              <a:rPr lang="en-US" dirty="0"/>
              <a:t> </a:t>
            </a:r>
            <a:r>
              <a:rPr lang="en-US" dirty="0" smtClean="0"/>
              <a:t>(in the mid plane)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interlayer = </a:t>
            </a:r>
            <a:r>
              <a:rPr lang="en-US" dirty="0" smtClean="0"/>
              <a:t>0.5 mm (min. distance between layers)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 height </a:t>
            </a:r>
            <a:r>
              <a:rPr lang="en-US" dirty="0"/>
              <a:t>= </a:t>
            </a:r>
            <a:r>
              <a:rPr lang="en-US" dirty="0" err="1" smtClean="0"/>
              <a:t>aperture+tube_th-midshim</a:t>
            </a:r>
            <a:r>
              <a:rPr lang="en-US" dirty="0" smtClean="0"/>
              <a:t> = </a:t>
            </a:r>
            <a:r>
              <a:rPr lang="en-US" b="1" dirty="0" smtClean="0"/>
              <a:t>35.8 mm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 min. </a:t>
            </a:r>
            <a:r>
              <a:rPr lang="en-US" dirty="0"/>
              <a:t>= </a:t>
            </a:r>
            <a:r>
              <a:rPr lang="en-US" dirty="0" smtClean="0"/>
              <a:t>10 mm (tbc)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4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V1 = [</a:t>
            </a:r>
            <a:r>
              <a:rPr lang="en-US" dirty="0" err="1" smtClean="0"/>
              <a:t>aperture+tube_th:x</a:t>
            </a:r>
            <a:r>
              <a:rPr lang="en-US" dirty="0" smtClean="0"/>
              <a:t> max.]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V2 </a:t>
            </a:r>
            <a:r>
              <a:rPr lang="fr-FR" dirty="0"/>
              <a:t>= </a:t>
            </a:r>
            <a:r>
              <a:rPr lang="fr-FR" dirty="0" smtClean="0"/>
              <a:t>[</a:t>
            </a:r>
            <a:r>
              <a:rPr lang="en-US" dirty="0" smtClean="0"/>
              <a:t>x </a:t>
            </a:r>
            <a:r>
              <a:rPr lang="en-US" dirty="0" err="1" smtClean="0"/>
              <a:t>min.:x</a:t>
            </a:r>
            <a:r>
              <a:rPr lang="en-US" dirty="0" smtClean="0"/>
              <a:t> </a:t>
            </a:r>
            <a:r>
              <a:rPr lang="en-US" dirty="0"/>
              <a:t>max.]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V3 = x max (</a:t>
            </a:r>
            <a:r>
              <a:rPr lang="fr-FR" dirty="0" err="1" smtClean="0"/>
              <a:t>aligned</a:t>
            </a:r>
            <a:r>
              <a:rPr lang="fr-FR" dirty="0" smtClean="0"/>
              <a:t> blocks)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A58D1F-5A12-4D74-BB8A-C935E5D2E819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185623" y="3224463"/>
            <a:ext cx="66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x min.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265707" y="3208420"/>
            <a:ext cx="81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x max.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99759" y="4038600"/>
            <a:ext cx="66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HF, 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09883" y="5478379"/>
            <a:ext cx="66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HF, 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16265" y="4038600"/>
            <a:ext cx="66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LF, 4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34839" y="5478379"/>
            <a:ext cx="66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LF, 2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28158" y="5003351"/>
            <a:ext cx="0" cy="12578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3864" y="5478379"/>
            <a:ext cx="87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Block </a:t>
            </a:r>
            <a:r>
              <a:rPr lang="fr-FR" sz="1400" dirty="0" err="1" smtClean="0"/>
              <a:t>height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76322" y="3229960"/>
            <a:ext cx="50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35556" y="6262669"/>
            <a:ext cx="50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554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Cable</a:t>
            </a:r>
            <a:r>
              <a:rPr lang="fr-FR" dirty="0"/>
              <a:t> </a:t>
            </a:r>
            <a:r>
              <a:rPr lang="fr-FR" dirty="0" err="1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th. </a:t>
            </a:r>
            <a:r>
              <a:rPr lang="fr-FR" dirty="0" err="1" smtClean="0"/>
              <a:t>comp</a:t>
            </a:r>
            <a:r>
              <a:rPr lang="fr-FR" dirty="0" smtClean="0"/>
              <a:t>. = 90 %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W. </a:t>
            </a:r>
            <a:r>
              <a:rPr lang="fr-FR" dirty="0" err="1" smtClean="0"/>
              <a:t>comp</a:t>
            </a:r>
            <a:r>
              <a:rPr lang="fr-FR" dirty="0" smtClean="0"/>
              <a:t>. = 105 %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0.15 mm </a:t>
            </a:r>
            <a:r>
              <a:rPr lang="fr-FR" dirty="0" err="1" smtClean="0"/>
              <a:t>insulation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Single layer pancake, </a:t>
            </a:r>
            <a:r>
              <a:rPr lang="fr-FR" dirty="0" err="1" smtClean="0"/>
              <a:t>almost</a:t>
            </a:r>
            <a:r>
              <a:rPr lang="fr-FR" dirty="0" smtClean="0"/>
              <a:t> one option: </a:t>
            </a:r>
            <a:r>
              <a:rPr lang="fr-FR" sz="1400" dirty="0" smtClean="0"/>
              <a:t>(</a:t>
            </a:r>
            <a:r>
              <a:rPr lang="fr-FR" sz="1400" dirty="0" err="1" smtClean="0"/>
              <a:t>bare</a:t>
            </a:r>
            <a:r>
              <a:rPr lang="fr-FR" sz="1400" dirty="0" smtClean="0"/>
              <a:t> </a:t>
            </a:r>
            <a:r>
              <a:rPr lang="fr-FR" sz="1400" dirty="0" err="1" smtClean="0"/>
              <a:t>insulated</a:t>
            </a:r>
            <a:r>
              <a:rPr lang="fr-FR" sz="1400" dirty="0" smtClean="0"/>
              <a:t>)</a:t>
            </a:r>
            <a:endParaRPr lang="fr-FR" dirty="0" smtClean="0"/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dirty="0" smtClean="0"/>
              <a:t>Double layer pancake, </a:t>
            </a:r>
            <a:r>
              <a:rPr lang="fr-FR" dirty="0" err="1" smtClean="0"/>
              <a:t>several</a:t>
            </a:r>
            <a:r>
              <a:rPr lang="fr-FR" dirty="0" smtClean="0"/>
              <a:t> options: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Note: a large </a:t>
            </a:r>
            <a:r>
              <a:rPr lang="fr-FR" dirty="0" err="1" smtClean="0"/>
              <a:t>cable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carry more </a:t>
            </a:r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8FF797-EC1C-4151-8248-4D6C1F5FD885}" type="datetime1">
              <a:rPr lang="en-US" smtClean="0"/>
              <a:t>12/9/2020</a:t>
            </a:fld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0866"/>
              </p:ext>
            </p:extLst>
          </p:nvPr>
        </p:nvGraphicFramePr>
        <p:xfrm>
          <a:off x="324855" y="3105483"/>
          <a:ext cx="8422106" cy="2853624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203158"/>
                <a:gridCol w="1203158"/>
                <a:gridCol w="1203158"/>
                <a:gridCol w="1203158"/>
                <a:gridCol w="1203158"/>
                <a:gridCol w="1203158"/>
                <a:gridCol w="120315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Nstr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Th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Cu:nCu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Jo/Je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Jo/</a:t>
                      </a:r>
                      <a:r>
                        <a:rPr lang="fr-FR" dirty="0" err="1" smtClean="0"/>
                        <a:t>Jsc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2.46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35.6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1.1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0.724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0.345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6285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27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2.46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17.3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1.1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0.717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0.342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1.0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0.333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0.85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38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/>
                          </a:solidFill>
                        </a:rPr>
                        <a:t>0.7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/>
                          </a:solidFill>
                        </a:rPr>
                        <a:t>46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0.314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90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A_tot</a:t>
            </a:r>
            <a:r>
              <a:rPr lang="fr-FR" dirty="0" smtClean="0"/>
              <a:t> and </a:t>
            </a:r>
            <a:r>
              <a:rPr lang="fr-FR" dirty="0" err="1" smtClean="0"/>
              <a:t>x_min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Varying</a:t>
            </a:r>
            <a:r>
              <a:rPr lang="fr-FR" dirty="0" smtClean="0"/>
              <a:t> v1 and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configuration </a:t>
            </a:r>
            <a:r>
              <a:rPr lang="fr-FR" dirty="0" err="1" smtClean="0"/>
              <a:t>giving</a:t>
            </a:r>
            <a:r>
              <a:rPr lang="fr-FR" dirty="0" smtClean="0"/>
              <a:t> the max. </a:t>
            </a:r>
            <a:r>
              <a:rPr lang="fr-FR" dirty="0" err="1" smtClean="0"/>
              <a:t>B_bore</a:t>
            </a:r>
            <a:r>
              <a:rPr lang="fr-FR" dirty="0" smtClean="0"/>
              <a:t> @ SS. 		If </a:t>
            </a:r>
            <a:r>
              <a:rPr lang="fr-FR" dirty="0" err="1" smtClean="0"/>
              <a:t>several</a:t>
            </a:r>
            <a:r>
              <a:rPr lang="fr-FR" dirty="0" smtClean="0"/>
              <a:t> solutions, </a:t>
            </a:r>
            <a:r>
              <a:rPr lang="fr-FR" dirty="0" err="1" smtClean="0"/>
              <a:t>selecting</a:t>
            </a:r>
            <a:r>
              <a:rPr lang="fr-FR" dirty="0" smtClean="0"/>
              <a:t> the min v1 and min v2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Reproducing</a:t>
            </a:r>
            <a:r>
              <a:rPr lang="fr-FR" dirty="0" smtClean="0"/>
              <a:t> the </a:t>
            </a:r>
            <a:r>
              <a:rPr lang="fr-FR" dirty="0" err="1" smtClean="0"/>
              <a:t>loop</a:t>
            </a:r>
            <a:r>
              <a:rPr lang="fr-FR" dirty="0" smtClean="0"/>
              <a:t> 1. to 3., </a:t>
            </a:r>
            <a:r>
              <a:rPr lang="fr-FR" b="1" dirty="0" err="1" smtClean="0"/>
              <a:t>changing</a:t>
            </a:r>
            <a:r>
              <a:rPr lang="fr-FR" b="1" dirty="0" smtClean="0"/>
              <a:t> </a:t>
            </a:r>
            <a:r>
              <a:rPr lang="fr-FR" b="1" dirty="0" err="1" smtClean="0"/>
              <a:t>x_min</a:t>
            </a: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Selecting</a:t>
            </a:r>
            <a:r>
              <a:rPr lang="fr-FR" dirty="0" smtClean="0"/>
              <a:t> the </a:t>
            </a:r>
            <a:r>
              <a:rPr lang="fr-FR" dirty="0" err="1" smtClean="0"/>
              <a:t>x_min</a:t>
            </a:r>
            <a:r>
              <a:rPr lang="fr-FR" dirty="0" smtClean="0"/>
              <a:t> </a:t>
            </a:r>
            <a:r>
              <a:rPr lang="fr-FR" dirty="0" err="1" smtClean="0"/>
              <a:t>giving</a:t>
            </a:r>
            <a:r>
              <a:rPr lang="fr-FR" dirty="0" smtClean="0"/>
              <a:t> the </a:t>
            </a:r>
            <a:r>
              <a:rPr lang="fr-FR" dirty="0"/>
              <a:t>max. </a:t>
            </a:r>
            <a:r>
              <a:rPr lang="fr-FR" dirty="0" err="1"/>
              <a:t>B_bore</a:t>
            </a:r>
            <a:r>
              <a:rPr lang="fr-FR" dirty="0"/>
              <a:t> @ SS. 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285750" indent="-285750">
              <a:buFont typeface="Wingdings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Optimum for </a:t>
            </a:r>
            <a:r>
              <a:rPr lang="fr-FR" b="1" dirty="0" err="1" smtClean="0">
                <a:sym typeface="Wingdings" panose="05000000000000000000" pitchFamily="2" charset="2"/>
              </a:rPr>
              <a:t>A_tot</a:t>
            </a:r>
            <a:r>
              <a:rPr lang="fr-FR" b="1" dirty="0" smtClean="0">
                <a:sym typeface="Wingdings" panose="05000000000000000000" pitchFamily="2" charset="2"/>
              </a:rPr>
              <a:t> = 5000:</a:t>
            </a:r>
          </a:p>
          <a:p>
            <a:r>
              <a:rPr lang="fr-FR" b="1" dirty="0" err="1" smtClean="0"/>
              <a:t>x_min</a:t>
            </a:r>
            <a:r>
              <a:rPr lang="fr-FR" b="1" dirty="0" smtClean="0"/>
              <a:t> = 23 mm</a:t>
            </a:r>
          </a:p>
          <a:p>
            <a:r>
              <a:rPr lang="fr-FR" b="1" dirty="0" err="1"/>
              <a:t>B_bore</a:t>
            </a:r>
            <a:r>
              <a:rPr lang="fr-FR" b="1" dirty="0"/>
              <a:t> @ </a:t>
            </a:r>
            <a:r>
              <a:rPr lang="fr-FR" b="1" dirty="0" smtClean="0"/>
              <a:t>SS = 21.4 T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Parametric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1: best </a:t>
            </a:r>
            <a:r>
              <a:rPr lang="fr-FR" dirty="0" err="1" smtClean="0"/>
              <a:t>inner</a:t>
            </a:r>
            <a:r>
              <a:rPr lang="fr-FR" dirty="0" smtClean="0"/>
              <a:t> radius?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032AC2-12AE-41DE-9156-4A50DE499B4B}" type="datetime1">
              <a:rPr lang="en-US" smtClean="0"/>
              <a:t>12/9/2020</a:t>
            </a:fld>
            <a:endParaRPr lang="fr-FR" dirty="0" smtClean="0"/>
          </a:p>
        </p:txBody>
      </p:sp>
      <p:pic>
        <p:nvPicPr>
          <p:cNvPr id="1026" name="Picture 2" descr="C:\Boulot\CEA\Grading study\20T hybrid\B0SSVsxmin_5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06" y="3344916"/>
            <a:ext cx="4264572" cy="31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Boulot\CEA\Grading study\20T hybrid\B0SSVSv1v2_500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34" y="4309241"/>
            <a:ext cx="3398346" cy="25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Boulot\CEA\Grading study\20T hybrid\block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85" y="4170094"/>
            <a:ext cx="2500142" cy="18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489700" y="4495800"/>
            <a:ext cx="0" cy="6499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50000" y="4820773"/>
            <a:ext cx="279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52014"/>
      </p:ext>
    </p:extLst>
  </p:cSld>
  <p:clrMapOvr>
    <a:masterClrMapping/>
  </p:clrMapOvr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ExternalReferences xmlns="d60d810b-e102-4d8a-ab2a-df4f0994436a" xsi:nil="true"/>
    <IconOverlay xmlns="http://schemas.microsoft.com/sharepoint/v4" xsi:nil="true"/>
    <CustomFieldChrono xmlns="a0af3704-cc1a-4752-bc31-a2e019fb4156">00119</CustomFieldChrono>
    <CollabDate xmlns="d60d810b-e102-4d8a-ab2a-df4f0994436a">2020-07-03T11:57:24+00:00</CollabDate>
    <CollabComments xmlns="d60d810b-e102-4d8a-ab2a-df4f0994436a" xsi:nil="true"/>
    <TaxCatchAll xmlns="a0af3704-cc1a-4752-bc31-a2e019fb4156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8E0E1D272C221A498DB194B0BE196EDA" ma:contentTypeVersion="11" ma:contentTypeDescription="" ma:contentTypeScope="" ma:versionID="45d516b2bec62e1e81332dc1345ce2de">
  <xsd:schema xmlns:xsd="http://www.w3.org/2001/XMLSchema" xmlns:xs="http://www.w3.org/2001/XMLSchema" xmlns:p="http://schemas.microsoft.com/office/2006/metadata/properties" xmlns:ns2="d60d810b-e102-4d8a-ab2a-df4f0994436a" xmlns:ns3="a0af3704-cc1a-4752-bc31-a2e019fb4156" xmlns:ns4="http://schemas.microsoft.com/sharepoint/v4" targetNamespace="http://schemas.microsoft.com/office/2006/metadata/properties" ma:root="true" ma:fieldsID="bc15d454b4e384852abd24a10af2ca53" ns2:_="" ns3:_="" ns4:_="">
    <xsd:import namespace="d60d810b-e102-4d8a-ab2a-df4f0994436a"/>
    <xsd:import namespace="a0af3704-cc1a-4752-bc31-a2e019fb415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ollabComments" minOccurs="0"/>
                <xsd:element ref="ns2:CollabDate" minOccurs="0"/>
                <xsd:element ref="ns2:CollabExternalReferences" minOccurs="0"/>
                <xsd:element ref="ns3:CustomFieldChrono" minOccurs="0"/>
                <xsd:element ref="ns3:TaxCatchAll" minOccurs="0"/>
                <xsd:element ref="ns3:TaxCatchAllLabe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d810b-e102-4d8a-ab2a-df4f0994436a" elementFormDefault="qualified">
    <xsd:import namespace="http://schemas.microsoft.com/office/2006/documentManagement/types"/>
    <xsd:import namespace="http://schemas.microsoft.com/office/infopath/2007/PartnerControls"/>
    <xsd:element name="CollabComments" ma:index="2" nillable="true" ma:displayName="Observation(s)" ma:internalName="CollabComments">
      <xsd:simpleType>
        <xsd:restriction base="dms:Note">
          <xsd:maxLength value="255"/>
        </xsd:restriction>
      </xsd:simpleType>
    </xsd:element>
    <xsd:element name="CollabDate" ma:index="3" nillable="true" ma:displayName="Date du document" ma:default="[today]" ma:format="DateOnly" ma:LCID="1036" ma:internalName="CollabDate">
      <xsd:simpleType>
        <xsd:restriction base="dms:DateTime"/>
      </xsd:simpleType>
    </xsd:element>
    <xsd:element name="CollabExternalReferences" ma:index="5" nillable="true" ma:displayName="Référence(s) externe(s)" ma:internalName="CollabExternalReferenc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f3704-cc1a-4752-bc31-a2e019fb4156" elementFormDefault="qualified">
    <xsd:import namespace="http://schemas.microsoft.com/office/2006/documentManagement/types"/>
    <xsd:import namespace="http://schemas.microsoft.com/office/infopath/2007/PartnerControls"/>
    <xsd:element name="CustomFieldChrono" ma:index="6" nillable="true" ma:displayName="Numéro de chrono" ma:internalName="CustomFieldChrono" ma:readOnly="false">
      <xsd:simpleType>
        <xsd:restriction base="dms:Unknown"/>
      </xsd:simpleType>
    </xsd:element>
    <xsd:element name="TaxCatchAll" ma:index="12" nillable="true" ma:displayName="Taxonomy Catch All Column" ma:hidden="true" ma:list="{16577267-9f03-4a04-be60-ea30cef08a11}" ma:internalName="TaxCatchAll" ma:showField="CatchAllData" ma:web="a0af3704-cc1a-4752-bc31-a2e019fb41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16577267-9f03-4a04-be60-ea30cef08a11}" ma:internalName="TaxCatchAllLabel" ma:readOnly="true" ma:showField="CatchAllDataLabel" ma:web="a0af3704-cc1a-4752-bc31-a2e019fb41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0F2771-B1AF-451A-9713-0F1BBF944111}">
  <ds:schemaRefs>
    <ds:schemaRef ds:uri="http://schemas.microsoft.com/sharepoint/v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60d810b-e102-4d8a-ab2a-df4f0994436a"/>
    <ds:schemaRef ds:uri="http://schemas.microsoft.com/office/2006/metadata/properties"/>
    <ds:schemaRef ds:uri="http://schemas.microsoft.com/office/2006/documentManagement/types"/>
    <ds:schemaRef ds:uri="a0af3704-cc1a-4752-bc31-a2e019fb415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F21A1D-EFB0-4679-B08C-627B71B62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d810b-e102-4d8a-ab2a-df4f0994436a"/>
    <ds:schemaRef ds:uri="a0af3704-cc1a-4752-bc31-a2e019fb415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0311DA-67F4-44C9-AF2F-9AD25A55D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ppt59D3.tmp</Template>
  <TotalTime>88482</TotalTime>
  <Words>1042</Words>
  <Application>Microsoft Office PowerPoint</Application>
  <PresentationFormat>On-screen Show (4:3)</PresentationFormat>
  <Paragraphs>349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Exemple_powerpoint_Irfu</vt:lpstr>
      <vt:lpstr>PowerPoint Presentation</vt:lpstr>
      <vt:lpstr>PowerPoint Presentation</vt:lpstr>
      <vt:lpstr>PowerPoint Presentation</vt:lpstr>
      <vt:lpstr>Current Densities assumptions</vt:lpstr>
      <vt:lpstr>PowerPoint Presentation</vt:lpstr>
      <vt:lpstr>PowerPoint Presentation</vt:lpstr>
      <vt:lpstr>Geometric considerations</vt:lpstr>
      <vt:lpstr>Cable considerations</vt:lpstr>
      <vt:lpstr>Parametric analysis 1: best inner radius?</vt:lpstr>
      <vt:lpstr>Parametric analysis 1: best inner radius?</vt:lpstr>
      <vt:lpstr>Parametric analysis 1: best inner radius?</vt:lpstr>
      <vt:lpstr>Parametric analysis 2: how much conductor?</vt:lpstr>
      <vt:lpstr>Parametric analysis 2: how much conductor?</vt:lpstr>
      <vt:lpstr>Comparison with Cos-theta (not graded)</vt:lpstr>
      <vt:lpstr>Parametric analysis 2</vt:lpstr>
      <vt:lpstr>Parametric analysis 2</vt:lpstr>
      <vt:lpstr>Parametric analysis 3: non-aligned blocks?</vt:lpstr>
      <vt:lpstr>Parametric analysis 3: non-aligned blocks?</vt:lpstr>
      <vt:lpstr>Parametric analysis 4: what grading?</vt:lpstr>
      <vt:lpstr>Parametric analysis 4: what grading?</vt:lpstr>
      <vt:lpstr>Parametric analysis 4: what grading?</vt:lpstr>
      <vt:lpstr>Parametric analysis 4: what if grading is&lt;1?</vt:lpstr>
      <vt:lpstr>Comparison with Cos-theta (graded)</vt:lpstr>
      <vt:lpstr>Parametric analysis 4</vt:lpstr>
      <vt:lpstr>Conclusion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F2D2 conceptual design</dc:title>
  <dc:creator>etienne.rochepault@cea.fr</dc:creator>
  <cp:lastModifiedBy>Etienne</cp:lastModifiedBy>
  <cp:revision>928</cp:revision>
  <cp:lastPrinted>2018-02-13T16:10:28Z</cp:lastPrinted>
  <dcterms:created xsi:type="dcterms:W3CDTF">2012-10-13T15:33:03Z</dcterms:created>
  <dcterms:modified xsi:type="dcterms:W3CDTF">2020-12-10T16:35:11Z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llabXmlContent">
    <vt:lpwstr>&lt;CollabItems&gt;_x000d_
  &lt;CollabItem&gt;_x000d_
    &lt;FileLeafRef&gt;ER - F2D2 conceptual design v2.pptx&lt;/FileLeafRef&gt;_x000d_
    &lt;Title&gt;F2D2 conceptual design&lt;/Title&gt;_x000d_
    &lt;CollabComments /&gt;_x000d_
    &lt;CollabDate&gt;03/07/2020&lt;/CollabDate&gt;_x000d_
    &lt;CollabExternalReferences /&gt;_x000d_
    &lt;CustomFie</vt:lpwstr>
  </property>
  <property fmtid="{D5CDD505-2E9C-101B-9397-08002B2CF9AE}" pid="3" name="ContentTypeId">
    <vt:lpwstr>0x010100108A61D7BE634F76874FDC084DD0BD15009E39C29C26594BAC90AC8ED3FDFD77E0008E0E1D272C221A498DB194B0BE196EDA</vt:lpwstr>
  </property>
  <property fmtid="{D5CDD505-2E9C-101B-9397-08002B2CF9AE}" pid="4" name="IsCollabDocument">
    <vt:bool>true</vt:bool>
  </property>
</Properties>
</file>