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4" r:id="rId3"/>
    <p:sldId id="262" r:id="rId4"/>
    <p:sldId id="263" r:id="rId5"/>
    <p:sldId id="265" r:id="rId6"/>
    <p:sldId id="266" r:id="rId7"/>
    <p:sldId id="267" r:id="rId8"/>
    <p:sldId id="268"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67"/>
    <p:restoredTop sz="94720"/>
  </p:normalViewPr>
  <p:slideViewPr>
    <p:cSldViewPr snapToGrid="0" snapToObjects="1">
      <p:cViewPr varScale="1">
        <p:scale>
          <a:sx n="210" d="100"/>
          <a:sy n="210" d="100"/>
        </p:scale>
        <p:origin x="14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0633161-99B7-4E57-B7A3-11348EA1E61C}"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EA037BFA-2B95-4C20-9828-1EF52DE6C722}">
      <dgm:prSet/>
      <dgm:spPr/>
      <dgm:t>
        <a:bodyPr/>
        <a:lstStyle/>
        <a:p>
          <a:r>
            <a:rPr lang="en-US" dirty="0"/>
            <a:t>Give every recruiter the tools to recruit equitably </a:t>
          </a:r>
        </a:p>
      </dgm:t>
    </dgm:pt>
    <dgm:pt modelId="{11E61B5B-C27F-4AA4-8FA0-F5C8316F96FD}" type="parTrans" cxnId="{C87DA2BF-08CE-4097-8DA3-3AF3C356D966}">
      <dgm:prSet/>
      <dgm:spPr/>
      <dgm:t>
        <a:bodyPr/>
        <a:lstStyle/>
        <a:p>
          <a:endParaRPr lang="en-US"/>
        </a:p>
      </dgm:t>
    </dgm:pt>
    <dgm:pt modelId="{7CB6F725-3D66-4895-BE3C-8ADBCB54EE1C}" type="sibTrans" cxnId="{C87DA2BF-08CE-4097-8DA3-3AF3C356D966}">
      <dgm:prSet/>
      <dgm:spPr/>
      <dgm:t>
        <a:bodyPr/>
        <a:lstStyle/>
        <a:p>
          <a:endParaRPr lang="en-US"/>
        </a:p>
      </dgm:t>
    </dgm:pt>
    <dgm:pt modelId="{D93997F3-CA17-473B-9C4B-961DC3635D5F}">
      <dgm:prSet/>
      <dgm:spPr/>
      <dgm:t>
        <a:bodyPr/>
        <a:lstStyle/>
        <a:p>
          <a:r>
            <a:rPr lang="en-US"/>
            <a:t>Make hiring managers part of the solution</a:t>
          </a:r>
        </a:p>
      </dgm:t>
    </dgm:pt>
    <dgm:pt modelId="{7D2F4E6F-E567-4A11-AFEE-747143C2CEDD}" type="parTrans" cxnId="{FE4A53B1-B689-48F7-BCE1-D9E80F57C91D}">
      <dgm:prSet/>
      <dgm:spPr/>
      <dgm:t>
        <a:bodyPr/>
        <a:lstStyle/>
        <a:p>
          <a:endParaRPr lang="en-US"/>
        </a:p>
      </dgm:t>
    </dgm:pt>
    <dgm:pt modelId="{96DA07AE-824D-4E9A-ADBC-781CE8D797BC}" type="sibTrans" cxnId="{FE4A53B1-B689-48F7-BCE1-D9E80F57C91D}">
      <dgm:prSet/>
      <dgm:spPr/>
      <dgm:t>
        <a:bodyPr/>
        <a:lstStyle/>
        <a:p>
          <a:endParaRPr lang="en-US"/>
        </a:p>
      </dgm:t>
    </dgm:pt>
    <dgm:pt modelId="{DFEC1212-92FF-4BB7-9AEC-4564A8E271CA}">
      <dgm:prSet/>
      <dgm:spPr/>
      <dgm:t>
        <a:bodyPr/>
        <a:lstStyle/>
        <a:p>
          <a:r>
            <a:rPr lang="en-US"/>
            <a:t>Build awareness of unconscious biases </a:t>
          </a:r>
        </a:p>
      </dgm:t>
    </dgm:pt>
    <dgm:pt modelId="{E95E6AC7-8848-460C-AC40-658F3982357E}" type="parTrans" cxnId="{5F2DC996-0E31-4BC3-90C3-3F46D85D4012}">
      <dgm:prSet/>
      <dgm:spPr/>
      <dgm:t>
        <a:bodyPr/>
        <a:lstStyle/>
        <a:p>
          <a:endParaRPr lang="en-US"/>
        </a:p>
      </dgm:t>
    </dgm:pt>
    <dgm:pt modelId="{B9DA926F-ECF3-41A8-B99E-E0002F41F2AE}" type="sibTrans" cxnId="{5F2DC996-0E31-4BC3-90C3-3F46D85D4012}">
      <dgm:prSet/>
      <dgm:spPr/>
      <dgm:t>
        <a:bodyPr/>
        <a:lstStyle/>
        <a:p>
          <a:endParaRPr lang="en-US"/>
        </a:p>
      </dgm:t>
    </dgm:pt>
    <dgm:pt modelId="{14F5DA12-28C0-4506-8B48-800B1A1435D3}">
      <dgm:prSet/>
      <dgm:spPr/>
      <dgm:t>
        <a:bodyPr/>
        <a:lstStyle/>
        <a:p>
          <a:r>
            <a:rPr lang="en-US"/>
            <a:t>Ask for help internally and externally to grow your network</a:t>
          </a:r>
        </a:p>
      </dgm:t>
    </dgm:pt>
    <dgm:pt modelId="{B0D1F56C-7F2D-4697-8A16-8A1DE4997788}" type="parTrans" cxnId="{926D22E2-50A3-4F9B-BA23-0DD0EB599D94}">
      <dgm:prSet/>
      <dgm:spPr/>
      <dgm:t>
        <a:bodyPr/>
        <a:lstStyle/>
        <a:p>
          <a:endParaRPr lang="en-US"/>
        </a:p>
      </dgm:t>
    </dgm:pt>
    <dgm:pt modelId="{F8027355-8BC9-4172-B508-08D45D1C9A73}" type="sibTrans" cxnId="{926D22E2-50A3-4F9B-BA23-0DD0EB599D94}">
      <dgm:prSet/>
      <dgm:spPr/>
      <dgm:t>
        <a:bodyPr/>
        <a:lstStyle/>
        <a:p>
          <a:endParaRPr lang="en-US"/>
        </a:p>
      </dgm:t>
    </dgm:pt>
    <dgm:pt modelId="{7F5ED7BC-75B1-44AB-B080-D85C3C7D2D81}">
      <dgm:prSet/>
      <dgm:spPr/>
      <dgm:t>
        <a:bodyPr/>
        <a:lstStyle/>
        <a:p>
          <a:r>
            <a:rPr lang="en-US"/>
            <a:t>Reverse engineer your job descriptions to focus on potential over credentials</a:t>
          </a:r>
        </a:p>
      </dgm:t>
    </dgm:pt>
    <dgm:pt modelId="{14ED1793-95E7-4294-A9A7-BB67C3388B27}" type="parTrans" cxnId="{4BF3ED3D-D56C-4293-BB80-94E457A50507}">
      <dgm:prSet/>
      <dgm:spPr/>
      <dgm:t>
        <a:bodyPr/>
        <a:lstStyle/>
        <a:p>
          <a:endParaRPr lang="en-US"/>
        </a:p>
      </dgm:t>
    </dgm:pt>
    <dgm:pt modelId="{C972B5F4-9509-4CDC-8609-960D4209CEBD}" type="sibTrans" cxnId="{4BF3ED3D-D56C-4293-BB80-94E457A50507}">
      <dgm:prSet/>
      <dgm:spPr/>
      <dgm:t>
        <a:bodyPr/>
        <a:lstStyle/>
        <a:p>
          <a:endParaRPr lang="en-US"/>
        </a:p>
      </dgm:t>
    </dgm:pt>
    <dgm:pt modelId="{0C0E10F1-5AEF-456E-A88D-DF16FA7843EA}">
      <dgm:prSet/>
      <dgm:spPr/>
      <dgm:t>
        <a:bodyPr/>
        <a:lstStyle/>
        <a:p>
          <a:r>
            <a:rPr lang="en-US"/>
            <a:t>Ensure your interview panels accurately represent your organization</a:t>
          </a:r>
        </a:p>
      </dgm:t>
    </dgm:pt>
    <dgm:pt modelId="{6875FA57-0982-46C1-98C8-1DC903CDAF63}" type="parTrans" cxnId="{642A1E51-C5DC-4D6D-8DFA-60285BB888D4}">
      <dgm:prSet/>
      <dgm:spPr/>
      <dgm:t>
        <a:bodyPr/>
        <a:lstStyle/>
        <a:p>
          <a:endParaRPr lang="en-US"/>
        </a:p>
      </dgm:t>
    </dgm:pt>
    <dgm:pt modelId="{82FD2D42-8A0E-4A99-AD90-FBCEB08FE4A2}" type="sibTrans" cxnId="{642A1E51-C5DC-4D6D-8DFA-60285BB888D4}">
      <dgm:prSet/>
      <dgm:spPr/>
      <dgm:t>
        <a:bodyPr/>
        <a:lstStyle/>
        <a:p>
          <a:endParaRPr lang="en-US"/>
        </a:p>
      </dgm:t>
    </dgm:pt>
    <dgm:pt modelId="{8AAA95FE-0487-2A46-A0F3-CADEE64BE94E}" type="pres">
      <dgm:prSet presAssocID="{E0633161-99B7-4E57-B7A3-11348EA1E61C}" presName="Name0" presStyleCnt="0">
        <dgm:presLayoutVars>
          <dgm:dir/>
          <dgm:resizeHandles val="exact"/>
        </dgm:presLayoutVars>
      </dgm:prSet>
      <dgm:spPr/>
    </dgm:pt>
    <dgm:pt modelId="{2664AFA4-F949-DE46-BCB4-E00C7066A7A5}" type="pres">
      <dgm:prSet presAssocID="{EA037BFA-2B95-4C20-9828-1EF52DE6C722}" presName="node" presStyleLbl="node1" presStyleIdx="0" presStyleCnt="6">
        <dgm:presLayoutVars>
          <dgm:bulletEnabled val="1"/>
        </dgm:presLayoutVars>
      </dgm:prSet>
      <dgm:spPr/>
    </dgm:pt>
    <dgm:pt modelId="{01D15AA0-F4FF-BF41-B3E1-907830C8C19A}" type="pres">
      <dgm:prSet presAssocID="{7CB6F725-3D66-4895-BE3C-8ADBCB54EE1C}" presName="sibTrans" presStyleLbl="sibTrans1D1" presStyleIdx="0" presStyleCnt="5"/>
      <dgm:spPr/>
    </dgm:pt>
    <dgm:pt modelId="{1D5427DB-D812-DA40-A4A9-3967096550EB}" type="pres">
      <dgm:prSet presAssocID="{7CB6F725-3D66-4895-BE3C-8ADBCB54EE1C}" presName="connectorText" presStyleLbl="sibTrans1D1" presStyleIdx="0" presStyleCnt="5"/>
      <dgm:spPr/>
    </dgm:pt>
    <dgm:pt modelId="{C0F41096-FC85-C649-9018-EAB24CF66BF1}" type="pres">
      <dgm:prSet presAssocID="{D93997F3-CA17-473B-9C4B-961DC3635D5F}" presName="node" presStyleLbl="node1" presStyleIdx="1" presStyleCnt="6">
        <dgm:presLayoutVars>
          <dgm:bulletEnabled val="1"/>
        </dgm:presLayoutVars>
      </dgm:prSet>
      <dgm:spPr/>
    </dgm:pt>
    <dgm:pt modelId="{CEF2BCBE-C394-CF4C-92FF-85BEB26607B5}" type="pres">
      <dgm:prSet presAssocID="{96DA07AE-824D-4E9A-ADBC-781CE8D797BC}" presName="sibTrans" presStyleLbl="sibTrans1D1" presStyleIdx="1" presStyleCnt="5"/>
      <dgm:spPr/>
    </dgm:pt>
    <dgm:pt modelId="{30CE8081-7795-5047-853F-510B2988E1CC}" type="pres">
      <dgm:prSet presAssocID="{96DA07AE-824D-4E9A-ADBC-781CE8D797BC}" presName="connectorText" presStyleLbl="sibTrans1D1" presStyleIdx="1" presStyleCnt="5"/>
      <dgm:spPr/>
    </dgm:pt>
    <dgm:pt modelId="{F5875F78-B2FF-0F4D-B9D2-813BD18CEF2A}" type="pres">
      <dgm:prSet presAssocID="{DFEC1212-92FF-4BB7-9AEC-4564A8E271CA}" presName="node" presStyleLbl="node1" presStyleIdx="2" presStyleCnt="6">
        <dgm:presLayoutVars>
          <dgm:bulletEnabled val="1"/>
        </dgm:presLayoutVars>
      </dgm:prSet>
      <dgm:spPr/>
    </dgm:pt>
    <dgm:pt modelId="{DDE176A4-A5D6-F640-8C37-F6710849B075}" type="pres">
      <dgm:prSet presAssocID="{B9DA926F-ECF3-41A8-B99E-E0002F41F2AE}" presName="sibTrans" presStyleLbl="sibTrans1D1" presStyleIdx="2" presStyleCnt="5"/>
      <dgm:spPr/>
    </dgm:pt>
    <dgm:pt modelId="{964DC4B9-A341-3A4F-AC35-8050406EF90D}" type="pres">
      <dgm:prSet presAssocID="{B9DA926F-ECF3-41A8-B99E-E0002F41F2AE}" presName="connectorText" presStyleLbl="sibTrans1D1" presStyleIdx="2" presStyleCnt="5"/>
      <dgm:spPr/>
    </dgm:pt>
    <dgm:pt modelId="{4A78219F-4625-E147-85BD-4F589488BEB7}" type="pres">
      <dgm:prSet presAssocID="{14F5DA12-28C0-4506-8B48-800B1A1435D3}" presName="node" presStyleLbl="node1" presStyleIdx="3" presStyleCnt="6">
        <dgm:presLayoutVars>
          <dgm:bulletEnabled val="1"/>
        </dgm:presLayoutVars>
      </dgm:prSet>
      <dgm:spPr/>
    </dgm:pt>
    <dgm:pt modelId="{455DA3BD-FE4D-CC4F-93CA-37F33825F4A6}" type="pres">
      <dgm:prSet presAssocID="{F8027355-8BC9-4172-B508-08D45D1C9A73}" presName="sibTrans" presStyleLbl="sibTrans1D1" presStyleIdx="3" presStyleCnt="5"/>
      <dgm:spPr/>
    </dgm:pt>
    <dgm:pt modelId="{6229CBAB-9C03-CE48-B8EF-D1AFDF60C30A}" type="pres">
      <dgm:prSet presAssocID="{F8027355-8BC9-4172-B508-08D45D1C9A73}" presName="connectorText" presStyleLbl="sibTrans1D1" presStyleIdx="3" presStyleCnt="5"/>
      <dgm:spPr/>
    </dgm:pt>
    <dgm:pt modelId="{DE09EE96-DDBD-F045-B246-EA7B4F8021B7}" type="pres">
      <dgm:prSet presAssocID="{7F5ED7BC-75B1-44AB-B080-D85C3C7D2D81}" presName="node" presStyleLbl="node1" presStyleIdx="4" presStyleCnt="6">
        <dgm:presLayoutVars>
          <dgm:bulletEnabled val="1"/>
        </dgm:presLayoutVars>
      </dgm:prSet>
      <dgm:spPr/>
    </dgm:pt>
    <dgm:pt modelId="{F7BE1973-FE95-0742-8224-87884590A7DC}" type="pres">
      <dgm:prSet presAssocID="{C972B5F4-9509-4CDC-8609-960D4209CEBD}" presName="sibTrans" presStyleLbl="sibTrans1D1" presStyleIdx="4" presStyleCnt="5"/>
      <dgm:spPr/>
    </dgm:pt>
    <dgm:pt modelId="{CCC270DC-0C47-A049-B3B3-992CD2DA4CC3}" type="pres">
      <dgm:prSet presAssocID="{C972B5F4-9509-4CDC-8609-960D4209CEBD}" presName="connectorText" presStyleLbl="sibTrans1D1" presStyleIdx="4" presStyleCnt="5"/>
      <dgm:spPr/>
    </dgm:pt>
    <dgm:pt modelId="{24A57A79-5FE9-224E-8871-C9771263F154}" type="pres">
      <dgm:prSet presAssocID="{0C0E10F1-5AEF-456E-A88D-DF16FA7843EA}" presName="node" presStyleLbl="node1" presStyleIdx="5" presStyleCnt="6">
        <dgm:presLayoutVars>
          <dgm:bulletEnabled val="1"/>
        </dgm:presLayoutVars>
      </dgm:prSet>
      <dgm:spPr/>
    </dgm:pt>
  </dgm:ptLst>
  <dgm:cxnLst>
    <dgm:cxn modelId="{4CDA2E0A-D381-824D-948A-E55643EC28E6}" type="presOf" srcId="{D93997F3-CA17-473B-9C4B-961DC3635D5F}" destId="{C0F41096-FC85-C649-9018-EAB24CF66BF1}" srcOrd="0" destOrd="0" presId="urn:microsoft.com/office/officeart/2016/7/layout/RepeatingBendingProcessNew"/>
    <dgm:cxn modelId="{439AEA17-4581-664A-BD2B-8F71F439B5FE}" type="presOf" srcId="{96DA07AE-824D-4E9A-ADBC-781CE8D797BC}" destId="{30CE8081-7795-5047-853F-510B2988E1CC}" srcOrd="1" destOrd="0" presId="urn:microsoft.com/office/officeart/2016/7/layout/RepeatingBendingProcessNew"/>
    <dgm:cxn modelId="{E5A3923B-5315-F643-8D6E-7088CF1DDFA7}" type="presOf" srcId="{EA037BFA-2B95-4C20-9828-1EF52DE6C722}" destId="{2664AFA4-F949-DE46-BCB4-E00C7066A7A5}" srcOrd="0" destOrd="0" presId="urn:microsoft.com/office/officeart/2016/7/layout/RepeatingBendingProcessNew"/>
    <dgm:cxn modelId="{4BF3ED3D-D56C-4293-BB80-94E457A50507}" srcId="{E0633161-99B7-4E57-B7A3-11348EA1E61C}" destId="{7F5ED7BC-75B1-44AB-B080-D85C3C7D2D81}" srcOrd="4" destOrd="0" parTransId="{14ED1793-95E7-4294-A9A7-BB67C3388B27}" sibTransId="{C972B5F4-9509-4CDC-8609-960D4209CEBD}"/>
    <dgm:cxn modelId="{E4EE9141-9CF4-F44D-8F87-40951EFA0806}" type="presOf" srcId="{DFEC1212-92FF-4BB7-9AEC-4564A8E271CA}" destId="{F5875F78-B2FF-0F4D-B9D2-813BD18CEF2A}" srcOrd="0" destOrd="0" presId="urn:microsoft.com/office/officeart/2016/7/layout/RepeatingBendingProcessNew"/>
    <dgm:cxn modelId="{642A1E51-C5DC-4D6D-8DFA-60285BB888D4}" srcId="{E0633161-99B7-4E57-B7A3-11348EA1E61C}" destId="{0C0E10F1-5AEF-456E-A88D-DF16FA7843EA}" srcOrd="5" destOrd="0" parTransId="{6875FA57-0982-46C1-98C8-1DC903CDAF63}" sibTransId="{82FD2D42-8A0E-4A99-AD90-FBCEB08FE4A2}"/>
    <dgm:cxn modelId="{7AFDEA60-DF6D-4B42-8CFB-11962B3ABC58}" type="presOf" srcId="{B9DA926F-ECF3-41A8-B99E-E0002F41F2AE}" destId="{DDE176A4-A5D6-F640-8C37-F6710849B075}" srcOrd="0" destOrd="0" presId="urn:microsoft.com/office/officeart/2016/7/layout/RepeatingBendingProcessNew"/>
    <dgm:cxn modelId="{8E7C8E6B-1D76-1749-A6BC-C688AAECC22A}" type="presOf" srcId="{14F5DA12-28C0-4506-8B48-800B1A1435D3}" destId="{4A78219F-4625-E147-85BD-4F589488BEB7}" srcOrd="0" destOrd="0" presId="urn:microsoft.com/office/officeart/2016/7/layout/RepeatingBendingProcessNew"/>
    <dgm:cxn modelId="{5F2DC996-0E31-4BC3-90C3-3F46D85D4012}" srcId="{E0633161-99B7-4E57-B7A3-11348EA1E61C}" destId="{DFEC1212-92FF-4BB7-9AEC-4564A8E271CA}" srcOrd="2" destOrd="0" parTransId="{E95E6AC7-8848-460C-AC40-658F3982357E}" sibTransId="{B9DA926F-ECF3-41A8-B99E-E0002F41F2AE}"/>
    <dgm:cxn modelId="{41D5539F-AE45-4744-98E2-03B487565510}" type="presOf" srcId="{7CB6F725-3D66-4895-BE3C-8ADBCB54EE1C}" destId="{1D5427DB-D812-DA40-A4A9-3967096550EB}" srcOrd="1" destOrd="0" presId="urn:microsoft.com/office/officeart/2016/7/layout/RepeatingBendingProcessNew"/>
    <dgm:cxn modelId="{211E6CA1-939A-1543-8932-DAEEE9778F88}" type="presOf" srcId="{0C0E10F1-5AEF-456E-A88D-DF16FA7843EA}" destId="{24A57A79-5FE9-224E-8871-C9771263F154}" srcOrd="0" destOrd="0" presId="urn:microsoft.com/office/officeart/2016/7/layout/RepeatingBendingProcessNew"/>
    <dgm:cxn modelId="{69A5C8A4-C833-5A45-9993-43FAAFD1D224}" type="presOf" srcId="{F8027355-8BC9-4172-B508-08D45D1C9A73}" destId="{6229CBAB-9C03-CE48-B8EF-D1AFDF60C30A}" srcOrd="1" destOrd="0" presId="urn:microsoft.com/office/officeart/2016/7/layout/RepeatingBendingProcessNew"/>
    <dgm:cxn modelId="{6960D2A4-7314-0B4B-A72F-8F6F8D4D3C08}" type="presOf" srcId="{96DA07AE-824D-4E9A-ADBC-781CE8D797BC}" destId="{CEF2BCBE-C394-CF4C-92FF-85BEB26607B5}" srcOrd="0" destOrd="0" presId="urn:microsoft.com/office/officeart/2016/7/layout/RepeatingBendingProcessNew"/>
    <dgm:cxn modelId="{FE4A53B1-B689-48F7-BCE1-D9E80F57C91D}" srcId="{E0633161-99B7-4E57-B7A3-11348EA1E61C}" destId="{D93997F3-CA17-473B-9C4B-961DC3635D5F}" srcOrd="1" destOrd="0" parTransId="{7D2F4E6F-E567-4A11-AFEE-747143C2CEDD}" sibTransId="{96DA07AE-824D-4E9A-ADBC-781CE8D797BC}"/>
    <dgm:cxn modelId="{052E98BB-5644-4C40-9587-EEB740393B87}" type="presOf" srcId="{7CB6F725-3D66-4895-BE3C-8ADBCB54EE1C}" destId="{01D15AA0-F4FF-BF41-B3E1-907830C8C19A}" srcOrd="0" destOrd="0" presId="urn:microsoft.com/office/officeart/2016/7/layout/RepeatingBendingProcessNew"/>
    <dgm:cxn modelId="{97C4BEBB-FF1E-3A40-B7BD-3ECF41297D78}" type="presOf" srcId="{7F5ED7BC-75B1-44AB-B080-D85C3C7D2D81}" destId="{DE09EE96-DDBD-F045-B246-EA7B4F8021B7}" srcOrd="0" destOrd="0" presId="urn:microsoft.com/office/officeart/2016/7/layout/RepeatingBendingProcessNew"/>
    <dgm:cxn modelId="{66444ABD-BF3E-6C4B-83EB-CFF84D4929C9}" type="presOf" srcId="{E0633161-99B7-4E57-B7A3-11348EA1E61C}" destId="{8AAA95FE-0487-2A46-A0F3-CADEE64BE94E}" srcOrd="0" destOrd="0" presId="urn:microsoft.com/office/officeart/2016/7/layout/RepeatingBendingProcessNew"/>
    <dgm:cxn modelId="{C87DA2BF-08CE-4097-8DA3-3AF3C356D966}" srcId="{E0633161-99B7-4E57-B7A3-11348EA1E61C}" destId="{EA037BFA-2B95-4C20-9828-1EF52DE6C722}" srcOrd="0" destOrd="0" parTransId="{11E61B5B-C27F-4AA4-8FA0-F5C8316F96FD}" sibTransId="{7CB6F725-3D66-4895-BE3C-8ADBCB54EE1C}"/>
    <dgm:cxn modelId="{9F7336C2-C54D-B843-AD51-4870CE22D963}" type="presOf" srcId="{C972B5F4-9509-4CDC-8609-960D4209CEBD}" destId="{CCC270DC-0C47-A049-B3B3-992CD2DA4CC3}" srcOrd="1" destOrd="0" presId="urn:microsoft.com/office/officeart/2016/7/layout/RepeatingBendingProcessNew"/>
    <dgm:cxn modelId="{958BD7C9-E14B-AC4A-A8B3-23F60BC55C75}" type="presOf" srcId="{F8027355-8BC9-4172-B508-08D45D1C9A73}" destId="{455DA3BD-FE4D-CC4F-93CA-37F33825F4A6}" srcOrd="0" destOrd="0" presId="urn:microsoft.com/office/officeart/2016/7/layout/RepeatingBendingProcessNew"/>
    <dgm:cxn modelId="{926D22E2-50A3-4F9B-BA23-0DD0EB599D94}" srcId="{E0633161-99B7-4E57-B7A3-11348EA1E61C}" destId="{14F5DA12-28C0-4506-8B48-800B1A1435D3}" srcOrd="3" destOrd="0" parTransId="{B0D1F56C-7F2D-4697-8A16-8A1DE4997788}" sibTransId="{F8027355-8BC9-4172-B508-08D45D1C9A73}"/>
    <dgm:cxn modelId="{3D3AC2E8-7E43-BE4B-93E9-B10644C13C00}" type="presOf" srcId="{B9DA926F-ECF3-41A8-B99E-E0002F41F2AE}" destId="{964DC4B9-A341-3A4F-AC35-8050406EF90D}" srcOrd="1" destOrd="0" presId="urn:microsoft.com/office/officeart/2016/7/layout/RepeatingBendingProcessNew"/>
    <dgm:cxn modelId="{4D4D7AFD-2CA3-E044-9E9C-E395F42145CF}" type="presOf" srcId="{C972B5F4-9509-4CDC-8609-960D4209CEBD}" destId="{F7BE1973-FE95-0742-8224-87884590A7DC}" srcOrd="0" destOrd="0" presId="urn:microsoft.com/office/officeart/2016/7/layout/RepeatingBendingProcessNew"/>
    <dgm:cxn modelId="{6417F31A-7845-054B-AB46-5BF178A8EB95}" type="presParOf" srcId="{8AAA95FE-0487-2A46-A0F3-CADEE64BE94E}" destId="{2664AFA4-F949-DE46-BCB4-E00C7066A7A5}" srcOrd="0" destOrd="0" presId="urn:microsoft.com/office/officeart/2016/7/layout/RepeatingBendingProcessNew"/>
    <dgm:cxn modelId="{79C00512-E6C9-9545-A5C8-78B4766E61CF}" type="presParOf" srcId="{8AAA95FE-0487-2A46-A0F3-CADEE64BE94E}" destId="{01D15AA0-F4FF-BF41-B3E1-907830C8C19A}" srcOrd="1" destOrd="0" presId="urn:microsoft.com/office/officeart/2016/7/layout/RepeatingBendingProcessNew"/>
    <dgm:cxn modelId="{43DFD318-B3F6-844F-A8DF-CFF0F64CD958}" type="presParOf" srcId="{01D15AA0-F4FF-BF41-B3E1-907830C8C19A}" destId="{1D5427DB-D812-DA40-A4A9-3967096550EB}" srcOrd="0" destOrd="0" presId="urn:microsoft.com/office/officeart/2016/7/layout/RepeatingBendingProcessNew"/>
    <dgm:cxn modelId="{981A5532-63B8-184C-BA6A-66EE5104F474}" type="presParOf" srcId="{8AAA95FE-0487-2A46-A0F3-CADEE64BE94E}" destId="{C0F41096-FC85-C649-9018-EAB24CF66BF1}" srcOrd="2" destOrd="0" presId="urn:microsoft.com/office/officeart/2016/7/layout/RepeatingBendingProcessNew"/>
    <dgm:cxn modelId="{5B7584E7-B5F3-8745-8AF7-4A4BD2C6FEE6}" type="presParOf" srcId="{8AAA95FE-0487-2A46-A0F3-CADEE64BE94E}" destId="{CEF2BCBE-C394-CF4C-92FF-85BEB26607B5}" srcOrd="3" destOrd="0" presId="urn:microsoft.com/office/officeart/2016/7/layout/RepeatingBendingProcessNew"/>
    <dgm:cxn modelId="{F6A1059D-8939-3543-BFF0-7FEB3051A45A}" type="presParOf" srcId="{CEF2BCBE-C394-CF4C-92FF-85BEB26607B5}" destId="{30CE8081-7795-5047-853F-510B2988E1CC}" srcOrd="0" destOrd="0" presId="urn:microsoft.com/office/officeart/2016/7/layout/RepeatingBendingProcessNew"/>
    <dgm:cxn modelId="{12BEADC9-5967-9E4A-AA67-FF1FAB3B0FC0}" type="presParOf" srcId="{8AAA95FE-0487-2A46-A0F3-CADEE64BE94E}" destId="{F5875F78-B2FF-0F4D-B9D2-813BD18CEF2A}" srcOrd="4" destOrd="0" presId="urn:microsoft.com/office/officeart/2016/7/layout/RepeatingBendingProcessNew"/>
    <dgm:cxn modelId="{1B100BB5-53E4-8245-A563-6B33C7D269C7}" type="presParOf" srcId="{8AAA95FE-0487-2A46-A0F3-CADEE64BE94E}" destId="{DDE176A4-A5D6-F640-8C37-F6710849B075}" srcOrd="5" destOrd="0" presId="urn:microsoft.com/office/officeart/2016/7/layout/RepeatingBendingProcessNew"/>
    <dgm:cxn modelId="{BB0F5A06-4E5B-E045-B401-B312FBB87A4F}" type="presParOf" srcId="{DDE176A4-A5D6-F640-8C37-F6710849B075}" destId="{964DC4B9-A341-3A4F-AC35-8050406EF90D}" srcOrd="0" destOrd="0" presId="urn:microsoft.com/office/officeart/2016/7/layout/RepeatingBendingProcessNew"/>
    <dgm:cxn modelId="{5445B200-4D52-0C48-A1EB-52397DB484AA}" type="presParOf" srcId="{8AAA95FE-0487-2A46-A0F3-CADEE64BE94E}" destId="{4A78219F-4625-E147-85BD-4F589488BEB7}" srcOrd="6" destOrd="0" presId="urn:microsoft.com/office/officeart/2016/7/layout/RepeatingBendingProcessNew"/>
    <dgm:cxn modelId="{46586798-8D4D-2F40-AFC1-774691616A20}" type="presParOf" srcId="{8AAA95FE-0487-2A46-A0F3-CADEE64BE94E}" destId="{455DA3BD-FE4D-CC4F-93CA-37F33825F4A6}" srcOrd="7" destOrd="0" presId="urn:microsoft.com/office/officeart/2016/7/layout/RepeatingBendingProcessNew"/>
    <dgm:cxn modelId="{3E0968FF-A03E-494C-AC12-D43CAD4ED71B}" type="presParOf" srcId="{455DA3BD-FE4D-CC4F-93CA-37F33825F4A6}" destId="{6229CBAB-9C03-CE48-B8EF-D1AFDF60C30A}" srcOrd="0" destOrd="0" presId="urn:microsoft.com/office/officeart/2016/7/layout/RepeatingBendingProcessNew"/>
    <dgm:cxn modelId="{30BCE227-9E5C-7A43-B116-3AD887F7448E}" type="presParOf" srcId="{8AAA95FE-0487-2A46-A0F3-CADEE64BE94E}" destId="{DE09EE96-DDBD-F045-B246-EA7B4F8021B7}" srcOrd="8" destOrd="0" presId="urn:microsoft.com/office/officeart/2016/7/layout/RepeatingBendingProcessNew"/>
    <dgm:cxn modelId="{F025ADC8-9102-9644-BE5B-FB061A8B7A0E}" type="presParOf" srcId="{8AAA95FE-0487-2A46-A0F3-CADEE64BE94E}" destId="{F7BE1973-FE95-0742-8224-87884590A7DC}" srcOrd="9" destOrd="0" presId="urn:microsoft.com/office/officeart/2016/7/layout/RepeatingBendingProcessNew"/>
    <dgm:cxn modelId="{69615490-8112-6E4B-97F6-F8920026AD4C}" type="presParOf" srcId="{F7BE1973-FE95-0742-8224-87884590A7DC}" destId="{CCC270DC-0C47-A049-B3B3-992CD2DA4CC3}" srcOrd="0" destOrd="0" presId="urn:microsoft.com/office/officeart/2016/7/layout/RepeatingBendingProcessNew"/>
    <dgm:cxn modelId="{8BF3F87D-B386-4648-A2FB-736B0916F53D}" type="presParOf" srcId="{8AAA95FE-0487-2A46-A0F3-CADEE64BE94E}" destId="{24A57A79-5FE9-224E-8871-C9771263F154}" srcOrd="10"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5BB08C-40DD-46C1-8ECF-AD1DDD38E95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43D5A7A3-3B29-44E5-9708-AA251920C64D}">
      <dgm:prSet/>
      <dgm:spPr/>
      <dgm:t>
        <a:bodyPr/>
        <a:lstStyle/>
        <a:p>
          <a:r>
            <a:rPr lang="en-US"/>
            <a:t>Recognize that this is not a hurdle we can tackle overnight.</a:t>
          </a:r>
        </a:p>
      </dgm:t>
    </dgm:pt>
    <dgm:pt modelId="{79F7B626-9134-46C0-BE8A-26378C21DB1C}" type="parTrans" cxnId="{CDCC49A8-9BEA-4403-90BD-42BADF9A5DC3}">
      <dgm:prSet/>
      <dgm:spPr/>
      <dgm:t>
        <a:bodyPr/>
        <a:lstStyle/>
        <a:p>
          <a:endParaRPr lang="en-US"/>
        </a:p>
      </dgm:t>
    </dgm:pt>
    <dgm:pt modelId="{95EB7008-FC5C-4B8C-9E6B-5FC5B2EA22FF}" type="sibTrans" cxnId="{CDCC49A8-9BEA-4403-90BD-42BADF9A5DC3}">
      <dgm:prSet/>
      <dgm:spPr/>
      <dgm:t>
        <a:bodyPr/>
        <a:lstStyle/>
        <a:p>
          <a:endParaRPr lang="en-US"/>
        </a:p>
      </dgm:t>
    </dgm:pt>
    <dgm:pt modelId="{AE921E5E-A0F7-4BA3-8B8A-4E340BD00518}">
      <dgm:prSet/>
      <dgm:spPr/>
      <dgm:t>
        <a:bodyPr/>
        <a:lstStyle/>
        <a:p>
          <a:r>
            <a:rPr lang="en-US"/>
            <a:t>Recognize that this IS a hurdle we need to tackle.</a:t>
          </a:r>
        </a:p>
      </dgm:t>
    </dgm:pt>
    <dgm:pt modelId="{63984F65-1E85-4BAA-937E-67AECF919327}" type="parTrans" cxnId="{BEEA1227-56CD-4135-8DDD-BAD8B7DAC28C}">
      <dgm:prSet/>
      <dgm:spPr/>
      <dgm:t>
        <a:bodyPr/>
        <a:lstStyle/>
        <a:p>
          <a:endParaRPr lang="en-US"/>
        </a:p>
      </dgm:t>
    </dgm:pt>
    <dgm:pt modelId="{AF773812-DBAA-4DD8-A925-D706E5F4343B}" type="sibTrans" cxnId="{BEEA1227-56CD-4135-8DDD-BAD8B7DAC28C}">
      <dgm:prSet/>
      <dgm:spPr/>
      <dgm:t>
        <a:bodyPr/>
        <a:lstStyle/>
        <a:p>
          <a:endParaRPr lang="en-US"/>
        </a:p>
      </dgm:t>
    </dgm:pt>
    <dgm:pt modelId="{591F14BA-DEB3-994A-BC37-6E64762CF3C7}" type="pres">
      <dgm:prSet presAssocID="{FA5BB08C-40DD-46C1-8ECF-AD1DDD38E957}" presName="diagram" presStyleCnt="0">
        <dgm:presLayoutVars>
          <dgm:dir/>
          <dgm:resizeHandles val="exact"/>
        </dgm:presLayoutVars>
      </dgm:prSet>
      <dgm:spPr/>
    </dgm:pt>
    <dgm:pt modelId="{3CC31162-18C2-BF4E-A8E0-8A691CBCE439}" type="pres">
      <dgm:prSet presAssocID="{43D5A7A3-3B29-44E5-9708-AA251920C64D}" presName="node" presStyleLbl="node1" presStyleIdx="0" presStyleCnt="2">
        <dgm:presLayoutVars>
          <dgm:bulletEnabled val="1"/>
        </dgm:presLayoutVars>
      </dgm:prSet>
      <dgm:spPr/>
    </dgm:pt>
    <dgm:pt modelId="{F5D6E30F-331E-634D-B21D-413AF2D90F4A}" type="pres">
      <dgm:prSet presAssocID="{95EB7008-FC5C-4B8C-9E6B-5FC5B2EA22FF}" presName="sibTrans" presStyleCnt="0"/>
      <dgm:spPr/>
    </dgm:pt>
    <dgm:pt modelId="{5BA08A42-B0BC-074E-8E4B-8FE9EBD05C39}" type="pres">
      <dgm:prSet presAssocID="{AE921E5E-A0F7-4BA3-8B8A-4E340BD00518}" presName="node" presStyleLbl="node1" presStyleIdx="1" presStyleCnt="2">
        <dgm:presLayoutVars>
          <dgm:bulletEnabled val="1"/>
        </dgm:presLayoutVars>
      </dgm:prSet>
      <dgm:spPr/>
    </dgm:pt>
  </dgm:ptLst>
  <dgm:cxnLst>
    <dgm:cxn modelId="{BEEA1227-56CD-4135-8DDD-BAD8B7DAC28C}" srcId="{FA5BB08C-40DD-46C1-8ECF-AD1DDD38E957}" destId="{AE921E5E-A0F7-4BA3-8B8A-4E340BD00518}" srcOrd="1" destOrd="0" parTransId="{63984F65-1E85-4BAA-937E-67AECF919327}" sibTransId="{AF773812-DBAA-4DD8-A925-D706E5F4343B}"/>
    <dgm:cxn modelId="{D1112744-2F82-3344-9901-425BB4FAD7DD}" type="presOf" srcId="{AE921E5E-A0F7-4BA3-8B8A-4E340BD00518}" destId="{5BA08A42-B0BC-074E-8E4B-8FE9EBD05C39}" srcOrd="0" destOrd="0" presId="urn:microsoft.com/office/officeart/2005/8/layout/default"/>
    <dgm:cxn modelId="{8EFE6E70-7AEA-0648-9297-4099B23484C6}" type="presOf" srcId="{43D5A7A3-3B29-44E5-9708-AA251920C64D}" destId="{3CC31162-18C2-BF4E-A8E0-8A691CBCE439}" srcOrd="0" destOrd="0" presId="urn:microsoft.com/office/officeart/2005/8/layout/default"/>
    <dgm:cxn modelId="{503CED81-7716-E649-A5DC-490D566F96B5}" type="presOf" srcId="{FA5BB08C-40DD-46C1-8ECF-AD1DDD38E957}" destId="{591F14BA-DEB3-994A-BC37-6E64762CF3C7}" srcOrd="0" destOrd="0" presId="urn:microsoft.com/office/officeart/2005/8/layout/default"/>
    <dgm:cxn modelId="{CDCC49A8-9BEA-4403-90BD-42BADF9A5DC3}" srcId="{FA5BB08C-40DD-46C1-8ECF-AD1DDD38E957}" destId="{43D5A7A3-3B29-44E5-9708-AA251920C64D}" srcOrd="0" destOrd="0" parTransId="{79F7B626-9134-46C0-BE8A-26378C21DB1C}" sibTransId="{95EB7008-FC5C-4B8C-9E6B-5FC5B2EA22FF}"/>
    <dgm:cxn modelId="{2D20F5F5-CAD1-A14D-BDA5-1F3F395B1DCA}" type="presParOf" srcId="{591F14BA-DEB3-994A-BC37-6E64762CF3C7}" destId="{3CC31162-18C2-BF4E-A8E0-8A691CBCE439}" srcOrd="0" destOrd="0" presId="urn:microsoft.com/office/officeart/2005/8/layout/default"/>
    <dgm:cxn modelId="{21F16546-FDA1-954E-9821-BB1E88414188}" type="presParOf" srcId="{591F14BA-DEB3-994A-BC37-6E64762CF3C7}" destId="{F5D6E30F-331E-634D-B21D-413AF2D90F4A}" srcOrd="1" destOrd="0" presId="urn:microsoft.com/office/officeart/2005/8/layout/default"/>
    <dgm:cxn modelId="{933D57B0-8250-D04E-B1BD-336E60C4DFBB}" type="presParOf" srcId="{591F14BA-DEB3-994A-BC37-6E64762CF3C7}" destId="{5BA08A42-B0BC-074E-8E4B-8FE9EBD05C3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D921EE-E97B-42B1-A555-B7F11F18F88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4E9C0A5-C717-41A3-8254-7B83357188DA}">
      <dgm:prSet/>
      <dgm:spPr/>
      <dgm:t>
        <a:bodyPr/>
        <a:lstStyle/>
        <a:p>
          <a:r>
            <a:rPr lang="en-US" dirty="0"/>
            <a:t>We know this isn’t an immediate fix.  But it is a start in the right direction   </a:t>
          </a:r>
        </a:p>
      </dgm:t>
    </dgm:pt>
    <dgm:pt modelId="{85D5F559-E7A4-4BDC-8803-4C9123619EC4}" type="parTrans" cxnId="{DF8E6095-4B18-47EE-BC39-98498248A006}">
      <dgm:prSet/>
      <dgm:spPr/>
      <dgm:t>
        <a:bodyPr/>
        <a:lstStyle/>
        <a:p>
          <a:endParaRPr lang="en-US"/>
        </a:p>
      </dgm:t>
    </dgm:pt>
    <dgm:pt modelId="{6DA58A1F-2C7A-4408-B80C-C3942609ACCC}" type="sibTrans" cxnId="{DF8E6095-4B18-47EE-BC39-98498248A006}">
      <dgm:prSet/>
      <dgm:spPr/>
      <dgm:t>
        <a:bodyPr/>
        <a:lstStyle/>
        <a:p>
          <a:endParaRPr lang="en-US"/>
        </a:p>
      </dgm:t>
    </dgm:pt>
    <dgm:pt modelId="{FE9EE2C0-E71A-4641-A14C-E93C27030FBB}">
      <dgm:prSet/>
      <dgm:spPr/>
      <dgm:t>
        <a:bodyPr/>
        <a:lstStyle/>
        <a:p>
          <a:r>
            <a:rPr lang="en-US"/>
            <a:t>Here is our ask of you – </a:t>
          </a:r>
        </a:p>
      </dgm:t>
    </dgm:pt>
    <dgm:pt modelId="{93CBA7FD-C354-4121-9769-6B3C29A78999}" type="parTrans" cxnId="{0AC70844-AB0B-4816-9792-5B64C49ECF3A}">
      <dgm:prSet/>
      <dgm:spPr/>
      <dgm:t>
        <a:bodyPr/>
        <a:lstStyle/>
        <a:p>
          <a:endParaRPr lang="en-US"/>
        </a:p>
      </dgm:t>
    </dgm:pt>
    <dgm:pt modelId="{8D74FEF2-56C3-41AF-A8D8-C7145B011878}" type="sibTrans" cxnId="{0AC70844-AB0B-4816-9792-5B64C49ECF3A}">
      <dgm:prSet/>
      <dgm:spPr/>
      <dgm:t>
        <a:bodyPr/>
        <a:lstStyle/>
        <a:p>
          <a:endParaRPr lang="en-US"/>
        </a:p>
      </dgm:t>
    </dgm:pt>
    <dgm:pt modelId="{F7FFE3A1-5EF4-4242-93F5-45829B2F5DE9}">
      <dgm:prSet/>
      <dgm:spPr/>
      <dgm:t>
        <a:bodyPr/>
        <a:lstStyle/>
        <a:p>
          <a:r>
            <a:rPr lang="en-US"/>
            <a:t>Please think about how we can</a:t>
          </a:r>
        </a:p>
      </dgm:t>
    </dgm:pt>
    <dgm:pt modelId="{A2BA006A-4158-4AC7-81DF-0BF4AD28E685}" type="parTrans" cxnId="{F1E4F2F6-9A40-492E-B375-2DA6B9D3C2E6}">
      <dgm:prSet/>
      <dgm:spPr/>
      <dgm:t>
        <a:bodyPr/>
        <a:lstStyle/>
        <a:p>
          <a:endParaRPr lang="en-US"/>
        </a:p>
      </dgm:t>
    </dgm:pt>
    <dgm:pt modelId="{64257A2B-FC22-49DA-9BFE-F4F24C1EDEA1}" type="sibTrans" cxnId="{F1E4F2F6-9A40-492E-B375-2DA6B9D3C2E6}">
      <dgm:prSet/>
      <dgm:spPr/>
      <dgm:t>
        <a:bodyPr/>
        <a:lstStyle/>
        <a:p>
          <a:endParaRPr lang="en-US"/>
        </a:p>
      </dgm:t>
    </dgm:pt>
    <dgm:pt modelId="{673780CD-0CBB-43D9-BF3E-504D4C2BF092}">
      <dgm:prSet/>
      <dgm:spPr/>
      <dgm:t>
        <a:bodyPr/>
        <a:lstStyle/>
        <a:p>
          <a:r>
            <a:rPr lang="en-US" dirty="0"/>
            <a:t>- utilize existing pipelines more effectively</a:t>
          </a:r>
        </a:p>
      </dgm:t>
    </dgm:pt>
    <dgm:pt modelId="{3EFDCC9A-7D9B-4600-877F-1130797B080D}" type="parTrans" cxnId="{CE887190-28CE-45BA-9FA6-4D48ABE52C5C}">
      <dgm:prSet/>
      <dgm:spPr/>
      <dgm:t>
        <a:bodyPr/>
        <a:lstStyle/>
        <a:p>
          <a:endParaRPr lang="en-US"/>
        </a:p>
      </dgm:t>
    </dgm:pt>
    <dgm:pt modelId="{251BAE29-249E-4B22-8D3B-0737DC69F268}" type="sibTrans" cxnId="{CE887190-28CE-45BA-9FA6-4D48ABE52C5C}">
      <dgm:prSet/>
      <dgm:spPr/>
      <dgm:t>
        <a:bodyPr/>
        <a:lstStyle/>
        <a:p>
          <a:endParaRPr lang="en-US"/>
        </a:p>
      </dgm:t>
    </dgm:pt>
    <dgm:pt modelId="{44B1EB8F-6231-49AF-A40A-2F7010294D2E}">
      <dgm:prSet/>
      <dgm:spPr/>
      <dgm:t>
        <a:bodyPr/>
        <a:lstStyle/>
        <a:p>
          <a:r>
            <a:rPr lang="en-US" dirty="0"/>
            <a:t>- establish new or strengthen existing pipelines</a:t>
          </a:r>
        </a:p>
      </dgm:t>
    </dgm:pt>
    <dgm:pt modelId="{ED4FF3EC-1CD6-430C-B17E-8227045E0F44}" type="parTrans" cxnId="{12286344-1743-4526-9085-F6AA5523D646}">
      <dgm:prSet/>
      <dgm:spPr/>
      <dgm:t>
        <a:bodyPr/>
        <a:lstStyle/>
        <a:p>
          <a:endParaRPr lang="en-US"/>
        </a:p>
      </dgm:t>
    </dgm:pt>
    <dgm:pt modelId="{96B49C8D-A405-45AD-B988-4948AC8D3008}" type="sibTrans" cxnId="{12286344-1743-4526-9085-F6AA5523D646}">
      <dgm:prSet/>
      <dgm:spPr/>
      <dgm:t>
        <a:bodyPr/>
        <a:lstStyle/>
        <a:p>
          <a:endParaRPr lang="en-US"/>
        </a:p>
      </dgm:t>
    </dgm:pt>
    <dgm:pt modelId="{CDD040C2-AB57-49B7-B16D-206EF323D720}">
      <dgm:prSet/>
      <dgm:spPr/>
      <dgm:t>
        <a:bodyPr/>
        <a:lstStyle/>
        <a:p>
          <a:r>
            <a:rPr lang="en-US"/>
            <a:t>Your ideas can help!</a:t>
          </a:r>
        </a:p>
      </dgm:t>
    </dgm:pt>
    <dgm:pt modelId="{353EF49C-DEC8-4782-900D-44C83D912029}" type="parTrans" cxnId="{BD8AB9DA-80E0-4522-BB02-EEF0246966B7}">
      <dgm:prSet/>
      <dgm:spPr/>
      <dgm:t>
        <a:bodyPr/>
        <a:lstStyle/>
        <a:p>
          <a:endParaRPr lang="en-US"/>
        </a:p>
      </dgm:t>
    </dgm:pt>
    <dgm:pt modelId="{B68FDD7F-D5DD-4E1F-B601-EDE074034C26}" type="sibTrans" cxnId="{BD8AB9DA-80E0-4522-BB02-EEF0246966B7}">
      <dgm:prSet/>
      <dgm:spPr/>
      <dgm:t>
        <a:bodyPr/>
        <a:lstStyle/>
        <a:p>
          <a:endParaRPr lang="en-US"/>
        </a:p>
      </dgm:t>
    </dgm:pt>
    <dgm:pt modelId="{6814CC8D-D2A7-4F91-B9F0-77E04C48E686}" type="pres">
      <dgm:prSet presAssocID="{4BD921EE-E97B-42B1-A555-B7F11F18F88A}" presName="root" presStyleCnt="0">
        <dgm:presLayoutVars>
          <dgm:dir/>
          <dgm:resizeHandles val="exact"/>
        </dgm:presLayoutVars>
      </dgm:prSet>
      <dgm:spPr/>
    </dgm:pt>
    <dgm:pt modelId="{AD450AD2-37BF-41D4-9B70-87F816A948DF}" type="pres">
      <dgm:prSet presAssocID="{54E9C0A5-C717-41A3-8254-7B83357188DA}" presName="compNode" presStyleCnt="0"/>
      <dgm:spPr/>
    </dgm:pt>
    <dgm:pt modelId="{A8AE1F8C-A5F4-4600-8165-16D6BC758A93}" type="pres">
      <dgm:prSet presAssocID="{54E9C0A5-C717-41A3-8254-7B83357188DA}" presName="bgRect" presStyleLbl="bgShp" presStyleIdx="0" presStyleCnt="4"/>
      <dgm:spPr/>
    </dgm:pt>
    <dgm:pt modelId="{DB7DD6E3-1B61-416E-B884-33022586751A}" type="pres">
      <dgm:prSet presAssocID="{54E9C0A5-C717-41A3-8254-7B83357188D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vron Arrows"/>
        </a:ext>
      </dgm:extLst>
    </dgm:pt>
    <dgm:pt modelId="{5706FFF4-2409-4C2D-9BCA-82085F560592}" type="pres">
      <dgm:prSet presAssocID="{54E9C0A5-C717-41A3-8254-7B83357188DA}" presName="spaceRect" presStyleCnt="0"/>
      <dgm:spPr/>
    </dgm:pt>
    <dgm:pt modelId="{8FE4386E-923C-4373-9F9D-81FA8B7E8659}" type="pres">
      <dgm:prSet presAssocID="{54E9C0A5-C717-41A3-8254-7B83357188DA}" presName="parTx" presStyleLbl="revTx" presStyleIdx="0" presStyleCnt="5">
        <dgm:presLayoutVars>
          <dgm:chMax val="0"/>
          <dgm:chPref val="0"/>
        </dgm:presLayoutVars>
      </dgm:prSet>
      <dgm:spPr/>
    </dgm:pt>
    <dgm:pt modelId="{C14BA217-4164-4A92-A2F9-EEC425A6D969}" type="pres">
      <dgm:prSet presAssocID="{6DA58A1F-2C7A-4408-B80C-C3942609ACCC}" presName="sibTrans" presStyleCnt="0"/>
      <dgm:spPr/>
    </dgm:pt>
    <dgm:pt modelId="{88A6BE11-6634-444D-ACD9-2972DF975788}" type="pres">
      <dgm:prSet presAssocID="{FE9EE2C0-E71A-4641-A14C-E93C27030FBB}" presName="compNode" presStyleCnt="0"/>
      <dgm:spPr/>
    </dgm:pt>
    <dgm:pt modelId="{A6A2BF15-DA72-44CC-8AF3-354A5105ECC9}" type="pres">
      <dgm:prSet presAssocID="{FE9EE2C0-E71A-4641-A14C-E93C27030FBB}" presName="bgRect" presStyleLbl="bgShp" presStyleIdx="1" presStyleCnt="4"/>
      <dgm:spPr/>
    </dgm:pt>
    <dgm:pt modelId="{76646CDD-D998-4481-B011-A3858D76BC7D}" type="pres">
      <dgm:prSet presAssocID="{FE9EE2C0-E71A-4641-A14C-E93C27030FB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8B8B41A0-6F42-4822-AF94-BA8BABEA3D91}" type="pres">
      <dgm:prSet presAssocID="{FE9EE2C0-E71A-4641-A14C-E93C27030FBB}" presName="spaceRect" presStyleCnt="0"/>
      <dgm:spPr/>
    </dgm:pt>
    <dgm:pt modelId="{52AEDEA7-66AA-4D79-A00D-C98563296AAF}" type="pres">
      <dgm:prSet presAssocID="{FE9EE2C0-E71A-4641-A14C-E93C27030FBB}" presName="parTx" presStyleLbl="revTx" presStyleIdx="1" presStyleCnt="5">
        <dgm:presLayoutVars>
          <dgm:chMax val="0"/>
          <dgm:chPref val="0"/>
        </dgm:presLayoutVars>
      </dgm:prSet>
      <dgm:spPr/>
    </dgm:pt>
    <dgm:pt modelId="{EA6702F2-103B-43B4-97FD-3271FB00FECF}" type="pres">
      <dgm:prSet presAssocID="{8D74FEF2-56C3-41AF-A8D8-C7145B011878}" presName="sibTrans" presStyleCnt="0"/>
      <dgm:spPr/>
    </dgm:pt>
    <dgm:pt modelId="{914E5B41-7F46-4D64-9BF5-A4F6F55574D4}" type="pres">
      <dgm:prSet presAssocID="{F7FFE3A1-5EF4-4242-93F5-45829B2F5DE9}" presName="compNode" presStyleCnt="0"/>
      <dgm:spPr/>
    </dgm:pt>
    <dgm:pt modelId="{C7A00E2F-F3CB-47DF-8B63-20317D1BCD57}" type="pres">
      <dgm:prSet presAssocID="{F7FFE3A1-5EF4-4242-93F5-45829B2F5DE9}" presName="bgRect" presStyleLbl="bgShp" presStyleIdx="2" presStyleCnt="4"/>
      <dgm:spPr/>
    </dgm:pt>
    <dgm:pt modelId="{872C10BE-D131-4D42-A51E-2C94BE516338}" type="pres">
      <dgm:prSet presAssocID="{F7FFE3A1-5EF4-4242-93F5-45829B2F5DE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DD01DF9D-32CE-4AFF-87F1-6AC3B5B5D8BD}" type="pres">
      <dgm:prSet presAssocID="{F7FFE3A1-5EF4-4242-93F5-45829B2F5DE9}" presName="spaceRect" presStyleCnt="0"/>
      <dgm:spPr/>
    </dgm:pt>
    <dgm:pt modelId="{7B38E5CE-531E-47FB-AD87-AD5E418B4860}" type="pres">
      <dgm:prSet presAssocID="{F7FFE3A1-5EF4-4242-93F5-45829B2F5DE9}" presName="parTx" presStyleLbl="revTx" presStyleIdx="2" presStyleCnt="5">
        <dgm:presLayoutVars>
          <dgm:chMax val="0"/>
          <dgm:chPref val="0"/>
        </dgm:presLayoutVars>
      </dgm:prSet>
      <dgm:spPr/>
    </dgm:pt>
    <dgm:pt modelId="{3C462EEF-8E45-4EBE-915A-C1603D28722F}" type="pres">
      <dgm:prSet presAssocID="{F7FFE3A1-5EF4-4242-93F5-45829B2F5DE9}" presName="desTx" presStyleLbl="revTx" presStyleIdx="3" presStyleCnt="5">
        <dgm:presLayoutVars/>
      </dgm:prSet>
      <dgm:spPr/>
    </dgm:pt>
    <dgm:pt modelId="{7E4E0716-F989-4DAD-B173-8225EB61593C}" type="pres">
      <dgm:prSet presAssocID="{64257A2B-FC22-49DA-9BFE-F4F24C1EDEA1}" presName="sibTrans" presStyleCnt="0"/>
      <dgm:spPr/>
    </dgm:pt>
    <dgm:pt modelId="{075CDD23-A93C-4F48-8C8A-C9381E56EAC3}" type="pres">
      <dgm:prSet presAssocID="{CDD040C2-AB57-49B7-B16D-206EF323D720}" presName="compNode" presStyleCnt="0"/>
      <dgm:spPr/>
    </dgm:pt>
    <dgm:pt modelId="{6F934166-8113-4F14-9B6B-38E2C680E62C}" type="pres">
      <dgm:prSet presAssocID="{CDD040C2-AB57-49B7-B16D-206EF323D720}" presName="bgRect" presStyleLbl="bgShp" presStyleIdx="3" presStyleCnt="4"/>
      <dgm:spPr/>
    </dgm:pt>
    <dgm:pt modelId="{74148699-4AB1-4C48-803A-6C33850FD95C}" type="pres">
      <dgm:prSet presAssocID="{CDD040C2-AB57-49B7-B16D-206EF323D72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Brainstorm"/>
        </a:ext>
      </dgm:extLst>
    </dgm:pt>
    <dgm:pt modelId="{1B0C1888-F4E6-4B13-AB8D-6F84F776E35A}" type="pres">
      <dgm:prSet presAssocID="{CDD040C2-AB57-49B7-B16D-206EF323D720}" presName="spaceRect" presStyleCnt="0"/>
      <dgm:spPr/>
    </dgm:pt>
    <dgm:pt modelId="{895D3C87-C377-4A77-89E3-268ABEB84004}" type="pres">
      <dgm:prSet presAssocID="{CDD040C2-AB57-49B7-B16D-206EF323D720}" presName="parTx" presStyleLbl="revTx" presStyleIdx="4" presStyleCnt="5">
        <dgm:presLayoutVars>
          <dgm:chMax val="0"/>
          <dgm:chPref val="0"/>
        </dgm:presLayoutVars>
      </dgm:prSet>
      <dgm:spPr/>
    </dgm:pt>
  </dgm:ptLst>
  <dgm:cxnLst>
    <dgm:cxn modelId="{7C287C02-C5B8-4A24-824D-64F8C55CAB43}" type="presOf" srcId="{FE9EE2C0-E71A-4641-A14C-E93C27030FBB}" destId="{52AEDEA7-66AA-4D79-A00D-C98563296AAF}" srcOrd="0" destOrd="0" presId="urn:microsoft.com/office/officeart/2018/2/layout/IconVerticalSolidList"/>
    <dgm:cxn modelId="{0AC70844-AB0B-4816-9792-5B64C49ECF3A}" srcId="{4BD921EE-E97B-42B1-A555-B7F11F18F88A}" destId="{FE9EE2C0-E71A-4641-A14C-E93C27030FBB}" srcOrd="1" destOrd="0" parTransId="{93CBA7FD-C354-4121-9769-6B3C29A78999}" sibTransId="{8D74FEF2-56C3-41AF-A8D8-C7145B011878}"/>
    <dgm:cxn modelId="{12286344-1743-4526-9085-F6AA5523D646}" srcId="{F7FFE3A1-5EF4-4242-93F5-45829B2F5DE9}" destId="{44B1EB8F-6231-49AF-A40A-2F7010294D2E}" srcOrd="1" destOrd="0" parTransId="{ED4FF3EC-1CD6-430C-B17E-8227045E0F44}" sibTransId="{96B49C8D-A405-45AD-B988-4948AC8D3008}"/>
    <dgm:cxn modelId="{C8615060-B23F-46A1-8C0A-DE8E1AE744D1}" type="presOf" srcId="{CDD040C2-AB57-49B7-B16D-206EF323D720}" destId="{895D3C87-C377-4A77-89E3-268ABEB84004}" srcOrd="0" destOrd="0" presId="urn:microsoft.com/office/officeart/2018/2/layout/IconVerticalSolidList"/>
    <dgm:cxn modelId="{709B7063-11D5-4363-B131-FCBF092BD983}" type="presOf" srcId="{673780CD-0CBB-43D9-BF3E-504D4C2BF092}" destId="{3C462EEF-8E45-4EBE-915A-C1603D28722F}" srcOrd="0" destOrd="0" presId="urn:microsoft.com/office/officeart/2018/2/layout/IconVerticalSolidList"/>
    <dgm:cxn modelId="{C4010080-CB75-4BE2-B707-81954EA3BAE4}" type="presOf" srcId="{44B1EB8F-6231-49AF-A40A-2F7010294D2E}" destId="{3C462EEF-8E45-4EBE-915A-C1603D28722F}" srcOrd="0" destOrd="1" presId="urn:microsoft.com/office/officeart/2018/2/layout/IconVerticalSolidList"/>
    <dgm:cxn modelId="{CE887190-28CE-45BA-9FA6-4D48ABE52C5C}" srcId="{F7FFE3A1-5EF4-4242-93F5-45829B2F5DE9}" destId="{673780CD-0CBB-43D9-BF3E-504D4C2BF092}" srcOrd="0" destOrd="0" parTransId="{3EFDCC9A-7D9B-4600-877F-1130797B080D}" sibTransId="{251BAE29-249E-4B22-8D3B-0737DC69F268}"/>
    <dgm:cxn modelId="{DF8E6095-4B18-47EE-BC39-98498248A006}" srcId="{4BD921EE-E97B-42B1-A555-B7F11F18F88A}" destId="{54E9C0A5-C717-41A3-8254-7B83357188DA}" srcOrd="0" destOrd="0" parTransId="{85D5F559-E7A4-4BDC-8803-4C9123619EC4}" sibTransId="{6DA58A1F-2C7A-4408-B80C-C3942609ACCC}"/>
    <dgm:cxn modelId="{F0159F9E-CB4A-407A-8CCC-2B3F9345F4AB}" type="presOf" srcId="{F7FFE3A1-5EF4-4242-93F5-45829B2F5DE9}" destId="{7B38E5CE-531E-47FB-AD87-AD5E418B4860}" srcOrd="0" destOrd="0" presId="urn:microsoft.com/office/officeart/2018/2/layout/IconVerticalSolidList"/>
    <dgm:cxn modelId="{17302AA5-125A-4645-ACEC-8FD99D344781}" type="presOf" srcId="{54E9C0A5-C717-41A3-8254-7B83357188DA}" destId="{8FE4386E-923C-4373-9F9D-81FA8B7E8659}" srcOrd="0" destOrd="0" presId="urn:microsoft.com/office/officeart/2018/2/layout/IconVerticalSolidList"/>
    <dgm:cxn modelId="{8E6C6AA8-1A55-455D-BC9F-9632BEF46875}" type="presOf" srcId="{4BD921EE-E97B-42B1-A555-B7F11F18F88A}" destId="{6814CC8D-D2A7-4F91-B9F0-77E04C48E686}" srcOrd="0" destOrd="0" presId="urn:microsoft.com/office/officeart/2018/2/layout/IconVerticalSolidList"/>
    <dgm:cxn modelId="{BD8AB9DA-80E0-4522-BB02-EEF0246966B7}" srcId="{4BD921EE-E97B-42B1-A555-B7F11F18F88A}" destId="{CDD040C2-AB57-49B7-B16D-206EF323D720}" srcOrd="3" destOrd="0" parTransId="{353EF49C-DEC8-4782-900D-44C83D912029}" sibTransId="{B68FDD7F-D5DD-4E1F-B601-EDE074034C26}"/>
    <dgm:cxn modelId="{F1E4F2F6-9A40-492E-B375-2DA6B9D3C2E6}" srcId="{4BD921EE-E97B-42B1-A555-B7F11F18F88A}" destId="{F7FFE3A1-5EF4-4242-93F5-45829B2F5DE9}" srcOrd="2" destOrd="0" parTransId="{A2BA006A-4158-4AC7-81DF-0BF4AD28E685}" sibTransId="{64257A2B-FC22-49DA-9BFE-F4F24C1EDEA1}"/>
    <dgm:cxn modelId="{6ED53479-7182-4671-9050-5896F68C59DE}" type="presParOf" srcId="{6814CC8D-D2A7-4F91-B9F0-77E04C48E686}" destId="{AD450AD2-37BF-41D4-9B70-87F816A948DF}" srcOrd="0" destOrd="0" presId="urn:microsoft.com/office/officeart/2018/2/layout/IconVerticalSolidList"/>
    <dgm:cxn modelId="{BB3236FB-FE32-4E84-90FE-C10674BB1D64}" type="presParOf" srcId="{AD450AD2-37BF-41D4-9B70-87F816A948DF}" destId="{A8AE1F8C-A5F4-4600-8165-16D6BC758A93}" srcOrd="0" destOrd="0" presId="urn:microsoft.com/office/officeart/2018/2/layout/IconVerticalSolidList"/>
    <dgm:cxn modelId="{9711910B-B12A-4CE8-BD15-947D5990538B}" type="presParOf" srcId="{AD450AD2-37BF-41D4-9B70-87F816A948DF}" destId="{DB7DD6E3-1B61-416E-B884-33022586751A}" srcOrd="1" destOrd="0" presId="urn:microsoft.com/office/officeart/2018/2/layout/IconVerticalSolidList"/>
    <dgm:cxn modelId="{C28439AB-654F-4EBE-9C06-197CB4C6C042}" type="presParOf" srcId="{AD450AD2-37BF-41D4-9B70-87F816A948DF}" destId="{5706FFF4-2409-4C2D-9BCA-82085F560592}" srcOrd="2" destOrd="0" presId="urn:microsoft.com/office/officeart/2018/2/layout/IconVerticalSolidList"/>
    <dgm:cxn modelId="{5E74D482-A168-4281-B78F-CD5F3EA3028A}" type="presParOf" srcId="{AD450AD2-37BF-41D4-9B70-87F816A948DF}" destId="{8FE4386E-923C-4373-9F9D-81FA8B7E8659}" srcOrd="3" destOrd="0" presId="urn:microsoft.com/office/officeart/2018/2/layout/IconVerticalSolidList"/>
    <dgm:cxn modelId="{C0FE5580-FE66-440E-9656-52E651A4B5AC}" type="presParOf" srcId="{6814CC8D-D2A7-4F91-B9F0-77E04C48E686}" destId="{C14BA217-4164-4A92-A2F9-EEC425A6D969}" srcOrd="1" destOrd="0" presId="urn:microsoft.com/office/officeart/2018/2/layout/IconVerticalSolidList"/>
    <dgm:cxn modelId="{D689F31A-910E-4D86-AC9B-08D87AEBA396}" type="presParOf" srcId="{6814CC8D-D2A7-4F91-B9F0-77E04C48E686}" destId="{88A6BE11-6634-444D-ACD9-2972DF975788}" srcOrd="2" destOrd="0" presId="urn:microsoft.com/office/officeart/2018/2/layout/IconVerticalSolidList"/>
    <dgm:cxn modelId="{B44D9C4C-2047-4D3B-B2F8-234D19475DE7}" type="presParOf" srcId="{88A6BE11-6634-444D-ACD9-2972DF975788}" destId="{A6A2BF15-DA72-44CC-8AF3-354A5105ECC9}" srcOrd="0" destOrd="0" presId="urn:microsoft.com/office/officeart/2018/2/layout/IconVerticalSolidList"/>
    <dgm:cxn modelId="{0976F9A0-A573-40ED-AFC8-5851BB13FA8C}" type="presParOf" srcId="{88A6BE11-6634-444D-ACD9-2972DF975788}" destId="{76646CDD-D998-4481-B011-A3858D76BC7D}" srcOrd="1" destOrd="0" presId="urn:microsoft.com/office/officeart/2018/2/layout/IconVerticalSolidList"/>
    <dgm:cxn modelId="{2E97C977-3CE2-4851-80D2-59677E6274ED}" type="presParOf" srcId="{88A6BE11-6634-444D-ACD9-2972DF975788}" destId="{8B8B41A0-6F42-4822-AF94-BA8BABEA3D91}" srcOrd="2" destOrd="0" presId="urn:microsoft.com/office/officeart/2018/2/layout/IconVerticalSolidList"/>
    <dgm:cxn modelId="{9A420328-3B61-4E36-81C9-AFB37662942C}" type="presParOf" srcId="{88A6BE11-6634-444D-ACD9-2972DF975788}" destId="{52AEDEA7-66AA-4D79-A00D-C98563296AAF}" srcOrd="3" destOrd="0" presId="urn:microsoft.com/office/officeart/2018/2/layout/IconVerticalSolidList"/>
    <dgm:cxn modelId="{61597385-C392-48F8-837A-8418796869EB}" type="presParOf" srcId="{6814CC8D-D2A7-4F91-B9F0-77E04C48E686}" destId="{EA6702F2-103B-43B4-97FD-3271FB00FECF}" srcOrd="3" destOrd="0" presId="urn:microsoft.com/office/officeart/2018/2/layout/IconVerticalSolidList"/>
    <dgm:cxn modelId="{4A3E2454-7480-491A-974D-9014218C8411}" type="presParOf" srcId="{6814CC8D-D2A7-4F91-B9F0-77E04C48E686}" destId="{914E5B41-7F46-4D64-9BF5-A4F6F55574D4}" srcOrd="4" destOrd="0" presId="urn:microsoft.com/office/officeart/2018/2/layout/IconVerticalSolidList"/>
    <dgm:cxn modelId="{D31F1229-49AC-4899-91D0-7492FEC21D00}" type="presParOf" srcId="{914E5B41-7F46-4D64-9BF5-A4F6F55574D4}" destId="{C7A00E2F-F3CB-47DF-8B63-20317D1BCD57}" srcOrd="0" destOrd="0" presId="urn:microsoft.com/office/officeart/2018/2/layout/IconVerticalSolidList"/>
    <dgm:cxn modelId="{33E63297-091F-43A3-A9B1-CA67A44A99F8}" type="presParOf" srcId="{914E5B41-7F46-4D64-9BF5-A4F6F55574D4}" destId="{872C10BE-D131-4D42-A51E-2C94BE516338}" srcOrd="1" destOrd="0" presId="urn:microsoft.com/office/officeart/2018/2/layout/IconVerticalSolidList"/>
    <dgm:cxn modelId="{C299A2A4-B0D1-444E-A235-27E21B195B8A}" type="presParOf" srcId="{914E5B41-7F46-4D64-9BF5-A4F6F55574D4}" destId="{DD01DF9D-32CE-4AFF-87F1-6AC3B5B5D8BD}" srcOrd="2" destOrd="0" presId="urn:microsoft.com/office/officeart/2018/2/layout/IconVerticalSolidList"/>
    <dgm:cxn modelId="{F7DF671E-3201-416A-907A-C232348CCB8B}" type="presParOf" srcId="{914E5B41-7F46-4D64-9BF5-A4F6F55574D4}" destId="{7B38E5CE-531E-47FB-AD87-AD5E418B4860}" srcOrd="3" destOrd="0" presId="urn:microsoft.com/office/officeart/2018/2/layout/IconVerticalSolidList"/>
    <dgm:cxn modelId="{62BC8F9E-CCC6-4B23-918F-B423BAB72E0E}" type="presParOf" srcId="{914E5B41-7F46-4D64-9BF5-A4F6F55574D4}" destId="{3C462EEF-8E45-4EBE-915A-C1603D28722F}" srcOrd="4" destOrd="0" presId="urn:microsoft.com/office/officeart/2018/2/layout/IconVerticalSolidList"/>
    <dgm:cxn modelId="{C0FF2A6D-7FD7-4183-9D6B-B511F8E5DEFD}" type="presParOf" srcId="{6814CC8D-D2A7-4F91-B9F0-77E04C48E686}" destId="{7E4E0716-F989-4DAD-B173-8225EB61593C}" srcOrd="5" destOrd="0" presId="urn:microsoft.com/office/officeart/2018/2/layout/IconVerticalSolidList"/>
    <dgm:cxn modelId="{E3EEE525-F073-424F-870A-00C73B622604}" type="presParOf" srcId="{6814CC8D-D2A7-4F91-B9F0-77E04C48E686}" destId="{075CDD23-A93C-4F48-8C8A-C9381E56EAC3}" srcOrd="6" destOrd="0" presId="urn:microsoft.com/office/officeart/2018/2/layout/IconVerticalSolidList"/>
    <dgm:cxn modelId="{20297B0C-599B-493B-8CA1-8A8E99BD33E5}" type="presParOf" srcId="{075CDD23-A93C-4F48-8C8A-C9381E56EAC3}" destId="{6F934166-8113-4F14-9B6B-38E2C680E62C}" srcOrd="0" destOrd="0" presId="urn:microsoft.com/office/officeart/2018/2/layout/IconVerticalSolidList"/>
    <dgm:cxn modelId="{972E0368-E320-455D-8145-BC8A101B32BD}" type="presParOf" srcId="{075CDD23-A93C-4F48-8C8A-C9381E56EAC3}" destId="{74148699-4AB1-4C48-803A-6C33850FD95C}" srcOrd="1" destOrd="0" presId="urn:microsoft.com/office/officeart/2018/2/layout/IconVerticalSolidList"/>
    <dgm:cxn modelId="{BE3885C9-D8D5-4455-83AB-057AB7F1B13A}" type="presParOf" srcId="{075CDD23-A93C-4F48-8C8A-C9381E56EAC3}" destId="{1B0C1888-F4E6-4B13-AB8D-6F84F776E35A}" srcOrd="2" destOrd="0" presId="urn:microsoft.com/office/officeart/2018/2/layout/IconVerticalSolidList"/>
    <dgm:cxn modelId="{492DED72-E120-498A-8428-5BF93AC9519B}" type="presParOf" srcId="{075CDD23-A93C-4F48-8C8A-C9381E56EAC3}" destId="{895D3C87-C377-4A77-89E3-268ABEB8400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15AA0-F4FF-BF41-B3E1-907830C8C19A}">
      <dsp:nvSpPr>
        <dsp:cNvPr id="0" name=""/>
        <dsp:cNvSpPr/>
      </dsp:nvSpPr>
      <dsp:spPr>
        <a:xfrm>
          <a:off x="2470808" y="533875"/>
          <a:ext cx="411685" cy="91440"/>
        </a:xfrm>
        <a:custGeom>
          <a:avLst/>
          <a:gdLst/>
          <a:ahLst/>
          <a:cxnLst/>
          <a:rect l="0" t="0" r="0" b="0"/>
          <a:pathLst>
            <a:path>
              <a:moveTo>
                <a:pt x="0" y="45720"/>
              </a:moveTo>
              <a:lnTo>
                <a:pt x="41168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65593" y="577383"/>
        <a:ext cx="22114" cy="4422"/>
      </dsp:txXfrm>
    </dsp:sp>
    <dsp:sp modelId="{2664AFA4-F949-DE46-BCB4-E00C7066A7A5}">
      <dsp:nvSpPr>
        <dsp:cNvPr id="0" name=""/>
        <dsp:cNvSpPr/>
      </dsp:nvSpPr>
      <dsp:spPr>
        <a:xfrm>
          <a:off x="549627" y="2701"/>
          <a:ext cx="1922980" cy="115378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228" tIns="98908" rIns="94228" bIns="98908" numCol="1" spcCol="1270" anchor="ctr" anchorCtr="0">
          <a:noAutofit/>
        </a:bodyPr>
        <a:lstStyle/>
        <a:p>
          <a:pPr marL="0" lvl="0" indent="0" algn="ctr" defTabSz="711200">
            <a:lnSpc>
              <a:spcPct val="90000"/>
            </a:lnSpc>
            <a:spcBef>
              <a:spcPct val="0"/>
            </a:spcBef>
            <a:spcAft>
              <a:spcPct val="35000"/>
            </a:spcAft>
            <a:buNone/>
          </a:pPr>
          <a:r>
            <a:rPr lang="en-US" sz="1600" kern="1200" dirty="0"/>
            <a:t>Give every recruiter the tools to recruit equitably </a:t>
          </a:r>
        </a:p>
      </dsp:txBody>
      <dsp:txXfrm>
        <a:off x="549627" y="2701"/>
        <a:ext cx="1922980" cy="1153788"/>
      </dsp:txXfrm>
    </dsp:sp>
    <dsp:sp modelId="{CEF2BCBE-C394-CF4C-92FF-85BEB26607B5}">
      <dsp:nvSpPr>
        <dsp:cNvPr id="0" name=""/>
        <dsp:cNvSpPr/>
      </dsp:nvSpPr>
      <dsp:spPr>
        <a:xfrm>
          <a:off x="1511118" y="1154689"/>
          <a:ext cx="2365265" cy="411685"/>
        </a:xfrm>
        <a:custGeom>
          <a:avLst/>
          <a:gdLst/>
          <a:ahLst/>
          <a:cxnLst/>
          <a:rect l="0" t="0" r="0" b="0"/>
          <a:pathLst>
            <a:path>
              <a:moveTo>
                <a:pt x="2365265" y="0"/>
              </a:moveTo>
              <a:lnTo>
                <a:pt x="2365265" y="222942"/>
              </a:lnTo>
              <a:lnTo>
                <a:pt x="0" y="222942"/>
              </a:lnTo>
              <a:lnTo>
                <a:pt x="0" y="411685"/>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33594" y="1358320"/>
        <a:ext cx="120313" cy="4422"/>
      </dsp:txXfrm>
    </dsp:sp>
    <dsp:sp modelId="{C0F41096-FC85-C649-9018-EAB24CF66BF1}">
      <dsp:nvSpPr>
        <dsp:cNvPr id="0" name=""/>
        <dsp:cNvSpPr/>
      </dsp:nvSpPr>
      <dsp:spPr>
        <a:xfrm>
          <a:off x="2914893" y="2701"/>
          <a:ext cx="1922980" cy="115378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228" tIns="98908" rIns="94228" bIns="98908" numCol="1" spcCol="1270" anchor="ctr" anchorCtr="0">
          <a:noAutofit/>
        </a:bodyPr>
        <a:lstStyle/>
        <a:p>
          <a:pPr marL="0" lvl="0" indent="0" algn="ctr" defTabSz="711200">
            <a:lnSpc>
              <a:spcPct val="90000"/>
            </a:lnSpc>
            <a:spcBef>
              <a:spcPct val="0"/>
            </a:spcBef>
            <a:spcAft>
              <a:spcPct val="35000"/>
            </a:spcAft>
            <a:buNone/>
          </a:pPr>
          <a:r>
            <a:rPr lang="en-US" sz="1600" kern="1200"/>
            <a:t>Make hiring managers part of the solution</a:t>
          </a:r>
        </a:p>
      </dsp:txBody>
      <dsp:txXfrm>
        <a:off x="2914893" y="2701"/>
        <a:ext cx="1922980" cy="1153788"/>
      </dsp:txXfrm>
    </dsp:sp>
    <dsp:sp modelId="{DDE176A4-A5D6-F640-8C37-F6710849B075}">
      <dsp:nvSpPr>
        <dsp:cNvPr id="0" name=""/>
        <dsp:cNvSpPr/>
      </dsp:nvSpPr>
      <dsp:spPr>
        <a:xfrm>
          <a:off x="2470808" y="2129949"/>
          <a:ext cx="411685" cy="91440"/>
        </a:xfrm>
        <a:custGeom>
          <a:avLst/>
          <a:gdLst/>
          <a:ahLst/>
          <a:cxnLst/>
          <a:rect l="0" t="0" r="0" b="0"/>
          <a:pathLst>
            <a:path>
              <a:moveTo>
                <a:pt x="0" y="45720"/>
              </a:moveTo>
              <a:lnTo>
                <a:pt x="411685" y="45720"/>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65593" y="2173457"/>
        <a:ext cx="22114" cy="4422"/>
      </dsp:txXfrm>
    </dsp:sp>
    <dsp:sp modelId="{F5875F78-B2FF-0F4D-B9D2-813BD18CEF2A}">
      <dsp:nvSpPr>
        <dsp:cNvPr id="0" name=""/>
        <dsp:cNvSpPr/>
      </dsp:nvSpPr>
      <dsp:spPr>
        <a:xfrm>
          <a:off x="549627" y="1598774"/>
          <a:ext cx="1922980" cy="1153788"/>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228" tIns="98908" rIns="94228" bIns="98908" numCol="1" spcCol="1270" anchor="ctr" anchorCtr="0">
          <a:noAutofit/>
        </a:bodyPr>
        <a:lstStyle/>
        <a:p>
          <a:pPr marL="0" lvl="0" indent="0" algn="ctr" defTabSz="711200">
            <a:lnSpc>
              <a:spcPct val="90000"/>
            </a:lnSpc>
            <a:spcBef>
              <a:spcPct val="0"/>
            </a:spcBef>
            <a:spcAft>
              <a:spcPct val="35000"/>
            </a:spcAft>
            <a:buNone/>
          </a:pPr>
          <a:r>
            <a:rPr lang="en-US" sz="1600" kern="1200"/>
            <a:t>Build awareness of unconscious biases </a:t>
          </a:r>
        </a:p>
      </dsp:txBody>
      <dsp:txXfrm>
        <a:off x="549627" y="1598774"/>
        <a:ext cx="1922980" cy="1153788"/>
      </dsp:txXfrm>
    </dsp:sp>
    <dsp:sp modelId="{455DA3BD-FE4D-CC4F-93CA-37F33825F4A6}">
      <dsp:nvSpPr>
        <dsp:cNvPr id="0" name=""/>
        <dsp:cNvSpPr/>
      </dsp:nvSpPr>
      <dsp:spPr>
        <a:xfrm>
          <a:off x="1511118" y="2750763"/>
          <a:ext cx="2365265" cy="411685"/>
        </a:xfrm>
        <a:custGeom>
          <a:avLst/>
          <a:gdLst/>
          <a:ahLst/>
          <a:cxnLst/>
          <a:rect l="0" t="0" r="0" b="0"/>
          <a:pathLst>
            <a:path>
              <a:moveTo>
                <a:pt x="2365265" y="0"/>
              </a:moveTo>
              <a:lnTo>
                <a:pt x="2365265" y="222942"/>
              </a:lnTo>
              <a:lnTo>
                <a:pt x="0" y="222942"/>
              </a:lnTo>
              <a:lnTo>
                <a:pt x="0" y="411685"/>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33594" y="2954394"/>
        <a:ext cx="120313" cy="4422"/>
      </dsp:txXfrm>
    </dsp:sp>
    <dsp:sp modelId="{4A78219F-4625-E147-85BD-4F589488BEB7}">
      <dsp:nvSpPr>
        <dsp:cNvPr id="0" name=""/>
        <dsp:cNvSpPr/>
      </dsp:nvSpPr>
      <dsp:spPr>
        <a:xfrm>
          <a:off x="2914893" y="1598774"/>
          <a:ext cx="1922980" cy="1153788"/>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228" tIns="98908" rIns="94228" bIns="98908" numCol="1" spcCol="1270" anchor="ctr" anchorCtr="0">
          <a:noAutofit/>
        </a:bodyPr>
        <a:lstStyle/>
        <a:p>
          <a:pPr marL="0" lvl="0" indent="0" algn="ctr" defTabSz="711200">
            <a:lnSpc>
              <a:spcPct val="90000"/>
            </a:lnSpc>
            <a:spcBef>
              <a:spcPct val="0"/>
            </a:spcBef>
            <a:spcAft>
              <a:spcPct val="35000"/>
            </a:spcAft>
            <a:buNone/>
          </a:pPr>
          <a:r>
            <a:rPr lang="en-US" sz="1600" kern="1200"/>
            <a:t>Ask for help internally and externally to grow your network</a:t>
          </a:r>
        </a:p>
      </dsp:txBody>
      <dsp:txXfrm>
        <a:off x="2914893" y="1598774"/>
        <a:ext cx="1922980" cy="1153788"/>
      </dsp:txXfrm>
    </dsp:sp>
    <dsp:sp modelId="{F7BE1973-FE95-0742-8224-87884590A7DC}">
      <dsp:nvSpPr>
        <dsp:cNvPr id="0" name=""/>
        <dsp:cNvSpPr/>
      </dsp:nvSpPr>
      <dsp:spPr>
        <a:xfrm>
          <a:off x="2470808" y="3726022"/>
          <a:ext cx="411685" cy="91440"/>
        </a:xfrm>
        <a:custGeom>
          <a:avLst/>
          <a:gdLst/>
          <a:ahLst/>
          <a:cxnLst/>
          <a:rect l="0" t="0" r="0" b="0"/>
          <a:pathLst>
            <a:path>
              <a:moveTo>
                <a:pt x="0" y="45720"/>
              </a:moveTo>
              <a:lnTo>
                <a:pt x="411685"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65593" y="3769531"/>
        <a:ext cx="22114" cy="4422"/>
      </dsp:txXfrm>
    </dsp:sp>
    <dsp:sp modelId="{DE09EE96-DDBD-F045-B246-EA7B4F8021B7}">
      <dsp:nvSpPr>
        <dsp:cNvPr id="0" name=""/>
        <dsp:cNvSpPr/>
      </dsp:nvSpPr>
      <dsp:spPr>
        <a:xfrm>
          <a:off x="549627" y="3194848"/>
          <a:ext cx="1922980" cy="1153788"/>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228" tIns="98908" rIns="94228" bIns="98908" numCol="1" spcCol="1270" anchor="ctr" anchorCtr="0">
          <a:noAutofit/>
        </a:bodyPr>
        <a:lstStyle/>
        <a:p>
          <a:pPr marL="0" lvl="0" indent="0" algn="ctr" defTabSz="711200">
            <a:lnSpc>
              <a:spcPct val="90000"/>
            </a:lnSpc>
            <a:spcBef>
              <a:spcPct val="0"/>
            </a:spcBef>
            <a:spcAft>
              <a:spcPct val="35000"/>
            </a:spcAft>
            <a:buNone/>
          </a:pPr>
          <a:r>
            <a:rPr lang="en-US" sz="1600" kern="1200"/>
            <a:t>Reverse engineer your job descriptions to focus on potential over credentials</a:t>
          </a:r>
        </a:p>
      </dsp:txBody>
      <dsp:txXfrm>
        <a:off x="549627" y="3194848"/>
        <a:ext cx="1922980" cy="1153788"/>
      </dsp:txXfrm>
    </dsp:sp>
    <dsp:sp modelId="{24A57A79-5FE9-224E-8871-C9771263F154}">
      <dsp:nvSpPr>
        <dsp:cNvPr id="0" name=""/>
        <dsp:cNvSpPr/>
      </dsp:nvSpPr>
      <dsp:spPr>
        <a:xfrm>
          <a:off x="2914893" y="3194848"/>
          <a:ext cx="1922980" cy="115378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4228" tIns="98908" rIns="94228" bIns="98908" numCol="1" spcCol="1270" anchor="ctr" anchorCtr="0">
          <a:noAutofit/>
        </a:bodyPr>
        <a:lstStyle/>
        <a:p>
          <a:pPr marL="0" lvl="0" indent="0" algn="ctr" defTabSz="711200">
            <a:lnSpc>
              <a:spcPct val="90000"/>
            </a:lnSpc>
            <a:spcBef>
              <a:spcPct val="0"/>
            </a:spcBef>
            <a:spcAft>
              <a:spcPct val="35000"/>
            </a:spcAft>
            <a:buNone/>
          </a:pPr>
          <a:r>
            <a:rPr lang="en-US" sz="1600" kern="1200"/>
            <a:t>Ensure your interview panels accurately represent your organization</a:t>
          </a:r>
        </a:p>
      </dsp:txBody>
      <dsp:txXfrm>
        <a:off x="2914893" y="3194848"/>
        <a:ext cx="1922980" cy="1153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31162-18C2-BF4E-A8E0-8A691CBCE439}">
      <dsp:nvSpPr>
        <dsp:cNvPr id="0" name=""/>
        <dsp:cNvSpPr/>
      </dsp:nvSpPr>
      <dsp:spPr>
        <a:xfrm>
          <a:off x="1324170" y="4159"/>
          <a:ext cx="4252170" cy="25513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Recognize that this is not a hurdle we can tackle overnight.</a:t>
          </a:r>
        </a:p>
      </dsp:txBody>
      <dsp:txXfrm>
        <a:off x="1324170" y="4159"/>
        <a:ext cx="4252170" cy="2551302"/>
      </dsp:txXfrm>
    </dsp:sp>
    <dsp:sp modelId="{5BA08A42-B0BC-074E-8E4B-8FE9EBD05C39}">
      <dsp:nvSpPr>
        <dsp:cNvPr id="0" name=""/>
        <dsp:cNvSpPr/>
      </dsp:nvSpPr>
      <dsp:spPr>
        <a:xfrm>
          <a:off x="1324170" y="2980679"/>
          <a:ext cx="4252170" cy="255130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Recognize that this IS a hurdle we need to tackle.</a:t>
          </a:r>
        </a:p>
      </dsp:txBody>
      <dsp:txXfrm>
        <a:off x="1324170" y="2980679"/>
        <a:ext cx="4252170" cy="25513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E1F8C-A5F4-4600-8165-16D6BC758A93}">
      <dsp:nvSpPr>
        <dsp:cNvPr id="0" name=""/>
        <dsp:cNvSpPr/>
      </dsp:nvSpPr>
      <dsp:spPr>
        <a:xfrm>
          <a:off x="0" y="1882"/>
          <a:ext cx="10506456" cy="9540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7DD6E3-1B61-416E-B884-33022586751A}">
      <dsp:nvSpPr>
        <dsp:cNvPr id="0" name=""/>
        <dsp:cNvSpPr/>
      </dsp:nvSpPr>
      <dsp:spPr>
        <a:xfrm>
          <a:off x="288595" y="216539"/>
          <a:ext cx="524718" cy="5247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E4386E-923C-4373-9F9D-81FA8B7E8659}">
      <dsp:nvSpPr>
        <dsp:cNvPr id="0" name=""/>
        <dsp:cNvSpPr/>
      </dsp:nvSpPr>
      <dsp:spPr>
        <a:xfrm>
          <a:off x="1101908" y="1882"/>
          <a:ext cx="9404547"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dirty="0"/>
            <a:t>We know this isn’t an immediate fix.  But it is a start in the right direction   </a:t>
          </a:r>
        </a:p>
      </dsp:txBody>
      <dsp:txXfrm>
        <a:off x="1101908" y="1882"/>
        <a:ext cx="9404547" cy="954033"/>
      </dsp:txXfrm>
    </dsp:sp>
    <dsp:sp modelId="{A6A2BF15-DA72-44CC-8AF3-354A5105ECC9}">
      <dsp:nvSpPr>
        <dsp:cNvPr id="0" name=""/>
        <dsp:cNvSpPr/>
      </dsp:nvSpPr>
      <dsp:spPr>
        <a:xfrm>
          <a:off x="0" y="1194424"/>
          <a:ext cx="10506456" cy="9540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646CDD-D998-4481-B011-A3858D76BC7D}">
      <dsp:nvSpPr>
        <dsp:cNvPr id="0" name=""/>
        <dsp:cNvSpPr/>
      </dsp:nvSpPr>
      <dsp:spPr>
        <a:xfrm>
          <a:off x="288595" y="1409081"/>
          <a:ext cx="524718" cy="5247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AEDEA7-66AA-4D79-A00D-C98563296AAF}">
      <dsp:nvSpPr>
        <dsp:cNvPr id="0" name=""/>
        <dsp:cNvSpPr/>
      </dsp:nvSpPr>
      <dsp:spPr>
        <a:xfrm>
          <a:off x="1101908" y="1194424"/>
          <a:ext cx="9404547"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Here is our ask of you – </a:t>
          </a:r>
        </a:p>
      </dsp:txBody>
      <dsp:txXfrm>
        <a:off x="1101908" y="1194424"/>
        <a:ext cx="9404547" cy="954033"/>
      </dsp:txXfrm>
    </dsp:sp>
    <dsp:sp modelId="{C7A00E2F-F3CB-47DF-8B63-20317D1BCD57}">
      <dsp:nvSpPr>
        <dsp:cNvPr id="0" name=""/>
        <dsp:cNvSpPr/>
      </dsp:nvSpPr>
      <dsp:spPr>
        <a:xfrm>
          <a:off x="0" y="2386966"/>
          <a:ext cx="10506456" cy="95403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2C10BE-D131-4D42-A51E-2C94BE516338}">
      <dsp:nvSpPr>
        <dsp:cNvPr id="0" name=""/>
        <dsp:cNvSpPr/>
      </dsp:nvSpPr>
      <dsp:spPr>
        <a:xfrm>
          <a:off x="288595" y="2601623"/>
          <a:ext cx="524718" cy="5247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38E5CE-531E-47FB-AD87-AD5E418B4860}">
      <dsp:nvSpPr>
        <dsp:cNvPr id="0" name=""/>
        <dsp:cNvSpPr/>
      </dsp:nvSpPr>
      <dsp:spPr>
        <a:xfrm>
          <a:off x="1101908" y="2386966"/>
          <a:ext cx="4727905"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Please think about how we can</a:t>
          </a:r>
        </a:p>
      </dsp:txBody>
      <dsp:txXfrm>
        <a:off x="1101908" y="2386966"/>
        <a:ext cx="4727905" cy="954033"/>
      </dsp:txXfrm>
    </dsp:sp>
    <dsp:sp modelId="{3C462EEF-8E45-4EBE-915A-C1603D28722F}">
      <dsp:nvSpPr>
        <dsp:cNvPr id="0" name=""/>
        <dsp:cNvSpPr/>
      </dsp:nvSpPr>
      <dsp:spPr>
        <a:xfrm>
          <a:off x="5829813" y="2386966"/>
          <a:ext cx="4676642"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800100">
            <a:lnSpc>
              <a:spcPct val="90000"/>
            </a:lnSpc>
            <a:spcBef>
              <a:spcPct val="0"/>
            </a:spcBef>
            <a:spcAft>
              <a:spcPct val="35000"/>
            </a:spcAft>
            <a:buNone/>
          </a:pPr>
          <a:r>
            <a:rPr lang="en-US" sz="1800" kern="1200" dirty="0"/>
            <a:t>- utilize existing pipelines more effectively</a:t>
          </a:r>
        </a:p>
        <a:p>
          <a:pPr marL="0" lvl="0" indent="0" algn="l" defTabSz="800100">
            <a:lnSpc>
              <a:spcPct val="90000"/>
            </a:lnSpc>
            <a:spcBef>
              <a:spcPct val="0"/>
            </a:spcBef>
            <a:spcAft>
              <a:spcPct val="35000"/>
            </a:spcAft>
            <a:buNone/>
          </a:pPr>
          <a:r>
            <a:rPr lang="en-US" sz="1800" kern="1200" dirty="0"/>
            <a:t>- establish new or strengthen existing pipelines</a:t>
          </a:r>
        </a:p>
      </dsp:txBody>
      <dsp:txXfrm>
        <a:off x="5829813" y="2386966"/>
        <a:ext cx="4676642" cy="954033"/>
      </dsp:txXfrm>
    </dsp:sp>
    <dsp:sp modelId="{6F934166-8113-4F14-9B6B-38E2C680E62C}">
      <dsp:nvSpPr>
        <dsp:cNvPr id="0" name=""/>
        <dsp:cNvSpPr/>
      </dsp:nvSpPr>
      <dsp:spPr>
        <a:xfrm>
          <a:off x="0" y="3579508"/>
          <a:ext cx="10506456" cy="95403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148699-4AB1-4C48-803A-6C33850FD95C}">
      <dsp:nvSpPr>
        <dsp:cNvPr id="0" name=""/>
        <dsp:cNvSpPr/>
      </dsp:nvSpPr>
      <dsp:spPr>
        <a:xfrm>
          <a:off x="288595" y="3794165"/>
          <a:ext cx="524718" cy="5247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5D3C87-C377-4A77-89E3-268ABEB84004}">
      <dsp:nvSpPr>
        <dsp:cNvPr id="0" name=""/>
        <dsp:cNvSpPr/>
      </dsp:nvSpPr>
      <dsp:spPr>
        <a:xfrm>
          <a:off x="1101908" y="3579508"/>
          <a:ext cx="9404547"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Your ideas can help!</a:t>
          </a:r>
        </a:p>
      </dsp:txBody>
      <dsp:txXfrm>
        <a:off x="1101908" y="3579508"/>
        <a:ext cx="9404547" cy="954033"/>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D7A7C-58FE-4244-B478-053030843E4F}" type="datetimeFigureOut">
              <a:rPr lang="en-US" smtClean="0"/>
              <a:t>2/22/21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1A8AA-569A-1E43-8ACA-53B734FC7C81}" type="slidenum">
              <a:rPr lang="en-US" smtClean="0"/>
              <a:t>‹#›</a:t>
            </a:fld>
            <a:endParaRPr lang="en-US"/>
          </a:p>
        </p:txBody>
      </p:sp>
    </p:spTree>
    <p:extLst>
      <p:ext uri="{BB962C8B-B14F-4D97-AF65-F5344CB8AC3E}">
        <p14:creationId xmlns:p14="http://schemas.microsoft.com/office/powerpoint/2010/main" val="2200725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61A8AA-569A-1E43-8ACA-53B734FC7C81}" type="slidenum">
              <a:rPr lang="en-US" smtClean="0"/>
              <a:t>2</a:t>
            </a:fld>
            <a:endParaRPr lang="en-US"/>
          </a:p>
        </p:txBody>
      </p:sp>
    </p:spTree>
    <p:extLst>
      <p:ext uri="{BB962C8B-B14F-4D97-AF65-F5344CB8AC3E}">
        <p14:creationId xmlns:p14="http://schemas.microsoft.com/office/powerpoint/2010/main" val="60666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61A8AA-569A-1E43-8ACA-53B734FC7C81}" type="slidenum">
              <a:rPr lang="en-US" smtClean="0"/>
              <a:t>4</a:t>
            </a:fld>
            <a:endParaRPr lang="en-US"/>
          </a:p>
        </p:txBody>
      </p:sp>
    </p:spTree>
    <p:extLst>
      <p:ext uri="{BB962C8B-B14F-4D97-AF65-F5344CB8AC3E}">
        <p14:creationId xmlns:p14="http://schemas.microsoft.com/office/powerpoint/2010/main" val="393612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presentation was about utilizing pipelines and removing the barriers to doing so.  If your immediate thought is that this will not work for us, you should know that we are not the first to approach this topic, or even put the changes described earlier in place.  We are behind the curve on this and are catching up to what other divisions have already successfully done. </a:t>
            </a:r>
          </a:p>
          <a:p>
            <a:endParaRPr lang="en-US" dirty="0"/>
          </a:p>
        </p:txBody>
      </p:sp>
      <p:sp>
        <p:nvSpPr>
          <p:cNvPr id="4" name="Slide Number Placeholder 3"/>
          <p:cNvSpPr>
            <a:spLocks noGrp="1"/>
          </p:cNvSpPr>
          <p:nvPr>
            <p:ph type="sldNum" sz="quarter" idx="5"/>
          </p:nvPr>
        </p:nvSpPr>
        <p:spPr/>
        <p:txBody>
          <a:bodyPr/>
          <a:lstStyle/>
          <a:p>
            <a:fld id="{4C61A8AA-569A-1E43-8ACA-53B734FC7C81}" type="slidenum">
              <a:rPr lang="en-US" smtClean="0"/>
              <a:t>9</a:t>
            </a:fld>
            <a:endParaRPr lang="en-US"/>
          </a:p>
        </p:txBody>
      </p:sp>
    </p:spTree>
    <p:extLst>
      <p:ext uri="{BB962C8B-B14F-4D97-AF65-F5344CB8AC3E}">
        <p14:creationId xmlns:p14="http://schemas.microsoft.com/office/powerpoint/2010/main" val="429120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87F4A-9129-5942-AC71-E56849BE05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71F9DB-451A-9840-9C3E-FF0D7B985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16530C-B481-1746-99A6-9CD32C4F097F}"/>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5" name="Footer Placeholder 4">
            <a:extLst>
              <a:ext uri="{FF2B5EF4-FFF2-40B4-BE49-F238E27FC236}">
                <a16:creationId xmlns:a16="http://schemas.microsoft.com/office/drawing/2014/main" id="{34C09707-B268-3F4F-A444-97DBCBD46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2B3FD-B04F-4140-9656-FDD201D5DEC1}"/>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424224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8B82A-CBE5-C74F-B462-262D76EE9A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3AA065-8F74-9C4A-A8FD-892AC47E84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8CCDD9-A455-6D47-A46A-003B46C23566}"/>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5" name="Footer Placeholder 4">
            <a:extLst>
              <a:ext uri="{FF2B5EF4-FFF2-40B4-BE49-F238E27FC236}">
                <a16:creationId xmlns:a16="http://schemas.microsoft.com/office/drawing/2014/main" id="{C31677C5-3EB7-1E49-89B9-531655B73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8D18D-E441-E84A-BDE0-D11B07227F86}"/>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1409117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C126B-2CEC-4443-8D5B-B7C2525D36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F6CCA5-113F-384C-8AEC-726821E4BF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98959-4EA7-F244-8E1B-53DFA3039EA5}"/>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5" name="Footer Placeholder 4">
            <a:extLst>
              <a:ext uri="{FF2B5EF4-FFF2-40B4-BE49-F238E27FC236}">
                <a16:creationId xmlns:a16="http://schemas.microsoft.com/office/drawing/2014/main" id="{9CD3401F-E6AA-8645-A449-EA14B85B7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C0EB1-1B1C-C445-BA66-B69ECF4D414C}"/>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310830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B6E06-0F79-4043-A274-53FB67C87F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043FC-C58A-B84A-A66F-9F204CFE66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0AA40-61A1-534D-8744-FF4A57291FFE}"/>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5" name="Footer Placeholder 4">
            <a:extLst>
              <a:ext uri="{FF2B5EF4-FFF2-40B4-BE49-F238E27FC236}">
                <a16:creationId xmlns:a16="http://schemas.microsoft.com/office/drawing/2014/main" id="{84085A95-C015-4945-BA5A-82EE0A245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410AD-EDA5-264F-9C0A-A4F749E746F0}"/>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317981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EB685-A6E7-EC45-9D0C-B780187C8C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048610-D36F-0A4A-9105-5DAE37EA31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CCA6CB-51A0-0043-909D-17D5F8593813}"/>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5" name="Footer Placeholder 4">
            <a:extLst>
              <a:ext uri="{FF2B5EF4-FFF2-40B4-BE49-F238E27FC236}">
                <a16:creationId xmlns:a16="http://schemas.microsoft.com/office/drawing/2014/main" id="{82653E94-0F14-CC4C-9C0A-AADAD652A3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69AED-CDF2-764D-8CFE-795DE16A18A3}"/>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182933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598DB-65E1-F847-AEF7-98DA7043BC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FB80B-57BB-9842-8789-21B1C0C2B9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A50DBD-00B7-644C-83A4-2397AF1673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A114D8-5B60-F748-8DBE-4570C1BB4831}"/>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6" name="Footer Placeholder 5">
            <a:extLst>
              <a:ext uri="{FF2B5EF4-FFF2-40B4-BE49-F238E27FC236}">
                <a16:creationId xmlns:a16="http://schemas.microsoft.com/office/drawing/2014/main" id="{3FD740A3-4D20-6C48-9CBD-F560EBE8D6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8D625-01C8-1642-B295-FB950C2849A6}"/>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109415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1DA8-AE3F-7D42-8386-33941E9CFF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5A3C32-CE8E-1840-8970-D678594D0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243739-0F5A-574D-905D-42EFCF719C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501150-C9ED-5945-A81F-C9B325977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EE2D6-1CC8-534E-A6BF-145109A328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6A00AC-590A-A94D-AB1B-FF02B1AE0A3B}"/>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8" name="Footer Placeholder 7">
            <a:extLst>
              <a:ext uri="{FF2B5EF4-FFF2-40B4-BE49-F238E27FC236}">
                <a16:creationId xmlns:a16="http://schemas.microsoft.com/office/drawing/2014/main" id="{7C32C2B4-BEE7-684E-AFE8-4453718EC4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3204A6-1CFF-EC44-B97D-356B4914A005}"/>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26654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2123-E01E-D044-942C-692FCB520C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7C154-8553-4441-905E-09590963DF51}"/>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4" name="Footer Placeholder 3">
            <a:extLst>
              <a:ext uri="{FF2B5EF4-FFF2-40B4-BE49-F238E27FC236}">
                <a16:creationId xmlns:a16="http://schemas.microsoft.com/office/drawing/2014/main" id="{268E7B74-739B-0B47-A7C8-4E785C6BC0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930CD2-E443-644B-A075-F82B867B5AD4}"/>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306138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6EE76-EFEE-C44C-A7A7-222821E6379A}"/>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3" name="Footer Placeholder 2">
            <a:extLst>
              <a:ext uri="{FF2B5EF4-FFF2-40B4-BE49-F238E27FC236}">
                <a16:creationId xmlns:a16="http://schemas.microsoft.com/office/drawing/2014/main" id="{BA710A98-63B4-7347-A0C6-F6F29BFB5C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BBD70D-D6F7-C441-ABBD-4212FBDF0B82}"/>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953966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75F0-B555-584F-9393-4736BA2B6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D6E806-AB81-FB49-8B6D-D674B00DBB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D1CECB-5E9B-2142-92C0-F555002EE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DF8BD-B540-5D49-A601-EE71E19D9BC2}"/>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6" name="Footer Placeholder 5">
            <a:extLst>
              <a:ext uri="{FF2B5EF4-FFF2-40B4-BE49-F238E27FC236}">
                <a16:creationId xmlns:a16="http://schemas.microsoft.com/office/drawing/2014/main" id="{BAEDC027-8F51-C943-9F40-34B44FC40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5F6F6-BCF4-F340-B314-62E755F4099A}"/>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130328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65E2C-38E0-0543-A33D-C10EC99306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E62E8F-A359-6E4F-8EDD-4A3B10990F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2CA2C9-F46D-E942-A254-F75480D81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0B2FD-12FE-764C-92D2-304111186C1C}"/>
              </a:ext>
            </a:extLst>
          </p:cNvPr>
          <p:cNvSpPr>
            <a:spLocks noGrp="1"/>
          </p:cNvSpPr>
          <p:nvPr>
            <p:ph type="dt" sz="half" idx="10"/>
          </p:nvPr>
        </p:nvSpPr>
        <p:spPr/>
        <p:txBody>
          <a:bodyPr/>
          <a:lstStyle/>
          <a:p>
            <a:fld id="{CB5D3845-5255-7E46-8174-2D9BAFC7A59A}" type="datetimeFigureOut">
              <a:rPr lang="en-US" smtClean="0"/>
              <a:t>2/22/21</a:t>
            </a:fld>
            <a:endParaRPr lang="en-US"/>
          </a:p>
        </p:txBody>
      </p:sp>
      <p:sp>
        <p:nvSpPr>
          <p:cNvPr id="6" name="Footer Placeholder 5">
            <a:extLst>
              <a:ext uri="{FF2B5EF4-FFF2-40B4-BE49-F238E27FC236}">
                <a16:creationId xmlns:a16="http://schemas.microsoft.com/office/drawing/2014/main" id="{D2205D65-7759-5140-B79D-26E836A36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8B3D2D-443D-314C-85F6-FDB02F5FAC48}"/>
              </a:ext>
            </a:extLst>
          </p:cNvPr>
          <p:cNvSpPr>
            <a:spLocks noGrp="1"/>
          </p:cNvSpPr>
          <p:nvPr>
            <p:ph type="sldNum" sz="quarter" idx="12"/>
          </p:nvPr>
        </p:nvSpPr>
        <p:spPr/>
        <p:txBody>
          <a:bodyPr/>
          <a:lstStyle/>
          <a:p>
            <a:fld id="{F3059F25-49EE-1B42-8B4A-26CEBB43C9E3}" type="slidenum">
              <a:rPr lang="en-US" smtClean="0"/>
              <a:t>‹#›</a:t>
            </a:fld>
            <a:endParaRPr lang="en-US"/>
          </a:p>
        </p:txBody>
      </p:sp>
    </p:spTree>
    <p:extLst>
      <p:ext uri="{BB962C8B-B14F-4D97-AF65-F5344CB8AC3E}">
        <p14:creationId xmlns:p14="http://schemas.microsoft.com/office/powerpoint/2010/main" val="3607683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0E76C-F1B6-D543-88DE-788221CA2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FF3700-DB41-0042-B098-56AD2B037C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F8D73-04AD-2D49-979C-04C65B18E6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D3845-5255-7E46-8174-2D9BAFC7A59A}" type="datetimeFigureOut">
              <a:rPr lang="en-US" smtClean="0"/>
              <a:t>2/22/21</a:t>
            </a:fld>
            <a:endParaRPr lang="en-US"/>
          </a:p>
        </p:txBody>
      </p:sp>
      <p:sp>
        <p:nvSpPr>
          <p:cNvPr id="5" name="Footer Placeholder 4">
            <a:extLst>
              <a:ext uri="{FF2B5EF4-FFF2-40B4-BE49-F238E27FC236}">
                <a16:creationId xmlns:a16="http://schemas.microsoft.com/office/drawing/2014/main" id="{3C310C20-88A7-B544-897A-D658098612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93BD4F-A975-9648-9254-37E4AF2A01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59F25-49EE-1B42-8B4A-26CEBB43C9E3}" type="slidenum">
              <a:rPr lang="en-US" smtClean="0"/>
              <a:t>‹#›</a:t>
            </a:fld>
            <a:endParaRPr lang="en-US"/>
          </a:p>
        </p:txBody>
      </p:sp>
    </p:spTree>
    <p:extLst>
      <p:ext uri="{BB962C8B-B14F-4D97-AF65-F5344CB8AC3E}">
        <p14:creationId xmlns:p14="http://schemas.microsoft.com/office/powerpoint/2010/main" val="1871872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aises.org/" TargetMode="External"/><Relationship Id="rId3" Type="http://schemas.openxmlformats.org/officeDocument/2006/relationships/hyperlink" Target="https://www.naaap.org/" TargetMode="External"/><Relationship Id="rId7" Type="http://schemas.openxmlformats.org/officeDocument/2006/relationships/hyperlink" Target="https://www.shpe.org/" TargetMode="External"/><Relationship Id="rId2" Type="http://schemas.openxmlformats.org/officeDocument/2006/relationships/hyperlink" Target="https://www.awis.org/" TargetMode="External"/><Relationship Id="rId1" Type="http://schemas.openxmlformats.org/officeDocument/2006/relationships/slideLayout" Target="../slideLayouts/slideLayout2.xml"/><Relationship Id="rId6" Type="http://schemas.openxmlformats.org/officeDocument/2006/relationships/hyperlink" Target="https://www.sacnas.org/" TargetMode="External"/><Relationship Id="rId5" Type="http://schemas.openxmlformats.org/officeDocument/2006/relationships/hyperlink" Target="https://www.nsbp.org/" TargetMode="External"/><Relationship Id="rId4" Type="http://schemas.openxmlformats.org/officeDocument/2006/relationships/hyperlink" Target="http://www.hispanicphysicists.org/" TargetMode="External"/><Relationship Id="rId9" Type="http://schemas.openxmlformats.org/officeDocument/2006/relationships/hyperlink" Target="https://nsbe.org/home.aspx"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6B2A03-A136-6741-B7E2-A1B4D7AF38CB}"/>
              </a:ext>
            </a:extLst>
          </p:cNvPr>
          <p:cNvSpPr>
            <a:spLocks noGrp="1"/>
          </p:cNvSpPr>
          <p:nvPr>
            <p:ph type="ctrTitle"/>
          </p:nvPr>
        </p:nvSpPr>
        <p:spPr>
          <a:xfrm>
            <a:off x="4038600" y="1939159"/>
            <a:ext cx="7644627" cy="2751086"/>
          </a:xfrm>
        </p:spPr>
        <p:txBody>
          <a:bodyPr>
            <a:normAutofit/>
          </a:bodyPr>
          <a:lstStyle/>
          <a:p>
            <a:pPr algn="r"/>
            <a:r>
              <a:rPr lang="en-US" dirty="0"/>
              <a:t>Recruitment - Hitting the URM Pipelines</a:t>
            </a:r>
          </a:p>
        </p:txBody>
      </p:sp>
      <p:sp>
        <p:nvSpPr>
          <p:cNvPr id="3" name="Subtitle 2">
            <a:extLst>
              <a:ext uri="{FF2B5EF4-FFF2-40B4-BE49-F238E27FC236}">
                <a16:creationId xmlns:a16="http://schemas.microsoft.com/office/drawing/2014/main" id="{9D33DB69-13E6-EA43-906E-5F527CE2C616}"/>
              </a:ext>
            </a:extLst>
          </p:cNvPr>
          <p:cNvSpPr>
            <a:spLocks noGrp="1"/>
          </p:cNvSpPr>
          <p:nvPr>
            <p:ph type="subTitle" idx="1"/>
          </p:nvPr>
        </p:nvSpPr>
        <p:spPr>
          <a:xfrm>
            <a:off x="4038600" y="4782320"/>
            <a:ext cx="7644627" cy="1329443"/>
          </a:xfrm>
        </p:spPr>
        <p:txBody>
          <a:bodyPr>
            <a:normAutofit fontScale="55000" lnSpcReduction="20000"/>
          </a:bodyPr>
          <a:lstStyle/>
          <a:p>
            <a:pPr algn="r"/>
            <a:r>
              <a:rPr lang="en-US" dirty="0"/>
              <a:t>Mark Bandstra</a:t>
            </a:r>
          </a:p>
          <a:p>
            <a:pPr algn="r"/>
            <a:r>
              <a:rPr lang="en-US" dirty="0"/>
              <a:t>Heather Crawford</a:t>
            </a:r>
          </a:p>
          <a:p>
            <a:pPr algn="r"/>
            <a:r>
              <a:rPr lang="en-US" u="sng" dirty="0"/>
              <a:t>Tom Gallant</a:t>
            </a:r>
          </a:p>
          <a:p>
            <a:pPr algn="r"/>
            <a:r>
              <a:rPr lang="en-US" dirty="0"/>
              <a:t>Ernst </a:t>
            </a:r>
            <a:r>
              <a:rPr lang="en-US" dirty="0" err="1"/>
              <a:t>Sichtermann</a:t>
            </a:r>
            <a:endParaRPr lang="en-US" dirty="0"/>
          </a:p>
          <a:p>
            <a:pPr algn="r"/>
            <a:r>
              <a:rPr lang="en-US" u="sng" dirty="0"/>
              <a:t>Rasool Yousufzai</a:t>
            </a:r>
          </a:p>
        </p:txBody>
      </p:sp>
    </p:spTree>
    <p:extLst>
      <p:ext uri="{BB962C8B-B14F-4D97-AF65-F5344CB8AC3E}">
        <p14:creationId xmlns:p14="http://schemas.microsoft.com/office/powerpoint/2010/main" val="17101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algn="ctr"/>
            <a:endParaRPr lang="en-US"/>
          </a:p>
        </p:txBody>
      </p:sp>
      <p:sp>
        <p:nvSpPr>
          <p:cNvPr id="2" name="Title 1">
            <a:extLst>
              <a:ext uri="{FF2B5EF4-FFF2-40B4-BE49-F238E27FC236}">
                <a16:creationId xmlns:a16="http://schemas.microsoft.com/office/drawing/2014/main" id="{254C2D04-8D3A-C043-AEE3-93D92B7F149A}"/>
              </a:ext>
            </a:extLst>
          </p:cNvPr>
          <p:cNvSpPr>
            <a:spLocks noGrp="1"/>
          </p:cNvSpPr>
          <p:nvPr>
            <p:ph type="title"/>
          </p:nvPr>
        </p:nvSpPr>
        <p:spPr>
          <a:xfrm>
            <a:off x="838200" y="401221"/>
            <a:ext cx="10515600" cy="1348065"/>
          </a:xfrm>
        </p:spPr>
        <p:txBody>
          <a:bodyPr>
            <a:normAutofit/>
          </a:bodyPr>
          <a:lstStyle/>
          <a:p>
            <a:pPr algn="ctr"/>
            <a:r>
              <a:rPr lang="en-US" sz="5400">
                <a:solidFill>
                  <a:srgbClr val="FFFFFF"/>
                </a:solidFill>
              </a:rPr>
              <a:t>Final thoughts</a:t>
            </a:r>
          </a:p>
        </p:txBody>
      </p:sp>
      <p:sp>
        <p:nvSpPr>
          <p:cNvPr id="3" name="Content Placeholder 2">
            <a:extLst>
              <a:ext uri="{FF2B5EF4-FFF2-40B4-BE49-F238E27FC236}">
                <a16:creationId xmlns:a16="http://schemas.microsoft.com/office/drawing/2014/main" id="{116F1E3D-6FEE-E74A-9B9A-C9C83443BB5C}"/>
              </a:ext>
            </a:extLst>
          </p:cNvPr>
          <p:cNvSpPr>
            <a:spLocks noGrp="1"/>
          </p:cNvSpPr>
          <p:nvPr>
            <p:ph idx="1"/>
          </p:nvPr>
        </p:nvSpPr>
        <p:spPr>
          <a:xfrm>
            <a:off x="838200" y="2586789"/>
            <a:ext cx="10515600" cy="3590174"/>
          </a:xfrm>
        </p:spPr>
        <p:txBody>
          <a:bodyPr>
            <a:normAutofit/>
          </a:bodyPr>
          <a:lstStyle/>
          <a:p>
            <a:pPr marL="0" indent="0" algn="ctr">
              <a:buNone/>
            </a:pPr>
            <a:r>
              <a:rPr lang="en-US" sz="2400" dirty="0"/>
              <a:t>Special thanks to the </a:t>
            </a:r>
            <a:r>
              <a:rPr lang="en-US" sz="2400" dirty="0" err="1"/>
              <a:t>Sapana</a:t>
            </a:r>
            <a:r>
              <a:rPr lang="en-US" sz="2400" dirty="0"/>
              <a:t> </a:t>
            </a:r>
            <a:r>
              <a:rPr lang="en-US" sz="2400" dirty="0" err="1"/>
              <a:t>Kanakia</a:t>
            </a:r>
            <a:r>
              <a:rPr lang="en-US" sz="2400" dirty="0"/>
              <a:t> for her years of service as our former recruiter. </a:t>
            </a:r>
          </a:p>
          <a:p>
            <a:pPr marL="0" indent="0" algn="ctr">
              <a:buNone/>
            </a:pPr>
            <a:r>
              <a:rPr lang="en-US" sz="2400" dirty="0"/>
              <a:t>Also, to Rasool Yousufzai, our new recruiter, for partnering with us on this new initiative.  </a:t>
            </a:r>
          </a:p>
          <a:p>
            <a:pPr marL="0" indent="0" algn="ctr">
              <a:buNone/>
            </a:pPr>
            <a:endParaRPr lang="en-US" sz="2400" dirty="0"/>
          </a:p>
          <a:p>
            <a:pPr marL="0" indent="0" algn="ctr">
              <a:buNone/>
            </a:pPr>
            <a:r>
              <a:rPr lang="en-US" sz="2400" dirty="0"/>
              <a:t>If you have any feedback or questions (or ideas!), please contact us at</a:t>
            </a:r>
          </a:p>
          <a:p>
            <a:pPr marL="0" indent="0" algn="ctr">
              <a:buNone/>
            </a:pPr>
            <a:r>
              <a:rPr lang="en-US" sz="2400" b="1" dirty="0" err="1"/>
              <a:t>NSD-IDEA-Council@lbl.gov</a:t>
            </a:r>
            <a:endParaRPr lang="en-US" sz="2400" dirty="0"/>
          </a:p>
        </p:txBody>
      </p:sp>
    </p:spTree>
    <p:extLst>
      <p:ext uri="{BB962C8B-B14F-4D97-AF65-F5344CB8AC3E}">
        <p14:creationId xmlns:p14="http://schemas.microsoft.com/office/powerpoint/2010/main" val="39239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A16228F-9D9A-9645-B309-51FF90F839E7}"/>
              </a:ext>
            </a:extLst>
          </p:cNvPr>
          <p:cNvSpPr>
            <a:spLocks noGrp="1"/>
          </p:cNvSpPr>
          <p:nvPr>
            <p:ph type="title"/>
          </p:nvPr>
        </p:nvSpPr>
        <p:spPr>
          <a:xfrm>
            <a:off x="838200" y="365125"/>
            <a:ext cx="5387502" cy="1325563"/>
          </a:xfrm>
        </p:spPr>
        <p:txBody>
          <a:bodyPr>
            <a:normAutofit/>
          </a:bodyPr>
          <a:lstStyle/>
          <a:p>
            <a:r>
              <a:rPr lang="en-US" dirty="0"/>
              <a:t>How to build a diverse talent pipeline*</a:t>
            </a:r>
          </a:p>
        </p:txBody>
      </p:sp>
      <p:pic>
        <p:nvPicPr>
          <p:cNvPr id="6" name="Picture 5">
            <a:extLst>
              <a:ext uri="{FF2B5EF4-FFF2-40B4-BE49-F238E27FC236}">
                <a16:creationId xmlns:a16="http://schemas.microsoft.com/office/drawing/2014/main" id="{CA5F6064-6674-4E3C-9442-DFB835EE0F35}"/>
              </a:ext>
            </a:extLst>
          </p:cNvPr>
          <p:cNvPicPr>
            <a:picLocks noChangeAspect="1"/>
          </p:cNvPicPr>
          <p:nvPr/>
        </p:nvPicPr>
        <p:blipFill rotWithShape="1">
          <a:blip r:embed="rId3"/>
          <a:srcRect l="13195" r="19959" b="2"/>
          <a:stretch/>
        </p:blipFill>
        <p:spPr>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
        <p:nvSpPr>
          <p:cNvPr id="12" name="Oval 11">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Arc 13">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3D2EF92-D82E-41A8-8FA5-B9EFC78389B3}"/>
              </a:ext>
            </a:extLst>
          </p:cNvPr>
          <p:cNvGraphicFramePr>
            <a:graphicFrameLocks noGrp="1"/>
          </p:cNvGraphicFramePr>
          <p:nvPr>
            <p:ph idx="1"/>
            <p:extLst>
              <p:ext uri="{D42A27DB-BD31-4B8C-83A1-F6EECF244321}">
                <p14:modId xmlns:p14="http://schemas.microsoft.com/office/powerpoint/2010/main" val="104043859"/>
              </p:ext>
            </p:extLst>
          </p:nvPr>
        </p:nvGraphicFramePr>
        <p:xfrm>
          <a:off x="838200" y="1825625"/>
          <a:ext cx="5387502"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ABFF206D-8679-6C43-84CE-8D0AD5BD1DD0}"/>
              </a:ext>
            </a:extLst>
          </p:cNvPr>
          <p:cNvSpPr txBox="1"/>
          <p:nvPr/>
        </p:nvSpPr>
        <p:spPr>
          <a:xfrm>
            <a:off x="283779" y="6413412"/>
            <a:ext cx="11243967" cy="307777"/>
          </a:xfrm>
          <a:prstGeom prst="rect">
            <a:avLst/>
          </a:prstGeom>
          <a:noFill/>
        </p:spPr>
        <p:txBody>
          <a:bodyPr wrap="square" rtlCol="0">
            <a:spAutoFit/>
          </a:bodyPr>
          <a:lstStyle/>
          <a:p>
            <a:pPr algn="ctr"/>
            <a:r>
              <a:rPr lang="en-US" sz="1400" dirty="0"/>
              <a:t>Source: LinkedIn Talent Blog - https://</a:t>
            </a:r>
            <a:r>
              <a:rPr lang="en-US" sz="1400" dirty="0" err="1"/>
              <a:t>business.linkedin.com</a:t>
            </a:r>
            <a:r>
              <a:rPr lang="en-US" sz="1400" dirty="0"/>
              <a:t>/talent-solutions/blog/diversity/2020/building-a-diverse-talent-pipeline</a:t>
            </a:r>
          </a:p>
        </p:txBody>
      </p:sp>
      <p:grpSp>
        <p:nvGrpSpPr>
          <p:cNvPr id="13" name="Group 12">
            <a:extLst>
              <a:ext uri="{FF2B5EF4-FFF2-40B4-BE49-F238E27FC236}">
                <a16:creationId xmlns:a16="http://schemas.microsoft.com/office/drawing/2014/main" id="{823C9D25-1777-B249-BB23-420DF47E2AB5}"/>
              </a:ext>
            </a:extLst>
          </p:cNvPr>
          <p:cNvGrpSpPr/>
          <p:nvPr/>
        </p:nvGrpSpPr>
        <p:grpSpPr>
          <a:xfrm>
            <a:off x="1204486" y="1639615"/>
            <a:ext cx="9207062" cy="1519796"/>
            <a:chOff x="1204486" y="1639615"/>
            <a:chExt cx="9207062" cy="1519796"/>
          </a:xfrm>
        </p:grpSpPr>
        <p:sp>
          <p:nvSpPr>
            <p:cNvPr id="7" name="Frame 6">
              <a:extLst>
                <a:ext uri="{FF2B5EF4-FFF2-40B4-BE49-F238E27FC236}">
                  <a16:creationId xmlns:a16="http://schemas.microsoft.com/office/drawing/2014/main" id="{2B857634-0957-764E-95D1-A0627A659D8F}"/>
                </a:ext>
              </a:extLst>
            </p:cNvPr>
            <p:cNvSpPr/>
            <p:nvPr/>
          </p:nvSpPr>
          <p:spPr>
            <a:xfrm>
              <a:off x="1204486" y="1639615"/>
              <a:ext cx="4647674" cy="1519796"/>
            </a:xfrm>
            <a:prstGeom prst="fram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a:extLst>
                <a:ext uri="{FF2B5EF4-FFF2-40B4-BE49-F238E27FC236}">
                  <a16:creationId xmlns:a16="http://schemas.microsoft.com/office/drawing/2014/main" id="{B994A928-78D6-CC45-87DB-8709FE102994}"/>
                </a:ext>
              </a:extLst>
            </p:cNvPr>
            <p:cNvCxnSpPr/>
            <p:nvPr/>
          </p:nvCxnSpPr>
          <p:spPr>
            <a:xfrm>
              <a:off x="5858467" y="2402665"/>
              <a:ext cx="1192823" cy="0"/>
            </a:xfrm>
            <a:prstGeom prst="straightConnector1">
              <a:avLst/>
            </a:prstGeom>
            <a:ln w="123825">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96F844-84D5-9B46-84BB-8844EEEB2A4D}"/>
                </a:ext>
              </a:extLst>
            </p:cNvPr>
            <p:cNvSpPr txBox="1"/>
            <p:nvPr/>
          </p:nvSpPr>
          <p:spPr>
            <a:xfrm>
              <a:off x="7289975" y="1847719"/>
              <a:ext cx="3121573" cy="1200329"/>
            </a:xfrm>
            <a:prstGeom prst="rect">
              <a:avLst/>
            </a:prstGeom>
            <a:noFill/>
          </p:spPr>
          <p:txBody>
            <a:bodyPr wrap="square" rtlCol="0">
              <a:spAutoFit/>
            </a:bodyPr>
            <a:lstStyle/>
            <a:p>
              <a:r>
                <a:rPr lang="en-US" sz="3600" dirty="0"/>
                <a:t>Let’s talk about this…</a:t>
              </a:r>
            </a:p>
          </p:txBody>
        </p:sp>
      </p:grpSp>
    </p:spTree>
    <p:extLst>
      <p:ext uri="{BB962C8B-B14F-4D97-AF65-F5344CB8AC3E}">
        <p14:creationId xmlns:p14="http://schemas.microsoft.com/office/powerpoint/2010/main" val="1249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CD1D4A-CB00-6444-A5B2-B4ECED4ECDAD}"/>
              </a:ext>
            </a:extLst>
          </p:cNvPr>
          <p:cNvSpPr>
            <a:spLocks noGrp="1"/>
          </p:cNvSpPr>
          <p:nvPr>
            <p:ph type="title"/>
          </p:nvPr>
        </p:nvSpPr>
        <p:spPr>
          <a:xfrm>
            <a:off x="138196" y="1153572"/>
            <a:ext cx="4029075" cy="4461163"/>
          </a:xfrm>
        </p:spPr>
        <p:txBody>
          <a:bodyPr>
            <a:normAutofit/>
          </a:bodyPr>
          <a:lstStyle/>
          <a:p>
            <a:r>
              <a:rPr lang="en-US" dirty="0">
                <a:solidFill>
                  <a:srgbClr val="FFFFFF"/>
                </a:solidFill>
              </a:rPr>
              <a:t>Introduction: </a:t>
            </a:r>
            <a:br>
              <a:rPr lang="en-US" dirty="0">
                <a:solidFill>
                  <a:srgbClr val="FFFFFF"/>
                </a:solidFill>
              </a:rPr>
            </a:br>
            <a:br>
              <a:rPr lang="en-US" dirty="0">
                <a:solidFill>
                  <a:srgbClr val="FFFFFF"/>
                </a:solidFill>
              </a:rPr>
            </a:br>
            <a:r>
              <a:rPr lang="en-US" sz="3600" b="1" dirty="0">
                <a:solidFill>
                  <a:srgbClr val="FFFFFF"/>
                </a:solidFill>
              </a:rPr>
              <a:t>Rasool Yousufzai</a:t>
            </a:r>
            <a:r>
              <a:rPr lang="en-US" sz="3600" dirty="0">
                <a:solidFill>
                  <a:srgbClr val="FFFFFF"/>
                </a:solidFill>
              </a:rPr>
              <a:t>, </a:t>
            </a:r>
            <a:br>
              <a:rPr lang="en-US" sz="3600" dirty="0">
                <a:solidFill>
                  <a:srgbClr val="FFFFFF"/>
                </a:solidFill>
              </a:rPr>
            </a:br>
            <a:r>
              <a:rPr lang="en-US" sz="3600" dirty="0">
                <a:solidFill>
                  <a:srgbClr val="FFFFFF"/>
                </a:solidFill>
              </a:rPr>
              <a:t>PS Area Recruiter</a:t>
            </a:r>
          </a:p>
        </p:txBody>
      </p:sp>
      <p:sp>
        <p:nvSpPr>
          <p:cNvPr id="21"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04BA872-490E-9148-8026-98A55F0769EA}"/>
              </a:ext>
            </a:extLst>
          </p:cNvPr>
          <p:cNvSpPr>
            <a:spLocks noGrp="1"/>
          </p:cNvSpPr>
          <p:nvPr>
            <p:ph idx="1"/>
          </p:nvPr>
        </p:nvSpPr>
        <p:spPr>
          <a:xfrm>
            <a:off x="4447308" y="591344"/>
            <a:ext cx="6906491" cy="5585619"/>
          </a:xfrm>
        </p:spPr>
        <p:txBody>
          <a:bodyPr anchor="ctr">
            <a:normAutofit/>
          </a:bodyPr>
          <a:lstStyle/>
          <a:p>
            <a:pPr indent="-355600">
              <a:spcBef>
                <a:spcPts val="0"/>
              </a:spcBef>
              <a:spcAft>
                <a:spcPts val="600"/>
              </a:spcAft>
              <a:buClr>
                <a:schemeClr val="dk1"/>
              </a:buClr>
              <a:buSzPts val="2000"/>
              <a:buFont typeface="Arial"/>
              <a:buChar char="●"/>
            </a:pPr>
            <a:r>
              <a:rPr lang="en-US" sz="2600" dirty="0"/>
              <a:t>Mohammad Rasool Yousufzai and goes by Rasool</a:t>
            </a:r>
          </a:p>
          <a:p>
            <a:pPr indent="-355600">
              <a:spcBef>
                <a:spcPts val="0"/>
              </a:spcBef>
              <a:spcAft>
                <a:spcPts val="600"/>
              </a:spcAft>
              <a:buClr>
                <a:schemeClr val="dk1"/>
              </a:buClr>
              <a:buSzPts val="2000"/>
              <a:buChar char="●"/>
            </a:pPr>
            <a:r>
              <a:rPr lang="en-US" sz="2600" dirty="0"/>
              <a:t>Over 15 year’s professional experience in management, recruiting, logistics, and analysis for both government and commercial clients, and nonprofits</a:t>
            </a:r>
          </a:p>
          <a:p>
            <a:pPr indent="-355600">
              <a:spcBef>
                <a:spcPts val="0"/>
              </a:spcBef>
              <a:spcAft>
                <a:spcPts val="600"/>
              </a:spcAft>
              <a:buClr>
                <a:schemeClr val="dk1"/>
              </a:buClr>
              <a:buSzPts val="2000"/>
              <a:buChar char="●"/>
            </a:pPr>
            <a:r>
              <a:rPr lang="en-US" sz="2600" dirty="0"/>
              <a:t>Been with the Lab since 2015 and supported different divisions such as Biosciences, Physical Sciences, </a:t>
            </a:r>
            <a:r>
              <a:rPr lang="en-US" sz="2600" dirty="0" err="1"/>
              <a:t>ESnet</a:t>
            </a:r>
            <a:r>
              <a:rPr lang="en-US" sz="2600" dirty="0"/>
              <a:t>, and EESA. </a:t>
            </a:r>
          </a:p>
          <a:p>
            <a:pPr indent="-355600">
              <a:spcBef>
                <a:spcPts val="0"/>
              </a:spcBef>
              <a:spcAft>
                <a:spcPts val="600"/>
              </a:spcAft>
              <a:buClr>
                <a:schemeClr val="dk1"/>
              </a:buClr>
              <a:buSzPts val="2000"/>
              <a:buChar char="●"/>
            </a:pPr>
            <a:r>
              <a:rPr lang="en-US" sz="2600" dirty="0"/>
              <a:t>Now I am a dedicated recruiter for all Physical Sciences. </a:t>
            </a:r>
          </a:p>
          <a:p>
            <a:pPr indent="-355600">
              <a:spcBef>
                <a:spcPts val="0"/>
              </a:spcBef>
              <a:spcAft>
                <a:spcPts val="600"/>
              </a:spcAft>
              <a:buClr>
                <a:schemeClr val="dk1"/>
              </a:buClr>
              <a:buSzPts val="2000"/>
              <a:buChar char="●"/>
            </a:pPr>
            <a:r>
              <a:rPr lang="en-US" sz="2600" dirty="0"/>
              <a:t>When I am not working, I enjoying, reading, hiking, and spending quality time with my family!</a:t>
            </a:r>
          </a:p>
        </p:txBody>
      </p:sp>
    </p:spTree>
    <p:extLst>
      <p:ext uri="{BB962C8B-B14F-4D97-AF65-F5344CB8AC3E}">
        <p14:creationId xmlns:p14="http://schemas.microsoft.com/office/powerpoint/2010/main" val="290434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32">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39C3C864-C625-4883-B868-9A4C470F4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291" y="3296652"/>
            <a:ext cx="12202113" cy="3561346"/>
          </a:xfrm>
          <a:custGeom>
            <a:avLst/>
            <a:gdLst>
              <a:gd name="connsiteX0" fmla="*/ 0 w 12202113"/>
              <a:gd name="connsiteY0" fmla="*/ 3188466 h 3188466"/>
              <a:gd name="connsiteX1" fmla="*/ 10116 w 12202113"/>
              <a:gd name="connsiteY1" fmla="*/ 2657641 h 3188466"/>
              <a:gd name="connsiteX2" fmla="*/ 10116 w 12202113"/>
              <a:gd name="connsiteY2" fmla="*/ 0 h 3188466"/>
              <a:gd name="connsiteX3" fmla="*/ 12202113 w 12202113"/>
              <a:gd name="connsiteY3" fmla="*/ 0 h 3188466"/>
              <a:gd name="connsiteX4" fmla="*/ 12202113 w 12202113"/>
              <a:gd name="connsiteY4" fmla="*/ 2879832 h 3188466"/>
              <a:gd name="connsiteX5" fmla="*/ 12198167 w 12202113"/>
              <a:gd name="connsiteY5" fmla="*/ 2880360 h 3188466"/>
              <a:gd name="connsiteX6" fmla="*/ 12122128 w 12202113"/>
              <a:gd name="connsiteY6" fmla="*/ 2887194 h 3188466"/>
              <a:gd name="connsiteX7" fmla="*/ 12028868 w 12202113"/>
              <a:gd name="connsiteY7" fmla="*/ 2911786 h 3188466"/>
              <a:gd name="connsiteX8" fmla="*/ 11995238 w 12202113"/>
              <a:gd name="connsiteY8" fmla="*/ 2914090 h 3188466"/>
              <a:gd name="connsiteX9" fmla="*/ 11996460 w 12202113"/>
              <a:gd name="connsiteY9" fmla="*/ 2918442 h 3188466"/>
              <a:gd name="connsiteX10" fmla="*/ 11983968 w 12202113"/>
              <a:gd name="connsiteY10" fmla="*/ 2918762 h 3188466"/>
              <a:gd name="connsiteX11" fmla="*/ 11956084 w 12202113"/>
              <a:gd name="connsiteY11" fmla="*/ 2918868 h 3188466"/>
              <a:gd name="connsiteX12" fmla="*/ 11872586 w 12202113"/>
              <a:gd name="connsiteY12" fmla="*/ 2920076 h 3188466"/>
              <a:gd name="connsiteX13" fmla="*/ 11849804 w 12202113"/>
              <a:gd name="connsiteY13" fmla="*/ 2928420 h 3188466"/>
              <a:gd name="connsiteX14" fmla="*/ 11828254 w 12202113"/>
              <a:gd name="connsiteY14" fmla="*/ 2928551 h 3188466"/>
              <a:gd name="connsiteX15" fmla="*/ 11703277 w 12202113"/>
              <a:gd name="connsiteY15" fmla="*/ 2939735 h 3188466"/>
              <a:gd name="connsiteX16" fmla="*/ 11686094 w 12202113"/>
              <a:gd name="connsiteY16" fmla="*/ 2940570 h 3188466"/>
              <a:gd name="connsiteX17" fmla="*/ 11676788 w 12202113"/>
              <a:gd name="connsiteY17" fmla="*/ 2944321 h 3188466"/>
              <a:gd name="connsiteX18" fmla="*/ 11643464 w 12202113"/>
              <a:gd name="connsiteY18" fmla="*/ 2945066 h 3188466"/>
              <a:gd name="connsiteX19" fmla="*/ 11641922 w 12202113"/>
              <a:gd name="connsiteY19" fmla="*/ 2947200 h 3188466"/>
              <a:gd name="connsiteX20" fmla="*/ 11532386 w 12202113"/>
              <a:gd name="connsiteY20" fmla="*/ 2965529 h 3188466"/>
              <a:gd name="connsiteX21" fmla="*/ 11513619 w 12202113"/>
              <a:gd name="connsiteY21" fmla="*/ 2968556 h 3188466"/>
              <a:gd name="connsiteX22" fmla="*/ 11497404 w 12202113"/>
              <a:gd name="connsiteY22" fmla="*/ 2967639 h 3188466"/>
              <a:gd name="connsiteX23" fmla="*/ 11407630 w 12202113"/>
              <a:gd name="connsiteY23" fmla="*/ 2970255 h 3188466"/>
              <a:gd name="connsiteX24" fmla="*/ 11386276 w 12202113"/>
              <a:gd name="connsiteY24" fmla="*/ 2968648 h 3188466"/>
              <a:gd name="connsiteX25" fmla="*/ 11377296 w 12202113"/>
              <a:gd name="connsiteY25" fmla="*/ 2965257 h 3188466"/>
              <a:gd name="connsiteX26" fmla="*/ 11342536 w 12202113"/>
              <a:gd name="connsiteY26" fmla="*/ 2971666 h 3188466"/>
              <a:gd name="connsiteX27" fmla="*/ 11288902 w 12202113"/>
              <a:gd name="connsiteY27" fmla="*/ 2976058 h 3188466"/>
              <a:gd name="connsiteX28" fmla="*/ 11263411 w 12202113"/>
              <a:gd name="connsiteY28" fmla="*/ 2979228 h 3188466"/>
              <a:gd name="connsiteX29" fmla="*/ 11242843 w 12202113"/>
              <a:gd name="connsiteY29" fmla="*/ 2977303 h 3188466"/>
              <a:gd name="connsiteX30" fmla="*/ 11125798 w 12202113"/>
              <a:gd name="connsiteY30" fmla="*/ 2976816 h 3188466"/>
              <a:gd name="connsiteX31" fmla="*/ 11098884 w 12202113"/>
              <a:gd name="connsiteY31" fmla="*/ 2973758 h 3188466"/>
              <a:gd name="connsiteX32" fmla="*/ 11086128 w 12202113"/>
              <a:gd name="connsiteY32" fmla="*/ 2967663 h 3188466"/>
              <a:gd name="connsiteX33" fmla="*/ 11076132 w 12202113"/>
              <a:gd name="connsiteY33" fmla="*/ 2969836 h 3188466"/>
              <a:gd name="connsiteX34" fmla="*/ 11005337 w 12202113"/>
              <a:gd name="connsiteY34" fmla="*/ 2970053 h 3188466"/>
              <a:gd name="connsiteX35" fmla="*/ 10959154 w 12202113"/>
              <a:gd name="connsiteY35" fmla="*/ 2970750 h 3188466"/>
              <a:gd name="connsiteX36" fmla="*/ 10956347 w 12202113"/>
              <a:gd name="connsiteY36" fmla="*/ 2979118 h 3188466"/>
              <a:gd name="connsiteX37" fmla="*/ 10915223 w 12202113"/>
              <a:gd name="connsiteY37" fmla="*/ 2982099 h 3188466"/>
              <a:gd name="connsiteX38" fmla="*/ 10871398 w 12202113"/>
              <a:gd name="connsiteY38" fmla="*/ 2976728 h 3188466"/>
              <a:gd name="connsiteX39" fmla="*/ 10819743 w 12202113"/>
              <a:gd name="connsiteY39" fmla="*/ 2977481 h 3188466"/>
              <a:gd name="connsiteX40" fmla="*/ 10788834 w 12202113"/>
              <a:gd name="connsiteY40" fmla="*/ 2977840 h 3188466"/>
              <a:gd name="connsiteX41" fmla="*/ 10707711 w 12202113"/>
              <a:gd name="connsiteY41" fmla="*/ 2985644 h 3188466"/>
              <a:gd name="connsiteX42" fmla="*/ 10576086 w 12202113"/>
              <a:gd name="connsiteY42" fmla="*/ 3015319 h 3188466"/>
              <a:gd name="connsiteX43" fmla="*/ 10534761 w 12202113"/>
              <a:gd name="connsiteY43" fmla="*/ 3019524 h 3188466"/>
              <a:gd name="connsiteX44" fmla="*/ 10527537 w 12202113"/>
              <a:gd name="connsiteY44" fmla="*/ 3017814 h 3188466"/>
              <a:gd name="connsiteX45" fmla="*/ 10321799 w 12202113"/>
              <a:gd name="connsiteY45" fmla="*/ 3035635 h 3188466"/>
              <a:gd name="connsiteX46" fmla="*/ 10284989 w 12202113"/>
              <a:gd name="connsiteY46" fmla="*/ 3036679 h 3188466"/>
              <a:gd name="connsiteX47" fmla="*/ 10257423 w 12202113"/>
              <a:gd name="connsiteY47" fmla="*/ 3036027 h 3188466"/>
              <a:gd name="connsiteX48" fmla="*/ 10191450 w 12202113"/>
              <a:gd name="connsiteY48" fmla="*/ 3041963 h 3188466"/>
              <a:gd name="connsiteX49" fmla="*/ 10083845 w 12202113"/>
              <a:gd name="connsiteY49" fmla="*/ 3054978 h 3188466"/>
              <a:gd name="connsiteX50" fmla="*/ 10060611 w 12202113"/>
              <a:gd name="connsiteY50" fmla="*/ 3057035 h 3188466"/>
              <a:gd name="connsiteX51" fmla="*/ 10039363 w 12202113"/>
              <a:gd name="connsiteY51" fmla="*/ 3055961 h 3188466"/>
              <a:gd name="connsiteX52" fmla="*/ 10033322 w 12202113"/>
              <a:gd name="connsiteY52" fmla="*/ 3053238 h 3188466"/>
              <a:gd name="connsiteX53" fmla="*/ 10020337 w 12202113"/>
              <a:gd name="connsiteY53" fmla="*/ 3053912 h 3188466"/>
              <a:gd name="connsiteX54" fmla="*/ 10016616 w 12202113"/>
              <a:gd name="connsiteY54" fmla="*/ 3053498 h 3188466"/>
              <a:gd name="connsiteX55" fmla="*/ 9995549 w 12202113"/>
              <a:gd name="connsiteY55" fmla="*/ 3051719 h 3188466"/>
              <a:gd name="connsiteX56" fmla="*/ 9957212 w 12202113"/>
              <a:gd name="connsiteY56" fmla="*/ 3062663 h 3188466"/>
              <a:gd name="connsiteX57" fmla="*/ 9904584 w 12202113"/>
              <a:gd name="connsiteY57" fmla="*/ 3063999 h 3188466"/>
              <a:gd name="connsiteX58" fmla="*/ 9713857 w 12202113"/>
              <a:gd name="connsiteY58" fmla="*/ 3087955 h 3188466"/>
              <a:gd name="connsiteX59" fmla="*/ 9678879 w 12202113"/>
              <a:gd name="connsiteY59" fmla="*/ 3079676 h 3188466"/>
              <a:gd name="connsiteX60" fmla="*/ 9598760 w 12202113"/>
              <a:gd name="connsiteY60" fmla="*/ 3085228 h 3188466"/>
              <a:gd name="connsiteX61" fmla="*/ 9488796 w 12202113"/>
              <a:gd name="connsiteY61" fmla="*/ 3115384 h 3188466"/>
              <a:gd name="connsiteX62" fmla="*/ 9341972 w 12202113"/>
              <a:gd name="connsiteY62" fmla="*/ 3126583 h 3188466"/>
              <a:gd name="connsiteX63" fmla="*/ 9333795 w 12202113"/>
              <a:gd name="connsiteY63" fmla="*/ 3132083 h 3188466"/>
              <a:gd name="connsiteX64" fmla="*/ 9321736 w 12202113"/>
              <a:gd name="connsiteY64" fmla="*/ 3135834 h 3188466"/>
              <a:gd name="connsiteX65" fmla="*/ 9319405 w 12202113"/>
              <a:gd name="connsiteY65" fmla="*/ 3135561 h 3188466"/>
              <a:gd name="connsiteX66" fmla="*/ 9302847 w 12202113"/>
              <a:gd name="connsiteY66" fmla="*/ 3137746 h 3188466"/>
              <a:gd name="connsiteX67" fmla="*/ 9300930 w 12202113"/>
              <a:gd name="connsiteY67" fmla="*/ 3139687 h 3188466"/>
              <a:gd name="connsiteX68" fmla="*/ 9290106 w 12202113"/>
              <a:gd name="connsiteY68" fmla="*/ 3141645 h 3188466"/>
              <a:gd name="connsiteX69" fmla="*/ 9270220 w 12202113"/>
              <a:gd name="connsiteY69" fmla="*/ 3146737 h 3188466"/>
              <a:gd name="connsiteX70" fmla="*/ 9265150 w 12202113"/>
              <a:gd name="connsiteY70" fmla="*/ 3146531 h 3188466"/>
              <a:gd name="connsiteX71" fmla="*/ 9233057 w 12202113"/>
              <a:gd name="connsiteY71" fmla="*/ 3152408 h 3188466"/>
              <a:gd name="connsiteX72" fmla="*/ 9231974 w 12202113"/>
              <a:gd name="connsiteY72" fmla="*/ 3151938 h 3188466"/>
              <a:gd name="connsiteX73" fmla="*/ 9220130 w 12202113"/>
              <a:gd name="connsiteY73" fmla="*/ 3151189 h 3188466"/>
              <a:gd name="connsiteX74" fmla="*/ 9198955 w 12202113"/>
              <a:gd name="connsiteY74" fmla="*/ 3151015 h 3188466"/>
              <a:gd name="connsiteX75" fmla="*/ 9142196 w 12202113"/>
              <a:gd name="connsiteY75" fmla="*/ 3143802 h 3188466"/>
              <a:gd name="connsiteX76" fmla="*/ 9108665 w 12202113"/>
              <a:gd name="connsiteY76" fmla="*/ 3149868 h 3188466"/>
              <a:gd name="connsiteX77" fmla="*/ 9014086 w 12202113"/>
              <a:gd name="connsiteY77" fmla="*/ 3150791 h 3188466"/>
              <a:gd name="connsiteX78" fmla="*/ 8915037 w 12202113"/>
              <a:gd name="connsiteY78" fmla="*/ 3140020 h 3188466"/>
              <a:gd name="connsiteX79" fmla="*/ 8815667 w 12202113"/>
              <a:gd name="connsiteY79" fmla="*/ 3138606 h 3188466"/>
              <a:gd name="connsiteX80" fmla="*/ 8779688 w 12202113"/>
              <a:gd name="connsiteY80" fmla="*/ 3138895 h 3188466"/>
              <a:gd name="connsiteX81" fmla="*/ 8715556 w 12202113"/>
              <a:gd name="connsiteY81" fmla="*/ 3135878 h 3188466"/>
              <a:gd name="connsiteX82" fmla="*/ 8686183 w 12202113"/>
              <a:gd name="connsiteY82" fmla="*/ 3132307 h 3188466"/>
              <a:gd name="connsiteX83" fmla="*/ 8684895 w 12202113"/>
              <a:gd name="connsiteY83" fmla="*/ 3132527 h 3188466"/>
              <a:gd name="connsiteX84" fmla="*/ 8682270 w 12202113"/>
              <a:gd name="connsiteY84" fmla="*/ 3130989 h 3188466"/>
              <a:gd name="connsiteX85" fmla="*/ 8676836 w 12202113"/>
              <a:gd name="connsiteY85" fmla="*/ 3130278 h 3188466"/>
              <a:gd name="connsiteX86" fmla="*/ 8662002 w 12202113"/>
              <a:gd name="connsiteY86" fmla="*/ 3130735 h 3188466"/>
              <a:gd name="connsiteX87" fmla="*/ 8656423 w 12202113"/>
              <a:gd name="connsiteY87" fmla="*/ 3131304 h 3188466"/>
              <a:gd name="connsiteX88" fmla="*/ 8648261 w 12202113"/>
              <a:gd name="connsiteY88" fmla="*/ 3131294 h 3188466"/>
              <a:gd name="connsiteX89" fmla="*/ 8648057 w 12202113"/>
              <a:gd name="connsiteY89" fmla="*/ 3131167 h 3188466"/>
              <a:gd name="connsiteX90" fmla="*/ 8640412 w 12202113"/>
              <a:gd name="connsiteY90" fmla="*/ 3131403 h 3188466"/>
              <a:gd name="connsiteX91" fmla="*/ 8603003 w 12202113"/>
              <a:gd name="connsiteY91" fmla="*/ 3134155 h 3188466"/>
              <a:gd name="connsiteX92" fmla="*/ 8553571 w 12202113"/>
              <a:gd name="connsiteY92" fmla="*/ 3122125 h 3188466"/>
              <a:gd name="connsiteX93" fmla="*/ 8533128 w 12202113"/>
              <a:gd name="connsiteY93" fmla="*/ 3120039 h 3188466"/>
              <a:gd name="connsiteX94" fmla="*/ 8522209 w 12202113"/>
              <a:gd name="connsiteY94" fmla="*/ 3118252 h 3188466"/>
              <a:gd name="connsiteX95" fmla="*/ 8521532 w 12202113"/>
              <a:gd name="connsiteY95" fmla="*/ 3117705 h 3188466"/>
              <a:gd name="connsiteX96" fmla="*/ 8485667 w 12202113"/>
              <a:gd name="connsiteY96" fmla="*/ 3120406 h 3188466"/>
              <a:gd name="connsiteX97" fmla="*/ 8480905 w 12202113"/>
              <a:gd name="connsiteY97" fmla="*/ 3119749 h 3188466"/>
              <a:gd name="connsiteX98" fmla="*/ 8457530 w 12202113"/>
              <a:gd name="connsiteY98" fmla="*/ 3122810 h 3188466"/>
              <a:gd name="connsiteX99" fmla="*/ 8445451 w 12202113"/>
              <a:gd name="connsiteY99" fmla="*/ 3123697 h 3188466"/>
              <a:gd name="connsiteX100" fmla="*/ 8442039 w 12202113"/>
              <a:gd name="connsiteY100" fmla="*/ 3125378 h 3188466"/>
              <a:gd name="connsiteX101" fmla="*/ 8424215 w 12202113"/>
              <a:gd name="connsiteY101" fmla="*/ 3125963 h 3188466"/>
              <a:gd name="connsiteX102" fmla="*/ 8422165 w 12202113"/>
              <a:gd name="connsiteY102" fmla="*/ 3125491 h 3188466"/>
              <a:gd name="connsiteX103" fmla="*/ 8407465 w 12202113"/>
              <a:gd name="connsiteY103" fmla="*/ 3127979 h 3188466"/>
              <a:gd name="connsiteX104" fmla="*/ 8395146 w 12202113"/>
              <a:gd name="connsiteY104" fmla="*/ 3132488 h 3188466"/>
              <a:gd name="connsiteX105" fmla="*/ 8243538 w 12202113"/>
              <a:gd name="connsiteY105" fmla="*/ 3129873 h 3188466"/>
              <a:gd name="connsiteX106" fmla="*/ 8112685 w 12202113"/>
              <a:gd name="connsiteY106" fmla="*/ 3148698 h 3188466"/>
              <a:gd name="connsiteX107" fmla="*/ 8026741 w 12202113"/>
              <a:gd name="connsiteY107" fmla="*/ 3154015 h 3188466"/>
              <a:gd name="connsiteX108" fmla="*/ 8030400 w 12202113"/>
              <a:gd name="connsiteY108" fmla="*/ 3146736 h 3188466"/>
              <a:gd name="connsiteX109" fmla="*/ 8002987 w 12202113"/>
              <a:gd name="connsiteY109" fmla="*/ 3135663 h 3188466"/>
              <a:gd name="connsiteX110" fmla="*/ 7798568 w 12202113"/>
              <a:gd name="connsiteY110" fmla="*/ 3141249 h 3188466"/>
              <a:gd name="connsiteX111" fmla="*/ 7746353 w 12202113"/>
              <a:gd name="connsiteY111" fmla="*/ 3137755 h 3188466"/>
              <a:gd name="connsiteX112" fmla="*/ 7700395 w 12202113"/>
              <a:gd name="connsiteY112" fmla="*/ 3144729 h 3188466"/>
              <a:gd name="connsiteX113" fmla="*/ 7681335 w 12202113"/>
              <a:gd name="connsiteY113" fmla="*/ 3141120 h 3188466"/>
              <a:gd name="connsiteX114" fmla="*/ 7678044 w 12202113"/>
              <a:gd name="connsiteY114" fmla="*/ 3140387 h 3188466"/>
              <a:gd name="connsiteX115" fmla="*/ 7664890 w 12202113"/>
              <a:gd name="connsiteY115" fmla="*/ 3139855 h 3188466"/>
              <a:gd name="connsiteX116" fmla="*/ 7661183 w 12202113"/>
              <a:gd name="connsiteY116" fmla="*/ 3136706 h 3188466"/>
              <a:gd name="connsiteX117" fmla="*/ 7641383 w 12202113"/>
              <a:gd name="connsiteY117" fmla="*/ 3133755 h 3188466"/>
              <a:gd name="connsiteX118" fmla="*/ 7617169 w 12202113"/>
              <a:gd name="connsiteY118" fmla="*/ 3133614 h 3188466"/>
              <a:gd name="connsiteX119" fmla="*/ 7531143 w 12202113"/>
              <a:gd name="connsiteY119" fmla="*/ 3132781 h 3188466"/>
              <a:gd name="connsiteX120" fmla="*/ 7517113 w 12202113"/>
              <a:gd name="connsiteY120" fmla="*/ 3134483 h 3188466"/>
              <a:gd name="connsiteX121" fmla="*/ 7471320 w 12202113"/>
              <a:gd name="connsiteY121" fmla="*/ 3131645 h 3188466"/>
              <a:gd name="connsiteX122" fmla="*/ 7430512 w 12202113"/>
              <a:gd name="connsiteY122" fmla="*/ 3131007 h 3188466"/>
              <a:gd name="connsiteX123" fmla="*/ 7404071 w 12202113"/>
              <a:gd name="connsiteY123" fmla="*/ 3132361 h 3188466"/>
              <a:gd name="connsiteX124" fmla="*/ 7397140 w 12202113"/>
              <a:gd name="connsiteY124" fmla="*/ 3131239 h 3188466"/>
              <a:gd name="connsiteX125" fmla="*/ 7370514 w 12202113"/>
              <a:gd name="connsiteY125" fmla="*/ 3130516 h 3188466"/>
              <a:gd name="connsiteX126" fmla="*/ 7356953 w 12202113"/>
              <a:gd name="connsiteY126" fmla="*/ 3132179 h 3188466"/>
              <a:gd name="connsiteX127" fmla="*/ 7343567 w 12202113"/>
              <a:gd name="connsiteY127" fmla="*/ 3128350 h 3188466"/>
              <a:gd name="connsiteX128" fmla="*/ 7340295 w 12202113"/>
              <a:gd name="connsiteY128" fmla="*/ 3125545 h 3188466"/>
              <a:gd name="connsiteX129" fmla="*/ 7321348 w 12202113"/>
              <a:gd name="connsiteY129" fmla="*/ 3126804 h 3188466"/>
              <a:gd name="connsiteX130" fmla="*/ 7305815 w 12202113"/>
              <a:gd name="connsiteY130" fmla="*/ 3124063 h 3188466"/>
              <a:gd name="connsiteX131" fmla="*/ 7292274 w 12202113"/>
              <a:gd name="connsiteY131" fmla="*/ 3125855 h 3188466"/>
              <a:gd name="connsiteX132" fmla="*/ 7286654 w 12202113"/>
              <a:gd name="connsiteY132" fmla="*/ 3125451 h 3188466"/>
              <a:gd name="connsiteX133" fmla="*/ 7272685 w 12202113"/>
              <a:gd name="connsiteY133" fmla="*/ 3124094 h 3188466"/>
              <a:gd name="connsiteX134" fmla="*/ 7248584 w 12202113"/>
              <a:gd name="connsiteY134" fmla="*/ 3121080 h 3188466"/>
              <a:gd name="connsiteX135" fmla="*/ 7241065 w 12202113"/>
              <a:gd name="connsiteY135" fmla="*/ 3120661 h 3188466"/>
              <a:gd name="connsiteX136" fmla="*/ 7224696 w 12202113"/>
              <a:gd name="connsiteY136" fmla="*/ 3116051 h 3188466"/>
              <a:gd name="connsiteX137" fmla="*/ 7193009 w 12202113"/>
              <a:gd name="connsiteY137" fmla="*/ 3112108 h 3188466"/>
              <a:gd name="connsiteX138" fmla="*/ 7137220 w 12202113"/>
              <a:gd name="connsiteY138" fmla="*/ 3098354 h 3188466"/>
              <a:gd name="connsiteX139" fmla="*/ 7104427 w 12202113"/>
              <a:gd name="connsiteY139" fmla="*/ 3091790 h 3188466"/>
              <a:gd name="connsiteX140" fmla="*/ 7082240 w 12202113"/>
              <a:gd name="connsiteY140" fmla="*/ 3085740 h 3188466"/>
              <a:gd name="connsiteX141" fmla="*/ 7016754 w 12202113"/>
              <a:gd name="connsiteY141" fmla="*/ 3077196 h 3188466"/>
              <a:gd name="connsiteX142" fmla="*/ 6904436 w 12202113"/>
              <a:gd name="connsiteY142" fmla="*/ 3065900 h 3188466"/>
              <a:gd name="connsiteX143" fmla="*/ 6881434 w 12202113"/>
              <a:gd name="connsiteY143" fmla="*/ 3062865 h 3188466"/>
              <a:gd name="connsiteX144" fmla="*/ 6865273 w 12202113"/>
              <a:gd name="connsiteY144" fmla="*/ 3057749 h 3188466"/>
              <a:gd name="connsiteX145" fmla="*/ 6864671 w 12202113"/>
              <a:gd name="connsiteY145" fmla="*/ 3054378 h 3188466"/>
              <a:gd name="connsiteX146" fmla="*/ 6852599 w 12202113"/>
              <a:gd name="connsiteY146" fmla="*/ 3052306 h 3188466"/>
              <a:gd name="connsiteX147" fmla="*/ 6850143 w 12202113"/>
              <a:gd name="connsiteY147" fmla="*/ 3051232 h 3188466"/>
              <a:gd name="connsiteX148" fmla="*/ 6835301 w 12202113"/>
              <a:gd name="connsiteY148" fmla="*/ 3045593 h 3188466"/>
              <a:gd name="connsiteX149" fmla="*/ 6784871 w 12202113"/>
              <a:gd name="connsiteY149" fmla="*/ 3046562 h 3188466"/>
              <a:gd name="connsiteX150" fmla="*/ 6738245 w 12202113"/>
              <a:gd name="connsiteY150" fmla="*/ 3037055 h 3188466"/>
              <a:gd name="connsiteX151" fmla="*/ 6537703 w 12202113"/>
              <a:gd name="connsiteY151" fmla="*/ 3017736 h 3188466"/>
              <a:gd name="connsiteX152" fmla="*/ 6521858 w 12202113"/>
              <a:gd name="connsiteY152" fmla="*/ 3004158 h 3188466"/>
              <a:gd name="connsiteX153" fmla="*/ 6445069 w 12202113"/>
              <a:gd name="connsiteY153" fmla="*/ 2992470 h 3188466"/>
              <a:gd name="connsiteX154" fmla="*/ 6302447 w 12202113"/>
              <a:gd name="connsiteY154" fmla="*/ 2994274 h 3188466"/>
              <a:gd name="connsiteX155" fmla="*/ 6160029 w 12202113"/>
              <a:gd name="connsiteY155" fmla="*/ 2973666 h 3188466"/>
              <a:gd name="connsiteX156" fmla="*/ 6144046 w 12202113"/>
              <a:gd name="connsiteY156" fmla="*/ 2976380 h 3188466"/>
              <a:gd name="connsiteX157" fmla="*/ 6127670 w 12202113"/>
              <a:gd name="connsiteY157" fmla="*/ 2976929 h 3188466"/>
              <a:gd name="connsiteX158" fmla="*/ 6126155 w 12202113"/>
              <a:gd name="connsiteY158" fmla="*/ 2976245 h 3188466"/>
              <a:gd name="connsiteX159" fmla="*/ 6108575 w 12202113"/>
              <a:gd name="connsiteY159" fmla="*/ 2974651 h 3188466"/>
              <a:gd name="connsiteX160" fmla="*/ 6103746 w 12202113"/>
              <a:gd name="connsiteY160" fmla="*/ 2975803 h 3188466"/>
              <a:gd name="connsiteX161" fmla="*/ 6091377 w 12202113"/>
              <a:gd name="connsiteY161" fmla="*/ 2975180 h 3188466"/>
              <a:gd name="connsiteX162" fmla="*/ 6066183 w 12202113"/>
              <a:gd name="connsiteY162" fmla="*/ 2975222 h 3188466"/>
              <a:gd name="connsiteX163" fmla="*/ 6063287 w 12202113"/>
              <a:gd name="connsiteY163" fmla="*/ 2974353 h 3188466"/>
              <a:gd name="connsiteX164" fmla="*/ 6054813 w 12202113"/>
              <a:gd name="connsiteY164" fmla="*/ 2974911 h 3188466"/>
              <a:gd name="connsiteX165" fmla="*/ 6050809 w 12202113"/>
              <a:gd name="connsiteY165" fmla="*/ 2973985 h 3188466"/>
              <a:gd name="connsiteX166" fmla="*/ 6013979 w 12202113"/>
              <a:gd name="connsiteY166" fmla="*/ 2974553 h 3188466"/>
              <a:gd name="connsiteX167" fmla="*/ 6013800 w 12202113"/>
              <a:gd name="connsiteY167" fmla="*/ 2973973 h 3188466"/>
              <a:gd name="connsiteX168" fmla="*/ 6004866 w 12202113"/>
              <a:gd name="connsiteY168" fmla="*/ 2971570 h 3188466"/>
              <a:gd name="connsiteX169" fmla="*/ 5987036 w 12202113"/>
              <a:gd name="connsiteY169" fmla="*/ 2968315 h 3188466"/>
              <a:gd name="connsiteX170" fmla="*/ 5950027 w 12202113"/>
              <a:gd name="connsiteY170" fmla="*/ 2953546 h 3188466"/>
              <a:gd name="connsiteX171" fmla="*/ 5911668 w 12202113"/>
              <a:gd name="connsiteY171" fmla="*/ 2954074 h 3188466"/>
              <a:gd name="connsiteX172" fmla="*/ 5904110 w 12202113"/>
              <a:gd name="connsiteY172" fmla="*/ 2953861 h 3188466"/>
              <a:gd name="connsiteX173" fmla="*/ 5904026 w 12202113"/>
              <a:gd name="connsiteY173" fmla="*/ 2953724 h 3188466"/>
              <a:gd name="connsiteX174" fmla="*/ 5896189 w 12202113"/>
              <a:gd name="connsiteY174" fmla="*/ 2953236 h 3188466"/>
              <a:gd name="connsiteX175" fmla="*/ 5890331 w 12202113"/>
              <a:gd name="connsiteY175" fmla="*/ 2953471 h 3188466"/>
              <a:gd name="connsiteX176" fmla="*/ 5875672 w 12202113"/>
              <a:gd name="connsiteY176" fmla="*/ 2953056 h 3188466"/>
              <a:gd name="connsiteX177" fmla="*/ 5871070 w 12202113"/>
              <a:gd name="connsiteY177" fmla="*/ 2952035 h 3188466"/>
              <a:gd name="connsiteX178" fmla="*/ 5869888 w 12202113"/>
              <a:gd name="connsiteY178" fmla="*/ 2950364 h 3188466"/>
              <a:gd name="connsiteX179" fmla="*/ 5868461 w 12202113"/>
              <a:gd name="connsiteY179" fmla="*/ 2950506 h 3188466"/>
              <a:gd name="connsiteX180" fmla="*/ 5843343 w 12202113"/>
              <a:gd name="connsiteY180" fmla="*/ 2945262 h 3188466"/>
              <a:gd name="connsiteX181" fmla="*/ 5784331 w 12202113"/>
              <a:gd name="connsiteY181" fmla="*/ 2938531 h 3188466"/>
              <a:gd name="connsiteX182" fmla="*/ 5749498 w 12202113"/>
              <a:gd name="connsiteY182" fmla="*/ 2936713 h 3188466"/>
              <a:gd name="connsiteX183" fmla="*/ 5655214 w 12202113"/>
              <a:gd name="connsiteY183" fmla="*/ 2929503 h 3188466"/>
              <a:gd name="connsiteX184" fmla="*/ 5561446 w 12202113"/>
              <a:gd name="connsiteY184" fmla="*/ 2920575 h 3188466"/>
              <a:gd name="connsiteX185" fmla="*/ 5519456 w 12202113"/>
              <a:gd name="connsiteY185" fmla="*/ 2906631 h 3188466"/>
              <a:gd name="connsiteX186" fmla="*/ 5514099 w 12202113"/>
              <a:gd name="connsiteY186" fmla="*/ 2906097 h 3188466"/>
              <a:gd name="connsiteX187" fmla="*/ 5499273 w 12202113"/>
              <a:gd name="connsiteY187" fmla="*/ 2907057 h 3188466"/>
              <a:gd name="connsiteX188" fmla="*/ 5493664 w 12202113"/>
              <a:gd name="connsiteY188" fmla="*/ 2907817 h 3188466"/>
              <a:gd name="connsiteX189" fmla="*/ 5485530 w 12202113"/>
              <a:gd name="connsiteY189" fmla="*/ 2908080 h 3188466"/>
              <a:gd name="connsiteX190" fmla="*/ 5485337 w 12202113"/>
              <a:gd name="connsiteY190" fmla="*/ 2907959 h 3188466"/>
              <a:gd name="connsiteX191" fmla="*/ 5477696 w 12202113"/>
              <a:gd name="connsiteY191" fmla="*/ 2908455 h 3188466"/>
              <a:gd name="connsiteX192" fmla="*/ 5440170 w 12202113"/>
              <a:gd name="connsiteY192" fmla="*/ 2912482 h 3188466"/>
              <a:gd name="connsiteX193" fmla="*/ 5391911 w 12202113"/>
              <a:gd name="connsiteY193" fmla="*/ 2902040 h 3188466"/>
              <a:gd name="connsiteX194" fmla="*/ 5371708 w 12202113"/>
              <a:gd name="connsiteY194" fmla="*/ 2900629 h 3188466"/>
              <a:gd name="connsiteX195" fmla="*/ 5360976 w 12202113"/>
              <a:gd name="connsiteY195" fmla="*/ 2899197 h 3188466"/>
              <a:gd name="connsiteX196" fmla="*/ 5360345 w 12202113"/>
              <a:gd name="connsiteY196" fmla="*/ 2898671 h 3188466"/>
              <a:gd name="connsiteX197" fmla="*/ 5324367 w 12202113"/>
              <a:gd name="connsiteY197" fmla="*/ 2902593 h 3188466"/>
              <a:gd name="connsiteX198" fmla="*/ 5319673 w 12202113"/>
              <a:gd name="connsiteY198" fmla="*/ 2902094 h 3188466"/>
              <a:gd name="connsiteX199" fmla="*/ 5296114 w 12202113"/>
              <a:gd name="connsiteY199" fmla="*/ 2905958 h 3188466"/>
              <a:gd name="connsiteX200" fmla="*/ 5283999 w 12202113"/>
              <a:gd name="connsiteY200" fmla="*/ 2907258 h 3188466"/>
              <a:gd name="connsiteX201" fmla="*/ 5280460 w 12202113"/>
              <a:gd name="connsiteY201" fmla="*/ 2909063 h 3188466"/>
              <a:gd name="connsiteX202" fmla="*/ 5262637 w 12202113"/>
              <a:gd name="connsiteY202" fmla="*/ 2910250 h 3188466"/>
              <a:gd name="connsiteX203" fmla="*/ 5260635 w 12202113"/>
              <a:gd name="connsiteY203" fmla="*/ 2909845 h 3188466"/>
              <a:gd name="connsiteX204" fmla="*/ 5245770 w 12202113"/>
              <a:gd name="connsiteY204" fmla="*/ 2912842 h 3188466"/>
              <a:gd name="connsiteX205" fmla="*/ 5233108 w 12202113"/>
              <a:gd name="connsiteY205" fmla="*/ 2917794 h 3188466"/>
              <a:gd name="connsiteX206" fmla="*/ 5082201 w 12202113"/>
              <a:gd name="connsiteY206" fmla="*/ 2920260 h 3188466"/>
              <a:gd name="connsiteX207" fmla="*/ 4939211 w 12202113"/>
              <a:gd name="connsiteY207" fmla="*/ 2931760 h 3188466"/>
              <a:gd name="connsiteX208" fmla="*/ 4794309 w 12202113"/>
              <a:gd name="connsiteY208" fmla="*/ 2937227 h 3188466"/>
              <a:gd name="connsiteX209" fmla="*/ 4637676 w 12202113"/>
              <a:gd name="connsiteY209" fmla="*/ 2946666 h 3188466"/>
              <a:gd name="connsiteX210" fmla="*/ 4585922 w 12202113"/>
              <a:gd name="connsiteY210" fmla="*/ 2944906 h 3188466"/>
              <a:gd name="connsiteX211" fmla="*/ 4539516 w 12202113"/>
              <a:gd name="connsiteY211" fmla="*/ 2953466 h 3188466"/>
              <a:gd name="connsiteX212" fmla="*/ 4520819 w 12202113"/>
              <a:gd name="connsiteY212" fmla="*/ 2950477 h 3188466"/>
              <a:gd name="connsiteX213" fmla="*/ 4517604 w 12202113"/>
              <a:gd name="connsiteY213" fmla="*/ 2949852 h 3188466"/>
              <a:gd name="connsiteX214" fmla="*/ 4504537 w 12202113"/>
              <a:gd name="connsiteY214" fmla="*/ 2949759 h 3188466"/>
              <a:gd name="connsiteX215" fmla="*/ 4501104 w 12202113"/>
              <a:gd name="connsiteY215" fmla="*/ 2946715 h 3188466"/>
              <a:gd name="connsiteX216" fmla="*/ 4342695 w 12202113"/>
              <a:gd name="connsiteY216" fmla="*/ 2951638 h 3188466"/>
              <a:gd name="connsiteX217" fmla="*/ 4274096 w 12202113"/>
              <a:gd name="connsiteY217" fmla="*/ 2953640 h 3188466"/>
              <a:gd name="connsiteX218" fmla="*/ 4248170 w 12202113"/>
              <a:gd name="connsiteY218" fmla="*/ 2951384 h 3188466"/>
              <a:gd name="connsiteX219" fmla="*/ 4147924 w 12202113"/>
              <a:gd name="connsiteY219" fmla="*/ 2945945 h 3188466"/>
              <a:gd name="connsiteX220" fmla="*/ 4061825 w 12202113"/>
              <a:gd name="connsiteY220" fmla="*/ 2944206 h 3188466"/>
              <a:gd name="connsiteX221" fmla="*/ 3998557 w 12202113"/>
              <a:gd name="connsiteY221" fmla="*/ 2955821 h 3188466"/>
              <a:gd name="connsiteX222" fmla="*/ 3993107 w 12202113"/>
              <a:gd name="connsiteY222" fmla="*/ 2953708 h 3188466"/>
              <a:gd name="connsiteX223" fmla="*/ 3949713 w 12202113"/>
              <a:gd name="connsiteY223" fmla="*/ 2955441 h 3188466"/>
              <a:gd name="connsiteX224" fmla="*/ 3797284 w 12202113"/>
              <a:gd name="connsiteY224" fmla="*/ 2977037 h 3188466"/>
              <a:gd name="connsiteX225" fmla="*/ 3712498 w 12202113"/>
              <a:gd name="connsiteY225" fmla="*/ 2979996 h 3188466"/>
              <a:gd name="connsiteX226" fmla="*/ 3682471 w 12202113"/>
              <a:gd name="connsiteY226" fmla="*/ 2978543 h 3188466"/>
              <a:gd name="connsiteX227" fmla="*/ 3632163 w 12202113"/>
              <a:gd name="connsiteY227" fmla="*/ 2976264 h 3188466"/>
              <a:gd name="connsiteX228" fmla="*/ 3594728 w 12202113"/>
              <a:gd name="connsiteY228" fmla="*/ 2968398 h 3188466"/>
              <a:gd name="connsiteX229" fmla="*/ 3552594 w 12202113"/>
              <a:gd name="connsiteY229" fmla="*/ 2968934 h 3188466"/>
              <a:gd name="connsiteX230" fmla="*/ 3542589 w 12202113"/>
              <a:gd name="connsiteY230" fmla="*/ 2977031 h 3188466"/>
              <a:gd name="connsiteX231" fmla="*/ 3497591 w 12202113"/>
              <a:gd name="connsiteY231" fmla="*/ 2975018 h 3188466"/>
              <a:gd name="connsiteX232" fmla="*/ 3429352 w 12202113"/>
              <a:gd name="connsiteY232" fmla="*/ 2971090 h 3188466"/>
              <a:gd name="connsiteX233" fmla="*/ 3389938 w 12202113"/>
              <a:gd name="connsiteY233" fmla="*/ 2970884 h 3188466"/>
              <a:gd name="connsiteX234" fmla="*/ 3282344 w 12202113"/>
              <a:gd name="connsiteY234" fmla="*/ 2968084 h 3188466"/>
              <a:gd name="connsiteX235" fmla="*/ 3174624 w 12202113"/>
              <a:gd name="connsiteY235" fmla="*/ 2963576 h 3188466"/>
              <a:gd name="connsiteX236" fmla="*/ 3111077 w 12202113"/>
              <a:gd name="connsiteY236" fmla="*/ 2951285 h 3188466"/>
              <a:gd name="connsiteX237" fmla="*/ 3022501 w 12202113"/>
              <a:gd name="connsiteY237" fmla="*/ 2948619 h 3188466"/>
              <a:gd name="connsiteX238" fmla="*/ 3007714 w 12202113"/>
              <a:gd name="connsiteY238" fmla="*/ 2946762 h 3188466"/>
              <a:gd name="connsiteX239" fmla="*/ 2903098 w 12202113"/>
              <a:gd name="connsiteY239" fmla="*/ 2940576 h 3188466"/>
              <a:gd name="connsiteX240" fmla="*/ 2781591 w 12202113"/>
              <a:gd name="connsiteY240" fmla="*/ 2946394 h 3188466"/>
              <a:gd name="connsiteX241" fmla="*/ 2627942 w 12202113"/>
              <a:gd name="connsiteY241" fmla="*/ 2919996 h 3188466"/>
              <a:gd name="connsiteX242" fmla="*/ 2354959 w 12202113"/>
              <a:gd name="connsiteY242" fmla="*/ 2882080 h 3188466"/>
              <a:gd name="connsiteX243" fmla="*/ 2063184 w 12202113"/>
              <a:gd name="connsiteY243" fmla="*/ 2879109 h 3188466"/>
              <a:gd name="connsiteX244" fmla="*/ 1986946 w 12202113"/>
              <a:gd name="connsiteY244" fmla="*/ 2887619 h 3188466"/>
              <a:gd name="connsiteX245" fmla="*/ 1763479 w 12202113"/>
              <a:gd name="connsiteY245" fmla="*/ 2909077 h 3188466"/>
              <a:gd name="connsiteX246" fmla="*/ 1537980 w 12202113"/>
              <a:gd name="connsiteY246" fmla="*/ 2960398 h 3188466"/>
              <a:gd name="connsiteX247" fmla="*/ 1395229 w 12202113"/>
              <a:gd name="connsiteY247" fmla="*/ 2975625 h 3188466"/>
              <a:gd name="connsiteX248" fmla="*/ 1327834 w 12202113"/>
              <a:gd name="connsiteY248" fmla="*/ 2989485 h 3188466"/>
              <a:gd name="connsiteX249" fmla="*/ 1280757 w 12202113"/>
              <a:gd name="connsiteY249" fmla="*/ 2992959 h 3188466"/>
              <a:gd name="connsiteX250" fmla="*/ 1252582 w 12202113"/>
              <a:gd name="connsiteY250" fmla="*/ 2995877 h 3188466"/>
              <a:gd name="connsiteX251" fmla="*/ 1204670 w 12202113"/>
              <a:gd name="connsiteY251" fmla="*/ 3014826 h 3188466"/>
              <a:gd name="connsiteX252" fmla="*/ 1020457 w 12202113"/>
              <a:gd name="connsiteY252" fmla="*/ 3031603 h 3188466"/>
              <a:gd name="connsiteX253" fmla="*/ 843248 w 12202113"/>
              <a:gd name="connsiteY253" fmla="*/ 3026954 h 3188466"/>
              <a:gd name="connsiteX254" fmla="*/ 583517 w 12202113"/>
              <a:gd name="connsiteY254" fmla="*/ 3089095 h 3188466"/>
              <a:gd name="connsiteX255" fmla="*/ 556836 w 12202113"/>
              <a:gd name="connsiteY255" fmla="*/ 3094374 h 3188466"/>
              <a:gd name="connsiteX256" fmla="*/ 412089 w 12202113"/>
              <a:gd name="connsiteY256" fmla="*/ 3121334 h 3188466"/>
              <a:gd name="connsiteX257" fmla="*/ 83929 w 12202113"/>
              <a:gd name="connsiteY257" fmla="*/ 3150566 h 3188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202113" h="3188466">
                <a:moveTo>
                  <a:pt x="0" y="3188466"/>
                </a:moveTo>
                <a:lnTo>
                  <a:pt x="10116" y="2657641"/>
                </a:lnTo>
                <a:lnTo>
                  <a:pt x="10116" y="0"/>
                </a:lnTo>
                <a:lnTo>
                  <a:pt x="12202113" y="0"/>
                </a:lnTo>
                <a:lnTo>
                  <a:pt x="12202113" y="2879832"/>
                </a:lnTo>
                <a:lnTo>
                  <a:pt x="12198167" y="2880360"/>
                </a:lnTo>
                <a:cubicBezTo>
                  <a:pt x="12163116" y="2884349"/>
                  <a:pt x="12143771" y="2884544"/>
                  <a:pt x="12122128" y="2887194"/>
                </a:cubicBezTo>
                <a:cubicBezTo>
                  <a:pt x="12087086" y="2893347"/>
                  <a:pt x="12050015" y="2907304"/>
                  <a:pt x="12028868" y="2911786"/>
                </a:cubicBezTo>
                <a:lnTo>
                  <a:pt x="11995238" y="2914090"/>
                </a:lnTo>
                <a:lnTo>
                  <a:pt x="11996460" y="2918442"/>
                </a:lnTo>
                <a:lnTo>
                  <a:pt x="11983968" y="2918762"/>
                </a:lnTo>
                <a:lnTo>
                  <a:pt x="11956084" y="2918868"/>
                </a:lnTo>
                <a:cubicBezTo>
                  <a:pt x="11938684" y="2919526"/>
                  <a:pt x="11890300" y="2918483"/>
                  <a:pt x="11872586" y="2920076"/>
                </a:cubicBezTo>
                <a:cubicBezTo>
                  <a:pt x="11867476" y="2924717"/>
                  <a:pt x="11859589" y="2927247"/>
                  <a:pt x="11849804" y="2928420"/>
                </a:cubicBezTo>
                <a:lnTo>
                  <a:pt x="11828254" y="2928551"/>
                </a:lnTo>
                <a:lnTo>
                  <a:pt x="11703277" y="2939735"/>
                </a:lnTo>
                <a:lnTo>
                  <a:pt x="11686094" y="2940570"/>
                </a:lnTo>
                <a:lnTo>
                  <a:pt x="11676788" y="2944321"/>
                </a:lnTo>
                <a:cubicBezTo>
                  <a:pt x="11669684" y="2945069"/>
                  <a:pt x="11649276" y="2944585"/>
                  <a:pt x="11643464" y="2945066"/>
                </a:cubicBezTo>
                <a:lnTo>
                  <a:pt x="11641922" y="2947200"/>
                </a:lnTo>
                <a:cubicBezTo>
                  <a:pt x="11623408" y="2950611"/>
                  <a:pt x="11553770" y="2961969"/>
                  <a:pt x="11532386" y="2965529"/>
                </a:cubicBezTo>
                <a:cubicBezTo>
                  <a:pt x="11528114" y="2962248"/>
                  <a:pt x="11518548" y="2967430"/>
                  <a:pt x="11513619" y="2968556"/>
                </a:cubicBezTo>
                <a:cubicBezTo>
                  <a:pt x="11512856" y="2966346"/>
                  <a:pt x="11500924" y="2965672"/>
                  <a:pt x="11497404" y="2967639"/>
                </a:cubicBezTo>
                <a:cubicBezTo>
                  <a:pt x="11413522" y="2978420"/>
                  <a:pt x="11455510" y="2956141"/>
                  <a:pt x="11407630" y="2970255"/>
                </a:cubicBezTo>
                <a:cubicBezTo>
                  <a:pt x="11399160" y="2971190"/>
                  <a:pt x="11392296" y="2970299"/>
                  <a:pt x="11386276" y="2968648"/>
                </a:cubicBezTo>
                <a:lnTo>
                  <a:pt x="11377296" y="2965257"/>
                </a:lnTo>
                <a:lnTo>
                  <a:pt x="11342536" y="2971666"/>
                </a:lnTo>
                <a:cubicBezTo>
                  <a:pt x="11325414" y="2973900"/>
                  <a:pt x="11307393" y="2975381"/>
                  <a:pt x="11288902" y="2976058"/>
                </a:cubicBezTo>
                <a:cubicBezTo>
                  <a:pt x="11284753" y="2971542"/>
                  <a:pt x="11270239" y="2977957"/>
                  <a:pt x="11263411" y="2979228"/>
                </a:cubicBezTo>
                <a:cubicBezTo>
                  <a:pt x="11263340" y="2976278"/>
                  <a:pt x="11248212" y="2974865"/>
                  <a:pt x="11242843" y="2977303"/>
                </a:cubicBezTo>
                <a:cubicBezTo>
                  <a:pt x="11130019" y="2987845"/>
                  <a:pt x="11193504" y="2960297"/>
                  <a:pt x="11125798" y="2976816"/>
                </a:cubicBezTo>
                <a:cubicBezTo>
                  <a:pt x="11114472" y="2977677"/>
                  <a:pt x="11105974" y="2976199"/>
                  <a:pt x="11098884" y="2973758"/>
                </a:cubicBezTo>
                <a:lnTo>
                  <a:pt x="11086128" y="2967663"/>
                </a:lnTo>
                <a:lnTo>
                  <a:pt x="11076132" y="2969836"/>
                </a:lnTo>
                <a:cubicBezTo>
                  <a:pt x="11038408" y="2970007"/>
                  <a:pt x="11027285" y="2963760"/>
                  <a:pt x="11005337" y="2970053"/>
                </a:cubicBezTo>
                <a:cubicBezTo>
                  <a:pt x="10972902" y="2956973"/>
                  <a:pt x="10983824" y="2968749"/>
                  <a:pt x="10959154" y="2970750"/>
                </a:cubicBezTo>
                <a:cubicBezTo>
                  <a:pt x="10939692" y="2973358"/>
                  <a:pt x="10975422" y="2978377"/>
                  <a:pt x="10956347" y="2979118"/>
                </a:cubicBezTo>
                <a:cubicBezTo>
                  <a:pt x="10935712" y="2975741"/>
                  <a:pt x="10936682" y="2986229"/>
                  <a:pt x="10915223" y="2982099"/>
                </a:cubicBezTo>
                <a:cubicBezTo>
                  <a:pt x="10920436" y="2974198"/>
                  <a:pt x="10872877" y="2983630"/>
                  <a:pt x="10871398" y="2976728"/>
                </a:cubicBezTo>
                <a:cubicBezTo>
                  <a:pt x="10853171" y="2986599"/>
                  <a:pt x="10844013" y="2974439"/>
                  <a:pt x="10819743" y="2977481"/>
                </a:cubicBezTo>
                <a:cubicBezTo>
                  <a:pt x="10808314" y="2981215"/>
                  <a:pt x="10800068" y="2981856"/>
                  <a:pt x="10788834" y="2977840"/>
                </a:cubicBezTo>
                <a:cubicBezTo>
                  <a:pt x="10736185" y="2996020"/>
                  <a:pt x="10756982" y="2978653"/>
                  <a:pt x="10707711" y="2985644"/>
                </a:cubicBezTo>
                <a:cubicBezTo>
                  <a:pt x="10665262" y="2992997"/>
                  <a:pt x="10617142" y="2997767"/>
                  <a:pt x="10576086" y="3015319"/>
                </a:cubicBezTo>
                <a:cubicBezTo>
                  <a:pt x="10568550" y="3020292"/>
                  <a:pt x="10550046" y="3022174"/>
                  <a:pt x="10534761" y="3019524"/>
                </a:cubicBezTo>
                <a:cubicBezTo>
                  <a:pt x="10532134" y="3019067"/>
                  <a:pt x="10529698" y="3018490"/>
                  <a:pt x="10527537" y="3017814"/>
                </a:cubicBezTo>
                <a:cubicBezTo>
                  <a:pt x="10492044" y="3020498"/>
                  <a:pt x="10362224" y="3032491"/>
                  <a:pt x="10321799" y="3035635"/>
                </a:cubicBezTo>
                <a:cubicBezTo>
                  <a:pt x="10318526" y="3029246"/>
                  <a:pt x="10298084" y="3040774"/>
                  <a:pt x="10284989" y="3036679"/>
                </a:cubicBezTo>
                <a:cubicBezTo>
                  <a:pt x="10275610" y="3033085"/>
                  <a:pt x="10267220" y="3035744"/>
                  <a:pt x="10257423" y="3036027"/>
                </a:cubicBezTo>
                <a:cubicBezTo>
                  <a:pt x="10244517" y="3033202"/>
                  <a:pt x="10202424" y="3038304"/>
                  <a:pt x="10191450" y="3041963"/>
                </a:cubicBezTo>
                <a:cubicBezTo>
                  <a:pt x="10165225" y="3054679"/>
                  <a:pt x="10105634" y="3045236"/>
                  <a:pt x="10083845" y="3054978"/>
                </a:cubicBezTo>
                <a:cubicBezTo>
                  <a:pt x="10075939" y="3056408"/>
                  <a:pt x="10068203" y="3056986"/>
                  <a:pt x="10060611" y="3057035"/>
                </a:cubicBezTo>
                <a:lnTo>
                  <a:pt x="10039363" y="3055961"/>
                </a:lnTo>
                <a:lnTo>
                  <a:pt x="10033322" y="3053238"/>
                </a:lnTo>
                <a:lnTo>
                  <a:pt x="10020337" y="3053912"/>
                </a:lnTo>
                <a:lnTo>
                  <a:pt x="10016616" y="3053498"/>
                </a:lnTo>
                <a:cubicBezTo>
                  <a:pt x="10009508" y="3052695"/>
                  <a:pt x="10002492" y="3051995"/>
                  <a:pt x="9995549" y="3051719"/>
                </a:cubicBezTo>
                <a:cubicBezTo>
                  <a:pt x="10004680" y="3065377"/>
                  <a:pt x="9937988" y="3051618"/>
                  <a:pt x="9957212" y="3062663"/>
                </a:cubicBezTo>
                <a:cubicBezTo>
                  <a:pt x="9920646" y="3063519"/>
                  <a:pt x="9948538" y="3073806"/>
                  <a:pt x="9904584" y="3063999"/>
                </a:cubicBezTo>
                <a:cubicBezTo>
                  <a:pt x="9847813" y="3075166"/>
                  <a:pt x="9758323" y="3071010"/>
                  <a:pt x="9713857" y="3087955"/>
                </a:cubicBezTo>
                <a:cubicBezTo>
                  <a:pt x="9719380" y="3081485"/>
                  <a:pt x="9695453" y="3076466"/>
                  <a:pt x="9678879" y="3079676"/>
                </a:cubicBezTo>
                <a:cubicBezTo>
                  <a:pt x="9698255" y="3054291"/>
                  <a:pt x="9613348" y="3102551"/>
                  <a:pt x="9598760" y="3085228"/>
                </a:cubicBezTo>
                <a:cubicBezTo>
                  <a:pt x="9598041" y="3101310"/>
                  <a:pt x="9523758" y="3128579"/>
                  <a:pt x="9488796" y="3115384"/>
                </a:cubicBezTo>
                <a:cubicBezTo>
                  <a:pt x="9435532" y="3118605"/>
                  <a:pt x="9397815" y="3131898"/>
                  <a:pt x="9341972" y="3126583"/>
                </a:cubicBezTo>
                <a:cubicBezTo>
                  <a:pt x="9340239" y="3128735"/>
                  <a:pt x="9337399" y="3130536"/>
                  <a:pt x="9333795" y="3132083"/>
                </a:cubicBezTo>
                <a:lnTo>
                  <a:pt x="9321736" y="3135834"/>
                </a:lnTo>
                <a:lnTo>
                  <a:pt x="9319405" y="3135561"/>
                </a:lnTo>
                <a:cubicBezTo>
                  <a:pt x="9310247" y="3135512"/>
                  <a:pt x="9305558" y="3136419"/>
                  <a:pt x="9302847" y="3137746"/>
                </a:cubicBezTo>
                <a:lnTo>
                  <a:pt x="9300930" y="3139687"/>
                </a:lnTo>
                <a:lnTo>
                  <a:pt x="9290106" y="3141645"/>
                </a:lnTo>
                <a:lnTo>
                  <a:pt x="9270220" y="3146737"/>
                </a:lnTo>
                <a:lnTo>
                  <a:pt x="9265150" y="3146531"/>
                </a:lnTo>
                <a:lnTo>
                  <a:pt x="9233057" y="3152408"/>
                </a:lnTo>
                <a:lnTo>
                  <a:pt x="9231974" y="3151938"/>
                </a:lnTo>
                <a:cubicBezTo>
                  <a:pt x="9228816" y="3151020"/>
                  <a:pt x="9225099" y="3150595"/>
                  <a:pt x="9220130" y="3151189"/>
                </a:cubicBezTo>
                <a:cubicBezTo>
                  <a:pt x="9218372" y="3142213"/>
                  <a:pt x="9213458" y="3148467"/>
                  <a:pt x="9198955" y="3151015"/>
                </a:cubicBezTo>
                <a:cubicBezTo>
                  <a:pt x="9192986" y="3137641"/>
                  <a:pt x="9157451" y="3149750"/>
                  <a:pt x="9142196" y="3143802"/>
                </a:cubicBezTo>
                <a:cubicBezTo>
                  <a:pt x="9131673" y="3145976"/>
                  <a:pt x="9120437" y="3148030"/>
                  <a:pt x="9108665" y="3149868"/>
                </a:cubicBezTo>
                <a:lnTo>
                  <a:pt x="9014086" y="3150791"/>
                </a:lnTo>
                <a:lnTo>
                  <a:pt x="8915037" y="3140020"/>
                </a:lnTo>
                <a:cubicBezTo>
                  <a:pt x="8878400" y="3139785"/>
                  <a:pt x="8846675" y="3135786"/>
                  <a:pt x="8815667" y="3138606"/>
                </a:cubicBezTo>
                <a:cubicBezTo>
                  <a:pt x="8803071" y="3135495"/>
                  <a:pt x="8791199" y="3134238"/>
                  <a:pt x="8779688" y="3138895"/>
                </a:cubicBezTo>
                <a:cubicBezTo>
                  <a:pt x="8745498" y="3137342"/>
                  <a:pt x="8737221" y="3130691"/>
                  <a:pt x="8715556" y="3135878"/>
                </a:cubicBezTo>
                <a:cubicBezTo>
                  <a:pt x="8696347" y="3125121"/>
                  <a:pt x="8695210" y="3129227"/>
                  <a:pt x="8686183" y="3132307"/>
                </a:cubicBezTo>
                <a:lnTo>
                  <a:pt x="8684895" y="3132527"/>
                </a:lnTo>
                <a:lnTo>
                  <a:pt x="8682270" y="3130989"/>
                </a:lnTo>
                <a:lnTo>
                  <a:pt x="8676836" y="3130278"/>
                </a:lnTo>
                <a:lnTo>
                  <a:pt x="8662002" y="3130735"/>
                </a:lnTo>
                <a:lnTo>
                  <a:pt x="8656423" y="3131304"/>
                </a:lnTo>
                <a:cubicBezTo>
                  <a:pt x="8652581" y="3131550"/>
                  <a:pt x="8650028" y="3131521"/>
                  <a:pt x="8648261" y="3131294"/>
                </a:cubicBezTo>
                <a:lnTo>
                  <a:pt x="8648057" y="3131167"/>
                </a:lnTo>
                <a:lnTo>
                  <a:pt x="8640412" y="3131403"/>
                </a:lnTo>
                <a:cubicBezTo>
                  <a:pt x="8627510" y="3132092"/>
                  <a:pt x="8614954" y="3133035"/>
                  <a:pt x="8603003" y="3134155"/>
                </a:cubicBezTo>
                <a:cubicBezTo>
                  <a:pt x="8592897" y="3127095"/>
                  <a:pt x="8548738" y="3135435"/>
                  <a:pt x="8553571" y="3122125"/>
                </a:cubicBezTo>
                <a:cubicBezTo>
                  <a:pt x="8537450" y="3123243"/>
                  <a:pt x="8527699" y="3128769"/>
                  <a:pt x="8533128" y="3120039"/>
                </a:cubicBezTo>
                <a:cubicBezTo>
                  <a:pt x="8527821" y="3120156"/>
                  <a:pt x="8524551" y="3119414"/>
                  <a:pt x="8522209" y="3118252"/>
                </a:cubicBezTo>
                <a:lnTo>
                  <a:pt x="8521532" y="3117705"/>
                </a:lnTo>
                <a:lnTo>
                  <a:pt x="8485667" y="3120406"/>
                </a:lnTo>
                <a:lnTo>
                  <a:pt x="8480905" y="3119749"/>
                </a:lnTo>
                <a:lnTo>
                  <a:pt x="8457530" y="3122810"/>
                </a:lnTo>
                <a:lnTo>
                  <a:pt x="8445451" y="3123697"/>
                </a:lnTo>
                <a:lnTo>
                  <a:pt x="8442039" y="3125378"/>
                </a:lnTo>
                <a:cubicBezTo>
                  <a:pt x="8438355" y="3126399"/>
                  <a:pt x="8433075" y="3126839"/>
                  <a:pt x="8424215" y="3125963"/>
                </a:cubicBezTo>
                <a:lnTo>
                  <a:pt x="8422165" y="3125491"/>
                </a:lnTo>
                <a:lnTo>
                  <a:pt x="8407465" y="3127979"/>
                </a:lnTo>
                <a:cubicBezTo>
                  <a:pt x="8402731" y="3129129"/>
                  <a:pt x="8398540" y="3130592"/>
                  <a:pt x="8395146" y="3132488"/>
                </a:cubicBezTo>
                <a:cubicBezTo>
                  <a:pt x="8345093" y="3122354"/>
                  <a:pt x="8297866" y="3131626"/>
                  <a:pt x="8243538" y="3129873"/>
                </a:cubicBezTo>
                <a:cubicBezTo>
                  <a:pt x="8220052" y="3114107"/>
                  <a:pt x="8126172" y="3133411"/>
                  <a:pt x="8112685" y="3148698"/>
                </a:cubicBezTo>
                <a:cubicBezTo>
                  <a:pt x="8112380" y="3135302"/>
                  <a:pt x="8044302" y="3153542"/>
                  <a:pt x="8026741" y="3154015"/>
                </a:cubicBezTo>
                <a:cubicBezTo>
                  <a:pt x="8020887" y="3154173"/>
                  <a:pt x="8020646" y="3152357"/>
                  <a:pt x="8030400" y="3146736"/>
                </a:cubicBezTo>
                <a:cubicBezTo>
                  <a:pt x="8011739" y="3148301"/>
                  <a:pt x="7992477" y="3141339"/>
                  <a:pt x="8002987" y="3135663"/>
                </a:cubicBezTo>
                <a:cubicBezTo>
                  <a:pt x="7946297" y="3147811"/>
                  <a:pt x="7862627" y="3135732"/>
                  <a:pt x="7798568" y="3141249"/>
                </a:cubicBezTo>
                <a:cubicBezTo>
                  <a:pt x="7763645" y="3127901"/>
                  <a:pt x="7782577" y="3140251"/>
                  <a:pt x="7746353" y="3137755"/>
                </a:cubicBezTo>
                <a:cubicBezTo>
                  <a:pt x="7756261" y="3150042"/>
                  <a:pt x="7702377" y="3130861"/>
                  <a:pt x="7700395" y="3144729"/>
                </a:cubicBezTo>
                <a:cubicBezTo>
                  <a:pt x="7693866" y="3143835"/>
                  <a:pt x="7687603" y="3142532"/>
                  <a:pt x="7681335" y="3141120"/>
                </a:cubicBezTo>
                <a:lnTo>
                  <a:pt x="7678044" y="3140387"/>
                </a:lnTo>
                <a:lnTo>
                  <a:pt x="7664890" y="3139855"/>
                </a:lnTo>
                <a:lnTo>
                  <a:pt x="7661183" y="3136706"/>
                </a:lnTo>
                <a:lnTo>
                  <a:pt x="7641383" y="3133755"/>
                </a:lnTo>
                <a:cubicBezTo>
                  <a:pt x="7633967" y="3133115"/>
                  <a:pt x="7625987" y="3132967"/>
                  <a:pt x="7617169" y="3133614"/>
                </a:cubicBezTo>
                <a:cubicBezTo>
                  <a:pt x="7595475" y="3139109"/>
                  <a:pt x="7561695" y="3132374"/>
                  <a:pt x="7531143" y="3132781"/>
                </a:cubicBezTo>
                <a:lnTo>
                  <a:pt x="7517113" y="3134483"/>
                </a:lnTo>
                <a:lnTo>
                  <a:pt x="7471320" y="3131645"/>
                </a:lnTo>
                <a:cubicBezTo>
                  <a:pt x="7458285" y="3131095"/>
                  <a:pt x="7444756" y="3130805"/>
                  <a:pt x="7430512" y="3131007"/>
                </a:cubicBezTo>
                <a:lnTo>
                  <a:pt x="7404071" y="3132361"/>
                </a:lnTo>
                <a:lnTo>
                  <a:pt x="7397140" y="3131239"/>
                </a:lnTo>
                <a:cubicBezTo>
                  <a:pt x="7385068" y="3131364"/>
                  <a:pt x="7369091" y="3135313"/>
                  <a:pt x="7370514" y="3130516"/>
                </a:cubicBezTo>
                <a:lnTo>
                  <a:pt x="7356953" y="3132179"/>
                </a:lnTo>
                <a:lnTo>
                  <a:pt x="7343567" y="3128350"/>
                </a:lnTo>
                <a:cubicBezTo>
                  <a:pt x="7342101" y="3127461"/>
                  <a:pt x="7340998" y="3126514"/>
                  <a:pt x="7340295" y="3125545"/>
                </a:cubicBezTo>
                <a:lnTo>
                  <a:pt x="7321348" y="3126804"/>
                </a:lnTo>
                <a:lnTo>
                  <a:pt x="7305815" y="3124063"/>
                </a:lnTo>
                <a:lnTo>
                  <a:pt x="7292274" y="3125855"/>
                </a:lnTo>
                <a:lnTo>
                  <a:pt x="7286654" y="3125451"/>
                </a:lnTo>
                <a:lnTo>
                  <a:pt x="7272685" y="3124094"/>
                </a:lnTo>
                <a:cubicBezTo>
                  <a:pt x="7265523" y="3123143"/>
                  <a:pt x="7257508" y="3121997"/>
                  <a:pt x="7248584" y="3121080"/>
                </a:cubicBezTo>
                <a:lnTo>
                  <a:pt x="7241065" y="3120661"/>
                </a:lnTo>
                <a:lnTo>
                  <a:pt x="7224696" y="3116051"/>
                </a:lnTo>
                <a:cubicBezTo>
                  <a:pt x="7212786" y="3112566"/>
                  <a:pt x="7203412" y="3110217"/>
                  <a:pt x="7193009" y="3112108"/>
                </a:cubicBezTo>
                <a:cubicBezTo>
                  <a:pt x="7175276" y="3107606"/>
                  <a:pt x="7162888" y="3094987"/>
                  <a:pt x="7137220" y="3098354"/>
                </a:cubicBezTo>
                <a:cubicBezTo>
                  <a:pt x="7145010" y="3092637"/>
                  <a:pt x="7108715" y="3097662"/>
                  <a:pt x="7104427" y="3091790"/>
                </a:cubicBezTo>
                <a:cubicBezTo>
                  <a:pt x="7102447" y="3087061"/>
                  <a:pt x="7090976" y="3087484"/>
                  <a:pt x="7082240" y="3085740"/>
                </a:cubicBezTo>
                <a:cubicBezTo>
                  <a:pt x="7076014" y="3080911"/>
                  <a:pt x="7032058" y="3076501"/>
                  <a:pt x="7016754" y="3077196"/>
                </a:cubicBezTo>
                <a:cubicBezTo>
                  <a:pt x="6973620" y="3082001"/>
                  <a:pt x="6938923" y="3062558"/>
                  <a:pt x="6904436" y="3065900"/>
                </a:cubicBezTo>
                <a:cubicBezTo>
                  <a:pt x="6895406" y="3065445"/>
                  <a:pt x="6887919" y="3064350"/>
                  <a:pt x="6881434" y="3062865"/>
                </a:cubicBezTo>
                <a:lnTo>
                  <a:pt x="6865273" y="3057749"/>
                </a:lnTo>
                <a:cubicBezTo>
                  <a:pt x="6865072" y="3056626"/>
                  <a:pt x="6864871" y="3055502"/>
                  <a:pt x="6864671" y="3054378"/>
                </a:cubicBezTo>
                <a:lnTo>
                  <a:pt x="6852599" y="3052306"/>
                </a:lnTo>
                <a:lnTo>
                  <a:pt x="6850143" y="3051232"/>
                </a:lnTo>
                <a:cubicBezTo>
                  <a:pt x="6845470" y="3049168"/>
                  <a:pt x="6840704" y="3047206"/>
                  <a:pt x="6835301" y="3045593"/>
                </a:cubicBezTo>
                <a:cubicBezTo>
                  <a:pt x="6820447" y="3058242"/>
                  <a:pt x="6786888" y="3033956"/>
                  <a:pt x="6784871" y="3046562"/>
                </a:cubicBezTo>
                <a:cubicBezTo>
                  <a:pt x="6752593" y="3039899"/>
                  <a:pt x="6759140" y="3053646"/>
                  <a:pt x="6738245" y="3037055"/>
                </a:cubicBezTo>
                <a:cubicBezTo>
                  <a:pt x="6671880" y="3034501"/>
                  <a:pt x="6603220" y="3013245"/>
                  <a:pt x="6537703" y="3017736"/>
                </a:cubicBezTo>
                <a:cubicBezTo>
                  <a:pt x="6553051" y="3013722"/>
                  <a:pt x="6541149" y="3004943"/>
                  <a:pt x="6521858" y="3004158"/>
                </a:cubicBezTo>
                <a:cubicBezTo>
                  <a:pt x="6580141" y="2987944"/>
                  <a:pt x="6428765" y="3009117"/>
                  <a:pt x="6445069" y="2992470"/>
                </a:cubicBezTo>
                <a:cubicBezTo>
                  <a:pt x="6417897" y="3005060"/>
                  <a:pt x="6310156" y="3011743"/>
                  <a:pt x="6302447" y="2994274"/>
                </a:cubicBezTo>
                <a:cubicBezTo>
                  <a:pt x="6252173" y="2986131"/>
                  <a:pt x="6198382" y="2989085"/>
                  <a:pt x="6160029" y="2973666"/>
                </a:cubicBezTo>
                <a:cubicBezTo>
                  <a:pt x="6155014" y="2975022"/>
                  <a:pt x="6149642" y="2975878"/>
                  <a:pt x="6144046" y="2976380"/>
                </a:cubicBezTo>
                <a:lnTo>
                  <a:pt x="6127670" y="2976929"/>
                </a:lnTo>
                <a:lnTo>
                  <a:pt x="6126155" y="2976245"/>
                </a:lnTo>
                <a:cubicBezTo>
                  <a:pt x="6118509" y="2974369"/>
                  <a:pt x="6113052" y="2974144"/>
                  <a:pt x="6108575" y="2974651"/>
                </a:cubicBezTo>
                <a:lnTo>
                  <a:pt x="6103746" y="2975803"/>
                </a:lnTo>
                <a:lnTo>
                  <a:pt x="6091377" y="2975180"/>
                </a:lnTo>
                <a:lnTo>
                  <a:pt x="6066183" y="2975222"/>
                </a:lnTo>
                <a:lnTo>
                  <a:pt x="6063287" y="2974353"/>
                </a:lnTo>
                <a:lnTo>
                  <a:pt x="6054813" y="2974911"/>
                </a:lnTo>
                <a:lnTo>
                  <a:pt x="6050809" y="2973985"/>
                </a:lnTo>
                <a:lnTo>
                  <a:pt x="6013979" y="2974553"/>
                </a:lnTo>
                <a:cubicBezTo>
                  <a:pt x="6013918" y="2974361"/>
                  <a:pt x="6013860" y="2974167"/>
                  <a:pt x="6013800" y="2973973"/>
                </a:cubicBezTo>
                <a:cubicBezTo>
                  <a:pt x="6012565" y="2972689"/>
                  <a:pt x="6010070" y="2971765"/>
                  <a:pt x="6004866" y="2971570"/>
                </a:cubicBezTo>
                <a:cubicBezTo>
                  <a:pt x="6017706" y="2963268"/>
                  <a:pt x="6003515" y="2968156"/>
                  <a:pt x="5987036" y="2968315"/>
                </a:cubicBezTo>
                <a:cubicBezTo>
                  <a:pt x="6003302" y="2955458"/>
                  <a:pt x="5953573" y="2961108"/>
                  <a:pt x="5950027" y="2953546"/>
                </a:cubicBezTo>
                <a:cubicBezTo>
                  <a:pt x="5937559" y="2953953"/>
                  <a:pt x="5924668" y="2954151"/>
                  <a:pt x="5911668" y="2954074"/>
                </a:cubicBezTo>
                <a:lnTo>
                  <a:pt x="5904110" y="2953861"/>
                </a:lnTo>
                <a:cubicBezTo>
                  <a:pt x="5904082" y="2953815"/>
                  <a:pt x="5904053" y="2953769"/>
                  <a:pt x="5904026" y="2953724"/>
                </a:cubicBezTo>
                <a:cubicBezTo>
                  <a:pt x="5902528" y="2953395"/>
                  <a:pt x="5900097" y="2953219"/>
                  <a:pt x="5896189" y="2953236"/>
                </a:cubicBezTo>
                <a:lnTo>
                  <a:pt x="5890331" y="2953471"/>
                </a:lnTo>
                <a:lnTo>
                  <a:pt x="5875672" y="2953056"/>
                </a:lnTo>
                <a:lnTo>
                  <a:pt x="5871070" y="2952035"/>
                </a:lnTo>
                <a:lnTo>
                  <a:pt x="5869888" y="2950364"/>
                </a:lnTo>
                <a:lnTo>
                  <a:pt x="5868461" y="2950506"/>
                </a:lnTo>
                <a:cubicBezTo>
                  <a:pt x="5857092" y="2953019"/>
                  <a:pt x="5852416" y="2957005"/>
                  <a:pt x="5843343" y="2945262"/>
                </a:cubicBezTo>
                <a:cubicBezTo>
                  <a:pt x="5817989" y="2949116"/>
                  <a:pt x="5815840" y="2942065"/>
                  <a:pt x="5784331" y="2938531"/>
                </a:cubicBezTo>
                <a:cubicBezTo>
                  <a:pt x="5769202" y="2942455"/>
                  <a:pt x="5758885" y="2940521"/>
                  <a:pt x="5749498" y="2936713"/>
                </a:cubicBezTo>
                <a:cubicBezTo>
                  <a:pt x="5717228" y="2937683"/>
                  <a:pt x="5690227" y="2931877"/>
                  <a:pt x="5655214" y="2929503"/>
                </a:cubicBezTo>
                <a:cubicBezTo>
                  <a:pt x="5614827" y="2933899"/>
                  <a:pt x="5598877" y="2923069"/>
                  <a:pt x="5561446" y="2920575"/>
                </a:cubicBezTo>
                <a:cubicBezTo>
                  <a:pt x="5525084" y="2929276"/>
                  <a:pt x="5537471" y="2911136"/>
                  <a:pt x="5519456" y="2906631"/>
                </a:cubicBezTo>
                <a:lnTo>
                  <a:pt x="5514099" y="2906097"/>
                </a:lnTo>
                <a:lnTo>
                  <a:pt x="5499273" y="2907057"/>
                </a:lnTo>
                <a:lnTo>
                  <a:pt x="5493664" y="2907817"/>
                </a:lnTo>
                <a:cubicBezTo>
                  <a:pt x="5489815" y="2908191"/>
                  <a:pt x="5487270" y="2908250"/>
                  <a:pt x="5485530" y="2908080"/>
                </a:cubicBezTo>
                <a:lnTo>
                  <a:pt x="5485337" y="2907959"/>
                </a:lnTo>
                <a:lnTo>
                  <a:pt x="5477696" y="2908455"/>
                </a:lnTo>
                <a:cubicBezTo>
                  <a:pt x="5464775" y="2909581"/>
                  <a:pt x="5452182" y="2910951"/>
                  <a:pt x="5440170" y="2912482"/>
                </a:cubicBezTo>
                <a:cubicBezTo>
                  <a:pt x="5430698" y="2905718"/>
                  <a:pt x="5385970" y="2915593"/>
                  <a:pt x="5391911" y="2902040"/>
                </a:cubicBezTo>
                <a:cubicBezTo>
                  <a:pt x="5375744" y="2903707"/>
                  <a:pt x="5365560" y="2909594"/>
                  <a:pt x="5371708" y="2900629"/>
                </a:cubicBezTo>
                <a:cubicBezTo>
                  <a:pt x="5366408" y="2900926"/>
                  <a:pt x="5363213" y="2900288"/>
                  <a:pt x="5360976" y="2899197"/>
                </a:cubicBezTo>
                <a:lnTo>
                  <a:pt x="5360345" y="2898671"/>
                </a:lnTo>
                <a:lnTo>
                  <a:pt x="5324367" y="2902593"/>
                </a:lnTo>
                <a:lnTo>
                  <a:pt x="5319673" y="2902094"/>
                </a:lnTo>
                <a:lnTo>
                  <a:pt x="5296114" y="2905958"/>
                </a:lnTo>
                <a:lnTo>
                  <a:pt x="5283999" y="2907258"/>
                </a:lnTo>
                <a:lnTo>
                  <a:pt x="5280460" y="2909063"/>
                </a:lnTo>
                <a:cubicBezTo>
                  <a:pt x="5276699" y="2910214"/>
                  <a:pt x="5271395" y="2910834"/>
                  <a:pt x="5262637" y="2910250"/>
                </a:cubicBezTo>
                <a:lnTo>
                  <a:pt x="5260635" y="2909845"/>
                </a:lnTo>
                <a:lnTo>
                  <a:pt x="5245770" y="2912842"/>
                </a:lnTo>
                <a:cubicBezTo>
                  <a:pt x="5240955" y="2914159"/>
                  <a:pt x="5236652" y="2915770"/>
                  <a:pt x="5233108" y="2917794"/>
                </a:cubicBezTo>
                <a:cubicBezTo>
                  <a:pt x="5184071" y="2909280"/>
                  <a:pt x="5136210" y="2920197"/>
                  <a:pt x="5082201" y="2920260"/>
                </a:cubicBezTo>
                <a:lnTo>
                  <a:pt x="4939211" y="2931760"/>
                </a:lnTo>
                <a:cubicBezTo>
                  <a:pt x="4920477" y="2933960"/>
                  <a:pt x="4783353" y="2943291"/>
                  <a:pt x="4794309" y="2937227"/>
                </a:cubicBezTo>
                <a:cubicBezTo>
                  <a:pt x="4736776" y="2951353"/>
                  <a:pt x="4701995" y="2938961"/>
                  <a:pt x="4637676" y="2946666"/>
                </a:cubicBezTo>
                <a:cubicBezTo>
                  <a:pt x="4603987" y="2934412"/>
                  <a:pt x="4621816" y="2946201"/>
                  <a:pt x="4585922" y="2944906"/>
                </a:cubicBezTo>
                <a:cubicBezTo>
                  <a:pt x="4594760" y="2956935"/>
                  <a:pt x="4542663" y="2939450"/>
                  <a:pt x="4539516" y="2953466"/>
                </a:cubicBezTo>
                <a:cubicBezTo>
                  <a:pt x="4533082" y="2952789"/>
                  <a:pt x="4526953" y="2951687"/>
                  <a:pt x="4520819" y="2950477"/>
                </a:cubicBezTo>
                <a:lnTo>
                  <a:pt x="4517604" y="2949852"/>
                </a:lnTo>
                <a:lnTo>
                  <a:pt x="4504537" y="2949759"/>
                </a:lnTo>
                <a:lnTo>
                  <a:pt x="4501104" y="2946715"/>
                </a:lnTo>
                <a:lnTo>
                  <a:pt x="4342695" y="2951638"/>
                </a:lnTo>
                <a:cubicBezTo>
                  <a:pt x="4328954" y="2954609"/>
                  <a:pt x="4284038" y="2957184"/>
                  <a:pt x="4274096" y="2953640"/>
                </a:cubicBezTo>
                <a:cubicBezTo>
                  <a:pt x="4264434" y="2953346"/>
                  <a:pt x="4254047" y="2955481"/>
                  <a:pt x="4248170" y="2951384"/>
                </a:cubicBezTo>
                <a:lnTo>
                  <a:pt x="4147924" y="2945945"/>
                </a:lnTo>
                <a:cubicBezTo>
                  <a:pt x="4131656" y="2952619"/>
                  <a:pt x="4104816" y="2942907"/>
                  <a:pt x="4061825" y="2944206"/>
                </a:cubicBezTo>
                <a:cubicBezTo>
                  <a:pt x="4044045" y="2951860"/>
                  <a:pt x="4032845" y="2944993"/>
                  <a:pt x="3998557" y="2955821"/>
                </a:cubicBezTo>
                <a:cubicBezTo>
                  <a:pt x="3997072" y="2955023"/>
                  <a:pt x="3995237" y="2954313"/>
                  <a:pt x="3993107" y="2953708"/>
                </a:cubicBezTo>
                <a:cubicBezTo>
                  <a:pt x="3980729" y="2950196"/>
                  <a:pt x="3961302" y="2950972"/>
                  <a:pt x="3949713" y="2955441"/>
                </a:cubicBezTo>
                <a:cubicBezTo>
                  <a:pt x="3894925" y="2970367"/>
                  <a:pt x="3844508" y="2972262"/>
                  <a:pt x="3797284" y="2977037"/>
                </a:cubicBezTo>
                <a:cubicBezTo>
                  <a:pt x="3743822" y="2981057"/>
                  <a:pt x="3778974" y="2965129"/>
                  <a:pt x="3712498" y="2979996"/>
                </a:cubicBezTo>
                <a:cubicBezTo>
                  <a:pt x="3705202" y="2975373"/>
                  <a:pt x="3696720" y="2975524"/>
                  <a:pt x="3682471" y="2978543"/>
                </a:cubicBezTo>
                <a:cubicBezTo>
                  <a:pt x="3656488" y="2980127"/>
                  <a:pt x="3658300" y="2967587"/>
                  <a:pt x="3632163" y="2976264"/>
                </a:cubicBezTo>
                <a:cubicBezTo>
                  <a:pt x="3636766" y="2969363"/>
                  <a:pt x="3582819" y="2975892"/>
                  <a:pt x="3594728" y="2968398"/>
                </a:cubicBezTo>
                <a:cubicBezTo>
                  <a:pt x="3577705" y="2963064"/>
                  <a:pt x="3569481" y="2973476"/>
                  <a:pt x="3552594" y="2968934"/>
                </a:cubicBezTo>
                <a:cubicBezTo>
                  <a:pt x="3533613" y="2968552"/>
                  <a:pt x="3563577" y="2975594"/>
                  <a:pt x="3542589" y="2977031"/>
                </a:cubicBezTo>
                <a:cubicBezTo>
                  <a:pt x="3517131" y="2977564"/>
                  <a:pt x="3517346" y="2989828"/>
                  <a:pt x="3497591" y="2975018"/>
                </a:cubicBezTo>
                <a:lnTo>
                  <a:pt x="3429352" y="2971090"/>
                </a:lnTo>
                <a:cubicBezTo>
                  <a:pt x="3414141" y="2975624"/>
                  <a:pt x="3401904" y="2974195"/>
                  <a:pt x="3389938" y="2970884"/>
                </a:cubicBezTo>
                <a:cubicBezTo>
                  <a:pt x="3354504" y="2973297"/>
                  <a:pt x="3322178" y="2968827"/>
                  <a:pt x="3282344" y="2968084"/>
                </a:cubicBezTo>
                <a:cubicBezTo>
                  <a:pt x="3239277" y="2974224"/>
                  <a:pt x="3217192" y="2964327"/>
                  <a:pt x="3174624" y="2963576"/>
                </a:cubicBezTo>
                <a:cubicBezTo>
                  <a:pt x="3132504" y="2975210"/>
                  <a:pt x="3146911" y="2949576"/>
                  <a:pt x="3111077" y="2951285"/>
                </a:cubicBezTo>
                <a:cubicBezTo>
                  <a:pt x="3052732" y="2962418"/>
                  <a:pt x="3112543" y="2942881"/>
                  <a:pt x="3022501" y="2948619"/>
                </a:cubicBezTo>
                <a:cubicBezTo>
                  <a:pt x="3017399" y="2950352"/>
                  <a:pt x="3006521" y="2948989"/>
                  <a:pt x="3007714" y="2946762"/>
                </a:cubicBezTo>
                <a:cubicBezTo>
                  <a:pt x="2987987" y="2948105"/>
                  <a:pt x="2931270" y="2937206"/>
                  <a:pt x="2903098" y="2940576"/>
                </a:cubicBezTo>
                <a:cubicBezTo>
                  <a:pt x="2848155" y="2935894"/>
                  <a:pt x="2821430" y="2947095"/>
                  <a:pt x="2781591" y="2946394"/>
                </a:cubicBezTo>
                <a:cubicBezTo>
                  <a:pt x="2735559" y="2940279"/>
                  <a:pt x="2708563" y="2934146"/>
                  <a:pt x="2627942" y="2919996"/>
                </a:cubicBezTo>
                <a:lnTo>
                  <a:pt x="2354959" y="2882080"/>
                </a:lnTo>
                <a:cubicBezTo>
                  <a:pt x="2252426" y="2847776"/>
                  <a:pt x="2124519" y="2878188"/>
                  <a:pt x="2063184" y="2879109"/>
                </a:cubicBezTo>
                <a:cubicBezTo>
                  <a:pt x="2038620" y="2892844"/>
                  <a:pt x="2017217" y="2880735"/>
                  <a:pt x="1986946" y="2887619"/>
                </a:cubicBezTo>
                <a:cubicBezTo>
                  <a:pt x="1919067" y="2894646"/>
                  <a:pt x="1852404" y="2912737"/>
                  <a:pt x="1763479" y="2909077"/>
                </a:cubicBezTo>
                <a:cubicBezTo>
                  <a:pt x="1726097" y="2949538"/>
                  <a:pt x="1621108" y="2933327"/>
                  <a:pt x="1537980" y="2960398"/>
                </a:cubicBezTo>
                <a:cubicBezTo>
                  <a:pt x="1489205" y="2967965"/>
                  <a:pt x="1410921" y="2954082"/>
                  <a:pt x="1395229" y="2975625"/>
                </a:cubicBezTo>
                <a:cubicBezTo>
                  <a:pt x="1371975" y="2964548"/>
                  <a:pt x="1352259" y="2986116"/>
                  <a:pt x="1327834" y="2989485"/>
                </a:cubicBezTo>
                <a:cubicBezTo>
                  <a:pt x="1307734" y="2982782"/>
                  <a:pt x="1298456" y="2990289"/>
                  <a:pt x="1280757" y="2992959"/>
                </a:cubicBezTo>
                <a:cubicBezTo>
                  <a:pt x="1272383" y="2988567"/>
                  <a:pt x="1257337" y="2989790"/>
                  <a:pt x="1252582" y="2995877"/>
                </a:cubicBezTo>
                <a:cubicBezTo>
                  <a:pt x="1260705" y="3008688"/>
                  <a:pt x="1207969" y="3005420"/>
                  <a:pt x="1204670" y="3014826"/>
                </a:cubicBezTo>
                <a:cubicBezTo>
                  <a:pt x="1174431" y="3018683"/>
                  <a:pt x="1041848" y="3015513"/>
                  <a:pt x="1020457" y="3031603"/>
                </a:cubicBezTo>
                <a:cubicBezTo>
                  <a:pt x="959520" y="3042500"/>
                  <a:pt x="869308" y="3024872"/>
                  <a:pt x="843248" y="3026954"/>
                </a:cubicBezTo>
                <a:cubicBezTo>
                  <a:pt x="815646" y="3001836"/>
                  <a:pt x="694189" y="3080490"/>
                  <a:pt x="583517" y="3089095"/>
                </a:cubicBezTo>
                <a:cubicBezTo>
                  <a:pt x="568425" y="3087467"/>
                  <a:pt x="560448" y="3088013"/>
                  <a:pt x="556836" y="3094374"/>
                </a:cubicBezTo>
                <a:cubicBezTo>
                  <a:pt x="528264" y="3099747"/>
                  <a:pt x="471823" y="3109156"/>
                  <a:pt x="412089" y="3121334"/>
                </a:cubicBezTo>
                <a:cubicBezTo>
                  <a:pt x="367235" y="3131096"/>
                  <a:pt x="143790" y="3139436"/>
                  <a:pt x="83929" y="3150566"/>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231F8CC-6DCF-C94B-9783-867D31549800}"/>
              </a:ext>
            </a:extLst>
          </p:cNvPr>
          <p:cNvSpPr>
            <a:spLocks noGrp="1"/>
          </p:cNvSpPr>
          <p:nvPr>
            <p:ph type="title"/>
          </p:nvPr>
        </p:nvSpPr>
        <p:spPr>
          <a:xfrm>
            <a:off x="838200" y="3577911"/>
            <a:ext cx="4215063" cy="2398713"/>
          </a:xfrm>
        </p:spPr>
        <p:txBody>
          <a:bodyPr>
            <a:normAutofit/>
          </a:bodyPr>
          <a:lstStyle/>
          <a:p>
            <a:r>
              <a:rPr lang="en-US" b="1" dirty="0">
                <a:latin typeface="Arial"/>
                <a:ea typeface="Arial"/>
                <a:cs typeface="Arial"/>
                <a:sym typeface="Arial"/>
              </a:rPr>
              <a:t>Recruiting &amp; Hiring Process</a:t>
            </a:r>
            <a:endParaRPr lang="en-US" dirty="0"/>
          </a:p>
        </p:txBody>
      </p:sp>
      <p:pic>
        <p:nvPicPr>
          <p:cNvPr id="4" name="Google Shape;112;p12">
            <a:extLst>
              <a:ext uri="{FF2B5EF4-FFF2-40B4-BE49-F238E27FC236}">
                <a16:creationId xmlns:a16="http://schemas.microsoft.com/office/drawing/2014/main" id="{3043EFC3-D0AB-1848-B6A7-DC948F079523}"/>
              </a:ext>
            </a:extLst>
          </p:cNvPr>
          <p:cNvPicPr preferRelativeResize="0"/>
          <p:nvPr/>
        </p:nvPicPr>
        <p:blipFill>
          <a:blip r:embed="rId3"/>
          <a:stretch>
            <a:fillRect/>
          </a:stretch>
        </p:blipFill>
        <p:spPr>
          <a:xfrm>
            <a:off x="1158955" y="1158546"/>
            <a:ext cx="9875259" cy="1259095"/>
          </a:xfrm>
          <a:prstGeom prst="rect">
            <a:avLst/>
          </a:prstGeom>
          <a:noFill/>
        </p:spPr>
      </p:pic>
      <p:sp>
        <p:nvSpPr>
          <p:cNvPr id="3" name="Content Placeholder 2">
            <a:extLst>
              <a:ext uri="{FF2B5EF4-FFF2-40B4-BE49-F238E27FC236}">
                <a16:creationId xmlns:a16="http://schemas.microsoft.com/office/drawing/2014/main" id="{8AE9B44C-8215-3B4B-B045-DE1F4CAB427F}"/>
              </a:ext>
            </a:extLst>
          </p:cNvPr>
          <p:cNvSpPr>
            <a:spLocks noGrp="1"/>
          </p:cNvSpPr>
          <p:nvPr>
            <p:ph idx="1"/>
          </p:nvPr>
        </p:nvSpPr>
        <p:spPr>
          <a:xfrm>
            <a:off x="5630779" y="3556530"/>
            <a:ext cx="5723021" cy="2398713"/>
          </a:xfrm>
        </p:spPr>
        <p:txBody>
          <a:bodyPr anchor="ctr">
            <a:normAutofit/>
          </a:bodyPr>
          <a:lstStyle/>
          <a:p>
            <a:pPr marL="0" indent="0">
              <a:spcBef>
                <a:spcPts val="0"/>
              </a:spcBef>
              <a:spcAft>
                <a:spcPts val="600"/>
              </a:spcAft>
              <a:buClr>
                <a:schemeClr val="dk1"/>
              </a:buClr>
              <a:buSzPts val="2000"/>
              <a:buNone/>
            </a:pPr>
            <a:r>
              <a:rPr lang="en-US" sz="2000" dirty="0"/>
              <a:t>Review of the recruitment process:</a:t>
            </a:r>
          </a:p>
          <a:p>
            <a:pPr>
              <a:spcBef>
                <a:spcPts val="0"/>
              </a:spcBef>
              <a:spcAft>
                <a:spcPts val="600"/>
              </a:spcAft>
              <a:buClr>
                <a:schemeClr val="dk1"/>
              </a:buClr>
              <a:buSzPts val="2000"/>
            </a:pPr>
            <a:r>
              <a:rPr lang="en-US" sz="2000" dirty="0"/>
              <a:t>Identify Need</a:t>
            </a:r>
          </a:p>
          <a:p>
            <a:pPr>
              <a:spcBef>
                <a:spcPts val="0"/>
              </a:spcBef>
              <a:spcAft>
                <a:spcPts val="600"/>
              </a:spcAft>
              <a:buClr>
                <a:schemeClr val="dk1"/>
              </a:buClr>
              <a:buSzPts val="2000"/>
            </a:pPr>
            <a:r>
              <a:rPr lang="en-US" sz="2000" dirty="0"/>
              <a:t>Recruitment Plan</a:t>
            </a:r>
          </a:p>
          <a:p>
            <a:pPr>
              <a:spcBef>
                <a:spcPts val="0"/>
              </a:spcBef>
              <a:spcAft>
                <a:spcPts val="600"/>
              </a:spcAft>
              <a:buClr>
                <a:schemeClr val="dk1"/>
              </a:buClr>
              <a:buSzPts val="2000"/>
            </a:pPr>
            <a:r>
              <a:rPr lang="en-US" sz="2000" dirty="0"/>
              <a:t>Sourcing/Outreach *** Next Slide ***</a:t>
            </a:r>
          </a:p>
          <a:p>
            <a:pPr>
              <a:spcBef>
                <a:spcPts val="0"/>
              </a:spcBef>
              <a:spcAft>
                <a:spcPts val="600"/>
              </a:spcAft>
              <a:buClr>
                <a:schemeClr val="dk1"/>
              </a:buClr>
              <a:buSzPts val="2000"/>
            </a:pPr>
            <a:r>
              <a:rPr lang="en-US" sz="2000" dirty="0"/>
              <a:t>Screening and General Recruitment </a:t>
            </a:r>
          </a:p>
          <a:p>
            <a:pPr>
              <a:spcBef>
                <a:spcPts val="0"/>
              </a:spcBef>
              <a:spcAft>
                <a:spcPts val="600"/>
              </a:spcAft>
              <a:buClr>
                <a:schemeClr val="dk1"/>
              </a:buClr>
              <a:buSzPts val="2000"/>
            </a:pPr>
            <a:r>
              <a:rPr lang="en-US" sz="2000" dirty="0"/>
              <a:t>Resources for the hiring managers</a:t>
            </a:r>
          </a:p>
        </p:txBody>
      </p:sp>
      <p:sp>
        <p:nvSpPr>
          <p:cNvPr id="5" name="TextBox 4">
            <a:extLst>
              <a:ext uri="{FF2B5EF4-FFF2-40B4-BE49-F238E27FC236}">
                <a16:creationId xmlns:a16="http://schemas.microsoft.com/office/drawing/2014/main" id="{32236960-7F2F-724F-8163-24730F3FEB64}"/>
              </a:ext>
            </a:extLst>
          </p:cNvPr>
          <p:cNvSpPr txBox="1"/>
          <p:nvPr/>
        </p:nvSpPr>
        <p:spPr>
          <a:xfrm>
            <a:off x="0" y="6053957"/>
            <a:ext cx="12192000" cy="723275"/>
          </a:xfrm>
          <a:prstGeom prst="rect">
            <a:avLst/>
          </a:prstGeom>
          <a:noFill/>
        </p:spPr>
        <p:txBody>
          <a:bodyPr wrap="square" rtlCol="0">
            <a:spAutoFit/>
          </a:bodyPr>
          <a:lstStyle/>
          <a:p>
            <a:pPr algn="ctr">
              <a:spcAft>
                <a:spcPts val="600"/>
              </a:spcAft>
            </a:pPr>
            <a:r>
              <a:rPr lang="en-US" dirty="0"/>
              <a:t>Talent Acquisition and Outreach Website – </a:t>
            </a:r>
          </a:p>
          <a:p>
            <a:pPr algn="ctr">
              <a:spcAft>
                <a:spcPts val="600"/>
              </a:spcAft>
            </a:pPr>
            <a:r>
              <a:rPr lang="en-US" dirty="0"/>
              <a:t>https://</a:t>
            </a:r>
            <a:r>
              <a:rPr lang="en-US" dirty="0" err="1"/>
              <a:t>sites.google.com</a:t>
            </a:r>
            <a:r>
              <a:rPr lang="en-US" dirty="0"/>
              <a:t>/</a:t>
            </a:r>
            <a:r>
              <a:rPr lang="en-US" dirty="0" err="1"/>
              <a:t>lbl.gov</a:t>
            </a:r>
            <a:r>
              <a:rPr lang="en-US" dirty="0"/>
              <a:t>/</a:t>
            </a:r>
            <a:r>
              <a:rPr lang="en-US" dirty="0" err="1"/>
              <a:t>tao</a:t>
            </a:r>
            <a:r>
              <a:rPr lang="en-US" dirty="0"/>
              <a:t>/talent-acquisition-playbook/</a:t>
            </a:r>
            <a:r>
              <a:rPr lang="en-US" dirty="0" err="1"/>
              <a:t>identify-the-need?authuser</a:t>
            </a:r>
            <a:r>
              <a:rPr lang="en-US" dirty="0"/>
              <a:t>=0</a:t>
            </a:r>
          </a:p>
        </p:txBody>
      </p:sp>
    </p:spTree>
    <p:extLst>
      <p:ext uri="{BB962C8B-B14F-4D97-AF65-F5344CB8AC3E}">
        <p14:creationId xmlns:p14="http://schemas.microsoft.com/office/powerpoint/2010/main" val="173227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215AF5-1AE6-AB40-9A32-6C3665A358D3}"/>
              </a:ext>
            </a:extLst>
          </p:cNvPr>
          <p:cNvSpPr>
            <a:spLocks noGrp="1"/>
          </p:cNvSpPr>
          <p:nvPr>
            <p:ph type="title"/>
          </p:nvPr>
        </p:nvSpPr>
        <p:spPr>
          <a:xfrm>
            <a:off x="686834" y="591344"/>
            <a:ext cx="3200400" cy="5585619"/>
          </a:xfrm>
        </p:spPr>
        <p:txBody>
          <a:bodyPr>
            <a:normAutofit/>
          </a:bodyPr>
          <a:lstStyle/>
          <a:p>
            <a:r>
              <a:rPr lang="en-US" sz="3100">
                <a:solidFill>
                  <a:srgbClr val="FFFFFF"/>
                </a:solidFill>
              </a:rPr>
              <a:t>Sourcing/Outreach</a:t>
            </a:r>
          </a:p>
        </p:txBody>
      </p:sp>
      <p:sp>
        <p:nvSpPr>
          <p:cNvPr id="41"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4C21BEA-20CC-A542-B4E3-241D51361801}"/>
              </a:ext>
            </a:extLst>
          </p:cNvPr>
          <p:cNvSpPr>
            <a:spLocks noGrp="1"/>
          </p:cNvSpPr>
          <p:nvPr>
            <p:ph idx="1"/>
          </p:nvPr>
        </p:nvSpPr>
        <p:spPr>
          <a:xfrm>
            <a:off x="4447308" y="591344"/>
            <a:ext cx="6906491" cy="5585619"/>
          </a:xfrm>
        </p:spPr>
        <p:txBody>
          <a:bodyPr anchor="ctr">
            <a:normAutofit/>
          </a:bodyPr>
          <a:lstStyle/>
          <a:p>
            <a:pPr marL="0" indent="0">
              <a:buNone/>
            </a:pPr>
            <a:r>
              <a:rPr lang="en-US" sz="2600" dirty="0"/>
              <a:t>All Berkeley Lab recruited positions will automatically be posted on:</a:t>
            </a:r>
          </a:p>
          <a:p>
            <a:r>
              <a:rPr lang="en-US" sz="2600" dirty="0"/>
              <a:t>Berkeley Lab Careers Page</a:t>
            </a:r>
          </a:p>
          <a:p>
            <a:r>
              <a:rPr lang="en-US" sz="2600" dirty="0"/>
              <a:t>Higher Education Recruitment Consortium (HERC)</a:t>
            </a:r>
          </a:p>
          <a:p>
            <a:r>
              <a:rPr lang="en-US" sz="2600" dirty="0"/>
              <a:t>America’s Job Exchange (AJE) (diversity portal)</a:t>
            </a:r>
          </a:p>
          <a:p>
            <a:pPr marL="0" indent="0">
              <a:buNone/>
            </a:pPr>
            <a:r>
              <a:rPr lang="en-US" sz="2600" dirty="0"/>
              <a:t>In addition to the automatic online job boards, the recruiter will recommend other </a:t>
            </a:r>
            <a:r>
              <a:rPr lang="en-US" sz="2600" i="1" u="sng" dirty="0"/>
              <a:t>paid advertisement options</a:t>
            </a:r>
            <a:r>
              <a:rPr lang="en-US" sz="2600" i="1" dirty="0"/>
              <a:t> (discussed further on)</a:t>
            </a:r>
            <a:r>
              <a:rPr lang="en-US" sz="2600" dirty="0"/>
              <a:t>, as well as opportunities for Lab colleagues (e.g., search committee, peers and collaborators) to network and share the open position with individuals more broadly</a:t>
            </a:r>
          </a:p>
          <a:p>
            <a:endParaRPr lang="en-US" sz="2600" dirty="0"/>
          </a:p>
        </p:txBody>
      </p:sp>
    </p:spTree>
    <p:extLst>
      <p:ext uri="{BB962C8B-B14F-4D97-AF65-F5344CB8AC3E}">
        <p14:creationId xmlns:p14="http://schemas.microsoft.com/office/powerpoint/2010/main" val="34689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2CAC1-C784-A34F-94D6-3E00132F1A3E}"/>
              </a:ext>
            </a:extLst>
          </p:cNvPr>
          <p:cNvSpPr>
            <a:spLocks noGrp="1"/>
          </p:cNvSpPr>
          <p:nvPr>
            <p:ph type="title"/>
          </p:nvPr>
        </p:nvSpPr>
        <p:spPr>
          <a:xfrm>
            <a:off x="841248" y="643467"/>
            <a:ext cx="3840480" cy="5571066"/>
          </a:xfrm>
        </p:spPr>
        <p:txBody>
          <a:bodyPr anchor="ctr">
            <a:normAutofit/>
          </a:bodyPr>
          <a:lstStyle/>
          <a:p>
            <a:r>
              <a:rPr lang="en-US" sz="5400" dirty="0"/>
              <a:t>Diversity related professional organizations</a:t>
            </a:r>
          </a:p>
        </p:txBody>
      </p:sp>
      <p:sp>
        <p:nvSpPr>
          <p:cNvPr id="2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46A58C3-19E9-7041-829D-EE773C7856DB}"/>
              </a:ext>
            </a:extLst>
          </p:cNvPr>
          <p:cNvSpPr>
            <a:spLocks noGrp="1"/>
          </p:cNvSpPr>
          <p:nvPr>
            <p:ph idx="1"/>
          </p:nvPr>
        </p:nvSpPr>
        <p:spPr>
          <a:xfrm>
            <a:off x="5568696" y="643467"/>
            <a:ext cx="5788152" cy="5571066"/>
          </a:xfrm>
        </p:spPr>
        <p:txBody>
          <a:bodyPr anchor="ctr">
            <a:normAutofit/>
          </a:bodyPr>
          <a:lstStyle/>
          <a:p>
            <a:pPr fontAlgn="base"/>
            <a:r>
              <a:rPr lang="en-US" sz="2200" u="sng">
                <a:solidFill>
                  <a:srgbClr val="FFFFFF"/>
                </a:solidFill>
                <a:hlinkClick r:id="rId2"/>
              </a:rPr>
              <a:t>Association for Women in Science</a:t>
            </a:r>
            <a:endParaRPr lang="en-US" sz="2200">
              <a:solidFill>
                <a:srgbClr val="FFFFFF"/>
              </a:solidFill>
            </a:endParaRPr>
          </a:p>
          <a:p>
            <a:pPr fontAlgn="base"/>
            <a:r>
              <a:rPr lang="en-US" sz="2200" u="sng">
                <a:solidFill>
                  <a:srgbClr val="FFFFFF"/>
                </a:solidFill>
                <a:hlinkClick r:id="rId3"/>
              </a:rPr>
              <a:t>National Association of Asian American Professionals</a:t>
            </a:r>
            <a:endParaRPr lang="en-US" sz="2200">
              <a:solidFill>
                <a:srgbClr val="FFFFFF"/>
              </a:solidFill>
            </a:endParaRPr>
          </a:p>
          <a:p>
            <a:pPr fontAlgn="base"/>
            <a:r>
              <a:rPr lang="en-US" sz="2200" u="sng">
                <a:solidFill>
                  <a:srgbClr val="FFFFFF"/>
                </a:solidFill>
                <a:hlinkClick r:id="rId4"/>
              </a:rPr>
              <a:t>National Society of Hispanic Physicists</a:t>
            </a:r>
            <a:endParaRPr lang="en-US" sz="2200">
              <a:solidFill>
                <a:srgbClr val="FFFFFF"/>
              </a:solidFill>
            </a:endParaRPr>
          </a:p>
          <a:p>
            <a:pPr fontAlgn="base"/>
            <a:r>
              <a:rPr lang="en-US" sz="2200" u="sng">
                <a:solidFill>
                  <a:srgbClr val="FFFFFF"/>
                </a:solidFill>
                <a:hlinkClick r:id="rId5"/>
              </a:rPr>
              <a:t>National Society of Black Physicists</a:t>
            </a:r>
            <a:endParaRPr lang="en-US" sz="2200">
              <a:solidFill>
                <a:srgbClr val="FFFFFF"/>
              </a:solidFill>
            </a:endParaRPr>
          </a:p>
          <a:p>
            <a:pPr fontAlgn="base"/>
            <a:r>
              <a:rPr lang="en-US" sz="2200" u="sng">
                <a:solidFill>
                  <a:srgbClr val="FFFFFF"/>
                </a:solidFill>
                <a:hlinkClick r:id="rId6"/>
              </a:rPr>
              <a:t>Society for Advancement of Chicanos and Native Americans in Science</a:t>
            </a:r>
            <a:endParaRPr lang="en-US" sz="2200">
              <a:solidFill>
                <a:srgbClr val="FFFFFF"/>
              </a:solidFill>
            </a:endParaRPr>
          </a:p>
          <a:p>
            <a:r>
              <a:rPr lang="en-US" sz="2200" u="sng">
                <a:solidFill>
                  <a:srgbClr val="FFFFFF"/>
                </a:solidFill>
                <a:hlinkClick r:id="rId7"/>
              </a:rPr>
              <a:t>Society of Hispanic Professional Engineers</a:t>
            </a:r>
            <a:endParaRPr lang="en-US" sz="2200">
              <a:solidFill>
                <a:srgbClr val="FFFFFF"/>
              </a:solidFill>
            </a:endParaRPr>
          </a:p>
          <a:p>
            <a:r>
              <a:rPr lang="en-US" sz="2200" u="sng">
                <a:solidFill>
                  <a:srgbClr val="FFFFFF"/>
                </a:solidFill>
                <a:hlinkClick r:id="rId8"/>
              </a:rPr>
              <a:t>American Indian Science and Engineering Society</a:t>
            </a:r>
            <a:endParaRPr lang="en-US" sz="2200">
              <a:solidFill>
                <a:srgbClr val="FFFFFF"/>
              </a:solidFill>
            </a:endParaRPr>
          </a:p>
          <a:p>
            <a:r>
              <a:rPr lang="en-US" sz="2200" u="sng">
                <a:solidFill>
                  <a:srgbClr val="FFFFFF"/>
                </a:solidFill>
                <a:hlinkClick r:id="rId9"/>
              </a:rPr>
              <a:t>National Society for Black Engineers</a:t>
            </a:r>
            <a:endParaRPr lang="en-US" sz="2200">
              <a:solidFill>
                <a:srgbClr val="FFFFFF"/>
              </a:solidFill>
            </a:endParaRPr>
          </a:p>
          <a:p>
            <a:endParaRPr lang="en-US" sz="2200">
              <a:solidFill>
                <a:srgbClr val="FFFFFF"/>
              </a:solidFill>
            </a:endParaRPr>
          </a:p>
        </p:txBody>
      </p:sp>
    </p:spTree>
    <p:extLst>
      <p:ext uri="{BB962C8B-B14F-4D97-AF65-F5344CB8AC3E}">
        <p14:creationId xmlns:p14="http://schemas.microsoft.com/office/powerpoint/2010/main" val="38041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D5DAFF-542D-5B46-9157-462FB7C95FA1}"/>
              </a:ext>
            </a:extLst>
          </p:cNvPr>
          <p:cNvSpPr>
            <a:spLocks noGrp="1"/>
          </p:cNvSpPr>
          <p:nvPr>
            <p:ph type="title"/>
          </p:nvPr>
        </p:nvSpPr>
        <p:spPr>
          <a:xfrm>
            <a:off x="635000" y="640823"/>
            <a:ext cx="3418659" cy="5583148"/>
          </a:xfrm>
        </p:spPr>
        <p:txBody>
          <a:bodyPr anchor="ctr">
            <a:normAutofit/>
          </a:bodyPr>
          <a:lstStyle/>
          <a:p>
            <a:r>
              <a:rPr lang="en-US" sz="4600"/>
              <a:t>What can we as a division do to remove barriers for more outreach in our job postings?</a:t>
            </a:r>
          </a:p>
        </p:txBody>
      </p:sp>
      <p:sp>
        <p:nvSpPr>
          <p:cNvPr id="18"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DB803AB-83F1-4382-B536-AD12589DF34C}"/>
              </a:ext>
            </a:extLst>
          </p:cNvPr>
          <p:cNvGraphicFramePr>
            <a:graphicFrameLocks noGrp="1"/>
          </p:cNvGraphicFramePr>
          <p:nvPr>
            <p:ph idx="1"/>
            <p:extLst>
              <p:ext uri="{D42A27DB-BD31-4B8C-83A1-F6EECF244321}">
                <p14:modId xmlns:p14="http://schemas.microsoft.com/office/powerpoint/2010/main" val="157215855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744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976D71-5DD7-904B-BD65-1D4F4341441A}"/>
              </a:ext>
            </a:extLst>
          </p:cNvPr>
          <p:cNvSpPr>
            <a:spLocks noGrp="1"/>
          </p:cNvSpPr>
          <p:nvPr>
            <p:ph type="title"/>
          </p:nvPr>
        </p:nvSpPr>
        <p:spPr>
          <a:xfrm>
            <a:off x="841248" y="548640"/>
            <a:ext cx="3600860" cy="5431536"/>
          </a:xfrm>
        </p:spPr>
        <p:txBody>
          <a:bodyPr>
            <a:normAutofit/>
          </a:bodyPr>
          <a:lstStyle/>
          <a:p>
            <a:r>
              <a:rPr lang="en-US" sz="5400" dirty="0"/>
              <a:t>What can we do now?</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E5DAA73D-B882-A044-959F-FFA722221F70}"/>
              </a:ext>
            </a:extLst>
          </p:cNvPr>
          <p:cNvSpPr>
            <a:spLocks noGrp="1"/>
          </p:cNvSpPr>
          <p:nvPr>
            <p:ph idx="1"/>
          </p:nvPr>
        </p:nvSpPr>
        <p:spPr>
          <a:xfrm>
            <a:off x="5126418" y="552091"/>
            <a:ext cx="6224335" cy="5431536"/>
          </a:xfrm>
        </p:spPr>
        <p:txBody>
          <a:bodyPr anchor="ctr">
            <a:normAutofit/>
          </a:bodyPr>
          <a:lstStyle/>
          <a:p>
            <a:r>
              <a:rPr lang="en-US" sz="2200" dirty="0"/>
              <a:t>Remove the financial barrier to posting on diversity related professional organizations</a:t>
            </a:r>
          </a:p>
          <a:p>
            <a:pPr lvl="1"/>
            <a:r>
              <a:rPr lang="en-US" sz="2200" dirty="0"/>
              <a:t>The division will fund the cost for this.  Rasool has the fund code to use to post to relevant posting boards</a:t>
            </a:r>
          </a:p>
          <a:p>
            <a:pPr lvl="1"/>
            <a:r>
              <a:rPr lang="en-US" sz="2200" dirty="0"/>
              <a:t>This is to be used across all functional job codes - and will let us do broader searches more consistently</a:t>
            </a:r>
          </a:p>
          <a:p>
            <a:pPr lvl="2"/>
            <a:r>
              <a:rPr lang="en-US" sz="2200" dirty="0"/>
              <a:t>Scientific staff, SEAs, Postdocs, operations/administrative staff, etc.</a:t>
            </a:r>
          </a:p>
          <a:p>
            <a:r>
              <a:rPr lang="en-US" sz="2200" dirty="0"/>
              <a:t>Introduce our recruiter to the Division</a:t>
            </a:r>
          </a:p>
          <a:p>
            <a:pPr lvl="1"/>
            <a:r>
              <a:rPr lang="en-US" sz="2200" dirty="0"/>
              <a:t>set expectations for clear, transparent and equitable processes</a:t>
            </a:r>
          </a:p>
        </p:txBody>
      </p:sp>
    </p:spTree>
    <p:extLst>
      <p:ext uri="{BB962C8B-B14F-4D97-AF65-F5344CB8AC3E}">
        <p14:creationId xmlns:p14="http://schemas.microsoft.com/office/powerpoint/2010/main" val="177353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A1CE2B-5C41-8646-9748-0DA131FA2B1E}"/>
              </a:ext>
            </a:extLst>
          </p:cNvPr>
          <p:cNvSpPr>
            <a:spLocks noGrp="1"/>
          </p:cNvSpPr>
          <p:nvPr>
            <p:ph type="title"/>
          </p:nvPr>
        </p:nvSpPr>
        <p:spPr>
          <a:xfrm>
            <a:off x="841248" y="334644"/>
            <a:ext cx="10509504" cy="1076914"/>
          </a:xfrm>
        </p:spPr>
        <p:txBody>
          <a:bodyPr anchor="ctr">
            <a:normAutofit/>
          </a:bodyPr>
          <a:lstStyle/>
          <a:p>
            <a:r>
              <a:rPr lang="en-US" sz="4000" dirty="0"/>
              <a:t>In summary</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544B241-C7EE-4DD3-AB17-A6C8B9319CE5}"/>
              </a:ext>
            </a:extLst>
          </p:cNvPr>
          <p:cNvGraphicFramePr>
            <a:graphicFrameLocks noGrp="1"/>
          </p:cNvGraphicFramePr>
          <p:nvPr>
            <p:ph idx="1"/>
            <p:extLst>
              <p:ext uri="{D42A27DB-BD31-4B8C-83A1-F6EECF244321}">
                <p14:modId xmlns:p14="http://schemas.microsoft.com/office/powerpoint/2010/main" val="497374365"/>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0741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5645</TotalTime>
  <Words>701</Words>
  <Application>Microsoft Macintosh PowerPoint</Application>
  <PresentationFormat>Widescreen</PresentationFormat>
  <Paragraphs>72</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Recruitment - Hitting the URM Pipelines</vt:lpstr>
      <vt:lpstr>How to build a diverse talent pipeline*</vt:lpstr>
      <vt:lpstr>Introduction:   Rasool Yousufzai,  PS Area Recruiter</vt:lpstr>
      <vt:lpstr>Recruiting &amp; Hiring Process</vt:lpstr>
      <vt:lpstr>Sourcing/Outreach</vt:lpstr>
      <vt:lpstr>Diversity related professional organizations</vt:lpstr>
      <vt:lpstr>What can we as a division do to remove barriers for more outreach in our job postings?</vt:lpstr>
      <vt:lpstr>What can we do now?</vt:lpstr>
      <vt:lpstr>In summary</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Gallant</dc:creator>
  <cp:lastModifiedBy>Tom Gallant</cp:lastModifiedBy>
  <cp:revision>17</cp:revision>
  <dcterms:created xsi:type="dcterms:W3CDTF">2021-02-19T18:19:41Z</dcterms:created>
  <dcterms:modified xsi:type="dcterms:W3CDTF">2021-02-23T16:30:55Z</dcterms:modified>
</cp:coreProperties>
</file>