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9" r:id="rId2"/>
    <p:sldId id="256" r:id="rId3"/>
    <p:sldId id="264" r:id="rId4"/>
    <p:sldId id="267" r:id="rId5"/>
    <p:sldId id="276" r:id="rId6"/>
    <p:sldId id="259" r:id="rId7"/>
    <p:sldId id="266" r:id="rId8"/>
    <p:sldId id="262" r:id="rId9"/>
    <p:sldId id="258" r:id="rId10"/>
    <p:sldId id="263" r:id="rId11"/>
    <p:sldId id="268" r:id="rId12"/>
    <p:sldId id="270" r:id="rId13"/>
    <p:sldId id="271" r:id="rId14"/>
    <p:sldId id="272" r:id="rId15"/>
    <p:sldId id="273"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2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85"/>
    <p:restoredTop sz="94563"/>
  </p:normalViewPr>
  <p:slideViewPr>
    <p:cSldViewPr snapToGrid="0" snapToObjects="1">
      <p:cViewPr>
        <p:scale>
          <a:sx n="123" d="100"/>
          <a:sy n="123" d="100"/>
        </p:scale>
        <p:origin x="3880" y="2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A5972-B6D8-4FC5-9C97-D38CAABCBE8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C0AA277-3C14-4135-B7AA-629405BC8B9E}">
      <dgm:prSet/>
      <dgm:spPr/>
      <dgm:t>
        <a:bodyPr/>
        <a:lstStyle/>
        <a:p>
          <a:r>
            <a:rPr lang="en-US"/>
            <a:t>92% said they knew someone with a mental health struggle and 70% knew someone who had died by, attempted, or thought about suicide.</a:t>
          </a:r>
        </a:p>
      </dgm:t>
    </dgm:pt>
    <dgm:pt modelId="{01729225-AD75-4AE2-BF26-31D5E8E85509}" type="parTrans" cxnId="{6AE5A755-95C7-423B-85C3-4FFB3C006E06}">
      <dgm:prSet/>
      <dgm:spPr/>
      <dgm:t>
        <a:bodyPr/>
        <a:lstStyle/>
        <a:p>
          <a:endParaRPr lang="en-US"/>
        </a:p>
      </dgm:t>
    </dgm:pt>
    <dgm:pt modelId="{8A1A4D14-7FEE-42B9-A8D6-DA1425CF3674}" type="sibTrans" cxnId="{6AE5A755-95C7-423B-85C3-4FFB3C006E06}">
      <dgm:prSet/>
      <dgm:spPr/>
      <dgm:t>
        <a:bodyPr/>
        <a:lstStyle/>
        <a:p>
          <a:endParaRPr lang="en-US"/>
        </a:p>
      </dgm:t>
    </dgm:pt>
    <dgm:pt modelId="{ED7E7AD7-2619-411C-BB06-F1EC9F4B0E3E}">
      <dgm:prSet/>
      <dgm:spPr/>
      <dgm:t>
        <a:bodyPr/>
        <a:lstStyle/>
        <a:p>
          <a:r>
            <a:rPr lang="en-US" dirty="0"/>
            <a:t>Stigma is the main reason given for not seeking care for a mental health struggle.</a:t>
          </a:r>
        </a:p>
      </dgm:t>
    </dgm:pt>
    <dgm:pt modelId="{9A2D939E-0DCA-49D9-8788-A440DE40B0F8}" type="parTrans" cxnId="{F1583E98-6C10-4B94-B546-B00C059BB36B}">
      <dgm:prSet/>
      <dgm:spPr/>
      <dgm:t>
        <a:bodyPr/>
        <a:lstStyle/>
        <a:p>
          <a:endParaRPr lang="en-US"/>
        </a:p>
      </dgm:t>
    </dgm:pt>
    <dgm:pt modelId="{6687E5ED-210B-438D-B60F-81773788DE20}" type="sibTrans" cxnId="{F1583E98-6C10-4B94-B546-B00C059BB36B}">
      <dgm:prSet/>
      <dgm:spPr/>
      <dgm:t>
        <a:bodyPr/>
        <a:lstStyle/>
        <a:p>
          <a:endParaRPr lang="en-US"/>
        </a:p>
      </dgm:t>
    </dgm:pt>
    <dgm:pt modelId="{EAA5A2BB-7BE4-43C7-AA86-7D712AA1AE0C}">
      <dgm:prSet/>
      <dgm:spPr/>
      <dgm:t>
        <a:bodyPr/>
        <a:lstStyle/>
        <a:p>
          <a:r>
            <a:rPr lang="en-US" dirty="0"/>
            <a:t>Fear of negative repercussions at work, both personally and professionally, were indicated as being the biggest unique barriers to seeking care.</a:t>
          </a:r>
        </a:p>
      </dgm:t>
    </dgm:pt>
    <dgm:pt modelId="{F7705081-D710-482A-B33D-C7A922724203}" type="parTrans" cxnId="{6C2163B4-1576-448A-B9E4-F57506C39817}">
      <dgm:prSet/>
      <dgm:spPr/>
      <dgm:t>
        <a:bodyPr/>
        <a:lstStyle/>
        <a:p>
          <a:endParaRPr lang="en-US"/>
        </a:p>
      </dgm:t>
    </dgm:pt>
    <dgm:pt modelId="{A91CD2E7-A485-4A38-ACA6-6AD265C56F76}" type="sibTrans" cxnId="{6C2163B4-1576-448A-B9E4-F57506C39817}">
      <dgm:prSet/>
      <dgm:spPr/>
      <dgm:t>
        <a:bodyPr/>
        <a:lstStyle/>
        <a:p>
          <a:endParaRPr lang="en-US"/>
        </a:p>
      </dgm:t>
    </dgm:pt>
    <dgm:pt modelId="{490CE6E1-4C9B-4AF6-BB3F-0A4D84316B0B}">
      <dgm:prSet/>
      <dgm:spPr/>
      <dgm:t>
        <a:bodyPr/>
        <a:lstStyle/>
        <a:p>
          <a:r>
            <a:rPr lang="en-US" dirty="0"/>
            <a:t>Loss of focus and motivation were the most mentioned ways in which mental health struggles impacted work.</a:t>
          </a:r>
        </a:p>
      </dgm:t>
    </dgm:pt>
    <dgm:pt modelId="{5FFB9563-82E1-4EAD-881D-7359E72FCEE0}" type="parTrans" cxnId="{C820CBE9-4391-4A71-8CFD-98B52DE2818A}">
      <dgm:prSet/>
      <dgm:spPr/>
      <dgm:t>
        <a:bodyPr/>
        <a:lstStyle/>
        <a:p>
          <a:endParaRPr lang="en-US"/>
        </a:p>
      </dgm:t>
    </dgm:pt>
    <dgm:pt modelId="{A39A952D-2D1B-46B1-AD66-386CD754EE56}" type="sibTrans" cxnId="{C820CBE9-4391-4A71-8CFD-98B52DE2818A}">
      <dgm:prSet/>
      <dgm:spPr/>
      <dgm:t>
        <a:bodyPr/>
        <a:lstStyle/>
        <a:p>
          <a:endParaRPr lang="en-US"/>
        </a:p>
      </dgm:t>
    </dgm:pt>
    <dgm:pt modelId="{79A6E594-7319-714C-A88C-F28DC8BA3DEF}" type="pres">
      <dgm:prSet presAssocID="{328A5972-B6D8-4FC5-9C97-D38CAABCBE8A}" presName="linear" presStyleCnt="0">
        <dgm:presLayoutVars>
          <dgm:animLvl val="lvl"/>
          <dgm:resizeHandles val="exact"/>
        </dgm:presLayoutVars>
      </dgm:prSet>
      <dgm:spPr/>
    </dgm:pt>
    <dgm:pt modelId="{F47B4C71-62F0-C744-8453-CBFA8490C800}" type="pres">
      <dgm:prSet presAssocID="{FC0AA277-3C14-4135-B7AA-629405BC8B9E}" presName="parentText" presStyleLbl="node1" presStyleIdx="0" presStyleCnt="4">
        <dgm:presLayoutVars>
          <dgm:chMax val="0"/>
          <dgm:bulletEnabled val="1"/>
        </dgm:presLayoutVars>
      </dgm:prSet>
      <dgm:spPr/>
    </dgm:pt>
    <dgm:pt modelId="{D3C66D01-BF1E-7043-BA3D-F7B0F8852CE0}" type="pres">
      <dgm:prSet presAssocID="{8A1A4D14-7FEE-42B9-A8D6-DA1425CF3674}" presName="spacer" presStyleCnt="0"/>
      <dgm:spPr/>
    </dgm:pt>
    <dgm:pt modelId="{145D4B33-FD23-CA44-AEA1-140560C5A305}" type="pres">
      <dgm:prSet presAssocID="{ED7E7AD7-2619-411C-BB06-F1EC9F4B0E3E}" presName="parentText" presStyleLbl="node1" presStyleIdx="1" presStyleCnt="4">
        <dgm:presLayoutVars>
          <dgm:chMax val="0"/>
          <dgm:bulletEnabled val="1"/>
        </dgm:presLayoutVars>
      </dgm:prSet>
      <dgm:spPr/>
    </dgm:pt>
    <dgm:pt modelId="{26C6FC75-CE67-B04F-BEC7-C3DA65FA30D0}" type="pres">
      <dgm:prSet presAssocID="{6687E5ED-210B-438D-B60F-81773788DE20}" presName="spacer" presStyleCnt="0"/>
      <dgm:spPr/>
    </dgm:pt>
    <dgm:pt modelId="{DB174589-AE0E-704E-83B0-C8EC0A580A4D}" type="pres">
      <dgm:prSet presAssocID="{EAA5A2BB-7BE4-43C7-AA86-7D712AA1AE0C}" presName="parentText" presStyleLbl="node1" presStyleIdx="2" presStyleCnt="4">
        <dgm:presLayoutVars>
          <dgm:chMax val="0"/>
          <dgm:bulletEnabled val="1"/>
        </dgm:presLayoutVars>
      </dgm:prSet>
      <dgm:spPr/>
    </dgm:pt>
    <dgm:pt modelId="{84E2CD57-A874-5246-B0BB-958A44BC826F}" type="pres">
      <dgm:prSet presAssocID="{A91CD2E7-A485-4A38-ACA6-6AD265C56F76}" presName="spacer" presStyleCnt="0"/>
      <dgm:spPr/>
    </dgm:pt>
    <dgm:pt modelId="{412D9855-7EF0-1645-8DE0-B3B0C89CC552}" type="pres">
      <dgm:prSet presAssocID="{490CE6E1-4C9B-4AF6-BB3F-0A4D84316B0B}" presName="parentText" presStyleLbl="node1" presStyleIdx="3" presStyleCnt="4">
        <dgm:presLayoutVars>
          <dgm:chMax val="0"/>
          <dgm:bulletEnabled val="1"/>
        </dgm:presLayoutVars>
      </dgm:prSet>
      <dgm:spPr/>
    </dgm:pt>
  </dgm:ptLst>
  <dgm:cxnLst>
    <dgm:cxn modelId="{25C57400-99D9-1943-A590-D2613EF38FB4}" type="presOf" srcId="{ED7E7AD7-2619-411C-BB06-F1EC9F4B0E3E}" destId="{145D4B33-FD23-CA44-AEA1-140560C5A305}" srcOrd="0" destOrd="0" presId="urn:microsoft.com/office/officeart/2005/8/layout/vList2"/>
    <dgm:cxn modelId="{4732FE54-D538-854A-BFC0-D8599C8789FA}" type="presOf" srcId="{328A5972-B6D8-4FC5-9C97-D38CAABCBE8A}" destId="{79A6E594-7319-714C-A88C-F28DC8BA3DEF}" srcOrd="0" destOrd="0" presId="urn:microsoft.com/office/officeart/2005/8/layout/vList2"/>
    <dgm:cxn modelId="{6AE5A755-95C7-423B-85C3-4FFB3C006E06}" srcId="{328A5972-B6D8-4FC5-9C97-D38CAABCBE8A}" destId="{FC0AA277-3C14-4135-B7AA-629405BC8B9E}" srcOrd="0" destOrd="0" parTransId="{01729225-AD75-4AE2-BF26-31D5E8E85509}" sibTransId="{8A1A4D14-7FEE-42B9-A8D6-DA1425CF3674}"/>
    <dgm:cxn modelId="{12C0655F-0DB1-684C-BA99-79F00D7E92FA}" type="presOf" srcId="{490CE6E1-4C9B-4AF6-BB3F-0A4D84316B0B}" destId="{412D9855-7EF0-1645-8DE0-B3B0C89CC552}" srcOrd="0" destOrd="0" presId="urn:microsoft.com/office/officeart/2005/8/layout/vList2"/>
    <dgm:cxn modelId="{EF4BE778-CA84-4F41-A598-2CACE1040D4B}" type="presOf" srcId="{FC0AA277-3C14-4135-B7AA-629405BC8B9E}" destId="{F47B4C71-62F0-C744-8453-CBFA8490C800}" srcOrd="0" destOrd="0" presId="urn:microsoft.com/office/officeart/2005/8/layout/vList2"/>
    <dgm:cxn modelId="{F1583E98-6C10-4B94-B546-B00C059BB36B}" srcId="{328A5972-B6D8-4FC5-9C97-D38CAABCBE8A}" destId="{ED7E7AD7-2619-411C-BB06-F1EC9F4B0E3E}" srcOrd="1" destOrd="0" parTransId="{9A2D939E-0DCA-49D9-8788-A440DE40B0F8}" sibTransId="{6687E5ED-210B-438D-B60F-81773788DE20}"/>
    <dgm:cxn modelId="{6C2163B4-1576-448A-B9E4-F57506C39817}" srcId="{328A5972-B6D8-4FC5-9C97-D38CAABCBE8A}" destId="{EAA5A2BB-7BE4-43C7-AA86-7D712AA1AE0C}" srcOrd="2" destOrd="0" parTransId="{F7705081-D710-482A-B33D-C7A922724203}" sibTransId="{A91CD2E7-A485-4A38-ACA6-6AD265C56F76}"/>
    <dgm:cxn modelId="{C820CBE9-4391-4A71-8CFD-98B52DE2818A}" srcId="{328A5972-B6D8-4FC5-9C97-D38CAABCBE8A}" destId="{490CE6E1-4C9B-4AF6-BB3F-0A4D84316B0B}" srcOrd="3" destOrd="0" parTransId="{5FFB9563-82E1-4EAD-881D-7359E72FCEE0}" sibTransId="{A39A952D-2D1B-46B1-AD66-386CD754EE56}"/>
    <dgm:cxn modelId="{3ECF50F9-5606-444A-9C14-17DA8B7EA88D}" type="presOf" srcId="{EAA5A2BB-7BE4-43C7-AA86-7D712AA1AE0C}" destId="{DB174589-AE0E-704E-83B0-C8EC0A580A4D}" srcOrd="0" destOrd="0" presId="urn:microsoft.com/office/officeart/2005/8/layout/vList2"/>
    <dgm:cxn modelId="{F7807805-9B46-024F-AD23-9ADC339068D4}" type="presParOf" srcId="{79A6E594-7319-714C-A88C-F28DC8BA3DEF}" destId="{F47B4C71-62F0-C744-8453-CBFA8490C800}" srcOrd="0" destOrd="0" presId="urn:microsoft.com/office/officeart/2005/8/layout/vList2"/>
    <dgm:cxn modelId="{5DC75F74-93DD-DA4E-BABA-C145A1E25595}" type="presParOf" srcId="{79A6E594-7319-714C-A88C-F28DC8BA3DEF}" destId="{D3C66D01-BF1E-7043-BA3D-F7B0F8852CE0}" srcOrd="1" destOrd="0" presId="urn:microsoft.com/office/officeart/2005/8/layout/vList2"/>
    <dgm:cxn modelId="{15295CC3-A18B-F44C-9503-022F280A1177}" type="presParOf" srcId="{79A6E594-7319-714C-A88C-F28DC8BA3DEF}" destId="{145D4B33-FD23-CA44-AEA1-140560C5A305}" srcOrd="2" destOrd="0" presId="urn:microsoft.com/office/officeart/2005/8/layout/vList2"/>
    <dgm:cxn modelId="{7A72FCD2-09E2-FE41-95FA-8CB0712C89A7}" type="presParOf" srcId="{79A6E594-7319-714C-A88C-F28DC8BA3DEF}" destId="{26C6FC75-CE67-B04F-BEC7-C3DA65FA30D0}" srcOrd="3" destOrd="0" presId="urn:microsoft.com/office/officeart/2005/8/layout/vList2"/>
    <dgm:cxn modelId="{B457456B-8953-1C4C-952B-201C925EDF7D}" type="presParOf" srcId="{79A6E594-7319-714C-A88C-F28DC8BA3DEF}" destId="{DB174589-AE0E-704E-83B0-C8EC0A580A4D}" srcOrd="4" destOrd="0" presId="urn:microsoft.com/office/officeart/2005/8/layout/vList2"/>
    <dgm:cxn modelId="{93B168CB-9DA2-F742-BDAA-D6AB4169B230}" type="presParOf" srcId="{79A6E594-7319-714C-A88C-F28DC8BA3DEF}" destId="{84E2CD57-A874-5246-B0BB-958A44BC826F}" srcOrd="5" destOrd="0" presId="urn:microsoft.com/office/officeart/2005/8/layout/vList2"/>
    <dgm:cxn modelId="{4313E09B-8421-6F4D-96A4-049FA7E0412A}" type="presParOf" srcId="{79A6E594-7319-714C-A88C-F28DC8BA3DEF}" destId="{412D9855-7EF0-1645-8DE0-B3B0C89CC55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8A5972-B6D8-4FC5-9C97-D38CAABCBE8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C0AA277-3C14-4135-B7AA-629405BC8B9E}">
      <dgm:prSet/>
      <dgm:spPr/>
      <dgm:t>
        <a:bodyPr/>
        <a:lstStyle/>
        <a:p>
          <a:r>
            <a:rPr lang="en-US" b="1" dirty="0"/>
            <a:t>Resources that respondents thought were missing</a:t>
          </a:r>
          <a:r>
            <a:rPr lang="en-US" dirty="0"/>
            <a:t>:</a:t>
          </a:r>
        </a:p>
      </dgm:t>
    </dgm:pt>
    <dgm:pt modelId="{01729225-AD75-4AE2-BF26-31D5E8E85509}" type="parTrans" cxnId="{6AE5A755-95C7-423B-85C3-4FFB3C006E06}">
      <dgm:prSet/>
      <dgm:spPr/>
      <dgm:t>
        <a:bodyPr/>
        <a:lstStyle/>
        <a:p>
          <a:endParaRPr lang="en-US"/>
        </a:p>
      </dgm:t>
    </dgm:pt>
    <dgm:pt modelId="{8A1A4D14-7FEE-42B9-A8D6-DA1425CF3674}" type="sibTrans" cxnId="{6AE5A755-95C7-423B-85C3-4FFB3C006E06}">
      <dgm:prSet/>
      <dgm:spPr/>
      <dgm:t>
        <a:bodyPr/>
        <a:lstStyle/>
        <a:p>
          <a:endParaRPr lang="en-US"/>
        </a:p>
      </dgm:t>
    </dgm:pt>
    <dgm:pt modelId="{ED7E7AD7-2619-411C-BB06-F1EC9F4B0E3E}">
      <dgm:prSet/>
      <dgm:spPr/>
      <dgm:t>
        <a:bodyPr/>
        <a:lstStyle/>
        <a:p>
          <a:r>
            <a:rPr lang="en-US" dirty="0"/>
            <a:t>Skills training (especially for supervisors both early career and seasoned)</a:t>
          </a:r>
        </a:p>
      </dgm:t>
    </dgm:pt>
    <dgm:pt modelId="{9A2D939E-0DCA-49D9-8788-A440DE40B0F8}" type="parTrans" cxnId="{F1583E98-6C10-4B94-B546-B00C059BB36B}">
      <dgm:prSet/>
      <dgm:spPr/>
      <dgm:t>
        <a:bodyPr/>
        <a:lstStyle/>
        <a:p>
          <a:endParaRPr lang="en-US"/>
        </a:p>
      </dgm:t>
    </dgm:pt>
    <dgm:pt modelId="{6687E5ED-210B-438D-B60F-81773788DE20}" type="sibTrans" cxnId="{F1583E98-6C10-4B94-B546-B00C059BB36B}">
      <dgm:prSet/>
      <dgm:spPr/>
      <dgm:t>
        <a:bodyPr/>
        <a:lstStyle/>
        <a:p>
          <a:endParaRPr lang="en-US"/>
        </a:p>
      </dgm:t>
    </dgm:pt>
    <dgm:pt modelId="{EAA5A2BB-7BE4-43C7-AA86-7D712AA1AE0C}">
      <dgm:prSet/>
      <dgm:spPr/>
      <dgm:t>
        <a:bodyPr/>
        <a:lstStyle/>
        <a:p>
          <a:r>
            <a:rPr lang="en-US" dirty="0"/>
            <a:t>Mental Health days qualifying as sick leave</a:t>
          </a:r>
        </a:p>
      </dgm:t>
    </dgm:pt>
    <dgm:pt modelId="{F7705081-D710-482A-B33D-C7A922724203}" type="parTrans" cxnId="{6C2163B4-1576-448A-B9E4-F57506C39817}">
      <dgm:prSet/>
      <dgm:spPr/>
      <dgm:t>
        <a:bodyPr/>
        <a:lstStyle/>
        <a:p>
          <a:endParaRPr lang="en-US"/>
        </a:p>
      </dgm:t>
    </dgm:pt>
    <dgm:pt modelId="{A91CD2E7-A485-4A38-ACA6-6AD265C56F76}" type="sibTrans" cxnId="{6C2163B4-1576-448A-B9E4-F57506C39817}">
      <dgm:prSet/>
      <dgm:spPr/>
      <dgm:t>
        <a:bodyPr/>
        <a:lstStyle/>
        <a:p>
          <a:endParaRPr lang="en-US"/>
        </a:p>
      </dgm:t>
    </dgm:pt>
    <dgm:pt modelId="{490CE6E1-4C9B-4AF6-BB3F-0A4D84316B0B}">
      <dgm:prSet/>
      <dgm:spPr/>
      <dgm:t>
        <a:bodyPr/>
        <a:lstStyle/>
        <a:p>
          <a:r>
            <a:rPr lang="en-US" dirty="0"/>
            <a:t>Active reduction in stigma around talking about mental health. Clear communication and encouragement about using mental health services to fight skepticism. Socialization opportunities where mental health struggles are “safe” to talk about.</a:t>
          </a:r>
        </a:p>
      </dgm:t>
    </dgm:pt>
    <dgm:pt modelId="{5FFB9563-82E1-4EAD-881D-7359E72FCEE0}" type="parTrans" cxnId="{C820CBE9-4391-4A71-8CFD-98B52DE2818A}">
      <dgm:prSet/>
      <dgm:spPr/>
      <dgm:t>
        <a:bodyPr/>
        <a:lstStyle/>
        <a:p>
          <a:endParaRPr lang="en-US"/>
        </a:p>
      </dgm:t>
    </dgm:pt>
    <dgm:pt modelId="{A39A952D-2D1B-46B1-AD66-386CD754EE56}" type="sibTrans" cxnId="{C820CBE9-4391-4A71-8CFD-98B52DE2818A}">
      <dgm:prSet/>
      <dgm:spPr/>
      <dgm:t>
        <a:bodyPr/>
        <a:lstStyle/>
        <a:p>
          <a:endParaRPr lang="en-US"/>
        </a:p>
      </dgm:t>
    </dgm:pt>
    <dgm:pt modelId="{79A6E594-7319-714C-A88C-F28DC8BA3DEF}" type="pres">
      <dgm:prSet presAssocID="{328A5972-B6D8-4FC5-9C97-D38CAABCBE8A}" presName="linear" presStyleCnt="0">
        <dgm:presLayoutVars>
          <dgm:animLvl val="lvl"/>
          <dgm:resizeHandles val="exact"/>
        </dgm:presLayoutVars>
      </dgm:prSet>
      <dgm:spPr/>
    </dgm:pt>
    <dgm:pt modelId="{F47B4C71-62F0-C744-8453-CBFA8490C800}" type="pres">
      <dgm:prSet presAssocID="{FC0AA277-3C14-4135-B7AA-629405BC8B9E}" presName="parentText" presStyleLbl="node1" presStyleIdx="0" presStyleCnt="4">
        <dgm:presLayoutVars>
          <dgm:chMax val="0"/>
          <dgm:bulletEnabled val="1"/>
        </dgm:presLayoutVars>
      </dgm:prSet>
      <dgm:spPr/>
    </dgm:pt>
    <dgm:pt modelId="{D3C66D01-BF1E-7043-BA3D-F7B0F8852CE0}" type="pres">
      <dgm:prSet presAssocID="{8A1A4D14-7FEE-42B9-A8D6-DA1425CF3674}" presName="spacer" presStyleCnt="0"/>
      <dgm:spPr/>
    </dgm:pt>
    <dgm:pt modelId="{145D4B33-FD23-CA44-AEA1-140560C5A305}" type="pres">
      <dgm:prSet presAssocID="{ED7E7AD7-2619-411C-BB06-F1EC9F4B0E3E}" presName="parentText" presStyleLbl="node1" presStyleIdx="1" presStyleCnt="4">
        <dgm:presLayoutVars>
          <dgm:chMax val="0"/>
          <dgm:bulletEnabled val="1"/>
        </dgm:presLayoutVars>
      </dgm:prSet>
      <dgm:spPr/>
    </dgm:pt>
    <dgm:pt modelId="{26C6FC75-CE67-B04F-BEC7-C3DA65FA30D0}" type="pres">
      <dgm:prSet presAssocID="{6687E5ED-210B-438D-B60F-81773788DE20}" presName="spacer" presStyleCnt="0"/>
      <dgm:spPr/>
    </dgm:pt>
    <dgm:pt modelId="{DB174589-AE0E-704E-83B0-C8EC0A580A4D}" type="pres">
      <dgm:prSet presAssocID="{EAA5A2BB-7BE4-43C7-AA86-7D712AA1AE0C}" presName="parentText" presStyleLbl="node1" presStyleIdx="2" presStyleCnt="4">
        <dgm:presLayoutVars>
          <dgm:chMax val="0"/>
          <dgm:bulletEnabled val="1"/>
        </dgm:presLayoutVars>
      </dgm:prSet>
      <dgm:spPr/>
    </dgm:pt>
    <dgm:pt modelId="{84E2CD57-A874-5246-B0BB-958A44BC826F}" type="pres">
      <dgm:prSet presAssocID="{A91CD2E7-A485-4A38-ACA6-6AD265C56F76}" presName="spacer" presStyleCnt="0"/>
      <dgm:spPr/>
    </dgm:pt>
    <dgm:pt modelId="{412D9855-7EF0-1645-8DE0-B3B0C89CC552}" type="pres">
      <dgm:prSet presAssocID="{490CE6E1-4C9B-4AF6-BB3F-0A4D84316B0B}" presName="parentText" presStyleLbl="node1" presStyleIdx="3" presStyleCnt="4">
        <dgm:presLayoutVars>
          <dgm:chMax val="0"/>
          <dgm:bulletEnabled val="1"/>
        </dgm:presLayoutVars>
      </dgm:prSet>
      <dgm:spPr/>
    </dgm:pt>
  </dgm:ptLst>
  <dgm:cxnLst>
    <dgm:cxn modelId="{25C57400-99D9-1943-A590-D2613EF38FB4}" type="presOf" srcId="{ED7E7AD7-2619-411C-BB06-F1EC9F4B0E3E}" destId="{145D4B33-FD23-CA44-AEA1-140560C5A305}" srcOrd="0" destOrd="0" presId="urn:microsoft.com/office/officeart/2005/8/layout/vList2"/>
    <dgm:cxn modelId="{4732FE54-D538-854A-BFC0-D8599C8789FA}" type="presOf" srcId="{328A5972-B6D8-4FC5-9C97-D38CAABCBE8A}" destId="{79A6E594-7319-714C-A88C-F28DC8BA3DEF}" srcOrd="0" destOrd="0" presId="urn:microsoft.com/office/officeart/2005/8/layout/vList2"/>
    <dgm:cxn modelId="{6AE5A755-95C7-423B-85C3-4FFB3C006E06}" srcId="{328A5972-B6D8-4FC5-9C97-D38CAABCBE8A}" destId="{FC0AA277-3C14-4135-B7AA-629405BC8B9E}" srcOrd="0" destOrd="0" parTransId="{01729225-AD75-4AE2-BF26-31D5E8E85509}" sibTransId="{8A1A4D14-7FEE-42B9-A8D6-DA1425CF3674}"/>
    <dgm:cxn modelId="{12C0655F-0DB1-684C-BA99-79F00D7E92FA}" type="presOf" srcId="{490CE6E1-4C9B-4AF6-BB3F-0A4D84316B0B}" destId="{412D9855-7EF0-1645-8DE0-B3B0C89CC552}" srcOrd="0" destOrd="0" presId="urn:microsoft.com/office/officeart/2005/8/layout/vList2"/>
    <dgm:cxn modelId="{EF4BE778-CA84-4F41-A598-2CACE1040D4B}" type="presOf" srcId="{FC0AA277-3C14-4135-B7AA-629405BC8B9E}" destId="{F47B4C71-62F0-C744-8453-CBFA8490C800}" srcOrd="0" destOrd="0" presId="urn:microsoft.com/office/officeart/2005/8/layout/vList2"/>
    <dgm:cxn modelId="{F1583E98-6C10-4B94-B546-B00C059BB36B}" srcId="{328A5972-B6D8-4FC5-9C97-D38CAABCBE8A}" destId="{ED7E7AD7-2619-411C-BB06-F1EC9F4B0E3E}" srcOrd="1" destOrd="0" parTransId="{9A2D939E-0DCA-49D9-8788-A440DE40B0F8}" sibTransId="{6687E5ED-210B-438D-B60F-81773788DE20}"/>
    <dgm:cxn modelId="{6C2163B4-1576-448A-B9E4-F57506C39817}" srcId="{328A5972-B6D8-4FC5-9C97-D38CAABCBE8A}" destId="{EAA5A2BB-7BE4-43C7-AA86-7D712AA1AE0C}" srcOrd="2" destOrd="0" parTransId="{F7705081-D710-482A-B33D-C7A922724203}" sibTransId="{A91CD2E7-A485-4A38-ACA6-6AD265C56F76}"/>
    <dgm:cxn modelId="{C820CBE9-4391-4A71-8CFD-98B52DE2818A}" srcId="{328A5972-B6D8-4FC5-9C97-D38CAABCBE8A}" destId="{490CE6E1-4C9B-4AF6-BB3F-0A4D84316B0B}" srcOrd="3" destOrd="0" parTransId="{5FFB9563-82E1-4EAD-881D-7359E72FCEE0}" sibTransId="{A39A952D-2D1B-46B1-AD66-386CD754EE56}"/>
    <dgm:cxn modelId="{3ECF50F9-5606-444A-9C14-17DA8B7EA88D}" type="presOf" srcId="{EAA5A2BB-7BE4-43C7-AA86-7D712AA1AE0C}" destId="{DB174589-AE0E-704E-83B0-C8EC0A580A4D}" srcOrd="0" destOrd="0" presId="urn:microsoft.com/office/officeart/2005/8/layout/vList2"/>
    <dgm:cxn modelId="{F7807805-9B46-024F-AD23-9ADC339068D4}" type="presParOf" srcId="{79A6E594-7319-714C-A88C-F28DC8BA3DEF}" destId="{F47B4C71-62F0-C744-8453-CBFA8490C800}" srcOrd="0" destOrd="0" presId="urn:microsoft.com/office/officeart/2005/8/layout/vList2"/>
    <dgm:cxn modelId="{5DC75F74-93DD-DA4E-BABA-C145A1E25595}" type="presParOf" srcId="{79A6E594-7319-714C-A88C-F28DC8BA3DEF}" destId="{D3C66D01-BF1E-7043-BA3D-F7B0F8852CE0}" srcOrd="1" destOrd="0" presId="urn:microsoft.com/office/officeart/2005/8/layout/vList2"/>
    <dgm:cxn modelId="{15295CC3-A18B-F44C-9503-022F280A1177}" type="presParOf" srcId="{79A6E594-7319-714C-A88C-F28DC8BA3DEF}" destId="{145D4B33-FD23-CA44-AEA1-140560C5A305}" srcOrd="2" destOrd="0" presId="urn:microsoft.com/office/officeart/2005/8/layout/vList2"/>
    <dgm:cxn modelId="{7A72FCD2-09E2-FE41-95FA-8CB0712C89A7}" type="presParOf" srcId="{79A6E594-7319-714C-A88C-F28DC8BA3DEF}" destId="{26C6FC75-CE67-B04F-BEC7-C3DA65FA30D0}" srcOrd="3" destOrd="0" presId="urn:microsoft.com/office/officeart/2005/8/layout/vList2"/>
    <dgm:cxn modelId="{B457456B-8953-1C4C-952B-201C925EDF7D}" type="presParOf" srcId="{79A6E594-7319-714C-A88C-F28DC8BA3DEF}" destId="{DB174589-AE0E-704E-83B0-C8EC0A580A4D}" srcOrd="4" destOrd="0" presId="urn:microsoft.com/office/officeart/2005/8/layout/vList2"/>
    <dgm:cxn modelId="{93B168CB-9DA2-F742-BDAA-D6AB4169B230}" type="presParOf" srcId="{79A6E594-7319-714C-A88C-F28DC8BA3DEF}" destId="{84E2CD57-A874-5246-B0BB-958A44BC826F}" srcOrd="5" destOrd="0" presId="urn:microsoft.com/office/officeart/2005/8/layout/vList2"/>
    <dgm:cxn modelId="{4313E09B-8421-6F4D-96A4-049FA7E0412A}" type="presParOf" srcId="{79A6E594-7319-714C-A88C-F28DC8BA3DEF}" destId="{412D9855-7EF0-1645-8DE0-B3B0C89CC55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B4C71-62F0-C744-8453-CBFA8490C800}">
      <dsp:nvSpPr>
        <dsp:cNvPr id="0" name=""/>
        <dsp:cNvSpPr/>
      </dsp:nvSpPr>
      <dsp:spPr>
        <a:xfrm>
          <a:off x="0" y="573906"/>
          <a:ext cx="6367912" cy="1264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92% said they knew someone with a mental health struggle and 70% knew someone who had died by, attempted, or thought about suicide.</a:t>
          </a:r>
        </a:p>
      </dsp:txBody>
      <dsp:txXfrm>
        <a:off x="61741" y="635647"/>
        <a:ext cx="6244430" cy="1141288"/>
      </dsp:txXfrm>
    </dsp:sp>
    <dsp:sp modelId="{145D4B33-FD23-CA44-AEA1-140560C5A305}">
      <dsp:nvSpPr>
        <dsp:cNvPr id="0" name=""/>
        <dsp:cNvSpPr/>
      </dsp:nvSpPr>
      <dsp:spPr>
        <a:xfrm>
          <a:off x="0" y="1904916"/>
          <a:ext cx="6367912" cy="12647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Stigma is the main reason given for not seeking care for a mental health struggle.</a:t>
          </a:r>
        </a:p>
      </dsp:txBody>
      <dsp:txXfrm>
        <a:off x="61741" y="1966657"/>
        <a:ext cx="6244430" cy="1141288"/>
      </dsp:txXfrm>
    </dsp:sp>
    <dsp:sp modelId="{DB174589-AE0E-704E-83B0-C8EC0A580A4D}">
      <dsp:nvSpPr>
        <dsp:cNvPr id="0" name=""/>
        <dsp:cNvSpPr/>
      </dsp:nvSpPr>
      <dsp:spPr>
        <a:xfrm>
          <a:off x="0" y="3235926"/>
          <a:ext cx="6367912" cy="126477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Fear of negative repercussions at work, both personally and professionally, were indicated as being the biggest unique barriers to seeking care.</a:t>
          </a:r>
        </a:p>
      </dsp:txBody>
      <dsp:txXfrm>
        <a:off x="61741" y="3297667"/>
        <a:ext cx="6244430" cy="1141288"/>
      </dsp:txXfrm>
    </dsp:sp>
    <dsp:sp modelId="{412D9855-7EF0-1645-8DE0-B3B0C89CC552}">
      <dsp:nvSpPr>
        <dsp:cNvPr id="0" name=""/>
        <dsp:cNvSpPr/>
      </dsp:nvSpPr>
      <dsp:spPr>
        <a:xfrm>
          <a:off x="0" y="4566936"/>
          <a:ext cx="6367912" cy="12647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Loss of focus and motivation were the most mentioned ways in which mental health struggles impacted work.</a:t>
          </a:r>
        </a:p>
      </dsp:txBody>
      <dsp:txXfrm>
        <a:off x="61741" y="4628677"/>
        <a:ext cx="6244430" cy="11412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B4C71-62F0-C744-8453-CBFA8490C800}">
      <dsp:nvSpPr>
        <dsp:cNvPr id="0" name=""/>
        <dsp:cNvSpPr/>
      </dsp:nvSpPr>
      <dsp:spPr>
        <a:xfrm>
          <a:off x="0" y="577670"/>
          <a:ext cx="6367912" cy="12736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Resources that respondents thought were missing</a:t>
          </a:r>
          <a:r>
            <a:rPr lang="en-US" sz="1800" kern="1200" dirty="0"/>
            <a:t>:</a:t>
          </a:r>
        </a:p>
      </dsp:txBody>
      <dsp:txXfrm>
        <a:off x="62176" y="639846"/>
        <a:ext cx="6243560" cy="1149335"/>
      </dsp:txXfrm>
    </dsp:sp>
    <dsp:sp modelId="{145D4B33-FD23-CA44-AEA1-140560C5A305}">
      <dsp:nvSpPr>
        <dsp:cNvPr id="0" name=""/>
        <dsp:cNvSpPr/>
      </dsp:nvSpPr>
      <dsp:spPr>
        <a:xfrm>
          <a:off x="0" y="1903198"/>
          <a:ext cx="6367912" cy="127368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Skills training (especially for supervisors both early career and seasoned)</a:t>
          </a:r>
        </a:p>
      </dsp:txBody>
      <dsp:txXfrm>
        <a:off x="62176" y="1965374"/>
        <a:ext cx="6243560" cy="1149335"/>
      </dsp:txXfrm>
    </dsp:sp>
    <dsp:sp modelId="{DB174589-AE0E-704E-83B0-C8EC0A580A4D}">
      <dsp:nvSpPr>
        <dsp:cNvPr id="0" name=""/>
        <dsp:cNvSpPr/>
      </dsp:nvSpPr>
      <dsp:spPr>
        <a:xfrm>
          <a:off x="0" y="3228726"/>
          <a:ext cx="6367912" cy="127368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Mental Health days qualifying as sick leave</a:t>
          </a:r>
        </a:p>
      </dsp:txBody>
      <dsp:txXfrm>
        <a:off x="62176" y="3290902"/>
        <a:ext cx="6243560" cy="1149335"/>
      </dsp:txXfrm>
    </dsp:sp>
    <dsp:sp modelId="{412D9855-7EF0-1645-8DE0-B3B0C89CC552}">
      <dsp:nvSpPr>
        <dsp:cNvPr id="0" name=""/>
        <dsp:cNvSpPr/>
      </dsp:nvSpPr>
      <dsp:spPr>
        <a:xfrm>
          <a:off x="0" y="4554254"/>
          <a:ext cx="6367912" cy="127368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Active reduction in stigma around talking about mental health. Clear communication and encouragement about using mental health services to fight skepticism. Socialization opportunities where mental health struggles are “safe” to talk about.</a:t>
          </a:r>
        </a:p>
      </dsp:txBody>
      <dsp:txXfrm>
        <a:off x="62176" y="4616430"/>
        <a:ext cx="6243560" cy="11493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B0591-5076-9C41-942C-973EB5438A84}" type="datetimeFigureOut">
              <a:rPr lang="en-US" smtClean="0"/>
              <a:t>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2598E-8D83-9341-8767-F2D05C73EEF1}" type="slidenum">
              <a:rPr lang="en-US" smtClean="0"/>
              <a:t>‹#›</a:t>
            </a:fld>
            <a:endParaRPr lang="en-US"/>
          </a:p>
        </p:txBody>
      </p:sp>
    </p:spTree>
    <p:extLst>
      <p:ext uri="{BB962C8B-B14F-4D97-AF65-F5344CB8AC3E}">
        <p14:creationId xmlns:p14="http://schemas.microsoft.com/office/powerpoint/2010/main" val="246128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purpose of the scenario, sick leave was technically not appropriate to 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vacation time was the appropriate form of leave to use, it would have put the employee in the position of potentially having their leave denied.</a:t>
            </a:r>
          </a:p>
          <a:p>
            <a:endParaRPr lang="en-US" dirty="0"/>
          </a:p>
          <a:p>
            <a:endParaRPr lang="en-US" dirty="0"/>
          </a:p>
        </p:txBody>
      </p:sp>
      <p:sp>
        <p:nvSpPr>
          <p:cNvPr id="4" name="Slide Number Placeholder 3"/>
          <p:cNvSpPr>
            <a:spLocks noGrp="1"/>
          </p:cNvSpPr>
          <p:nvPr>
            <p:ph type="sldNum" sz="quarter" idx="5"/>
          </p:nvPr>
        </p:nvSpPr>
        <p:spPr/>
        <p:txBody>
          <a:bodyPr/>
          <a:lstStyle/>
          <a:p>
            <a:fld id="{5282598E-8D83-9341-8767-F2D05C73EEF1}" type="slidenum">
              <a:rPr lang="en-US" smtClean="0"/>
              <a:t>5</a:t>
            </a:fld>
            <a:endParaRPr lang="en-US"/>
          </a:p>
        </p:txBody>
      </p:sp>
    </p:spTree>
    <p:extLst>
      <p:ext uri="{BB962C8B-B14F-4D97-AF65-F5344CB8AC3E}">
        <p14:creationId xmlns:p14="http://schemas.microsoft.com/office/powerpoint/2010/main" val="341916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2598E-8D83-9341-8767-F2D05C73EEF1}" type="slidenum">
              <a:rPr lang="en-US" smtClean="0"/>
              <a:t>6</a:t>
            </a:fld>
            <a:endParaRPr lang="en-US"/>
          </a:p>
        </p:txBody>
      </p:sp>
    </p:spTree>
    <p:extLst>
      <p:ext uri="{BB962C8B-B14F-4D97-AF65-F5344CB8AC3E}">
        <p14:creationId xmlns:p14="http://schemas.microsoft.com/office/powerpoint/2010/main" val="106415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an employee calling in sick, does not need to disclose the nature of their illness.  While the sick leave policy as it is written does not signify support for employee defined Mental Health days, the Mental Health Initiative for  the All Access Employee Resource Group is working to change this policy.</a:t>
            </a:r>
          </a:p>
        </p:txBody>
      </p:sp>
      <p:sp>
        <p:nvSpPr>
          <p:cNvPr id="4" name="Slide Number Placeholder 3"/>
          <p:cNvSpPr>
            <a:spLocks noGrp="1"/>
          </p:cNvSpPr>
          <p:nvPr>
            <p:ph type="sldNum" sz="quarter" idx="5"/>
          </p:nvPr>
        </p:nvSpPr>
        <p:spPr/>
        <p:txBody>
          <a:bodyPr/>
          <a:lstStyle/>
          <a:p>
            <a:fld id="{5282598E-8D83-9341-8767-F2D05C73EEF1}" type="slidenum">
              <a:rPr lang="en-US" smtClean="0"/>
              <a:t>7</a:t>
            </a:fld>
            <a:endParaRPr lang="en-US"/>
          </a:p>
        </p:txBody>
      </p:sp>
    </p:spTree>
    <p:extLst>
      <p:ext uri="{BB962C8B-B14F-4D97-AF65-F5344CB8AC3E}">
        <p14:creationId xmlns:p14="http://schemas.microsoft.com/office/powerpoint/2010/main" val="307220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2598E-8D83-9341-8767-F2D05C73EEF1}" type="slidenum">
              <a:rPr lang="en-US" smtClean="0"/>
              <a:t>9</a:t>
            </a:fld>
            <a:endParaRPr lang="en-US"/>
          </a:p>
        </p:txBody>
      </p:sp>
    </p:spTree>
    <p:extLst>
      <p:ext uri="{BB962C8B-B14F-4D97-AF65-F5344CB8AC3E}">
        <p14:creationId xmlns:p14="http://schemas.microsoft.com/office/powerpoint/2010/main" val="409985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you an idea statewide, this is roughly 1 in 5 or 6 adults in California.  This is a bit harder to break down given what qualifier was used for ‘adult’ and what census data we use.  </a:t>
            </a:r>
          </a:p>
        </p:txBody>
      </p:sp>
      <p:sp>
        <p:nvSpPr>
          <p:cNvPr id="4" name="Slide Number Placeholder 3"/>
          <p:cNvSpPr>
            <a:spLocks noGrp="1"/>
          </p:cNvSpPr>
          <p:nvPr>
            <p:ph type="sldNum" sz="quarter" idx="5"/>
          </p:nvPr>
        </p:nvSpPr>
        <p:spPr/>
        <p:txBody>
          <a:bodyPr/>
          <a:lstStyle/>
          <a:p>
            <a:fld id="{5282598E-8D83-9341-8767-F2D05C73EEF1}" type="slidenum">
              <a:rPr lang="en-US" smtClean="0"/>
              <a:t>10</a:t>
            </a:fld>
            <a:endParaRPr lang="en-US"/>
          </a:p>
        </p:txBody>
      </p:sp>
    </p:spTree>
    <p:extLst>
      <p:ext uri="{BB962C8B-B14F-4D97-AF65-F5344CB8AC3E}">
        <p14:creationId xmlns:p14="http://schemas.microsoft.com/office/powerpoint/2010/main" val="854848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2598E-8D83-9341-8767-F2D05C73EEF1}" type="slidenum">
              <a:rPr lang="en-US" smtClean="0"/>
              <a:t>15</a:t>
            </a:fld>
            <a:endParaRPr lang="en-US"/>
          </a:p>
        </p:txBody>
      </p:sp>
    </p:spTree>
    <p:extLst>
      <p:ext uri="{BB962C8B-B14F-4D97-AF65-F5344CB8AC3E}">
        <p14:creationId xmlns:p14="http://schemas.microsoft.com/office/powerpoint/2010/main" val="391966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6C85-9A9A-1B4C-8465-F8E07D8AC7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F55A4D-FFE9-ED4D-A138-C60A14086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D01BB9-E6B1-FA47-B2CF-6697A1007FD4}"/>
              </a:ext>
            </a:extLst>
          </p:cNvPr>
          <p:cNvSpPr>
            <a:spLocks noGrp="1"/>
          </p:cNvSpPr>
          <p:nvPr>
            <p:ph type="dt" sz="half" idx="10"/>
          </p:nvPr>
        </p:nvSpPr>
        <p:spPr/>
        <p:txBody>
          <a:bodyPr/>
          <a:lstStyle/>
          <a:p>
            <a:fld id="{4CB98B9E-7D7D-2C40-961F-821071644E1A}" type="datetimeFigureOut">
              <a:rPr lang="en-US" smtClean="0"/>
              <a:t>4/20/21</a:t>
            </a:fld>
            <a:endParaRPr lang="en-US"/>
          </a:p>
        </p:txBody>
      </p:sp>
      <p:sp>
        <p:nvSpPr>
          <p:cNvPr id="5" name="Footer Placeholder 4">
            <a:extLst>
              <a:ext uri="{FF2B5EF4-FFF2-40B4-BE49-F238E27FC236}">
                <a16:creationId xmlns:a16="http://schemas.microsoft.com/office/drawing/2014/main" id="{3A33CDBF-2A6B-9C43-AA29-5A7E354E11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D6B9C-E589-074D-9D46-80ABFBD924E4}"/>
              </a:ext>
            </a:extLst>
          </p:cNvPr>
          <p:cNvSpPr>
            <a:spLocks noGrp="1"/>
          </p:cNvSpPr>
          <p:nvPr>
            <p:ph type="sldNum" sz="quarter" idx="12"/>
          </p:nvPr>
        </p:nvSpPr>
        <p:spPr/>
        <p:txBody>
          <a:bodyPr/>
          <a:lstStyle/>
          <a:p>
            <a:fld id="{94F6DF3F-6975-4F40-9DE8-3501689060A1}" type="slidenum">
              <a:rPr lang="en-US" smtClean="0"/>
              <a:t>‹#›</a:t>
            </a:fld>
            <a:endParaRPr lang="en-US"/>
          </a:p>
        </p:txBody>
      </p:sp>
    </p:spTree>
    <p:extLst>
      <p:ext uri="{BB962C8B-B14F-4D97-AF65-F5344CB8AC3E}">
        <p14:creationId xmlns:p14="http://schemas.microsoft.com/office/powerpoint/2010/main" val="301011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29BA-51EA-634A-B882-FBC2ACB31F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77F8A0-E900-5944-91B5-690DF8C903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D5A62-3793-364B-9A5A-938B9F948136}"/>
              </a:ext>
            </a:extLst>
          </p:cNvPr>
          <p:cNvSpPr>
            <a:spLocks noGrp="1"/>
          </p:cNvSpPr>
          <p:nvPr>
            <p:ph type="dt" sz="half" idx="10"/>
          </p:nvPr>
        </p:nvSpPr>
        <p:spPr/>
        <p:txBody>
          <a:bodyPr/>
          <a:lstStyle/>
          <a:p>
            <a:fld id="{4CB98B9E-7D7D-2C40-961F-821071644E1A}" type="datetimeFigureOut">
              <a:rPr lang="en-US" smtClean="0"/>
              <a:t>4/20/21</a:t>
            </a:fld>
            <a:endParaRPr lang="en-US"/>
          </a:p>
        </p:txBody>
      </p:sp>
      <p:sp>
        <p:nvSpPr>
          <p:cNvPr id="5" name="Footer Placeholder 4">
            <a:extLst>
              <a:ext uri="{FF2B5EF4-FFF2-40B4-BE49-F238E27FC236}">
                <a16:creationId xmlns:a16="http://schemas.microsoft.com/office/drawing/2014/main" id="{AF4F5517-1A0A-0544-B49F-607023EAC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1F5A0-0059-D84B-AF05-7473DAEEE339}"/>
              </a:ext>
            </a:extLst>
          </p:cNvPr>
          <p:cNvSpPr>
            <a:spLocks noGrp="1"/>
          </p:cNvSpPr>
          <p:nvPr>
            <p:ph type="sldNum" sz="quarter" idx="12"/>
          </p:nvPr>
        </p:nvSpPr>
        <p:spPr/>
        <p:txBody>
          <a:bodyPr/>
          <a:lstStyle/>
          <a:p>
            <a:fld id="{94F6DF3F-6975-4F40-9DE8-3501689060A1}" type="slidenum">
              <a:rPr lang="en-US" smtClean="0"/>
              <a:t>‹#›</a:t>
            </a:fld>
            <a:endParaRPr lang="en-US"/>
          </a:p>
        </p:txBody>
      </p:sp>
    </p:spTree>
    <p:extLst>
      <p:ext uri="{BB962C8B-B14F-4D97-AF65-F5344CB8AC3E}">
        <p14:creationId xmlns:p14="http://schemas.microsoft.com/office/powerpoint/2010/main" val="394127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C64AC0-445B-7C4B-A703-A95C382DA7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B7798A-297D-F54B-9F9B-64AAFADB6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D052B-B5A7-1446-8964-3A25F04AC250}"/>
              </a:ext>
            </a:extLst>
          </p:cNvPr>
          <p:cNvSpPr>
            <a:spLocks noGrp="1"/>
          </p:cNvSpPr>
          <p:nvPr>
            <p:ph type="dt" sz="half" idx="10"/>
          </p:nvPr>
        </p:nvSpPr>
        <p:spPr/>
        <p:txBody>
          <a:bodyPr/>
          <a:lstStyle/>
          <a:p>
            <a:fld id="{4CB98B9E-7D7D-2C40-961F-821071644E1A}" type="datetimeFigureOut">
              <a:rPr lang="en-US" smtClean="0"/>
              <a:t>4/20/21</a:t>
            </a:fld>
            <a:endParaRPr lang="en-US"/>
          </a:p>
        </p:txBody>
      </p:sp>
      <p:sp>
        <p:nvSpPr>
          <p:cNvPr id="5" name="Footer Placeholder 4">
            <a:extLst>
              <a:ext uri="{FF2B5EF4-FFF2-40B4-BE49-F238E27FC236}">
                <a16:creationId xmlns:a16="http://schemas.microsoft.com/office/drawing/2014/main" id="{AC2356A8-3A89-CF4E-B33E-003255EED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F8E01-3D03-3045-B241-CC3C632FFF1E}"/>
              </a:ext>
            </a:extLst>
          </p:cNvPr>
          <p:cNvSpPr>
            <a:spLocks noGrp="1"/>
          </p:cNvSpPr>
          <p:nvPr>
            <p:ph type="sldNum" sz="quarter" idx="12"/>
          </p:nvPr>
        </p:nvSpPr>
        <p:spPr/>
        <p:txBody>
          <a:bodyPr/>
          <a:lstStyle/>
          <a:p>
            <a:fld id="{94F6DF3F-6975-4F40-9DE8-3501689060A1}" type="slidenum">
              <a:rPr lang="en-US" smtClean="0"/>
              <a:t>‹#›</a:t>
            </a:fld>
            <a:endParaRPr lang="en-US"/>
          </a:p>
        </p:txBody>
      </p:sp>
    </p:spTree>
    <p:extLst>
      <p:ext uri="{BB962C8B-B14F-4D97-AF65-F5344CB8AC3E}">
        <p14:creationId xmlns:p14="http://schemas.microsoft.com/office/powerpoint/2010/main" val="270103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BF5F-6F25-0F4F-9AA3-5860C3B7C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94DCB6-A500-8344-A3DE-9B8177EC07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D82E30-349C-C34B-98B6-E1E35F583657}"/>
              </a:ext>
            </a:extLst>
          </p:cNvPr>
          <p:cNvSpPr>
            <a:spLocks noGrp="1"/>
          </p:cNvSpPr>
          <p:nvPr>
            <p:ph type="dt" sz="half" idx="10"/>
          </p:nvPr>
        </p:nvSpPr>
        <p:spPr/>
        <p:txBody>
          <a:bodyPr/>
          <a:lstStyle/>
          <a:p>
            <a:fld id="{4CB98B9E-7D7D-2C40-961F-821071644E1A}" type="datetimeFigureOut">
              <a:rPr lang="en-US" smtClean="0"/>
              <a:t>4/20/21</a:t>
            </a:fld>
            <a:endParaRPr lang="en-US"/>
          </a:p>
        </p:txBody>
      </p:sp>
      <p:sp>
        <p:nvSpPr>
          <p:cNvPr id="5" name="Footer Placeholder 4">
            <a:extLst>
              <a:ext uri="{FF2B5EF4-FFF2-40B4-BE49-F238E27FC236}">
                <a16:creationId xmlns:a16="http://schemas.microsoft.com/office/drawing/2014/main" id="{6C911B37-5925-9B46-9E87-C5429B2EA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51A25-6E8A-AD4F-86D2-8C30E761D7BE}"/>
              </a:ext>
            </a:extLst>
          </p:cNvPr>
          <p:cNvSpPr>
            <a:spLocks noGrp="1"/>
          </p:cNvSpPr>
          <p:nvPr>
            <p:ph type="sldNum" sz="quarter" idx="12"/>
          </p:nvPr>
        </p:nvSpPr>
        <p:spPr/>
        <p:txBody>
          <a:bodyPr/>
          <a:lstStyle/>
          <a:p>
            <a:fld id="{94F6DF3F-6975-4F40-9DE8-3501689060A1}" type="slidenum">
              <a:rPr lang="en-US" smtClean="0"/>
              <a:t>‹#›</a:t>
            </a:fld>
            <a:endParaRPr lang="en-US"/>
          </a:p>
        </p:txBody>
      </p:sp>
    </p:spTree>
    <p:extLst>
      <p:ext uri="{BB962C8B-B14F-4D97-AF65-F5344CB8AC3E}">
        <p14:creationId xmlns:p14="http://schemas.microsoft.com/office/powerpoint/2010/main" val="289735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9172-B734-624C-AAD2-ECE6F05B05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3496D8-BC0B-D145-815B-3F6E017E04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572040-B23B-E44D-B096-5988BC923FA7}"/>
              </a:ext>
            </a:extLst>
          </p:cNvPr>
          <p:cNvSpPr>
            <a:spLocks noGrp="1"/>
          </p:cNvSpPr>
          <p:nvPr>
            <p:ph type="dt" sz="half" idx="10"/>
          </p:nvPr>
        </p:nvSpPr>
        <p:spPr/>
        <p:txBody>
          <a:bodyPr/>
          <a:lstStyle/>
          <a:p>
            <a:fld id="{4CB98B9E-7D7D-2C40-961F-821071644E1A}" type="datetimeFigureOut">
              <a:rPr lang="en-US" smtClean="0"/>
              <a:t>4/20/21</a:t>
            </a:fld>
            <a:endParaRPr lang="en-US"/>
          </a:p>
        </p:txBody>
      </p:sp>
      <p:sp>
        <p:nvSpPr>
          <p:cNvPr id="5" name="Footer Placeholder 4">
            <a:extLst>
              <a:ext uri="{FF2B5EF4-FFF2-40B4-BE49-F238E27FC236}">
                <a16:creationId xmlns:a16="http://schemas.microsoft.com/office/drawing/2014/main" id="{1AB08704-6094-2045-8CCE-77AA6C5D6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0D6CE-66FD-6F4D-B269-7DDE41740B28}"/>
              </a:ext>
            </a:extLst>
          </p:cNvPr>
          <p:cNvSpPr>
            <a:spLocks noGrp="1"/>
          </p:cNvSpPr>
          <p:nvPr>
            <p:ph type="sldNum" sz="quarter" idx="12"/>
          </p:nvPr>
        </p:nvSpPr>
        <p:spPr/>
        <p:txBody>
          <a:bodyPr/>
          <a:lstStyle/>
          <a:p>
            <a:fld id="{94F6DF3F-6975-4F40-9DE8-3501689060A1}" type="slidenum">
              <a:rPr lang="en-US" smtClean="0"/>
              <a:t>‹#›</a:t>
            </a:fld>
            <a:endParaRPr lang="en-US"/>
          </a:p>
        </p:txBody>
      </p:sp>
    </p:spTree>
    <p:extLst>
      <p:ext uri="{BB962C8B-B14F-4D97-AF65-F5344CB8AC3E}">
        <p14:creationId xmlns:p14="http://schemas.microsoft.com/office/powerpoint/2010/main" val="284513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58CF-C75C-0A47-BD16-61BCBE347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BAA1A-6955-FD46-814D-1FCA1A358A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735B42-5D08-1B43-811F-76C97AC85C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5BADB0-6327-AF41-9AE1-C456E12FC9B7}"/>
              </a:ext>
            </a:extLst>
          </p:cNvPr>
          <p:cNvSpPr>
            <a:spLocks noGrp="1"/>
          </p:cNvSpPr>
          <p:nvPr>
            <p:ph type="dt" sz="half" idx="10"/>
          </p:nvPr>
        </p:nvSpPr>
        <p:spPr/>
        <p:txBody>
          <a:bodyPr/>
          <a:lstStyle/>
          <a:p>
            <a:fld id="{4CB98B9E-7D7D-2C40-961F-821071644E1A}" type="datetimeFigureOut">
              <a:rPr lang="en-US" smtClean="0"/>
              <a:t>4/20/21</a:t>
            </a:fld>
            <a:endParaRPr lang="en-US"/>
          </a:p>
        </p:txBody>
      </p:sp>
      <p:sp>
        <p:nvSpPr>
          <p:cNvPr id="6" name="Footer Placeholder 5">
            <a:extLst>
              <a:ext uri="{FF2B5EF4-FFF2-40B4-BE49-F238E27FC236}">
                <a16:creationId xmlns:a16="http://schemas.microsoft.com/office/drawing/2014/main" id="{F0E178BC-FFC8-7A48-A386-4C653921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DB9C8-C572-EB4E-9680-97D93DA14CE3}"/>
              </a:ext>
            </a:extLst>
          </p:cNvPr>
          <p:cNvSpPr>
            <a:spLocks noGrp="1"/>
          </p:cNvSpPr>
          <p:nvPr>
            <p:ph type="sldNum" sz="quarter" idx="12"/>
          </p:nvPr>
        </p:nvSpPr>
        <p:spPr/>
        <p:txBody>
          <a:bodyPr/>
          <a:lstStyle/>
          <a:p>
            <a:fld id="{94F6DF3F-6975-4F40-9DE8-3501689060A1}" type="slidenum">
              <a:rPr lang="en-US" smtClean="0"/>
              <a:t>‹#›</a:t>
            </a:fld>
            <a:endParaRPr lang="en-US"/>
          </a:p>
        </p:txBody>
      </p:sp>
    </p:spTree>
    <p:extLst>
      <p:ext uri="{BB962C8B-B14F-4D97-AF65-F5344CB8AC3E}">
        <p14:creationId xmlns:p14="http://schemas.microsoft.com/office/powerpoint/2010/main" val="3134619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A62D-17D9-9448-8B65-A2054728CE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C324DA-4F06-EA48-8426-9323457D0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5A0319-4E64-F94A-96C0-05B9E2383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A1AEE-069A-B844-B030-5B00F8DD1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65B304-5CD4-DE47-8F77-F724005FA3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2FB62A-026F-054F-BC74-B9A16712CAFA}"/>
              </a:ext>
            </a:extLst>
          </p:cNvPr>
          <p:cNvSpPr>
            <a:spLocks noGrp="1"/>
          </p:cNvSpPr>
          <p:nvPr>
            <p:ph type="dt" sz="half" idx="10"/>
          </p:nvPr>
        </p:nvSpPr>
        <p:spPr/>
        <p:txBody>
          <a:bodyPr/>
          <a:lstStyle/>
          <a:p>
            <a:fld id="{4CB98B9E-7D7D-2C40-961F-821071644E1A}" type="datetimeFigureOut">
              <a:rPr lang="en-US" smtClean="0"/>
              <a:t>4/20/21</a:t>
            </a:fld>
            <a:endParaRPr lang="en-US"/>
          </a:p>
        </p:txBody>
      </p:sp>
      <p:sp>
        <p:nvSpPr>
          <p:cNvPr id="8" name="Footer Placeholder 7">
            <a:extLst>
              <a:ext uri="{FF2B5EF4-FFF2-40B4-BE49-F238E27FC236}">
                <a16:creationId xmlns:a16="http://schemas.microsoft.com/office/drawing/2014/main" id="{C585E7D6-41F0-C84E-B524-837A190E03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15D8A7-EB89-FB4E-87BE-E4BB5F814513}"/>
              </a:ext>
            </a:extLst>
          </p:cNvPr>
          <p:cNvSpPr>
            <a:spLocks noGrp="1"/>
          </p:cNvSpPr>
          <p:nvPr>
            <p:ph type="sldNum" sz="quarter" idx="12"/>
          </p:nvPr>
        </p:nvSpPr>
        <p:spPr/>
        <p:txBody>
          <a:bodyPr/>
          <a:lstStyle/>
          <a:p>
            <a:fld id="{94F6DF3F-6975-4F40-9DE8-3501689060A1}" type="slidenum">
              <a:rPr lang="en-US" smtClean="0"/>
              <a:t>‹#›</a:t>
            </a:fld>
            <a:endParaRPr lang="en-US"/>
          </a:p>
        </p:txBody>
      </p:sp>
    </p:spTree>
    <p:extLst>
      <p:ext uri="{BB962C8B-B14F-4D97-AF65-F5344CB8AC3E}">
        <p14:creationId xmlns:p14="http://schemas.microsoft.com/office/powerpoint/2010/main" val="155041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9835-22CA-1B45-8349-21B87A06CC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978B4E-89D1-724A-A2E5-1C7E4A7AEB8B}"/>
              </a:ext>
            </a:extLst>
          </p:cNvPr>
          <p:cNvSpPr>
            <a:spLocks noGrp="1"/>
          </p:cNvSpPr>
          <p:nvPr>
            <p:ph type="dt" sz="half" idx="10"/>
          </p:nvPr>
        </p:nvSpPr>
        <p:spPr/>
        <p:txBody>
          <a:bodyPr/>
          <a:lstStyle/>
          <a:p>
            <a:fld id="{4CB98B9E-7D7D-2C40-961F-821071644E1A}" type="datetimeFigureOut">
              <a:rPr lang="en-US" smtClean="0"/>
              <a:t>4/20/21</a:t>
            </a:fld>
            <a:endParaRPr lang="en-US"/>
          </a:p>
        </p:txBody>
      </p:sp>
      <p:sp>
        <p:nvSpPr>
          <p:cNvPr id="4" name="Footer Placeholder 3">
            <a:extLst>
              <a:ext uri="{FF2B5EF4-FFF2-40B4-BE49-F238E27FC236}">
                <a16:creationId xmlns:a16="http://schemas.microsoft.com/office/drawing/2014/main" id="{EA7E04A6-779C-8B49-A427-9BEB813159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2C5150-C9CF-FC4A-AD84-8FC269D80446}"/>
              </a:ext>
            </a:extLst>
          </p:cNvPr>
          <p:cNvSpPr>
            <a:spLocks noGrp="1"/>
          </p:cNvSpPr>
          <p:nvPr>
            <p:ph type="sldNum" sz="quarter" idx="12"/>
          </p:nvPr>
        </p:nvSpPr>
        <p:spPr/>
        <p:txBody>
          <a:bodyPr/>
          <a:lstStyle/>
          <a:p>
            <a:fld id="{94F6DF3F-6975-4F40-9DE8-3501689060A1}" type="slidenum">
              <a:rPr lang="en-US" smtClean="0"/>
              <a:t>‹#›</a:t>
            </a:fld>
            <a:endParaRPr lang="en-US"/>
          </a:p>
        </p:txBody>
      </p:sp>
    </p:spTree>
    <p:extLst>
      <p:ext uri="{BB962C8B-B14F-4D97-AF65-F5344CB8AC3E}">
        <p14:creationId xmlns:p14="http://schemas.microsoft.com/office/powerpoint/2010/main" val="363306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30E22-F9C6-B445-8C39-DCED3AA2881C}"/>
              </a:ext>
            </a:extLst>
          </p:cNvPr>
          <p:cNvSpPr>
            <a:spLocks noGrp="1"/>
          </p:cNvSpPr>
          <p:nvPr>
            <p:ph type="dt" sz="half" idx="10"/>
          </p:nvPr>
        </p:nvSpPr>
        <p:spPr/>
        <p:txBody>
          <a:bodyPr/>
          <a:lstStyle/>
          <a:p>
            <a:fld id="{4CB98B9E-7D7D-2C40-961F-821071644E1A}" type="datetimeFigureOut">
              <a:rPr lang="en-US" smtClean="0"/>
              <a:t>4/20/21</a:t>
            </a:fld>
            <a:endParaRPr lang="en-US"/>
          </a:p>
        </p:txBody>
      </p:sp>
      <p:sp>
        <p:nvSpPr>
          <p:cNvPr id="3" name="Footer Placeholder 2">
            <a:extLst>
              <a:ext uri="{FF2B5EF4-FFF2-40B4-BE49-F238E27FC236}">
                <a16:creationId xmlns:a16="http://schemas.microsoft.com/office/drawing/2014/main" id="{A280EB01-5E9C-204F-B57B-21819E673F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1C2D13-E903-2442-B813-02DF80B8D330}"/>
              </a:ext>
            </a:extLst>
          </p:cNvPr>
          <p:cNvSpPr>
            <a:spLocks noGrp="1"/>
          </p:cNvSpPr>
          <p:nvPr>
            <p:ph type="sldNum" sz="quarter" idx="12"/>
          </p:nvPr>
        </p:nvSpPr>
        <p:spPr/>
        <p:txBody>
          <a:bodyPr/>
          <a:lstStyle/>
          <a:p>
            <a:fld id="{94F6DF3F-6975-4F40-9DE8-3501689060A1}" type="slidenum">
              <a:rPr lang="en-US" smtClean="0"/>
              <a:t>‹#›</a:t>
            </a:fld>
            <a:endParaRPr lang="en-US"/>
          </a:p>
        </p:txBody>
      </p:sp>
    </p:spTree>
    <p:extLst>
      <p:ext uri="{BB962C8B-B14F-4D97-AF65-F5344CB8AC3E}">
        <p14:creationId xmlns:p14="http://schemas.microsoft.com/office/powerpoint/2010/main" val="416899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E1C0B-EB97-F74D-AB80-9AB7260C59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080023-5F00-CB43-86A5-2CDE1AECC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375206-E224-EB47-93B1-404AFE214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3781B2-4047-AF40-A1E6-8BD10CBD30F7}"/>
              </a:ext>
            </a:extLst>
          </p:cNvPr>
          <p:cNvSpPr>
            <a:spLocks noGrp="1"/>
          </p:cNvSpPr>
          <p:nvPr>
            <p:ph type="dt" sz="half" idx="10"/>
          </p:nvPr>
        </p:nvSpPr>
        <p:spPr/>
        <p:txBody>
          <a:bodyPr/>
          <a:lstStyle/>
          <a:p>
            <a:fld id="{4CB98B9E-7D7D-2C40-961F-821071644E1A}" type="datetimeFigureOut">
              <a:rPr lang="en-US" smtClean="0"/>
              <a:t>4/20/21</a:t>
            </a:fld>
            <a:endParaRPr lang="en-US"/>
          </a:p>
        </p:txBody>
      </p:sp>
      <p:sp>
        <p:nvSpPr>
          <p:cNvPr id="6" name="Footer Placeholder 5">
            <a:extLst>
              <a:ext uri="{FF2B5EF4-FFF2-40B4-BE49-F238E27FC236}">
                <a16:creationId xmlns:a16="http://schemas.microsoft.com/office/drawing/2014/main" id="{4203BDC8-1F0A-2944-9A26-DD2DD0D5F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B51B5-62C9-2344-BF87-35C4366216FC}"/>
              </a:ext>
            </a:extLst>
          </p:cNvPr>
          <p:cNvSpPr>
            <a:spLocks noGrp="1"/>
          </p:cNvSpPr>
          <p:nvPr>
            <p:ph type="sldNum" sz="quarter" idx="12"/>
          </p:nvPr>
        </p:nvSpPr>
        <p:spPr/>
        <p:txBody>
          <a:bodyPr/>
          <a:lstStyle/>
          <a:p>
            <a:fld id="{94F6DF3F-6975-4F40-9DE8-3501689060A1}" type="slidenum">
              <a:rPr lang="en-US" smtClean="0"/>
              <a:t>‹#›</a:t>
            </a:fld>
            <a:endParaRPr lang="en-US"/>
          </a:p>
        </p:txBody>
      </p:sp>
    </p:spTree>
    <p:extLst>
      <p:ext uri="{BB962C8B-B14F-4D97-AF65-F5344CB8AC3E}">
        <p14:creationId xmlns:p14="http://schemas.microsoft.com/office/powerpoint/2010/main" val="289026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0209-8A47-D142-BEE7-FAD5806CD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3D34DF-68D9-DF46-9FD5-F16F8E00A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46A6F7-EEF4-7241-B979-34753EAE7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C2EAFF-FB71-6641-BB69-0BB647C67430}"/>
              </a:ext>
            </a:extLst>
          </p:cNvPr>
          <p:cNvSpPr>
            <a:spLocks noGrp="1"/>
          </p:cNvSpPr>
          <p:nvPr>
            <p:ph type="dt" sz="half" idx="10"/>
          </p:nvPr>
        </p:nvSpPr>
        <p:spPr/>
        <p:txBody>
          <a:bodyPr/>
          <a:lstStyle/>
          <a:p>
            <a:fld id="{4CB98B9E-7D7D-2C40-961F-821071644E1A}" type="datetimeFigureOut">
              <a:rPr lang="en-US" smtClean="0"/>
              <a:t>4/20/21</a:t>
            </a:fld>
            <a:endParaRPr lang="en-US"/>
          </a:p>
        </p:txBody>
      </p:sp>
      <p:sp>
        <p:nvSpPr>
          <p:cNvPr id="6" name="Footer Placeholder 5">
            <a:extLst>
              <a:ext uri="{FF2B5EF4-FFF2-40B4-BE49-F238E27FC236}">
                <a16:creationId xmlns:a16="http://schemas.microsoft.com/office/drawing/2014/main" id="{ACA4A350-0AAF-A341-8024-9638F9EFE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C68C6-9F4F-CD42-9024-4D4D17A686C7}"/>
              </a:ext>
            </a:extLst>
          </p:cNvPr>
          <p:cNvSpPr>
            <a:spLocks noGrp="1"/>
          </p:cNvSpPr>
          <p:nvPr>
            <p:ph type="sldNum" sz="quarter" idx="12"/>
          </p:nvPr>
        </p:nvSpPr>
        <p:spPr/>
        <p:txBody>
          <a:bodyPr/>
          <a:lstStyle/>
          <a:p>
            <a:fld id="{94F6DF3F-6975-4F40-9DE8-3501689060A1}" type="slidenum">
              <a:rPr lang="en-US" smtClean="0"/>
              <a:t>‹#›</a:t>
            </a:fld>
            <a:endParaRPr lang="en-US"/>
          </a:p>
        </p:txBody>
      </p:sp>
    </p:spTree>
    <p:extLst>
      <p:ext uri="{BB962C8B-B14F-4D97-AF65-F5344CB8AC3E}">
        <p14:creationId xmlns:p14="http://schemas.microsoft.com/office/powerpoint/2010/main" val="197305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10C0D-43C7-9544-B680-CFD59F6B70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7A8117-5E69-4444-9957-30A48F744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C7EB8-C503-F547-A436-01EA09000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98B9E-7D7D-2C40-961F-821071644E1A}" type="datetimeFigureOut">
              <a:rPr lang="en-US" smtClean="0"/>
              <a:t>4/20/21</a:t>
            </a:fld>
            <a:endParaRPr lang="en-US"/>
          </a:p>
        </p:txBody>
      </p:sp>
      <p:sp>
        <p:nvSpPr>
          <p:cNvPr id="5" name="Footer Placeholder 4">
            <a:extLst>
              <a:ext uri="{FF2B5EF4-FFF2-40B4-BE49-F238E27FC236}">
                <a16:creationId xmlns:a16="http://schemas.microsoft.com/office/drawing/2014/main" id="{4C978408-537B-C846-B885-3E1D49A4B2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F8BD05-EAD7-F541-825B-2F89DA9E7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6DF3F-6975-4F40-9DE8-3501689060A1}" type="slidenum">
              <a:rPr lang="en-US" smtClean="0"/>
              <a:t>‹#›</a:t>
            </a:fld>
            <a:endParaRPr lang="en-US"/>
          </a:p>
        </p:txBody>
      </p:sp>
    </p:spTree>
    <p:extLst>
      <p:ext uri="{BB962C8B-B14F-4D97-AF65-F5344CB8AC3E}">
        <p14:creationId xmlns:p14="http://schemas.microsoft.com/office/powerpoint/2010/main" val="2749617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amhsa.gov/data/sites/default/files/NSDUHsaeTotal2016/NSDUHsaeTotals2016.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mmwr/volumes/67/wr/mm6722a1.ht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www.nature.com/articles/d41586-019-03459-7" TargetMode="External"/><Relationship Id="rId1" Type="http://schemas.openxmlformats.org/officeDocument/2006/relationships/slideLayout" Target="../slideLayouts/slideLayout4.xml"/><Relationship Id="rId6" Type="http://schemas.openxmlformats.org/officeDocument/2006/relationships/hyperlink" Target="https://www.sciencedirect.com/science/article/abs/pii/S0165032715306832?via%3Dihub" TargetMode="External"/><Relationship Id="rId5" Type="http://schemas.openxmlformats.org/officeDocument/2006/relationships/image" Target="../media/image10.png"/><Relationship Id="rId4" Type="http://schemas.openxmlformats.org/officeDocument/2006/relationships/hyperlink" Target="https://www.sciencedirect.com/science/article/pii/S0160289616303324?via%3Dihub"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diversity.lbl.gov/2020/09/03/townhall-a-scientists-primer-on-mental-health-september-9-2020/"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diversity.lbl.gov/2020/09/03/townhall-a-scientists-primer-on-mental-health-september-9-2020/" TargetMode="Externa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hyperlink" Target="https://hr.lbl.gov/service/benefits/other-benefits/employee-assistance-progra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commons.lbl.gov/display/rpm2/Sick+Leave+Policy#myId--1898802862"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commons.lbl.gov/display/rpm2/Vacation+Policy#myDeck--189880286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cnet.universityofcalifornia.edu/labor/bargaining-unit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hs.lbl.gov/service/industrial-hygiene/health-services/integrated-disability-absence-management-servi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FB1C10-BA10-E24F-8210-00D5B8583E8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Happy Administrative Professionals Day!</a:t>
            </a:r>
          </a:p>
        </p:txBody>
      </p:sp>
      <p:sp>
        <p:nvSpPr>
          <p:cNvPr id="29" name="Content Placeholder 2">
            <a:extLst>
              <a:ext uri="{FF2B5EF4-FFF2-40B4-BE49-F238E27FC236}">
                <a16:creationId xmlns:a16="http://schemas.microsoft.com/office/drawing/2014/main" id="{36BD820A-3C20-E44C-A6B7-6405CBDB1D8D}"/>
              </a:ext>
            </a:extLst>
          </p:cNvPr>
          <p:cNvSpPr>
            <a:spLocks noGrp="1"/>
          </p:cNvSpPr>
          <p:nvPr>
            <p:ph idx="1"/>
          </p:nvPr>
        </p:nvSpPr>
        <p:spPr>
          <a:xfrm>
            <a:off x="4810259" y="649480"/>
            <a:ext cx="6555347" cy="5546047"/>
          </a:xfrm>
        </p:spPr>
        <p:txBody>
          <a:bodyPr anchor="ctr">
            <a:normAutofit/>
          </a:bodyPr>
          <a:lstStyle/>
          <a:p>
            <a:pPr marL="0" indent="0">
              <a:buNone/>
            </a:pPr>
            <a:r>
              <a:rPr lang="en-US" sz="2000" dirty="0"/>
              <a:t>Tomorrow is Administrative Professionals Day, and we would like to take a few minutes and recognize our administrative staff.</a:t>
            </a:r>
          </a:p>
          <a:p>
            <a:r>
              <a:rPr lang="en-US" sz="2000" dirty="0"/>
              <a:t>Sandy Ritterbusch, providing executive support to the Nuclear Science Division office</a:t>
            </a:r>
          </a:p>
          <a:p>
            <a:r>
              <a:rPr lang="en-US" sz="2000" dirty="0" err="1"/>
              <a:t>Kymba</a:t>
            </a:r>
            <a:r>
              <a:rPr lang="en-US" sz="2000" dirty="0"/>
              <a:t> </a:t>
            </a:r>
            <a:r>
              <a:rPr lang="en-US" sz="2000" dirty="0" err="1"/>
              <a:t>A’Hearn</a:t>
            </a:r>
            <a:r>
              <a:rPr lang="en-US" sz="2000" dirty="0"/>
              <a:t>, providing support to the 88-Inch Cyclotron Ops and BASE, as well as the Accelerator-Based Low-Energy Research Programs</a:t>
            </a:r>
          </a:p>
          <a:p>
            <a:r>
              <a:rPr lang="en-US" sz="2000" dirty="0"/>
              <a:t>Lady Bonifacio, providing support to both the Relativistic Nuclear Collisions and Nuclear Theory Programs</a:t>
            </a:r>
          </a:p>
          <a:p>
            <a:r>
              <a:rPr lang="en-US" sz="2000" dirty="0"/>
              <a:t>Dorothy </a:t>
            </a:r>
            <a:r>
              <a:rPr lang="en-US" sz="2000" dirty="0" err="1"/>
              <a:t>Kenlow</a:t>
            </a:r>
            <a:r>
              <a:rPr lang="en-US" sz="2000" dirty="0"/>
              <a:t>, providing support both the Applied Nuclear Physics and Neutrino and Nuclear Astrophysics Programs</a:t>
            </a:r>
          </a:p>
          <a:p>
            <a:pPr marL="0" indent="0">
              <a:buNone/>
            </a:pPr>
            <a:r>
              <a:rPr lang="en-US" sz="2000" dirty="0"/>
              <a:t>Together we have a very strong team that can back each other up and provide great support to our division.  Please take a minute tomorrow and send them a note of thanks for their support.</a:t>
            </a:r>
          </a:p>
        </p:txBody>
      </p:sp>
    </p:spTree>
    <p:extLst>
      <p:ext uri="{BB962C8B-B14F-4D97-AF65-F5344CB8AC3E}">
        <p14:creationId xmlns:p14="http://schemas.microsoft.com/office/powerpoint/2010/main" val="70126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35D73-862D-7147-A9BF-4994EA045889}"/>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dirty="0">
                <a:solidFill>
                  <a:srgbClr val="FFFFFF"/>
                </a:solidFill>
              </a:rPr>
              <a:t>Why this is important?</a:t>
            </a:r>
          </a:p>
        </p:txBody>
      </p:sp>
      <p:pic>
        <p:nvPicPr>
          <p:cNvPr id="5" name="Content Placeholder 4" descr="Text&#10;&#10;Description automatically generated">
            <a:extLst>
              <a:ext uri="{FF2B5EF4-FFF2-40B4-BE49-F238E27FC236}">
                <a16:creationId xmlns:a16="http://schemas.microsoft.com/office/drawing/2014/main" id="{59DB1E6B-6179-234D-BCA5-8CA7C50E8774}"/>
              </a:ext>
            </a:extLst>
          </p:cNvPr>
          <p:cNvPicPr>
            <a:picLocks noGrp="1" noChangeAspect="1"/>
          </p:cNvPicPr>
          <p:nvPr>
            <p:ph idx="1"/>
          </p:nvPr>
        </p:nvPicPr>
        <p:blipFill rotWithShape="1">
          <a:blip r:embed="rId3"/>
          <a:srcRect l="9028" r="3" b="3"/>
          <a:stretch/>
        </p:blipFill>
        <p:spPr>
          <a:xfrm>
            <a:off x="327547" y="2454903"/>
            <a:ext cx="7058306" cy="4080254"/>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C2237C7-2697-F946-879B-0B378710A3E7}"/>
              </a:ext>
            </a:extLst>
          </p:cNvPr>
          <p:cNvSpPr/>
          <p:nvPr/>
        </p:nvSpPr>
        <p:spPr>
          <a:xfrm>
            <a:off x="8029319" y="917725"/>
            <a:ext cx="3424739" cy="48523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0" i="0" u="none" strike="noStrike">
                <a:solidFill>
                  <a:srgbClr val="FFFFFF"/>
                </a:solidFill>
                <a:effectLst/>
              </a:rPr>
              <a:t>Substance Abuse and Mental Health Services Administration, Center for Behavioral Health Statistics and Quality, National Survey on Drug Use and Health, 2015 and 2016, Tables 26 through 30, available at </a:t>
            </a:r>
            <a:r>
              <a:rPr lang="en-US" sz="2000" b="0" i="0" u="none" strike="noStrike">
                <a:solidFill>
                  <a:srgbClr val="FFFFFF"/>
                </a:solidFill>
                <a:effectLst/>
                <a:hlinkClick r:id="rId4"/>
              </a:rPr>
              <a:t>https://www.samhsa.gov/data/sites/default/files/NSDUHsaeTotal2016/NSDUHsaeTotals2016.pdf</a:t>
            </a:r>
            <a:r>
              <a:rPr lang="en-US" sz="2000" b="0" i="0" u="none" strike="noStrike">
                <a:solidFill>
                  <a:srgbClr val="FFFFFF"/>
                </a:solidFill>
                <a:effectLst/>
              </a:rPr>
              <a:t>.</a:t>
            </a:r>
          </a:p>
        </p:txBody>
      </p:sp>
    </p:spTree>
    <p:extLst>
      <p:ext uri="{BB962C8B-B14F-4D97-AF65-F5344CB8AC3E}">
        <p14:creationId xmlns:p14="http://schemas.microsoft.com/office/powerpoint/2010/main" val="294726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935D73-862D-7147-A9BF-4994EA045889}"/>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a:solidFill>
                  <a:srgbClr val="FFFFFF"/>
                </a:solidFill>
              </a:rPr>
              <a:t>Why this is important?</a:t>
            </a:r>
          </a:p>
        </p:txBody>
      </p:sp>
      <p:pic>
        <p:nvPicPr>
          <p:cNvPr id="16" name="Content Placeholder 15" descr="Text&#10;&#10;Description automatically generated with medium confidence">
            <a:extLst>
              <a:ext uri="{FF2B5EF4-FFF2-40B4-BE49-F238E27FC236}">
                <a16:creationId xmlns:a16="http://schemas.microsoft.com/office/drawing/2014/main" id="{34EC0C69-DA78-4B4A-9759-08F2558E205D}"/>
              </a:ext>
            </a:extLst>
          </p:cNvPr>
          <p:cNvPicPr>
            <a:picLocks noGrp="1" noChangeAspect="1"/>
          </p:cNvPicPr>
          <p:nvPr>
            <p:ph idx="1"/>
          </p:nvPr>
        </p:nvPicPr>
        <p:blipFill rotWithShape="1">
          <a:blip r:embed="rId2"/>
          <a:srcRect t="6406" b="3975"/>
          <a:stretch/>
        </p:blipFill>
        <p:spPr>
          <a:xfrm>
            <a:off x="327547" y="2454903"/>
            <a:ext cx="7058306" cy="4080254"/>
          </a:xfrm>
          <a:prstGeom prst="rect">
            <a:avLst/>
          </a:prstGeom>
        </p:spPr>
      </p:pic>
      <p:sp>
        <p:nvSpPr>
          <p:cNvPr id="41" name="Rectangle 4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4E75482-6B74-D548-BD5D-0324AA216FE8}"/>
              </a:ext>
            </a:extLst>
          </p:cNvPr>
          <p:cNvSpPr/>
          <p:nvPr/>
        </p:nvSpPr>
        <p:spPr>
          <a:xfrm>
            <a:off x="8029319" y="917725"/>
            <a:ext cx="3424739" cy="485236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0" i="0" u="none" strike="noStrike">
                <a:solidFill>
                  <a:srgbClr val="FFFFFF"/>
                </a:solidFill>
                <a:effectLst/>
              </a:rPr>
              <a:t>Stone et al., “Vital signs: trends in state suicide rates – United States, 1999-2016 and circumstances contributing to suicide – 27 states, 2015,” </a:t>
            </a:r>
            <a:r>
              <a:rPr lang="en-US" sz="2000" b="0" i="1" u="none" strike="noStrike">
                <a:solidFill>
                  <a:srgbClr val="FFFFFF"/>
                </a:solidFill>
                <a:effectLst/>
              </a:rPr>
              <a:t>Morbidity and Mortality Weekly Report</a:t>
            </a:r>
            <a:r>
              <a:rPr lang="en-US" sz="2000" b="0" i="0" u="none" strike="noStrike">
                <a:solidFill>
                  <a:srgbClr val="FFFFFF"/>
                </a:solidFill>
                <a:effectLst/>
              </a:rPr>
              <a:t>, 2018 Jun; 67(22):617-24.</a:t>
            </a:r>
            <a:r>
              <a:rPr lang="en-US" sz="2000" b="1" i="0" u="none" strike="noStrike">
                <a:solidFill>
                  <a:srgbClr val="FFFFFF"/>
                </a:solidFill>
                <a:effectLst/>
              </a:rPr>
              <a:t> </a:t>
            </a:r>
            <a:r>
              <a:rPr lang="en-US" sz="2000" b="0" i="0" u="none" strike="noStrike">
                <a:solidFill>
                  <a:srgbClr val="FFFFFF"/>
                </a:solidFill>
                <a:effectLst/>
              </a:rPr>
              <a:t>Available at </a:t>
            </a:r>
            <a:r>
              <a:rPr lang="en-US" sz="2000" b="0" i="0" u="none" strike="noStrike">
                <a:solidFill>
                  <a:srgbClr val="FFFFFF"/>
                </a:solidFill>
                <a:effectLst/>
                <a:hlinkClick r:id="rId3"/>
              </a:rPr>
              <a:t>https://www.cdc.gov/mmwr/volumes/67/wr/mm6722a1.htm</a:t>
            </a:r>
            <a:endParaRPr lang="en-US" sz="2000" b="0" i="0" u="none" strike="noStrike">
              <a:solidFill>
                <a:srgbClr val="FFFFFF"/>
              </a:solidFill>
              <a:effectLst/>
            </a:endParaRPr>
          </a:p>
        </p:txBody>
      </p:sp>
    </p:spTree>
    <p:extLst>
      <p:ext uri="{BB962C8B-B14F-4D97-AF65-F5344CB8AC3E}">
        <p14:creationId xmlns:p14="http://schemas.microsoft.com/office/powerpoint/2010/main" val="115179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93D5-225E-D241-8980-F80F5657C314}"/>
              </a:ext>
            </a:extLst>
          </p:cNvPr>
          <p:cNvSpPr>
            <a:spLocks noGrp="1"/>
          </p:cNvSpPr>
          <p:nvPr>
            <p:ph type="title"/>
          </p:nvPr>
        </p:nvSpPr>
        <p:spPr>
          <a:xfrm>
            <a:off x="1524000" y="2245810"/>
            <a:ext cx="6413500" cy="1355750"/>
          </a:xfrm>
        </p:spPr>
        <p:txBody>
          <a:bodyPr vert="horz" lIns="91440" tIns="45720" rIns="91440" bIns="45720" rtlCol="0" anchor="b">
            <a:normAutofit/>
          </a:bodyPr>
          <a:lstStyle/>
          <a:p>
            <a:r>
              <a:rPr lang="en-US" sz="5400"/>
              <a:t>Why is it important?</a:t>
            </a:r>
          </a:p>
        </p:txBody>
      </p:sp>
      <p:sp>
        <p:nvSpPr>
          <p:cNvPr id="31" name="Freeform 17">
            <a:extLst>
              <a:ext uri="{FF2B5EF4-FFF2-40B4-BE49-F238E27FC236}">
                <a16:creationId xmlns:a16="http://schemas.microsoft.com/office/drawing/2014/main" id="{14D8491E-61E0-4939-B77E-8B58E112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707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18" descr="Graphical user interface, text, application, chat or text message&#10;&#10;Description automatically generated">
            <a:hlinkClick r:id="rId2"/>
            <a:extLst>
              <a:ext uri="{FF2B5EF4-FFF2-40B4-BE49-F238E27FC236}">
                <a16:creationId xmlns:a16="http://schemas.microsoft.com/office/drawing/2014/main" id="{B6DFE955-E36A-AF40-964A-6E90EE7D9B02}"/>
              </a:ext>
            </a:extLst>
          </p:cNvPr>
          <p:cNvPicPr>
            <a:picLocks noGrp="1" noChangeAspect="1"/>
          </p:cNvPicPr>
          <p:nvPr>
            <p:ph sz="half" idx="1"/>
          </p:nvPr>
        </p:nvPicPr>
        <p:blipFill>
          <a:blip r:embed="rId3"/>
          <a:stretch>
            <a:fillRect/>
          </a:stretch>
        </p:blipFill>
        <p:spPr>
          <a:xfrm>
            <a:off x="8178478" y="2557393"/>
            <a:ext cx="3623170" cy="1548905"/>
          </a:xfrm>
          <a:prstGeom prst="rect">
            <a:avLst/>
          </a:prstGeom>
        </p:spPr>
      </p:pic>
      <p:sp>
        <p:nvSpPr>
          <p:cNvPr id="30" name="Freeform 18">
            <a:extLst>
              <a:ext uri="{FF2B5EF4-FFF2-40B4-BE49-F238E27FC236}">
                <a16:creationId xmlns:a16="http://schemas.microsoft.com/office/drawing/2014/main" id="{E2129A46-8F64-4F45-A226-F09DCA07B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Content Placeholder 20" descr="Graphical user interface, text, application&#10;&#10;Description automatically generated">
            <a:hlinkClick r:id="rId4"/>
            <a:extLst>
              <a:ext uri="{FF2B5EF4-FFF2-40B4-BE49-F238E27FC236}">
                <a16:creationId xmlns:a16="http://schemas.microsoft.com/office/drawing/2014/main" id="{548DE979-3BC9-6342-ADAB-19E0626E8CFC}"/>
              </a:ext>
            </a:extLst>
          </p:cNvPr>
          <p:cNvPicPr>
            <a:picLocks noGrp="1" noChangeAspect="1"/>
          </p:cNvPicPr>
          <p:nvPr>
            <p:ph sz="half" idx="2"/>
          </p:nvPr>
        </p:nvPicPr>
        <p:blipFill>
          <a:blip r:embed="rId5"/>
          <a:stretch>
            <a:fillRect/>
          </a:stretch>
        </p:blipFill>
        <p:spPr>
          <a:xfrm>
            <a:off x="7695879" y="4575985"/>
            <a:ext cx="4174388" cy="1763678"/>
          </a:xfrm>
          <a:prstGeom prst="rect">
            <a:avLst/>
          </a:prstGeom>
        </p:spPr>
      </p:pic>
      <p:pic>
        <p:nvPicPr>
          <p:cNvPr id="23" name="Picture 22" descr="Graphical user interface&#10;&#10;Description automatically generated with medium confidence">
            <a:hlinkClick r:id="rId6"/>
            <a:extLst>
              <a:ext uri="{FF2B5EF4-FFF2-40B4-BE49-F238E27FC236}">
                <a16:creationId xmlns:a16="http://schemas.microsoft.com/office/drawing/2014/main" id="{6859714D-EE44-A740-87AF-0C865B284D8B}"/>
              </a:ext>
            </a:extLst>
          </p:cNvPr>
          <p:cNvPicPr>
            <a:picLocks noChangeAspect="1"/>
          </p:cNvPicPr>
          <p:nvPr/>
        </p:nvPicPr>
        <p:blipFill>
          <a:blip r:embed="rId7"/>
          <a:stretch>
            <a:fillRect/>
          </a:stretch>
        </p:blipFill>
        <p:spPr>
          <a:xfrm>
            <a:off x="8663110" y="508741"/>
            <a:ext cx="3207156" cy="1435201"/>
          </a:xfrm>
          <a:prstGeom prst="rect">
            <a:avLst/>
          </a:prstGeom>
        </p:spPr>
      </p:pic>
      <p:sp>
        <p:nvSpPr>
          <p:cNvPr id="3" name="TextBox 2">
            <a:extLst>
              <a:ext uri="{FF2B5EF4-FFF2-40B4-BE49-F238E27FC236}">
                <a16:creationId xmlns:a16="http://schemas.microsoft.com/office/drawing/2014/main" id="{F48B15B5-C799-2C45-B170-D425B860C789}"/>
              </a:ext>
            </a:extLst>
          </p:cNvPr>
          <p:cNvSpPr txBox="1"/>
          <p:nvPr/>
        </p:nvSpPr>
        <p:spPr>
          <a:xfrm>
            <a:off x="10864851" y="1589385"/>
            <a:ext cx="962024" cy="276999"/>
          </a:xfrm>
          <a:prstGeom prst="rect">
            <a:avLst/>
          </a:prstGeom>
          <a:solidFill>
            <a:srgbClr val="5B52B3"/>
          </a:solidFill>
        </p:spPr>
        <p:txBody>
          <a:bodyPr wrap="square" rtlCol="0">
            <a:spAutoFit/>
          </a:bodyPr>
          <a:lstStyle/>
          <a:p>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(Cho 2016)</a:t>
            </a:r>
          </a:p>
        </p:txBody>
      </p:sp>
    </p:spTree>
    <p:extLst>
      <p:ext uri="{BB962C8B-B14F-4D97-AF65-F5344CB8AC3E}">
        <p14:creationId xmlns:p14="http://schemas.microsoft.com/office/powerpoint/2010/main" val="73265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1B6ED611-B528-794E-A1CA-13C2C307D7E2}"/>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5600" kern="1200" dirty="0">
                <a:solidFill>
                  <a:srgbClr val="FFFFFF"/>
                </a:solidFill>
                <a:latin typeface="+mj-lt"/>
                <a:ea typeface="+mj-ea"/>
                <a:cs typeface="+mj-cs"/>
              </a:rPr>
              <a:t>If those statistics don’t move you…</a:t>
            </a:r>
          </a:p>
        </p:txBody>
      </p:sp>
      <p:sp>
        <p:nvSpPr>
          <p:cNvPr id="5" name="Text Placeholder 4">
            <a:extLst>
              <a:ext uri="{FF2B5EF4-FFF2-40B4-BE49-F238E27FC236}">
                <a16:creationId xmlns:a16="http://schemas.microsoft.com/office/drawing/2014/main" id="{53F9EFCF-1367-0F47-BD05-FE39F5FDF575}"/>
              </a:ext>
            </a:extLst>
          </p:cNvPr>
          <p:cNvSpPr>
            <a:spLocks noGrp="1"/>
          </p:cNvSpPr>
          <p:nvPr>
            <p:ph idx="1"/>
          </p:nvPr>
        </p:nvSpPr>
        <p:spPr>
          <a:xfrm>
            <a:off x="1171575" y="4473360"/>
            <a:ext cx="9469211" cy="865639"/>
          </a:xfrm>
        </p:spPr>
        <p:txBody>
          <a:bodyPr vert="horz" lIns="91440" tIns="45720" rIns="91440" bIns="45720" rtlCol="0" anchor="ctr">
            <a:normAutofit/>
          </a:bodyPr>
          <a:lstStyle/>
          <a:p>
            <a:pPr marL="0" indent="0" algn="ctr">
              <a:buNone/>
            </a:pPr>
            <a:r>
              <a:rPr lang="en-US" kern="1200" dirty="0">
                <a:solidFill>
                  <a:srgbClr val="000000"/>
                </a:solidFill>
                <a:latin typeface="+mn-lt"/>
                <a:ea typeface="+mn-ea"/>
                <a:cs typeface="+mn-cs"/>
              </a:rPr>
              <a:t>… how about what our own laboratory employees have said</a:t>
            </a:r>
          </a:p>
        </p:txBody>
      </p:sp>
    </p:spTree>
    <p:extLst>
      <p:ext uri="{BB962C8B-B14F-4D97-AF65-F5344CB8AC3E}">
        <p14:creationId xmlns:p14="http://schemas.microsoft.com/office/powerpoint/2010/main" val="216597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75753C6-E81B-064C-AD53-D4C3548A70F0}"/>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Survey results from “</a:t>
            </a:r>
            <a:r>
              <a:rPr lang="en-US" sz="4800">
                <a:solidFill>
                  <a:schemeClr val="bg1"/>
                </a:solidFill>
                <a:hlinkClick r:id="rId2"/>
              </a:rPr>
              <a:t>A Scientist Primer on Mental Health</a:t>
            </a:r>
            <a:r>
              <a:rPr lang="en-US" sz="4800">
                <a:solidFill>
                  <a:schemeClr val="bg1"/>
                </a:solidFill>
              </a:rPr>
              <a:t>”, Sept. 9, 2020</a:t>
            </a:r>
          </a:p>
        </p:txBody>
      </p:sp>
      <p:graphicFrame>
        <p:nvGraphicFramePr>
          <p:cNvPr id="5" name="Content Placeholder 2">
            <a:extLst>
              <a:ext uri="{FF2B5EF4-FFF2-40B4-BE49-F238E27FC236}">
                <a16:creationId xmlns:a16="http://schemas.microsoft.com/office/drawing/2014/main" id="{CF14B4E8-D48E-4DA2-AE43-5255B006B73F}"/>
              </a:ext>
            </a:extLst>
          </p:cNvPr>
          <p:cNvGraphicFramePr>
            <a:graphicFrameLocks noGrp="1"/>
          </p:cNvGraphicFramePr>
          <p:nvPr>
            <p:ph idx="1"/>
            <p:extLst>
              <p:ext uri="{D42A27DB-BD31-4B8C-83A1-F6EECF244321}">
                <p14:modId xmlns:p14="http://schemas.microsoft.com/office/powerpoint/2010/main" val="526086193"/>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70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75753C6-E81B-064C-AD53-D4C3548A70F0}"/>
              </a:ext>
            </a:extLst>
          </p:cNvPr>
          <p:cNvSpPr>
            <a:spLocks noGrp="1"/>
          </p:cNvSpPr>
          <p:nvPr>
            <p:ph type="title"/>
          </p:nvPr>
        </p:nvSpPr>
        <p:spPr>
          <a:xfrm>
            <a:off x="786385" y="841248"/>
            <a:ext cx="3515244" cy="5340097"/>
          </a:xfrm>
        </p:spPr>
        <p:txBody>
          <a:bodyPr anchor="ctr">
            <a:normAutofit/>
          </a:bodyPr>
          <a:lstStyle/>
          <a:p>
            <a:r>
              <a:rPr lang="en-US" sz="4800">
                <a:solidFill>
                  <a:schemeClr val="bg1"/>
                </a:solidFill>
              </a:rPr>
              <a:t>Survey results from “</a:t>
            </a:r>
            <a:r>
              <a:rPr lang="en-US" sz="4800">
                <a:solidFill>
                  <a:schemeClr val="bg1"/>
                </a:solidFill>
                <a:hlinkClick r:id="rId3"/>
              </a:rPr>
              <a:t>A Scientist Primer on Mental Health</a:t>
            </a:r>
            <a:r>
              <a:rPr lang="en-US" sz="4800">
                <a:solidFill>
                  <a:schemeClr val="bg1"/>
                </a:solidFill>
              </a:rPr>
              <a:t>”, Sept. 9, 2020</a:t>
            </a:r>
          </a:p>
        </p:txBody>
      </p:sp>
      <p:graphicFrame>
        <p:nvGraphicFramePr>
          <p:cNvPr id="5" name="Content Placeholder 2">
            <a:extLst>
              <a:ext uri="{FF2B5EF4-FFF2-40B4-BE49-F238E27FC236}">
                <a16:creationId xmlns:a16="http://schemas.microsoft.com/office/drawing/2014/main" id="{CF14B4E8-D48E-4DA2-AE43-5255B006B73F}"/>
              </a:ext>
            </a:extLst>
          </p:cNvPr>
          <p:cNvGraphicFramePr>
            <a:graphicFrameLocks noGrp="1"/>
          </p:cNvGraphicFramePr>
          <p:nvPr>
            <p:ph idx="1"/>
            <p:extLst>
              <p:ext uri="{D42A27DB-BD31-4B8C-83A1-F6EECF244321}">
                <p14:modId xmlns:p14="http://schemas.microsoft.com/office/powerpoint/2010/main" val="572593430"/>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03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EBF13D5-64BB-423E-9E4C-F3911447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EBC7BED-6AA7-4C43-BEE8-A3CB5F8C1E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1C89947A-0D9D-4559-A1F6-5F6CD1970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E0255540-1F77-4262-B834-1ED14250F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BA19DEE5-2EE5-445A-B461-7D2879B052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FCA5807F-F210-4970-A34F-3573405B4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E9A8BB80-30A6-41EC-BE13-1B088DC3E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E137FB9-352F-BE44-A2A3-B692E65E6B4B}"/>
              </a:ext>
            </a:extLst>
          </p:cNvPr>
          <p:cNvSpPr>
            <a:spLocks noGrp="1"/>
          </p:cNvSpPr>
          <p:nvPr>
            <p:ph type="title"/>
          </p:nvPr>
        </p:nvSpPr>
        <p:spPr>
          <a:xfrm>
            <a:off x="1014984" y="908263"/>
            <a:ext cx="10158984" cy="2274996"/>
          </a:xfrm>
        </p:spPr>
        <p:txBody>
          <a:bodyPr anchor="b">
            <a:normAutofit/>
          </a:bodyPr>
          <a:lstStyle/>
          <a:p>
            <a:r>
              <a:rPr lang="en-US" sz="4800">
                <a:solidFill>
                  <a:schemeClr val="bg1"/>
                </a:solidFill>
              </a:rPr>
              <a:t>Employee Assistance Program</a:t>
            </a:r>
          </a:p>
        </p:txBody>
      </p:sp>
      <p:sp>
        <p:nvSpPr>
          <p:cNvPr id="3" name="Content Placeholder 2">
            <a:extLst>
              <a:ext uri="{FF2B5EF4-FFF2-40B4-BE49-F238E27FC236}">
                <a16:creationId xmlns:a16="http://schemas.microsoft.com/office/drawing/2014/main" id="{844DAB58-D081-7642-81D3-90A1AC7A35E7}"/>
              </a:ext>
            </a:extLst>
          </p:cNvPr>
          <p:cNvSpPr>
            <a:spLocks noGrp="1"/>
          </p:cNvSpPr>
          <p:nvPr>
            <p:ph idx="1"/>
          </p:nvPr>
        </p:nvSpPr>
        <p:spPr>
          <a:xfrm>
            <a:off x="1014984" y="3452971"/>
            <a:ext cx="10158984" cy="2596896"/>
          </a:xfrm>
        </p:spPr>
        <p:txBody>
          <a:bodyPr anchor="t">
            <a:normAutofit/>
          </a:bodyPr>
          <a:lstStyle/>
          <a:p>
            <a:pPr marL="0" indent="0">
              <a:buNone/>
            </a:pPr>
            <a:r>
              <a:rPr lang="en-US" sz="2600" dirty="0">
                <a:solidFill>
                  <a:schemeClr val="bg1"/>
                </a:solidFill>
              </a:rPr>
              <a:t>The </a:t>
            </a:r>
            <a:r>
              <a:rPr lang="en-US" sz="2600" dirty="0">
                <a:solidFill>
                  <a:schemeClr val="bg1"/>
                </a:solidFill>
                <a:hlinkClick r:id="rId2"/>
              </a:rPr>
              <a:t>Employee Assistance Program </a:t>
            </a:r>
            <a:r>
              <a:rPr lang="en-US" sz="2600" dirty="0">
                <a:solidFill>
                  <a:schemeClr val="bg1"/>
                </a:solidFill>
              </a:rPr>
              <a:t> offers no cost confidential counseling and referrals for a variety of support services.  This program is currently not available to affiliates*.  </a:t>
            </a:r>
          </a:p>
          <a:p>
            <a:pPr marL="0" indent="0">
              <a:buNone/>
            </a:pPr>
            <a:endParaRPr lang="en-US" sz="2000" dirty="0">
              <a:solidFill>
                <a:schemeClr val="bg1"/>
              </a:solidFill>
            </a:endParaRPr>
          </a:p>
          <a:p>
            <a:pPr marL="0" indent="0">
              <a:buNone/>
            </a:pPr>
            <a:r>
              <a:rPr lang="en-US" sz="2000" dirty="0">
                <a:solidFill>
                  <a:schemeClr val="bg1"/>
                </a:solidFill>
              </a:rPr>
              <a:t>* The All Access Employee Resource Group has made one of its FY21/22 goals to change this aspect of the EAP.</a:t>
            </a:r>
          </a:p>
        </p:txBody>
      </p:sp>
    </p:spTree>
    <p:extLst>
      <p:ext uri="{BB962C8B-B14F-4D97-AF65-F5344CB8AC3E}">
        <p14:creationId xmlns:p14="http://schemas.microsoft.com/office/powerpoint/2010/main" val="275301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6"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0" name="Freeform: Shape 2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97E0207-1DB5-F644-A503-5E38A7ACEE2F}"/>
              </a:ext>
            </a:extLst>
          </p:cNvPr>
          <p:cNvSpPr>
            <a:spLocks noGrp="1"/>
          </p:cNvSpPr>
          <p:nvPr>
            <p:ph type="ctrTitle"/>
          </p:nvPr>
        </p:nvSpPr>
        <p:spPr>
          <a:xfrm>
            <a:off x="786385" y="841248"/>
            <a:ext cx="5129600" cy="5340097"/>
          </a:xfrm>
        </p:spPr>
        <p:txBody>
          <a:bodyPr vert="horz" lIns="91440" tIns="45720" rIns="91440" bIns="45720" rtlCol="0" anchor="ctr">
            <a:normAutofit/>
          </a:bodyPr>
          <a:lstStyle/>
          <a:p>
            <a:pPr algn="l"/>
            <a:r>
              <a:rPr lang="en-US" sz="4800" kern="1200" dirty="0">
                <a:solidFill>
                  <a:schemeClr val="bg1"/>
                </a:solidFill>
                <a:latin typeface="+mj-lt"/>
                <a:ea typeface="+mj-ea"/>
                <a:cs typeface="+mj-cs"/>
              </a:rPr>
              <a:t>Supervisor Responsibilities Pertaining to Mental Health Leave</a:t>
            </a:r>
          </a:p>
        </p:txBody>
      </p:sp>
      <p:sp>
        <p:nvSpPr>
          <p:cNvPr id="3" name="Subtitle 2">
            <a:extLst>
              <a:ext uri="{FF2B5EF4-FFF2-40B4-BE49-F238E27FC236}">
                <a16:creationId xmlns:a16="http://schemas.microsoft.com/office/drawing/2014/main" id="{FE252E9C-86E1-1143-8AAF-592D3F3AC4CE}"/>
              </a:ext>
            </a:extLst>
          </p:cNvPr>
          <p:cNvSpPr>
            <a:spLocks noGrp="1"/>
          </p:cNvSpPr>
          <p:nvPr>
            <p:ph type="subTitle" idx="1"/>
          </p:nvPr>
        </p:nvSpPr>
        <p:spPr>
          <a:xfrm>
            <a:off x="6464410" y="841247"/>
            <a:ext cx="4484536" cy="5340097"/>
          </a:xfrm>
        </p:spPr>
        <p:txBody>
          <a:bodyPr vert="horz" lIns="91440" tIns="45720" rIns="91440" bIns="45720" rtlCol="0" anchor="ctr">
            <a:normAutofit/>
          </a:bodyPr>
          <a:lstStyle/>
          <a:p>
            <a:pPr indent="-228600" algn="l">
              <a:buFont typeface="Arial" panose="020B0604020202020204" pitchFamily="34" charset="0"/>
              <a:buChar char="•"/>
            </a:pPr>
            <a:r>
              <a:rPr lang="en-US" sz="1800" dirty="0">
                <a:solidFill>
                  <a:schemeClr val="tx2"/>
                </a:solidFill>
              </a:rPr>
              <a:t>Mark Bandstra</a:t>
            </a:r>
          </a:p>
          <a:p>
            <a:pPr indent="-228600" algn="l">
              <a:buFont typeface="Arial" panose="020B0604020202020204" pitchFamily="34" charset="0"/>
              <a:buChar char="•"/>
            </a:pPr>
            <a:r>
              <a:rPr lang="en-US" sz="1800" dirty="0">
                <a:solidFill>
                  <a:schemeClr val="tx2"/>
                </a:solidFill>
              </a:rPr>
              <a:t>Heather Crawford</a:t>
            </a:r>
          </a:p>
          <a:p>
            <a:pPr indent="-228600" algn="l">
              <a:buFont typeface="Arial" panose="020B0604020202020204" pitchFamily="34" charset="0"/>
              <a:buChar char="•"/>
            </a:pPr>
            <a:r>
              <a:rPr lang="en-US" sz="1800" u="sng" dirty="0">
                <a:solidFill>
                  <a:schemeClr val="tx2"/>
                </a:solidFill>
              </a:rPr>
              <a:t>Tom Gallant</a:t>
            </a:r>
          </a:p>
          <a:p>
            <a:pPr indent="-228600" algn="l">
              <a:buFont typeface="Arial" panose="020B0604020202020204" pitchFamily="34" charset="0"/>
              <a:buChar char="•"/>
            </a:pPr>
            <a:r>
              <a:rPr lang="en-US" sz="1800" dirty="0">
                <a:solidFill>
                  <a:schemeClr val="tx2"/>
                </a:solidFill>
              </a:rPr>
              <a:t>Ernst </a:t>
            </a:r>
            <a:r>
              <a:rPr lang="en-US" sz="1800" dirty="0" err="1">
                <a:solidFill>
                  <a:schemeClr val="tx2"/>
                </a:solidFill>
              </a:rPr>
              <a:t>Sichtermann</a:t>
            </a:r>
            <a:endParaRPr lang="en-US" sz="1800" dirty="0">
              <a:solidFill>
                <a:schemeClr val="tx2"/>
              </a:solidFill>
            </a:endParaRPr>
          </a:p>
        </p:txBody>
      </p:sp>
      <p:sp>
        <p:nvSpPr>
          <p:cNvPr id="4" name="TextBox 3">
            <a:extLst>
              <a:ext uri="{FF2B5EF4-FFF2-40B4-BE49-F238E27FC236}">
                <a16:creationId xmlns:a16="http://schemas.microsoft.com/office/drawing/2014/main" id="{79903683-15F6-714B-8217-A989EF868B8A}"/>
              </a:ext>
            </a:extLst>
          </p:cNvPr>
          <p:cNvSpPr txBox="1"/>
          <p:nvPr/>
        </p:nvSpPr>
        <p:spPr>
          <a:xfrm>
            <a:off x="6459729" y="5798001"/>
            <a:ext cx="5333725" cy="646331"/>
          </a:xfrm>
          <a:prstGeom prst="rect">
            <a:avLst/>
          </a:prstGeom>
          <a:noFill/>
        </p:spPr>
        <p:txBody>
          <a:bodyPr wrap="square" rtlCol="0">
            <a:spAutoFit/>
          </a:bodyPr>
          <a:lstStyle/>
          <a:p>
            <a:r>
              <a:rPr lang="en-US" dirty="0">
                <a:solidFill>
                  <a:schemeClr val="tx2"/>
                </a:solidFill>
              </a:rPr>
              <a:t>The IDEA council would love to hear from you.  Please reach out to us at </a:t>
            </a:r>
            <a:r>
              <a:rPr lang="en-US" dirty="0" err="1">
                <a:solidFill>
                  <a:schemeClr val="tx2"/>
                </a:solidFill>
              </a:rPr>
              <a:t>nsd-idea-council@lbl.gov</a:t>
            </a:r>
            <a:endParaRPr lang="en-US" dirty="0">
              <a:solidFill>
                <a:schemeClr val="tx2"/>
              </a:solidFill>
            </a:endParaRPr>
          </a:p>
        </p:txBody>
      </p:sp>
    </p:spTree>
    <p:extLst>
      <p:ext uri="{BB962C8B-B14F-4D97-AF65-F5344CB8AC3E}">
        <p14:creationId xmlns:p14="http://schemas.microsoft.com/office/powerpoint/2010/main" val="37138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E91D9-EBDC-EB45-9130-320467A03E4D}"/>
              </a:ext>
            </a:extLst>
          </p:cNvPr>
          <p:cNvSpPr>
            <a:spLocks noGrp="1"/>
          </p:cNvSpPr>
          <p:nvPr>
            <p:ph type="title"/>
          </p:nvPr>
        </p:nvSpPr>
        <p:spPr>
          <a:xfrm>
            <a:off x="640079" y="2053641"/>
            <a:ext cx="3669161" cy="2760098"/>
          </a:xfrm>
        </p:spPr>
        <p:txBody>
          <a:bodyPr>
            <a:normAutofit/>
          </a:bodyPr>
          <a:lstStyle/>
          <a:p>
            <a:r>
              <a:rPr lang="en-US">
                <a:solidFill>
                  <a:srgbClr val="FFFFFF"/>
                </a:solidFill>
              </a:rPr>
              <a:t>Interactive Scenario</a:t>
            </a:r>
          </a:p>
        </p:txBody>
      </p:sp>
      <p:sp>
        <p:nvSpPr>
          <p:cNvPr id="3" name="Content Placeholder 2">
            <a:extLst>
              <a:ext uri="{FF2B5EF4-FFF2-40B4-BE49-F238E27FC236}">
                <a16:creationId xmlns:a16="http://schemas.microsoft.com/office/drawing/2014/main" id="{906CEFB4-DF45-F941-9FED-D285B554B214}"/>
              </a:ext>
            </a:extLst>
          </p:cNvPr>
          <p:cNvSpPr>
            <a:spLocks noGrp="1"/>
          </p:cNvSpPr>
          <p:nvPr>
            <p:ph idx="1"/>
          </p:nvPr>
        </p:nvSpPr>
        <p:spPr>
          <a:xfrm>
            <a:off x="6090574" y="801866"/>
            <a:ext cx="5306084" cy="5230634"/>
          </a:xfrm>
        </p:spPr>
        <p:txBody>
          <a:bodyPr anchor="ctr">
            <a:normAutofit lnSpcReduction="10000"/>
          </a:bodyPr>
          <a:lstStyle/>
          <a:p>
            <a:pPr marL="0" indent="0">
              <a:buNone/>
            </a:pPr>
            <a:r>
              <a:rPr lang="en-US" sz="2200" dirty="0">
                <a:solidFill>
                  <a:srgbClr val="000000"/>
                </a:solidFill>
              </a:rPr>
              <a:t>An employee can’t gather the will to get out of bed to face the day.  They have a sometimes high stress job and have been feeling overwhelmed and down.  They have a meeting at 8:30 AM and usually get up at 5 AM and it is now 8:20 AM.</a:t>
            </a:r>
          </a:p>
          <a:p>
            <a:pPr marL="0" indent="0">
              <a:buNone/>
            </a:pPr>
            <a:endParaRPr lang="en-US" sz="2200" dirty="0">
              <a:solidFill>
                <a:srgbClr val="000000"/>
              </a:solidFill>
            </a:endParaRPr>
          </a:p>
          <a:p>
            <a:pPr marL="0" indent="0">
              <a:buNone/>
            </a:pPr>
            <a:r>
              <a:rPr lang="en-US" sz="2200" dirty="0">
                <a:solidFill>
                  <a:srgbClr val="000000"/>
                </a:solidFill>
              </a:rPr>
              <a:t>The employee jumps out of bed, showers, and makes it just in time, though somewhat disheveled, for their 8:30 video conference.  They work the entire day but know they are not giving their best.  </a:t>
            </a:r>
          </a:p>
          <a:p>
            <a:pPr marL="0" indent="0">
              <a:buNone/>
            </a:pPr>
            <a:endParaRPr lang="en-US" sz="2200" dirty="0">
              <a:solidFill>
                <a:srgbClr val="000000"/>
              </a:solidFill>
            </a:endParaRPr>
          </a:p>
          <a:p>
            <a:pPr marL="0" indent="0">
              <a:buNone/>
            </a:pPr>
            <a:r>
              <a:rPr lang="en-US" sz="2200" dirty="0">
                <a:solidFill>
                  <a:srgbClr val="000000"/>
                </a:solidFill>
              </a:rPr>
              <a:t>In hindsight, the employee knows it was also not healthy for them to have worked that day.</a:t>
            </a:r>
          </a:p>
        </p:txBody>
      </p:sp>
    </p:spTree>
    <p:extLst>
      <p:ext uri="{BB962C8B-B14F-4D97-AF65-F5344CB8AC3E}">
        <p14:creationId xmlns:p14="http://schemas.microsoft.com/office/powerpoint/2010/main" val="410897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CE91D9-EBDC-EB45-9130-320467A03E4D}"/>
              </a:ext>
            </a:extLst>
          </p:cNvPr>
          <p:cNvSpPr>
            <a:spLocks noGrp="1"/>
          </p:cNvSpPr>
          <p:nvPr>
            <p:ph type="title"/>
          </p:nvPr>
        </p:nvSpPr>
        <p:spPr>
          <a:xfrm>
            <a:off x="6094105" y="802955"/>
            <a:ext cx="4977976" cy="1454051"/>
          </a:xfrm>
        </p:spPr>
        <p:txBody>
          <a:bodyPr>
            <a:normAutofit/>
          </a:bodyPr>
          <a:lstStyle/>
          <a:p>
            <a:r>
              <a:rPr lang="en-US">
                <a:solidFill>
                  <a:srgbClr val="000000"/>
                </a:solidFill>
              </a:rPr>
              <a:t>Interactive Scenario</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E8D80447-F774-E740-8925-6B9D4ED1871E}"/>
              </a:ext>
            </a:extLst>
          </p:cNvPr>
          <p:cNvPicPr>
            <a:picLocks noChangeAspect="1"/>
          </p:cNvPicPr>
          <p:nvPr/>
        </p:nvPicPr>
        <p:blipFill>
          <a:blip r:embed="rId3"/>
          <a:stretch>
            <a:fillRect/>
          </a:stretch>
        </p:blipFill>
        <p:spPr>
          <a:xfrm>
            <a:off x="429349" y="2116264"/>
            <a:ext cx="3661831" cy="2645671"/>
          </a:xfrm>
          <a:prstGeom prst="rect">
            <a:avLst/>
          </a:prstGeom>
        </p:spPr>
      </p:pic>
      <p:sp>
        <p:nvSpPr>
          <p:cNvPr id="3" name="Content Placeholder 2">
            <a:extLst>
              <a:ext uri="{FF2B5EF4-FFF2-40B4-BE49-F238E27FC236}">
                <a16:creationId xmlns:a16="http://schemas.microsoft.com/office/drawing/2014/main" id="{906CEFB4-DF45-F941-9FED-D285B554B214}"/>
              </a:ext>
            </a:extLst>
          </p:cNvPr>
          <p:cNvSpPr>
            <a:spLocks noGrp="1"/>
          </p:cNvSpPr>
          <p:nvPr>
            <p:ph idx="1"/>
          </p:nvPr>
        </p:nvSpPr>
        <p:spPr>
          <a:xfrm>
            <a:off x="6090574" y="2072060"/>
            <a:ext cx="4977578" cy="4127035"/>
          </a:xfrm>
        </p:spPr>
        <p:txBody>
          <a:bodyPr anchor="ctr">
            <a:normAutofit/>
          </a:bodyPr>
          <a:lstStyle/>
          <a:p>
            <a:pPr marL="0" indent="0">
              <a:buNone/>
            </a:pPr>
            <a:r>
              <a:rPr lang="en-US" dirty="0">
                <a:solidFill>
                  <a:srgbClr val="000000"/>
                </a:solidFill>
              </a:rPr>
              <a:t>If the employee were to have instead called in, which would have been the appropriate form of leave.</a:t>
            </a:r>
          </a:p>
          <a:p>
            <a:pPr marL="0" indent="0">
              <a:buNone/>
            </a:pPr>
            <a:r>
              <a:rPr lang="en-US" dirty="0">
                <a:solidFill>
                  <a:srgbClr val="000000"/>
                </a:solidFill>
              </a:rPr>
              <a:t>To participate please click the reactions button in zoom and chose one of these options:</a:t>
            </a:r>
            <a:endParaRPr lang="en-US" sz="2000" dirty="0">
              <a:solidFill>
                <a:srgbClr val="000000"/>
              </a:solidFill>
            </a:endParaRPr>
          </a:p>
          <a:p>
            <a:pPr marL="0" indent="0">
              <a:buNone/>
            </a:pPr>
            <a:r>
              <a:rPr lang="en-US" sz="2000" dirty="0">
                <a:solidFill>
                  <a:srgbClr val="000000"/>
                </a:solidFill>
              </a:rPr>
              <a:t>	</a:t>
            </a:r>
            <a:r>
              <a:rPr lang="en-US" sz="2000" b="1" dirty="0">
                <a:solidFill>
                  <a:srgbClr val="000000"/>
                </a:solidFill>
              </a:rPr>
              <a:t>for Sick</a:t>
            </a:r>
          </a:p>
          <a:p>
            <a:pPr marL="0" indent="0">
              <a:buNone/>
            </a:pPr>
            <a:r>
              <a:rPr lang="en-US" sz="2000" b="1" dirty="0">
                <a:solidFill>
                  <a:srgbClr val="000000"/>
                </a:solidFill>
              </a:rPr>
              <a:t>	for Vacation</a:t>
            </a:r>
          </a:p>
        </p:txBody>
      </p:sp>
      <p:pic>
        <p:nvPicPr>
          <p:cNvPr id="7" name="Picture 6" descr="A picture containing text, iPod, sign&#10;&#10;Description automatically generated">
            <a:extLst>
              <a:ext uri="{FF2B5EF4-FFF2-40B4-BE49-F238E27FC236}">
                <a16:creationId xmlns:a16="http://schemas.microsoft.com/office/drawing/2014/main" id="{F64C8AF9-7BD7-6945-A509-DB8D2E1E0693}"/>
              </a:ext>
            </a:extLst>
          </p:cNvPr>
          <p:cNvPicPr>
            <a:picLocks noChangeAspect="1"/>
          </p:cNvPicPr>
          <p:nvPr/>
        </p:nvPicPr>
        <p:blipFill>
          <a:blip r:embed="rId4"/>
          <a:stretch>
            <a:fillRect/>
          </a:stretch>
        </p:blipFill>
        <p:spPr>
          <a:xfrm>
            <a:off x="6278832" y="5174837"/>
            <a:ext cx="614437" cy="399384"/>
          </a:xfrm>
          <a:prstGeom prst="rect">
            <a:avLst/>
          </a:prstGeom>
        </p:spPr>
      </p:pic>
      <p:pic>
        <p:nvPicPr>
          <p:cNvPr id="9" name="Picture 8" descr="A picture containing text, iPod, projector&#10;&#10;Description automatically generated">
            <a:extLst>
              <a:ext uri="{FF2B5EF4-FFF2-40B4-BE49-F238E27FC236}">
                <a16:creationId xmlns:a16="http://schemas.microsoft.com/office/drawing/2014/main" id="{83E99D2F-8DEA-EE41-A66E-C5D940CF129C}"/>
              </a:ext>
            </a:extLst>
          </p:cNvPr>
          <p:cNvPicPr>
            <a:picLocks noChangeAspect="1"/>
          </p:cNvPicPr>
          <p:nvPr/>
        </p:nvPicPr>
        <p:blipFill>
          <a:blip r:embed="rId5"/>
          <a:stretch>
            <a:fillRect/>
          </a:stretch>
        </p:blipFill>
        <p:spPr>
          <a:xfrm>
            <a:off x="6284054" y="5624496"/>
            <a:ext cx="609215" cy="386199"/>
          </a:xfrm>
          <a:prstGeom prst="rect">
            <a:avLst/>
          </a:prstGeom>
        </p:spPr>
      </p:pic>
    </p:spTree>
    <p:extLst>
      <p:ext uri="{BB962C8B-B14F-4D97-AF65-F5344CB8AC3E}">
        <p14:creationId xmlns:p14="http://schemas.microsoft.com/office/powerpoint/2010/main" val="51692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1BAF9E-7D17-E04F-B868-65AB1A80A8CF}"/>
              </a:ext>
            </a:extLst>
          </p:cNvPr>
          <p:cNvSpPr>
            <a:spLocks noGrp="1"/>
          </p:cNvSpPr>
          <p:nvPr>
            <p:ph type="title"/>
          </p:nvPr>
        </p:nvSpPr>
        <p:spPr>
          <a:xfrm>
            <a:off x="1452656" y="1444741"/>
            <a:ext cx="9357865" cy="1041901"/>
          </a:xfrm>
        </p:spPr>
        <p:txBody>
          <a:bodyPr>
            <a:normAutofit/>
          </a:bodyPr>
          <a:lstStyle/>
          <a:p>
            <a:r>
              <a:rPr lang="en-US" sz="4000"/>
              <a:t>Sick or Vacation?</a:t>
            </a:r>
          </a:p>
        </p:txBody>
      </p:sp>
      <p:sp>
        <p:nvSpPr>
          <p:cNvPr id="3" name="Content Placeholder 2">
            <a:extLst>
              <a:ext uri="{FF2B5EF4-FFF2-40B4-BE49-F238E27FC236}">
                <a16:creationId xmlns:a16="http://schemas.microsoft.com/office/drawing/2014/main" id="{4443C2EB-E4B1-EE47-A537-7D77F798F616}"/>
              </a:ext>
            </a:extLst>
          </p:cNvPr>
          <p:cNvSpPr>
            <a:spLocks noGrp="1"/>
          </p:cNvSpPr>
          <p:nvPr>
            <p:ph sz="half" idx="1"/>
          </p:nvPr>
        </p:nvSpPr>
        <p:spPr>
          <a:xfrm>
            <a:off x="1452656" y="2701427"/>
            <a:ext cx="4483324" cy="2699968"/>
          </a:xfrm>
        </p:spPr>
        <p:txBody>
          <a:bodyPr>
            <a:normAutofit/>
          </a:bodyPr>
          <a:lstStyle/>
          <a:p>
            <a:pPr marL="0" indent="0">
              <a:buNone/>
            </a:pPr>
            <a:r>
              <a:rPr lang="en-US" sz="1400">
                <a:hlinkClick r:id="rId3"/>
              </a:rPr>
              <a:t>Sick Leave</a:t>
            </a:r>
            <a:endParaRPr lang="en-US" sz="1400"/>
          </a:p>
          <a:p>
            <a:pPr marL="0" indent="0">
              <a:buNone/>
            </a:pPr>
            <a:r>
              <a:rPr lang="en-US" sz="1400"/>
              <a:t>For eligible non-represented staff, Berkeley Lab's Sick Leave policy (as derived from the University of California’s Absence from Work policy) provides for the use of sick leave to cover time away from work related to conditions or events such as illnesses, injuries, and medical appointments. </a:t>
            </a:r>
          </a:p>
          <a:p>
            <a:pPr marL="0" indent="0">
              <a:buNone/>
            </a:pPr>
            <a:r>
              <a:rPr lang="en-US" sz="1400"/>
              <a:t>As such, for diagnosed mental health issues for which the employee is under or seeking treatment (e.g., anxiety or depression) or attending appointments, accrued sick leave is appropriate. </a:t>
            </a:r>
          </a:p>
        </p:txBody>
      </p:sp>
      <p:sp>
        <p:nvSpPr>
          <p:cNvPr id="4" name="Content Placeholder 3">
            <a:extLst>
              <a:ext uri="{FF2B5EF4-FFF2-40B4-BE49-F238E27FC236}">
                <a16:creationId xmlns:a16="http://schemas.microsoft.com/office/drawing/2014/main" id="{BB39C87A-55A7-DC42-AD7F-E22DE6883EDA}"/>
              </a:ext>
            </a:extLst>
          </p:cNvPr>
          <p:cNvSpPr>
            <a:spLocks noGrp="1"/>
          </p:cNvSpPr>
          <p:nvPr>
            <p:ph sz="half" idx="2"/>
          </p:nvPr>
        </p:nvSpPr>
        <p:spPr>
          <a:xfrm>
            <a:off x="6256020" y="2701427"/>
            <a:ext cx="4554501" cy="2699968"/>
          </a:xfrm>
        </p:spPr>
        <p:txBody>
          <a:bodyPr>
            <a:normAutofit/>
          </a:bodyPr>
          <a:lstStyle/>
          <a:p>
            <a:pPr marL="0" indent="0">
              <a:buNone/>
            </a:pPr>
            <a:r>
              <a:rPr lang="en-US" sz="1300" dirty="0">
                <a:hlinkClick r:id="rId4"/>
              </a:rPr>
              <a:t>Vacation Leave</a:t>
            </a:r>
            <a:endParaRPr lang="en-US" sz="1300" dirty="0"/>
          </a:p>
          <a:p>
            <a:pPr marL="0" indent="0">
              <a:buNone/>
            </a:pPr>
            <a:r>
              <a:rPr lang="en-US" sz="1300" dirty="0"/>
              <a:t>Laboratory and University policy recognize that on occasion, it is important for employees to focus on their personal wellness. Specifically, eligible non-represented employees accrue vacation leave for when time away from work may be beneficial for “rest, relaxation, and renewal”.  </a:t>
            </a:r>
          </a:p>
          <a:p>
            <a:pPr marL="0" indent="0">
              <a:buNone/>
            </a:pPr>
            <a:r>
              <a:rPr lang="en-US" sz="1300" dirty="0"/>
              <a:t>Employees will coordinate their vacation in advance with their division. Employees must provide their supervisors with reasonable notice of at least one week in advance of the need to take time off from work for any reason when the need for vacation is foreseeable. This notice must include the expected length of the vacation to ensure that their absence does not conflict with the needs of the division.</a:t>
            </a:r>
          </a:p>
        </p:txBody>
      </p:sp>
    </p:spTree>
    <p:extLst>
      <p:ext uri="{BB962C8B-B14F-4D97-AF65-F5344CB8AC3E}">
        <p14:creationId xmlns:p14="http://schemas.microsoft.com/office/powerpoint/2010/main" val="251269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CDE00BC-DAE3-6C4C-BE41-ABD2C2C2E19F}"/>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Supervisor Responsibilities and employee rights</a:t>
            </a:r>
          </a:p>
        </p:txBody>
      </p:sp>
      <p:sp>
        <p:nvSpPr>
          <p:cNvPr id="3" name="Content Placeholder 2">
            <a:extLst>
              <a:ext uri="{FF2B5EF4-FFF2-40B4-BE49-F238E27FC236}">
                <a16:creationId xmlns:a16="http://schemas.microsoft.com/office/drawing/2014/main" id="{0D4555EE-59DB-F54E-8037-D69C55009EB9}"/>
              </a:ext>
            </a:extLst>
          </p:cNvPr>
          <p:cNvSpPr>
            <a:spLocks noGrp="1"/>
          </p:cNvSpPr>
          <p:nvPr>
            <p:ph idx="1"/>
          </p:nvPr>
        </p:nvSpPr>
        <p:spPr>
          <a:xfrm>
            <a:off x="6464410" y="841247"/>
            <a:ext cx="4484536" cy="5340097"/>
          </a:xfrm>
        </p:spPr>
        <p:txBody>
          <a:bodyPr anchor="ctr">
            <a:normAutofit fontScale="92500"/>
          </a:bodyPr>
          <a:lstStyle/>
          <a:p>
            <a:pPr marL="0" indent="0">
              <a:buNone/>
            </a:pPr>
            <a:r>
              <a:rPr lang="en-US" sz="3200" dirty="0">
                <a:solidFill>
                  <a:schemeClr val="tx2"/>
                </a:solidFill>
              </a:rPr>
              <a:t>Supervisors are reminded </a:t>
            </a:r>
            <a:r>
              <a:rPr lang="en-US" sz="3200" b="1" i="1" u="sng" dirty="0">
                <a:solidFill>
                  <a:schemeClr val="tx2"/>
                </a:solidFill>
              </a:rPr>
              <a:t>not to inquire </a:t>
            </a:r>
            <a:r>
              <a:rPr lang="en-US" sz="3200" dirty="0">
                <a:solidFill>
                  <a:schemeClr val="tx2"/>
                </a:solidFill>
              </a:rPr>
              <a:t>about the nature of an employee’s illness or other medical condition when they call in sick.</a:t>
            </a:r>
          </a:p>
          <a:p>
            <a:pPr marL="0" indent="0">
              <a:buNone/>
            </a:pPr>
            <a:endParaRPr lang="en-US" sz="3200" dirty="0">
              <a:solidFill>
                <a:schemeClr val="tx2"/>
              </a:solidFill>
            </a:endParaRPr>
          </a:p>
          <a:p>
            <a:pPr marL="0" indent="0">
              <a:buNone/>
            </a:pPr>
            <a:r>
              <a:rPr lang="en-US" sz="3200" dirty="0">
                <a:solidFill>
                  <a:schemeClr val="tx2"/>
                </a:solidFill>
              </a:rPr>
              <a:t>If an employee does self disclose a condition or illness, it should be considered confidential and not repeated to anyone.</a:t>
            </a:r>
          </a:p>
        </p:txBody>
      </p:sp>
    </p:spTree>
    <p:extLst>
      <p:ext uri="{BB962C8B-B14F-4D97-AF65-F5344CB8AC3E}">
        <p14:creationId xmlns:p14="http://schemas.microsoft.com/office/powerpoint/2010/main" val="58769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CDE00BC-DAE3-6C4C-BE41-ABD2C2C2E19F}"/>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Supervisor Responsibilities and employee rights</a:t>
            </a:r>
          </a:p>
        </p:txBody>
      </p:sp>
      <p:sp>
        <p:nvSpPr>
          <p:cNvPr id="3" name="Content Placeholder 2">
            <a:extLst>
              <a:ext uri="{FF2B5EF4-FFF2-40B4-BE49-F238E27FC236}">
                <a16:creationId xmlns:a16="http://schemas.microsoft.com/office/drawing/2014/main" id="{0D4555EE-59DB-F54E-8037-D69C55009EB9}"/>
              </a:ext>
            </a:extLst>
          </p:cNvPr>
          <p:cNvSpPr>
            <a:spLocks noGrp="1"/>
          </p:cNvSpPr>
          <p:nvPr>
            <p:ph idx="1"/>
          </p:nvPr>
        </p:nvSpPr>
        <p:spPr>
          <a:xfrm>
            <a:off x="6464410" y="841247"/>
            <a:ext cx="4484536" cy="5340097"/>
          </a:xfrm>
        </p:spPr>
        <p:txBody>
          <a:bodyPr anchor="ctr">
            <a:normAutofit/>
          </a:bodyPr>
          <a:lstStyle/>
          <a:p>
            <a:pPr marL="0" indent="0">
              <a:buNone/>
            </a:pPr>
            <a:r>
              <a:rPr lang="en-US" sz="3200" dirty="0">
                <a:solidFill>
                  <a:schemeClr val="tx2"/>
                </a:solidFill>
              </a:rPr>
              <a:t>If an employee does discuss the need for a mental health day, this should be a cue for the supervisor to discuss workload or other issues of the position that could be contributing to undue stress, when the employee returns from leave.</a:t>
            </a:r>
          </a:p>
        </p:txBody>
      </p:sp>
    </p:spTree>
    <p:extLst>
      <p:ext uri="{BB962C8B-B14F-4D97-AF65-F5344CB8AC3E}">
        <p14:creationId xmlns:p14="http://schemas.microsoft.com/office/powerpoint/2010/main" val="237553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C7465CB2-E160-4D8E-B8B3-B7AFCAFC5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24">
            <a:extLst>
              <a:ext uri="{FF2B5EF4-FFF2-40B4-BE49-F238E27FC236}">
                <a16:creationId xmlns:a16="http://schemas.microsoft.com/office/drawing/2014/main" id="{BF79C704-FD27-4BBA-A751-4A80EDB173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3" name="Rectangle 26">
            <a:extLst>
              <a:ext uri="{FF2B5EF4-FFF2-40B4-BE49-F238E27FC236}">
                <a16:creationId xmlns:a16="http://schemas.microsoft.com/office/drawing/2014/main" id="{1A8FFABF-F1A6-4C80-A0A6-29F3162FE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D4C1E4B-EA97-41D4-855C-680107905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7B54205A-6559-474A-BD37-F9B4EBCF93A3}"/>
              </a:ext>
            </a:extLst>
          </p:cNvPr>
          <p:cNvSpPr>
            <a:spLocks noGrp="1"/>
          </p:cNvSpPr>
          <p:nvPr>
            <p:ph type="title"/>
          </p:nvPr>
        </p:nvSpPr>
        <p:spPr>
          <a:xfrm>
            <a:off x="1357793" y="1468583"/>
            <a:ext cx="4074820" cy="3900512"/>
          </a:xfrm>
        </p:spPr>
        <p:txBody>
          <a:bodyPr anchor="t">
            <a:normAutofit/>
          </a:bodyPr>
          <a:lstStyle/>
          <a:p>
            <a:r>
              <a:rPr lang="en-US" sz="4800" dirty="0"/>
              <a:t>Represented Employees</a:t>
            </a:r>
          </a:p>
        </p:txBody>
      </p:sp>
      <p:sp>
        <p:nvSpPr>
          <p:cNvPr id="3" name="Content Placeholder 2">
            <a:extLst>
              <a:ext uri="{FF2B5EF4-FFF2-40B4-BE49-F238E27FC236}">
                <a16:creationId xmlns:a16="http://schemas.microsoft.com/office/drawing/2014/main" id="{B9D225A5-67DC-1746-B942-5DB67C395F1D}"/>
              </a:ext>
            </a:extLst>
          </p:cNvPr>
          <p:cNvSpPr>
            <a:spLocks noGrp="1"/>
          </p:cNvSpPr>
          <p:nvPr>
            <p:ph idx="1"/>
          </p:nvPr>
        </p:nvSpPr>
        <p:spPr>
          <a:xfrm>
            <a:off x="5794563" y="1468583"/>
            <a:ext cx="4667249" cy="3911679"/>
          </a:xfrm>
        </p:spPr>
        <p:txBody>
          <a:bodyPr anchor="b">
            <a:normAutofit lnSpcReduction="10000"/>
          </a:bodyPr>
          <a:lstStyle/>
          <a:p>
            <a:pPr marL="0" lvl="0" indent="0">
              <a:buNone/>
            </a:pPr>
            <a:r>
              <a:rPr lang="en-US" sz="2400" dirty="0"/>
              <a:t>Represented employees should refer to their </a:t>
            </a:r>
            <a:r>
              <a:rPr lang="en-US" sz="2400" dirty="0">
                <a:hlinkClick r:id="rId3"/>
              </a:rPr>
              <a:t>collective bargaining agreements </a:t>
            </a:r>
            <a:r>
              <a:rPr lang="en-US" sz="2400" dirty="0"/>
              <a:t>for guidance on appropriate use of sick leave, vacation leave, and PTO as applicable.</a:t>
            </a:r>
          </a:p>
          <a:p>
            <a:pPr marL="0" lvl="0" indent="0">
              <a:buNone/>
            </a:pPr>
            <a:endParaRPr lang="en-US" sz="2400" dirty="0"/>
          </a:p>
          <a:p>
            <a:pPr marL="0" lvl="0" indent="0">
              <a:buNone/>
            </a:pPr>
            <a:r>
              <a:rPr lang="en-US" sz="2400" b="1" dirty="0"/>
              <a:t>Supervisors of represented employees should familiarize themselves with the terms of the collective bargaining agreements for which their employees belong</a:t>
            </a:r>
            <a:r>
              <a:rPr lang="en-US" sz="2400" dirty="0"/>
              <a:t>.</a:t>
            </a:r>
          </a:p>
        </p:txBody>
      </p:sp>
    </p:spTree>
    <p:extLst>
      <p:ext uri="{BB962C8B-B14F-4D97-AF65-F5344CB8AC3E}">
        <p14:creationId xmlns:p14="http://schemas.microsoft.com/office/powerpoint/2010/main" val="198082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CDE00BC-DAE3-6C4C-BE41-ABD2C2C2E19F}"/>
              </a:ext>
            </a:extLst>
          </p:cNvPr>
          <p:cNvSpPr>
            <a:spLocks noGrp="1"/>
          </p:cNvSpPr>
          <p:nvPr>
            <p:ph type="title"/>
          </p:nvPr>
        </p:nvSpPr>
        <p:spPr>
          <a:xfrm>
            <a:off x="1014984" y="891712"/>
            <a:ext cx="5309616" cy="5160789"/>
          </a:xfrm>
        </p:spPr>
        <p:txBody>
          <a:bodyPr anchor="ctr">
            <a:normAutofit/>
          </a:bodyPr>
          <a:lstStyle/>
          <a:p>
            <a:r>
              <a:rPr lang="en-US" sz="4800" dirty="0">
                <a:solidFill>
                  <a:schemeClr val="bg1"/>
                </a:solidFill>
              </a:rPr>
              <a:t>Legal Protections</a:t>
            </a:r>
          </a:p>
        </p:txBody>
      </p:sp>
      <p:sp>
        <p:nvSpPr>
          <p:cNvPr id="3" name="Content Placeholder 2">
            <a:extLst>
              <a:ext uri="{FF2B5EF4-FFF2-40B4-BE49-F238E27FC236}">
                <a16:creationId xmlns:a16="http://schemas.microsoft.com/office/drawing/2014/main" id="{0D4555EE-59DB-F54E-8037-D69C55009EB9}"/>
              </a:ext>
            </a:extLst>
          </p:cNvPr>
          <p:cNvSpPr>
            <a:spLocks noGrp="1"/>
          </p:cNvSpPr>
          <p:nvPr>
            <p:ph idx="1"/>
          </p:nvPr>
        </p:nvSpPr>
        <p:spPr>
          <a:xfrm>
            <a:off x="6412302" y="891713"/>
            <a:ext cx="4584882" cy="5160790"/>
          </a:xfrm>
        </p:spPr>
        <p:txBody>
          <a:bodyPr anchor="ctr">
            <a:normAutofit/>
          </a:bodyPr>
          <a:lstStyle/>
          <a:p>
            <a:pPr marL="0" indent="0">
              <a:buNone/>
            </a:pPr>
            <a:r>
              <a:rPr lang="en-US" sz="3200" dirty="0">
                <a:solidFill>
                  <a:schemeClr val="bg1"/>
                </a:solidFill>
              </a:rPr>
              <a:t>Employees with diagnosed mental health issues should consult with the Lab’s </a:t>
            </a:r>
            <a:r>
              <a:rPr lang="en-US" sz="3200" dirty="0">
                <a:solidFill>
                  <a:schemeClr val="bg1"/>
                </a:solidFill>
                <a:hlinkClick r:id="rId3"/>
              </a:rPr>
              <a:t>Integrated Disability &amp; Absence Management</a:t>
            </a:r>
            <a:r>
              <a:rPr lang="en-US" sz="3200" dirty="0">
                <a:solidFill>
                  <a:schemeClr val="bg1"/>
                </a:solidFill>
              </a:rPr>
              <a:t> (IDAM) team to discuss eligibility for Family and Medical Leave as appropriate. </a:t>
            </a:r>
          </a:p>
        </p:txBody>
      </p:sp>
    </p:spTree>
    <p:extLst>
      <p:ext uri="{BB962C8B-B14F-4D97-AF65-F5344CB8AC3E}">
        <p14:creationId xmlns:p14="http://schemas.microsoft.com/office/powerpoint/2010/main" val="519494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{E7ABB93D-8EB5-BB40-B710-0C60D9BEE08A}tf10001122</Template>
  <TotalTime>12155</TotalTime>
  <Words>1254</Words>
  <Application>Microsoft Macintosh PowerPoint</Application>
  <PresentationFormat>Widescreen</PresentationFormat>
  <Paragraphs>75</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 Neue</vt:lpstr>
      <vt:lpstr>Office Theme</vt:lpstr>
      <vt:lpstr>Happy Administrative Professionals Day!</vt:lpstr>
      <vt:lpstr>Supervisor Responsibilities Pertaining to Mental Health Leave</vt:lpstr>
      <vt:lpstr>Interactive Scenario</vt:lpstr>
      <vt:lpstr>Interactive Scenario</vt:lpstr>
      <vt:lpstr>Sick or Vacation?</vt:lpstr>
      <vt:lpstr>Supervisor Responsibilities and employee rights</vt:lpstr>
      <vt:lpstr>Supervisor Responsibilities and employee rights</vt:lpstr>
      <vt:lpstr>Represented Employees</vt:lpstr>
      <vt:lpstr>Legal Protections</vt:lpstr>
      <vt:lpstr>Why this is important?</vt:lpstr>
      <vt:lpstr>Why this is important?</vt:lpstr>
      <vt:lpstr>Why is it important?</vt:lpstr>
      <vt:lpstr>If those statistics don’t move you…</vt:lpstr>
      <vt:lpstr>Survey results from “A Scientist Primer on Mental Health”, Sept. 9, 2020</vt:lpstr>
      <vt:lpstr>Survey results from “A Scientist Primer on Mental Health”, Sept. 9, 2020</vt:lpstr>
      <vt:lpstr>Employee Assistance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 leave for Mental Health</dc:title>
  <dc:creator>Tom Gallant</dc:creator>
  <cp:lastModifiedBy>Tom Gallant</cp:lastModifiedBy>
  <cp:revision>44</cp:revision>
  <dcterms:created xsi:type="dcterms:W3CDTF">2021-04-06T15:05:00Z</dcterms:created>
  <dcterms:modified xsi:type="dcterms:W3CDTF">2021-04-20T18:52:19Z</dcterms:modified>
</cp:coreProperties>
</file>