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75" r:id="rId7"/>
    <p:sldId id="267" r:id="rId8"/>
    <p:sldId id="260" r:id="rId9"/>
    <p:sldId id="263" r:id="rId10"/>
    <p:sldId id="264" r:id="rId11"/>
    <p:sldId id="265" r:id="rId12"/>
    <p:sldId id="269" r:id="rId13"/>
    <p:sldId id="268" r:id="rId14"/>
    <p:sldId id="270" r:id="rId15"/>
    <p:sldId id="271" r:id="rId16"/>
    <p:sldId id="272" r:id="rId17"/>
    <p:sldId id="274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8" autoAdjust="0"/>
    <p:restoredTop sz="93558" autoAdjust="0"/>
  </p:normalViewPr>
  <p:slideViewPr>
    <p:cSldViewPr snapToGrid="0" snapToObjects="1">
      <p:cViewPr varScale="1">
        <p:scale>
          <a:sx n="125" d="100"/>
          <a:sy n="125" d="100"/>
        </p:scale>
        <p:origin x="5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A7BA5-4399-5143-BDE2-3200F30D9204}" type="datetimeFigureOut">
              <a:rPr lang="en-US" smtClean="0"/>
              <a:t>3/1/2016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816DC-945F-9541-BBF3-2CDAE6103F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74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816DC-945F-9541-BBF3-2CDAE6103F98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734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816DC-945F-9541-BBF3-2CDAE6103F98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7598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CH" sz="1800"/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fr-CH"/>
          </a:p>
        </p:txBody>
      </p:sp>
      <p:pic>
        <p:nvPicPr>
          <p:cNvPr id="7" name="Picture 7" descr="LBNL_Banner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8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900"/>
              </a:spcBef>
              <a:buFont typeface="Arial"/>
              <a:buChar char="•"/>
              <a:defRPr/>
            </a:lvl2pPr>
            <a:lvl3pPr marL="458788" indent="-177800">
              <a:spcBef>
                <a:spcPts val="500"/>
              </a:spcBef>
              <a:defRPr/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B313-24CE-EA4D-825C-0606C45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97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A988-913D-D848-BE1E-4DFB2134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B0E7-DEF2-6C4B-9F36-2ED52D03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21FA-6C11-AF43-B28F-56777309A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0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DB70-0188-8F4E-ABD7-114FA11AF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DB70-0188-8F4E-ABD7-114FA11AF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10B1-C6BD-EC4B-8C88-8AD43B55B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5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3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242050"/>
            <a:ext cx="568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6AC34C-5073-B949-8291-F9B317A2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1" r:id="rId2"/>
    <p:sldLayoutId id="2147483718" r:id="rId3"/>
    <p:sldLayoutId id="2147483712" r:id="rId4"/>
    <p:sldLayoutId id="2147483713" r:id="rId5"/>
    <p:sldLayoutId id="2147483714" r:id="rId6"/>
    <p:sldLayoutId id="2147483719" r:id="rId7"/>
    <p:sldLayoutId id="2147483715" r:id="rId8"/>
    <p:sldLayoutId id="2147483716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Thermal </a:t>
            </a:r>
            <a:r>
              <a:rPr lang="fr-CH" dirty="0" err="1" smtClean="0"/>
              <a:t>modeling</a:t>
            </a:r>
            <a:r>
              <a:rPr lang="fr-CH" dirty="0" smtClean="0"/>
              <a:t>, interfaces, test </a:t>
            </a:r>
            <a:r>
              <a:rPr lang="fr-CH" dirty="0" err="1" smtClean="0"/>
              <a:t>results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LBNL Composites Workshop</a:t>
            </a:r>
          </a:p>
          <a:p>
            <a:r>
              <a:rPr lang="fr-CH" dirty="0" smtClean="0"/>
              <a:t>February 29-March 3, 2016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55147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90" y="105372"/>
            <a:ext cx="8129781" cy="1143000"/>
          </a:xfrm>
        </p:spPr>
        <p:txBody>
          <a:bodyPr/>
          <a:lstStyle/>
          <a:p>
            <a:r>
              <a:rPr lang="en-US" dirty="0" smtClean="0"/>
              <a:t>We’ve used combined IR (thermal) + TVH (interferometry) to do this on I-beam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81000" y="1447800"/>
            <a:ext cx="8534400" cy="4800600"/>
            <a:chOff x="381000" y="1447800"/>
            <a:chExt cx="8534400" cy="4800600"/>
          </a:xfrm>
        </p:grpSpPr>
        <p:pic>
          <p:nvPicPr>
            <p:cNvPr id="43" name="Picture 2" descr="U:\ATLAS Upgrade\I-Beam\Physical Testing\Thermal Deflection\2010-05-04 I-Beam Outer Face, SS, with coolant\sine_SS17-SS13_cropp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515070"/>
              <a:ext cx="510346" cy="3810000"/>
            </a:xfrm>
            <a:prstGeom prst="rect">
              <a:avLst/>
            </a:prstGeom>
            <a:noFill/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7800" y="1447800"/>
              <a:ext cx="2844800" cy="21336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45" name="Picture 44" descr="temperature b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7801" y="2514600"/>
              <a:ext cx="2667599" cy="3276600"/>
            </a:xfrm>
            <a:prstGeom prst="rect">
              <a:avLst/>
            </a:prstGeom>
          </p:spPr>
        </p:pic>
        <p:cxnSp>
          <p:nvCxnSpPr>
            <p:cNvPr id="46" name="Curved Connector 45"/>
            <p:cNvCxnSpPr/>
            <p:nvPr/>
          </p:nvCxnSpPr>
          <p:spPr>
            <a:xfrm>
              <a:off x="5105400" y="3200400"/>
              <a:ext cx="1752600" cy="838200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7" name="TextBox 46"/>
            <p:cNvSpPr txBox="1"/>
            <p:nvPr/>
          </p:nvSpPr>
          <p:spPr>
            <a:xfrm>
              <a:off x="4550281" y="3392269"/>
              <a:ext cx="1621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IR temp data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 B.C. for FEA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1000" y="5325070"/>
              <a:ext cx="464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TV holography data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 Differential deflection between 2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setpoints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 pitchFamily="2" charset="2"/>
                </a:rPr>
                <a:t> (2 different power inputs to silicon)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09800" y="4267200"/>
              <a:ext cx="3505200" cy="923330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Solve two thermal-stress analyses at the two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setpoints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then compare to TVH data</a:t>
              </a:r>
            </a:p>
          </p:txBody>
        </p:sp>
        <p:cxnSp>
          <p:nvCxnSpPr>
            <p:cNvPr id="50" name="Curved Connector 49"/>
            <p:cNvCxnSpPr>
              <a:endCxn id="49" idx="3"/>
            </p:cNvCxnSpPr>
            <p:nvPr/>
          </p:nvCxnSpPr>
          <p:spPr>
            <a:xfrm rot="10800000">
              <a:off x="5715000" y="4728866"/>
              <a:ext cx="1066800" cy="224135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1" name="Curved Connector 50"/>
            <p:cNvCxnSpPr>
              <a:endCxn id="49" idx="1"/>
            </p:cNvCxnSpPr>
            <p:nvPr/>
          </p:nvCxnSpPr>
          <p:spPr>
            <a:xfrm>
              <a:off x="1524000" y="4495800"/>
              <a:ext cx="685800" cy="233065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54364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7367" y="151472"/>
            <a:ext cx="4884233" cy="1143000"/>
          </a:xfrm>
        </p:spPr>
        <p:txBody>
          <a:bodyPr/>
          <a:lstStyle/>
          <a:p>
            <a:r>
              <a:rPr lang="en-US" dirty="0" smtClean="0"/>
              <a:t>It is highly effective at validating FEA, but takes some work to do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4" name="Content Placeholder 8" descr="gravity_sag_Y_with_sil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88" y="1663391"/>
            <a:ext cx="3722229" cy="4571998"/>
          </a:xfrm>
          <a:prstGeom prst="rect">
            <a:avLst/>
          </a:prstGeom>
        </p:spPr>
      </p:pic>
      <p:pic>
        <p:nvPicPr>
          <p:cNvPr id="15" name="Content Placeholder 7" descr="gravity_sag_Y_no_sil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3556" y="151472"/>
            <a:ext cx="3443867" cy="59651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30498" y="313402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56450" y="2949360"/>
            <a:ext cx="1023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TVH</a:t>
            </a:r>
          </a:p>
          <a:p>
            <a:r>
              <a:rPr lang="en-US" dirty="0" smtClean="0"/>
              <a:t>meas.</a:t>
            </a:r>
          </a:p>
        </p:txBody>
      </p:sp>
    </p:spTree>
    <p:extLst>
      <p:ext uri="{BB962C8B-B14F-4D97-AF65-F5344CB8AC3E}">
        <p14:creationId xmlns:p14="http://schemas.microsoft.com/office/powerpoint/2010/main" val="410634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typically fill our epoxies with particles to enhance K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</a:t>
            </a:r>
            <a:r>
              <a:rPr lang="en-US" dirty="0" smtClean="0"/>
              <a:t>ypical unfilled epoxy (</a:t>
            </a:r>
            <a:r>
              <a:rPr lang="en-US" dirty="0" err="1" smtClean="0"/>
              <a:t>Hysol</a:t>
            </a:r>
            <a:r>
              <a:rPr lang="en-US" dirty="0" smtClean="0"/>
              <a:t> 9396), K = 0.2 W/m*K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aseline filler for most of our applications is micron-sized BN, which gets you to K ~ 1.1 W/m*K at 20-30% mass fraction</a:t>
            </a:r>
          </a:p>
          <a:p>
            <a:pPr lvl="2"/>
            <a:r>
              <a:rPr lang="en-US" dirty="0" smtClean="0"/>
              <a:t>easy to use, safe, gives nice viscosity</a:t>
            </a:r>
          </a:p>
          <a:p>
            <a:pPr lvl="1"/>
            <a:r>
              <a:rPr lang="en-US" dirty="0" smtClean="0"/>
              <a:t>Another typical filled material is SE4445, with K = 1.25 W/m*K</a:t>
            </a:r>
          </a:p>
          <a:p>
            <a:pPr lvl="2"/>
            <a:r>
              <a:rPr lang="en-US" dirty="0" smtClean="0"/>
              <a:t>frequently used to mount Si modules</a:t>
            </a:r>
          </a:p>
          <a:p>
            <a:pPr lvl="2"/>
            <a:r>
              <a:rPr lang="en-US" dirty="0" smtClean="0"/>
              <a:t>proprietary filler, Dow material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21FA-6C11-AF43-B28F-56777309A7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4996"/>
            <a:ext cx="7781925" cy="1143000"/>
          </a:xfrm>
        </p:spPr>
        <p:txBody>
          <a:bodyPr/>
          <a:lstStyle/>
          <a:p>
            <a:r>
              <a:rPr lang="en-US" sz="2800" dirty="0" smtClean="0"/>
              <a:t>There’s been a lot of activity recently on finding new fillers for resins, to enhance K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21FA-6C11-AF43-B28F-56777309A7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88295" y="1865630"/>
            <a:ext cx="26818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should be able to reliably get above ~1.5 W/m*K in practice with </a:t>
            </a:r>
            <a:r>
              <a:rPr lang="en-US" sz="2000" dirty="0" err="1" smtClean="0"/>
              <a:t>Hysol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3 </a:t>
            </a:r>
            <a:r>
              <a:rPr lang="en-US" sz="2000" dirty="0"/>
              <a:t>W/m*K</a:t>
            </a:r>
            <a:r>
              <a:rPr lang="en-US" sz="2000" dirty="0" smtClean="0"/>
              <a:t> is about the conceivable limit.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43954" y="1184980"/>
            <a:ext cx="6075711" cy="5077323"/>
            <a:chOff x="277264" y="1184980"/>
            <a:chExt cx="6075711" cy="5077323"/>
          </a:xfrm>
        </p:grpSpPr>
        <p:grpSp>
          <p:nvGrpSpPr>
            <p:cNvPr id="17" name="Group 16"/>
            <p:cNvGrpSpPr/>
            <p:nvPr/>
          </p:nvGrpSpPr>
          <p:grpSpPr>
            <a:xfrm>
              <a:off x="622500" y="1184980"/>
              <a:ext cx="5730475" cy="5077323"/>
              <a:chOff x="165010" y="1206082"/>
              <a:chExt cx="4576724" cy="405507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5010" y="1206082"/>
                <a:ext cx="4576724" cy="4055075"/>
              </a:xfrm>
              <a:prstGeom prst="rect">
                <a:avLst/>
              </a:prstGeom>
            </p:spPr>
          </p:pic>
          <p:sp>
            <p:nvSpPr>
              <p:cNvPr id="19" name="Oval 18"/>
              <p:cNvSpPr/>
              <p:nvPr/>
            </p:nvSpPr>
            <p:spPr bwMode="auto">
              <a:xfrm>
                <a:off x="3684420" y="2071928"/>
                <a:ext cx="675117" cy="649481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 rot="18458101">
                <a:off x="183610" y="3749853"/>
                <a:ext cx="1538016" cy="6647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</p:grpSp>
        <p:cxnSp>
          <p:nvCxnSpPr>
            <p:cNvPr id="31" name="Straight Arrow Connector 30"/>
            <p:cNvCxnSpPr>
              <a:stCxn id="19" idx="2"/>
            </p:cNvCxnSpPr>
            <p:nvPr/>
          </p:nvCxnSpPr>
          <p:spPr bwMode="auto">
            <a:xfrm flipH="1" flipV="1">
              <a:off x="3487737" y="2561831"/>
              <a:ext cx="1541385" cy="1138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Freeform 33"/>
            <p:cNvSpPr/>
            <p:nvPr/>
          </p:nvSpPr>
          <p:spPr bwMode="auto">
            <a:xfrm>
              <a:off x="277264" y="2312450"/>
              <a:ext cx="873074" cy="2380462"/>
            </a:xfrm>
            <a:custGeom>
              <a:avLst/>
              <a:gdLst>
                <a:gd name="connsiteX0" fmla="*/ 873074 w 873074"/>
                <a:gd name="connsiteY0" fmla="*/ 2380462 h 2380462"/>
                <a:gd name="connsiteX1" fmla="*/ 117372 w 873074"/>
                <a:gd name="connsiteY1" fmla="*/ 1375378 h 2380462"/>
                <a:gd name="connsiteX2" fmla="*/ 49358 w 873074"/>
                <a:gd name="connsiteY2" fmla="*/ 204039 h 2380462"/>
                <a:gd name="connsiteX3" fmla="*/ 585907 w 873074"/>
                <a:gd name="connsiteY3" fmla="*/ 0 h 238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074" h="2380462">
                  <a:moveTo>
                    <a:pt x="873074" y="2380462"/>
                  </a:moveTo>
                  <a:cubicBezTo>
                    <a:pt x="563866" y="2059288"/>
                    <a:pt x="254658" y="1738115"/>
                    <a:pt x="117372" y="1375378"/>
                  </a:cubicBezTo>
                  <a:cubicBezTo>
                    <a:pt x="-19914" y="1012641"/>
                    <a:pt x="-28731" y="433269"/>
                    <a:pt x="49358" y="204039"/>
                  </a:cubicBezTo>
                  <a:cubicBezTo>
                    <a:pt x="127447" y="-25191"/>
                    <a:pt x="491444" y="17633"/>
                    <a:pt x="585907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288295" y="4775890"/>
            <a:ext cx="2123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 smtClean="0"/>
              <a:t>(and “</a:t>
            </a:r>
            <a:r>
              <a:rPr lang="en-US" dirty="0" err="1" smtClean="0"/>
              <a:t>nano</a:t>
            </a:r>
            <a:r>
              <a:rPr lang="en-US" dirty="0"/>
              <a:t>” was not </a:t>
            </a:r>
            <a:r>
              <a:rPr lang="en-US" dirty="0" smtClean="0"/>
              <a:t>magical)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866739" y="4209263"/>
            <a:ext cx="77860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650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0576"/>
            <a:ext cx="8801099" cy="1143000"/>
          </a:xfrm>
        </p:spPr>
        <p:txBody>
          <a:bodyPr/>
          <a:lstStyle/>
          <a:p>
            <a:r>
              <a:rPr lang="en-US" dirty="0"/>
              <a:t>Thermal </a:t>
            </a:r>
            <a:r>
              <a:rPr lang="en-US" dirty="0" smtClean="0"/>
              <a:t>conductivity </a:t>
            </a:r>
            <a:r>
              <a:rPr lang="en-US" dirty="0"/>
              <a:t>is important, </a:t>
            </a:r>
            <a:r>
              <a:rPr lang="en-US" dirty="0" smtClean="0"/>
              <a:t>but filled adhesives still need to be used as </a:t>
            </a:r>
            <a:r>
              <a:rPr lang="en-US" i="1" dirty="0" smtClean="0"/>
              <a:t>adhesives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5234940"/>
            <a:ext cx="7781925" cy="979331"/>
          </a:xfrm>
        </p:spPr>
        <p:txBody>
          <a:bodyPr/>
          <a:lstStyle/>
          <a:p>
            <a:pPr marL="61912" lvl="1" indent="0">
              <a:buNone/>
            </a:pPr>
            <a:r>
              <a:rPr lang="en-US" dirty="0" smtClean="0"/>
              <a:t>Here is a nicely-spreadable typical BN-filled epoxy.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410"/>
            <a:ext cx="9105900" cy="35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99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60350"/>
            <a:ext cx="8747759" cy="1143000"/>
          </a:xfrm>
        </p:spPr>
        <p:txBody>
          <a:bodyPr/>
          <a:lstStyle/>
          <a:p>
            <a:r>
              <a:rPr lang="en-US" dirty="0" smtClean="0"/>
              <a:t>Here is an example of an unusable mixture.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287"/>
            <a:ext cx="9144000" cy="383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21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260350"/>
            <a:ext cx="8671559" cy="1143000"/>
          </a:xfrm>
        </p:spPr>
        <p:txBody>
          <a:bodyPr/>
          <a:lstStyle/>
          <a:p>
            <a:r>
              <a:rPr lang="en-US" dirty="0" smtClean="0"/>
              <a:t>A lower viscosity resin allows more filler, and perhaps better exfoliation /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4678679"/>
            <a:ext cx="7781925" cy="1424941"/>
          </a:xfrm>
        </p:spPr>
        <p:txBody>
          <a:bodyPr/>
          <a:lstStyle/>
          <a:p>
            <a:pPr lvl="1"/>
            <a:r>
              <a:rPr lang="en-US" dirty="0" smtClean="0"/>
              <a:t>This also highlights the importance of mixing quality.</a:t>
            </a:r>
          </a:p>
          <a:p>
            <a:pPr lvl="1"/>
            <a:r>
              <a:rPr lang="en-US" dirty="0" smtClean="0"/>
              <a:t>A mixing machine with 2 spin axes (centrifugal + local) is an essential piece of equipment.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4471" y="1593214"/>
            <a:ext cx="8147050" cy="2895600"/>
            <a:chOff x="404471" y="989886"/>
            <a:chExt cx="8147050" cy="28956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71" y="989886"/>
              <a:ext cx="814705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 bwMode="auto">
            <a:xfrm>
              <a:off x="3751604" y="1375873"/>
              <a:ext cx="401652" cy="435835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47550" y="2114520"/>
              <a:ext cx="13227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Sample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‘too conductive’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To measure</a:t>
              </a:r>
            </a:p>
          </p:txBody>
        </p:sp>
        <p:cxnSp>
          <p:nvCxnSpPr>
            <p:cNvPr id="11" name="Straight Arrow Connector 10"/>
            <p:cNvCxnSpPr>
              <a:endCxn id="9" idx="3"/>
            </p:cNvCxnSpPr>
            <p:nvPr/>
          </p:nvCxnSpPr>
          <p:spPr bwMode="auto">
            <a:xfrm flipV="1">
              <a:off x="3508949" y="1747881"/>
              <a:ext cx="301476" cy="366639"/>
            </a:xfrm>
            <a:prstGeom prst="straightConnector1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1586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0"/>
            <a:ext cx="8762999" cy="1143000"/>
          </a:xfrm>
        </p:spPr>
        <p:txBody>
          <a:bodyPr/>
          <a:lstStyle/>
          <a:p>
            <a:r>
              <a:rPr lang="en-US" dirty="0"/>
              <a:t>Thermal modeling </a:t>
            </a:r>
            <a:r>
              <a:rPr lang="en-US" dirty="0" smtClean="0"/>
              <a:t>is about </a:t>
            </a:r>
            <a:r>
              <a:rPr lang="en-US" dirty="0"/>
              <a:t>intimate investigation of the materials and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082040"/>
            <a:ext cx="8488680" cy="4859973"/>
          </a:xfrm>
        </p:spPr>
        <p:txBody>
          <a:bodyPr/>
          <a:lstStyle/>
          <a:p>
            <a:pPr lvl="1"/>
            <a:r>
              <a:rPr lang="en-US" sz="2000" dirty="0"/>
              <a:t>Interfaces must be modeled discretely</a:t>
            </a:r>
          </a:p>
          <a:p>
            <a:pPr lvl="1"/>
            <a:r>
              <a:rPr lang="en-US" sz="2000" dirty="0"/>
              <a:t>K is often fabrication </a:t>
            </a:r>
            <a:r>
              <a:rPr lang="en-US" sz="2000" dirty="0" smtClean="0"/>
              <a:t>process-dependent</a:t>
            </a:r>
            <a:endParaRPr lang="en-US" sz="2000" dirty="0"/>
          </a:p>
          <a:p>
            <a:pPr lvl="1"/>
            <a:r>
              <a:rPr lang="en-US" sz="2000" dirty="0" smtClean="0"/>
              <a:t>Testing properties and validating FEAs is generally not-so-simple:</a:t>
            </a:r>
          </a:p>
          <a:p>
            <a:pPr lvl="2"/>
            <a:r>
              <a:rPr lang="en-US" sz="2000" dirty="0" smtClean="0"/>
              <a:t>accuracy and cross-calibration of temperature sensors</a:t>
            </a:r>
          </a:p>
          <a:p>
            <a:pPr lvl="2"/>
            <a:r>
              <a:rPr lang="en-US" sz="2000" dirty="0"/>
              <a:t>thermal </a:t>
            </a:r>
            <a:r>
              <a:rPr lang="en-US" sz="2000" dirty="0" smtClean="0"/>
              <a:t>interfaces to temperature sensors</a:t>
            </a:r>
          </a:p>
          <a:p>
            <a:pPr lvl="2"/>
            <a:r>
              <a:rPr lang="en-US" sz="2000" dirty="0" smtClean="0"/>
              <a:t>thermal interfaces to heat sources</a:t>
            </a:r>
            <a:endParaRPr lang="en-US" sz="2000" dirty="0"/>
          </a:p>
          <a:p>
            <a:pPr lvl="2"/>
            <a:r>
              <a:rPr lang="en-US" sz="2000" dirty="0" smtClean="0"/>
              <a:t>natural convection or other losses</a:t>
            </a:r>
          </a:p>
          <a:p>
            <a:pPr lvl="2"/>
            <a:r>
              <a:rPr lang="en-US" sz="2000" dirty="0" smtClean="0"/>
              <a:t>cost of producing many samples</a:t>
            </a:r>
          </a:p>
          <a:p>
            <a:pPr lvl="2"/>
            <a:r>
              <a:rPr lang="en-US" sz="2000" dirty="0" smtClean="0"/>
              <a:t>variability of samples</a:t>
            </a:r>
          </a:p>
          <a:p>
            <a:pPr lvl="2"/>
            <a:r>
              <a:rPr lang="en-US" sz="2000" dirty="0" smtClean="0"/>
              <a:t>combining thermal and mechanical</a:t>
            </a:r>
          </a:p>
          <a:p>
            <a:pPr lvl="2"/>
            <a:r>
              <a:rPr lang="en-US" sz="2000" dirty="0" smtClean="0"/>
              <a:t>plumbing is required</a:t>
            </a:r>
          </a:p>
          <a:p>
            <a:pPr lvl="1"/>
            <a:r>
              <a:rPr lang="en-US" sz="2000" dirty="0" smtClean="0"/>
              <a:t>It </a:t>
            </a:r>
            <a:r>
              <a:rPr lang="en-US" sz="2000" dirty="0"/>
              <a:t>takes a lot of </a:t>
            </a:r>
            <a:r>
              <a:rPr lang="en-US" sz="2000" dirty="0" smtClean="0"/>
              <a:t>iteration.</a:t>
            </a:r>
          </a:p>
          <a:p>
            <a:pPr lvl="1"/>
            <a:r>
              <a:rPr lang="en-US" sz="2000" dirty="0" smtClean="0"/>
              <a:t>A good IR camera is really helpful.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3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8" name="Picture 4" descr="http://i.imgur.com/Orzqtl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4" y="1189355"/>
            <a:ext cx="6991985" cy="39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" y="260350"/>
            <a:ext cx="8714154" cy="1000896"/>
          </a:xfrm>
        </p:spPr>
        <p:txBody>
          <a:bodyPr/>
          <a:lstStyle/>
          <a:p>
            <a:r>
              <a:rPr lang="en-US" dirty="0" smtClean="0"/>
              <a:t>Thermal modeling of our typical detector structures, like ATLAS pixel local supports, is </a:t>
            </a:r>
            <a:r>
              <a:rPr lang="en-US" i="1" dirty="0" smtClean="0"/>
              <a:t>interesting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9" y="1643123"/>
            <a:ext cx="4856619" cy="4275692"/>
          </a:xfrm>
        </p:spPr>
        <p:txBody>
          <a:bodyPr/>
          <a:lstStyle/>
          <a:p>
            <a:pPr lvl="1"/>
            <a:r>
              <a:rPr lang="en-US" dirty="0" smtClean="0"/>
              <a:t>thermal-mechanical deflection</a:t>
            </a:r>
          </a:p>
          <a:p>
            <a:pPr lvl="1"/>
            <a:r>
              <a:rPr lang="en-US" dirty="0" smtClean="0"/>
              <a:t>steady-state heat transfer</a:t>
            </a:r>
          </a:p>
          <a:p>
            <a:pPr lvl="1"/>
            <a:r>
              <a:rPr lang="en-US" dirty="0" smtClean="0"/>
              <a:t>non-trivial thermal interfaces</a:t>
            </a:r>
          </a:p>
          <a:p>
            <a:pPr lvl="1"/>
            <a:r>
              <a:rPr lang="en-US" dirty="0" smtClean="0"/>
              <a:t>thin-wall and thick-wall</a:t>
            </a:r>
          </a:p>
          <a:p>
            <a:pPr lvl="1"/>
            <a:r>
              <a:rPr lang="en-US" dirty="0" smtClean="0"/>
              <a:t>convection</a:t>
            </a:r>
          </a:p>
          <a:p>
            <a:pPr lvl="1"/>
            <a:r>
              <a:rPr lang="en-US" dirty="0" smtClean="0"/>
              <a:t>2 phase flow</a:t>
            </a:r>
          </a:p>
          <a:p>
            <a:pPr lvl="1"/>
            <a:r>
              <a:rPr lang="en-US" dirty="0" smtClean="0"/>
              <a:t>oh yes, and composite materials</a:t>
            </a:r>
          </a:p>
          <a:p>
            <a:pPr lvl="2"/>
            <a:r>
              <a:rPr lang="en-US" dirty="0" smtClean="0"/>
              <a:t>fiber-reinforced</a:t>
            </a:r>
          </a:p>
          <a:p>
            <a:pPr lvl="2"/>
            <a:r>
              <a:rPr lang="en-US" dirty="0" smtClean="0"/>
              <a:t>particle-reinforced</a:t>
            </a:r>
          </a:p>
          <a:p>
            <a:pPr lvl="2"/>
            <a:r>
              <a:rPr lang="en-US" dirty="0" smtClean="0"/>
              <a:t>foam/filler hybrid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33108" y="1358242"/>
            <a:ext cx="3960796" cy="1758295"/>
            <a:chOff x="185258" y="1143000"/>
            <a:chExt cx="4781024" cy="2122414"/>
          </a:xfrm>
        </p:grpSpPr>
        <p:grpSp>
          <p:nvGrpSpPr>
            <p:cNvPr id="7" name="Group 6"/>
            <p:cNvGrpSpPr/>
            <p:nvPr/>
          </p:nvGrpSpPr>
          <p:grpSpPr>
            <a:xfrm>
              <a:off x="395682" y="1143000"/>
              <a:ext cx="4315437" cy="2122414"/>
              <a:chOff x="571850" y="1161875"/>
              <a:chExt cx="4315437" cy="2122414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583734" y="1161875"/>
                <a:ext cx="4303553" cy="41106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i="1" dirty="0" smtClean="0">
                    <a:latin typeface="Trebuchet MS" pitchFamily="34" charset="0"/>
                  </a:rPr>
                  <a:t>0.6W/cm^2 @-7C</a:t>
                </a:r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736135" y="1572936"/>
                <a:ext cx="3974984" cy="20553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rebuchet MS" pitchFamily="34" charset="0"/>
                  </a:rPr>
                  <a:t>Thermal Grease 1.4W/</a:t>
                </a:r>
                <a:r>
                  <a:rPr kumimoji="0" lang="en-US" sz="9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rebuchet MS" pitchFamily="34" charset="0"/>
                  </a:rPr>
                  <a:t>mK</a:t>
                </a:r>
                <a:endParaRPr kumimoji="0" lang="en-US" sz="9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71850" y="1778467"/>
                <a:ext cx="4303553" cy="58303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rebuchet MS" pitchFamily="34" charset="0"/>
                  </a:rPr>
                  <a:t>CC 40</a:t>
                </a:r>
                <a:r>
                  <a:rPr kumimoji="0" lang="en-US" sz="1800" b="0" i="1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rebuchet MS" pitchFamily="34" charset="0"/>
                  </a:rPr>
                  <a:t> X 200W/</a:t>
                </a:r>
                <a:r>
                  <a:rPr kumimoji="0" lang="en-US" sz="1800" b="0" i="1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rebuchet MS" pitchFamily="34" charset="0"/>
                  </a:rPr>
                  <a:t>mK</a:t>
                </a:r>
                <a:r>
                  <a:rPr kumimoji="0" lang="en-US" sz="1800" b="0" i="1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rebuchet MS" pitchFamily="34" charset="0"/>
                  </a:rPr>
                  <a:t> (0.5mm)</a:t>
                </a:r>
                <a:endPara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026641" y="2512502"/>
                <a:ext cx="1384183" cy="771787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rebuchet MS" pitchFamily="34" charset="0"/>
                  </a:rPr>
                  <a:t>-20C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130106" y="2361501"/>
                <a:ext cx="1171661" cy="15100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85258" y="2589788"/>
              <a:ext cx="1665215" cy="631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Flat </a:t>
              </a:r>
              <a:r>
                <a:rPr lang="en-US" sz="1400" dirty="0"/>
                <a:t>t</a:t>
              </a:r>
              <a:r>
                <a:rPr lang="en-US" sz="1400" dirty="0" smtClean="0"/>
                <a:t>ube —increase area</a:t>
              </a:r>
              <a:endParaRPr lang="en-US" sz="1400" dirty="0"/>
            </a:p>
          </p:txBody>
        </p:sp>
        <p:sp>
          <p:nvSpPr>
            <p:cNvPr id="9" name="Down Arrow 8"/>
            <p:cNvSpPr/>
            <p:nvPr/>
          </p:nvSpPr>
          <p:spPr bwMode="auto">
            <a:xfrm>
              <a:off x="4337108" y="1417739"/>
              <a:ext cx="197843" cy="633370"/>
            </a:xfrm>
            <a:prstGeom prst="down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0" name="Down Arrow 9"/>
            <p:cNvSpPr/>
            <p:nvPr/>
          </p:nvSpPr>
          <p:spPr bwMode="auto">
            <a:xfrm rot="5400000">
              <a:off x="3961349" y="2126608"/>
              <a:ext cx="499847" cy="633370"/>
            </a:xfrm>
            <a:prstGeom prst="down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22039" y="2803749"/>
              <a:ext cx="1644243" cy="44581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Sector ‘05</a:t>
              </a:r>
              <a:endParaRPr lang="en-US" sz="1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22308" y="3590170"/>
            <a:ext cx="3623839" cy="2328644"/>
            <a:chOff x="362646" y="3380763"/>
            <a:chExt cx="4360357" cy="2801923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19450" y="4546833"/>
              <a:ext cx="4291669" cy="163585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Carbon Foam (20-40W/</a:t>
              </a:r>
              <a:r>
                <a:rPr kumimoji="0" lang="en-US" sz="18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mK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)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19450" y="3854042"/>
              <a:ext cx="4303553" cy="41106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i="1" dirty="0">
                  <a:latin typeface="Trebuchet MS" pitchFamily="34" charset="0"/>
                </a:rPr>
                <a:t>0.6W/cm^2 @-</a:t>
              </a:r>
              <a:r>
                <a:rPr lang="en-US" sz="1800" i="1" dirty="0" smtClean="0">
                  <a:latin typeface="Trebuchet MS" pitchFamily="34" charset="0"/>
                </a:rPr>
                <a:t>15C</a:t>
              </a:r>
              <a:endParaRPr lang="en-US" sz="1800" i="1" dirty="0">
                <a:latin typeface="Trebuchet MS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71851" y="4265103"/>
              <a:ext cx="3974984" cy="20553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i="1" dirty="0">
                  <a:latin typeface="Trebuchet MS" pitchFamily="34" charset="0"/>
                </a:rPr>
                <a:t>Thermal Grease 1.4W/</a:t>
              </a:r>
              <a:r>
                <a:rPr lang="en-US" sz="900" i="1" dirty="0" err="1">
                  <a:latin typeface="Trebuchet MS" pitchFamily="34" charset="0"/>
                </a:rPr>
                <a:t>mK</a:t>
              </a:r>
              <a:endParaRPr lang="en-US" sz="900" i="1" dirty="0">
                <a:latin typeface="Trebuchet MS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7566" y="4470634"/>
              <a:ext cx="4303553" cy="7619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130804" y="5016615"/>
              <a:ext cx="729842" cy="69628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-30C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2646" y="3380763"/>
              <a:ext cx="4182799" cy="444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CFRP 1 X 200W/</a:t>
              </a:r>
              <a:r>
                <a:rPr lang="en-US" sz="1800" dirty="0" err="1" smtClean="0"/>
                <a:t>mK</a:t>
              </a:r>
              <a:r>
                <a:rPr lang="en-US" sz="1800" dirty="0" smtClean="0"/>
                <a:t> (0.075mm)</a:t>
              </a:r>
              <a:endParaRPr lang="en-US" sz="1800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4144161" y="3750095"/>
              <a:ext cx="134224" cy="7586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518022" y="5712902"/>
              <a:ext cx="3832914" cy="444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Buried tube (higher pressure)</a:t>
              </a:r>
              <a:endParaRPr lang="en-US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05479" y="5128127"/>
              <a:ext cx="951592" cy="55549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Current Concept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476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in-plane thermal conductivity can be achieved for CFRP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481503"/>
            <a:ext cx="8557846" cy="4538663"/>
          </a:xfrm>
        </p:spPr>
        <p:txBody>
          <a:bodyPr/>
          <a:lstStyle/>
          <a:p>
            <a:pPr lvl="1"/>
            <a:r>
              <a:rPr lang="en-US" sz="2200" dirty="0"/>
              <a:t>T</a:t>
            </a:r>
            <a:r>
              <a:rPr lang="en-US" sz="2200" dirty="0" smtClean="0"/>
              <a:t>ypically use pitch-based fibers with high thermal conductivity (K)</a:t>
            </a:r>
          </a:p>
          <a:p>
            <a:pPr lvl="1"/>
            <a:r>
              <a:rPr lang="en-US" sz="2200" dirty="0" smtClean="0"/>
              <a:t>K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of fiber itself can be extraordinary</a:t>
            </a:r>
          </a:p>
          <a:p>
            <a:pPr lvl="2"/>
            <a:r>
              <a:rPr lang="en-US" sz="2200" dirty="0" smtClean="0"/>
              <a:t>K13D2U fiber is 800 W/m*K, which is 2x copper</a:t>
            </a:r>
          </a:p>
          <a:p>
            <a:pPr lvl="2"/>
            <a:r>
              <a:rPr lang="en-US" sz="2200" dirty="0" smtClean="0"/>
              <a:t>this in the fiber direction (1-direction)</a:t>
            </a:r>
          </a:p>
          <a:p>
            <a:pPr lvl="1"/>
            <a:r>
              <a:rPr lang="en-US" sz="2200" dirty="0" smtClean="0"/>
              <a:t>K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of a unidirectional ply is ~½ that</a:t>
            </a:r>
          </a:p>
          <a:p>
            <a:pPr lvl="2"/>
            <a:r>
              <a:rPr lang="en-US" sz="2200" dirty="0" smtClean="0"/>
              <a:t>rule of mixtures:  K</a:t>
            </a:r>
            <a:r>
              <a:rPr lang="en-US" sz="2200" baseline="-25000" dirty="0" smtClean="0"/>
              <a:t>1,ply</a:t>
            </a:r>
            <a:r>
              <a:rPr lang="en-US" sz="2200" dirty="0" smtClean="0"/>
              <a:t> = K</a:t>
            </a:r>
            <a:r>
              <a:rPr lang="en-US" sz="2200" baseline="-25000" dirty="0" smtClean="0"/>
              <a:t>f1</a:t>
            </a:r>
            <a:r>
              <a:rPr lang="en-US" sz="2200" dirty="0" smtClean="0"/>
              <a:t> * 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f</a:t>
            </a:r>
            <a:r>
              <a:rPr lang="en-US" sz="2200" dirty="0" smtClean="0"/>
              <a:t> + K</a:t>
            </a:r>
            <a:r>
              <a:rPr lang="en-US" sz="2200" baseline="-25000" dirty="0" smtClean="0"/>
              <a:t>m</a:t>
            </a:r>
            <a:r>
              <a:rPr lang="en-US" sz="2200" dirty="0" smtClean="0"/>
              <a:t> * 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m</a:t>
            </a:r>
            <a:endParaRPr lang="en-US" sz="2200" baseline="-25000" dirty="0" smtClean="0"/>
          </a:p>
          <a:p>
            <a:pPr lvl="1"/>
            <a:r>
              <a:rPr lang="en-US" sz="2200" dirty="0" smtClean="0"/>
              <a:t>K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of a typical </a:t>
            </a:r>
            <a:r>
              <a:rPr lang="en-US" sz="2200" dirty="0" err="1" smtClean="0"/>
              <a:t>stackup</a:t>
            </a:r>
            <a:r>
              <a:rPr lang="en-US" sz="2200" dirty="0" smtClean="0"/>
              <a:t> is ~</a:t>
            </a:r>
            <a:r>
              <a:rPr lang="en-US" sz="2200" dirty="0"/>
              <a:t>½</a:t>
            </a:r>
            <a:r>
              <a:rPr lang="en-US" sz="2200" dirty="0" smtClean="0"/>
              <a:t> that again</a:t>
            </a:r>
          </a:p>
          <a:p>
            <a:pPr lvl="2"/>
            <a:r>
              <a:rPr lang="en-US" sz="2200" dirty="0" smtClean="0"/>
              <a:t>tensor rotation of each ply K</a:t>
            </a:r>
            <a:r>
              <a:rPr lang="en-US" sz="2200" baseline="-25000" dirty="0" smtClean="0"/>
              <a:t>1</a:t>
            </a:r>
          </a:p>
          <a:p>
            <a:pPr lvl="2"/>
            <a:r>
              <a:rPr lang="en-US" sz="2200" dirty="0" smtClean="0"/>
              <a:t>weighted average by ply thicknesses</a:t>
            </a:r>
          </a:p>
          <a:p>
            <a:pPr lvl="1"/>
            <a:r>
              <a:rPr lang="en-US" sz="2200" dirty="0" smtClean="0"/>
              <a:t>So for the high-performance pitch fibers, we end up with aluminum-like thermal conductivity in-plane, ~200 W/m*K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Joe Silber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1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9" y="260350"/>
            <a:ext cx="7872412" cy="1143000"/>
          </a:xfrm>
        </p:spPr>
        <p:txBody>
          <a:bodyPr/>
          <a:lstStyle/>
          <a:p>
            <a:r>
              <a:rPr lang="en-US" dirty="0" smtClean="0"/>
              <a:t>Thru-thickness thermal conductivity is generally 2-3 orders of magnitude 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200"/>
              </a:spcBef>
              <a:buSzTx/>
            </a:pPr>
            <a:r>
              <a:rPr lang="en-US" sz="2000" dirty="0" smtClean="0"/>
              <a:t>This is the out of plane direction (K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</a:p>
          <a:p>
            <a:pPr marL="342900" lvl="1" indent="-342900">
              <a:spcBef>
                <a:spcPts val="1200"/>
              </a:spcBef>
              <a:buSzTx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3 </a:t>
            </a:r>
            <a:r>
              <a:rPr lang="en-US" sz="2000" dirty="0" smtClean="0"/>
              <a:t>~ 1 W/m*K</a:t>
            </a:r>
          </a:p>
          <a:p>
            <a:pPr marL="342900" lvl="1" indent="-342900">
              <a:spcBef>
                <a:spcPts val="1200"/>
              </a:spcBef>
              <a:buSzTx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/ K</a:t>
            </a:r>
            <a:r>
              <a:rPr lang="en-US" sz="2000" baseline="-25000" dirty="0" smtClean="0"/>
              <a:t>3 </a:t>
            </a:r>
            <a:r>
              <a:rPr lang="en-US" sz="2000" dirty="0"/>
              <a:t>~ 10² to 10³ </a:t>
            </a:r>
            <a:endParaRPr lang="en-US" sz="2000" dirty="0" smtClean="0"/>
          </a:p>
          <a:p>
            <a:pPr marL="342900" lvl="1" indent="-342900">
              <a:spcBef>
                <a:spcPts val="1200"/>
              </a:spcBef>
              <a:buSzTx/>
            </a:pPr>
            <a:r>
              <a:rPr lang="en-US" sz="2000" dirty="0" smtClean="0"/>
              <a:t>In </a:t>
            </a:r>
            <a:r>
              <a:rPr lang="en-US" sz="2000" dirty="0"/>
              <a:t>special cases we can do a bit </a:t>
            </a:r>
            <a:r>
              <a:rPr lang="en-US" sz="2000" dirty="0" smtClean="0"/>
              <a:t>better </a:t>
            </a:r>
            <a:r>
              <a:rPr lang="en-US" sz="2000" dirty="0"/>
              <a:t>than K</a:t>
            </a:r>
            <a:r>
              <a:rPr lang="en-US" sz="2000" baseline="-25000" dirty="0"/>
              <a:t>11 </a:t>
            </a:r>
            <a:r>
              <a:rPr lang="en-US" sz="2000" dirty="0" smtClean="0"/>
              <a:t>= 200 W/m*K, but </a:t>
            </a:r>
            <a:r>
              <a:rPr lang="en-US" sz="2000" dirty="0"/>
              <a:t>it </a:t>
            </a:r>
            <a:r>
              <a:rPr lang="en-US" sz="2000" dirty="0" smtClean="0"/>
              <a:t>often doesn’t matter:</a:t>
            </a:r>
          </a:p>
          <a:p>
            <a:pPr marL="512763" lvl="2" indent="-342900">
              <a:spcBef>
                <a:spcPts val="1200"/>
              </a:spcBef>
              <a:buSzTx/>
            </a:pPr>
            <a:r>
              <a:rPr lang="en-US" sz="2000" dirty="0" smtClean="0"/>
              <a:t>In many practical applications the limiting factor is getting the heat into or through the thickness of the laminate</a:t>
            </a:r>
          </a:p>
          <a:p>
            <a:pPr marL="342900" lvl="1" indent="-342900">
              <a:spcBef>
                <a:spcPts val="1200"/>
              </a:spcBef>
              <a:buSzTx/>
            </a:pPr>
            <a:r>
              <a:rPr lang="en-US" sz="2000" dirty="0" smtClean="0"/>
              <a:t>For a ply,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K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~ (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f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/ K</a:t>
            </a:r>
            <a:r>
              <a:rPr lang="en-US" sz="2000" baseline="-25000" dirty="0" smtClean="0"/>
              <a:t>f2</a:t>
            </a:r>
            <a:r>
              <a:rPr lang="en-US" sz="2000" dirty="0" smtClean="0"/>
              <a:t> +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 / K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-1</a:t>
            </a:r>
          </a:p>
          <a:p>
            <a:pPr marL="342900" lvl="1" indent="-342900">
              <a:spcBef>
                <a:spcPts val="1200"/>
              </a:spcBef>
              <a:buSzTx/>
            </a:pPr>
            <a:r>
              <a:rPr lang="en-US" sz="2000" dirty="0"/>
              <a:t>T</a:t>
            </a:r>
            <a:r>
              <a:rPr lang="en-US" sz="2000" dirty="0" smtClean="0"/>
              <a:t>ypical K</a:t>
            </a:r>
            <a:r>
              <a:rPr lang="en-US" sz="2000" baseline="-25000" dirty="0" smtClean="0"/>
              <a:t>f2</a:t>
            </a:r>
            <a:r>
              <a:rPr lang="en-US" sz="2000" dirty="0" smtClean="0"/>
              <a:t> ~ 2-10 W/m*K</a:t>
            </a:r>
          </a:p>
          <a:p>
            <a:pPr marL="342900" lvl="1" indent="-342900">
              <a:spcBef>
                <a:spcPts val="1200"/>
              </a:spcBef>
              <a:buSzTx/>
            </a:pPr>
            <a:r>
              <a:rPr lang="en-US" sz="2000" dirty="0" smtClean="0"/>
              <a:t>Typical K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~ 0.2 W/m*K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9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interfaces</a:t>
            </a:r>
            <a:r>
              <a:rPr lang="en-US" dirty="0" smtClean="0"/>
              <a:t> are important resistors in our typical geometries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641984"/>
            <a:ext cx="7781925" cy="9608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They certainly cannot be ignored.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Generally need to modeled as discrete solids, with finite thickness.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92138" y="3224300"/>
            <a:ext cx="8189111" cy="3104377"/>
            <a:chOff x="290557" y="721181"/>
            <a:chExt cx="8715408" cy="3303889"/>
          </a:xfrm>
        </p:grpSpPr>
        <p:sp>
          <p:nvSpPr>
            <p:cNvPr id="43" name="Right Arrow Callout 42"/>
            <p:cNvSpPr/>
            <p:nvPr/>
          </p:nvSpPr>
          <p:spPr bwMode="auto">
            <a:xfrm rot="5400000">
              <a:off x="2791866" y="258039"/>
              <a:ext cx="475231" cy="1486975"/>
            </a:xfrm>
            <a:prstGeom prst="rightArrowCallout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90557" y="1239142"/>
              <a:ext cx="5477854" cy="41874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Silicon Module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90557" y="1845892"/>
              <a:ext cx="5477854" cy="427291"/>
            </a:xfrm>
            <a:prstGeom prst="rect">
              <a:avLst/>
            </a:prstGeom>
            <a:solidFill>
              <a:srgbClr val="000000">
                <a:lumMod val="65000"/>
                <a:lumOff val="35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CFRP Face Sheet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90557" y="2273183"/>
              <a:ext cx="5477854" cy="1281869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CVD Foam (30-40W/</a:t>
              </a:r>
              <a:r>
                <a:rPr kumimoji="0" lang="en-US" sz="16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mK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2561602" y="3085033"/>
              <a:ext cx="935764" cy="940037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673409" y="3200049"/>
              <a:ext cx="712149" cy="710006"/>
            </a:xfrm>
            <a:prstGeom prst="ellipse">
              <a:avLst/>
            </a:prstGeom>
            <a:solidFill>
              <a:srgbClr val="918B6F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95336" y="721181"/>
              <a:ext cx="1177499" cy="36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~0.5W/m</a:t>
              </a:r>
              <a:r>
                <a:rPr kumimoji="0" lang="en-US" sz="16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68505" y="1228540"/>
              <a:ext cx="2837460" cy="622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1.25 W/mK (100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m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) SE4445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Thermal Interface Material</a:t>
              </a:r>
            </a:p>
          </p:txBody>
        </p:sp>
        <p:cxnSp>
          <p:nvCxnSpPr>
            <p:cNvPr id="51" name="Straight Arrow Connector 50"/>
            <p:cNvCxnSpPr>
              <a:stCxn id="50" idx="1"/>
              <a:endCxn id="54" idx="3"/>
            </p:cNvCxnSpPr>
            <p:nvPr/>
          </p:nvCxnSpPr>
          <p:spPr bwMode="auto">
            <a:xfrm flipH="1">
              <a:off x="5768411" y="1539719"/>
              <a:ext cx="400094" cy="212169"/>
            </a:xfrm>
            <a:prstGeom prst="straightConnector1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246975" y="1874871"/>
              <a:ext cx="2103869" cy="36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~1.0 W/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mK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(~200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m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)</a:t>
              </a:r>
            </a:p>
          </p:txBody>
        </p:sp>
        <p:cxnSp>
          <p:nvCxnSpPr>
            <p:cNvPr id="53" name="Straight Arrow Connector 52"/>
            <p:cNvCxnSpPr>
              <a:stCxn id="52" idx="1"/>
            </p:cNvCxnSpPr>
            <p:nvPr/>
          </p:nvCxnSpPr>
          <p:spPr bwMode="auto">
            <a:xfrm flipH="1">
              <a:off x="5768412" y="2055027"/>
              <a:ext cx="478563" cy="4511"/>
            </a:xfrm>
            <a:prstGeom prst="straightConnector1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4" name="Rectangle 53"/>
            <p:cNvSpPr/>
            <p:nvPr/>
          </p:nvSpPr>
          <p:spPr bwMode="auto">
            <a:xfrm>
              <a:off x="290557" y="1657885"/>
              <a:ext cx="5477854" cy="188007"/>
            </a:xfrm>
            <a:prstGeom prst="rect">
              <a:avLst/>
            </a:prstGeom>
            <a:solidFill>
              <a:srgbClr val="FFC000">
                <a:alpha val="36863"/>
              </a:srgb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90557" y="2273183"/>
              <a:ext cx="5477854" cy="9400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99375" y="2306879"/>
              <a:ext cx="2291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1.1 W/mK (100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m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Interface Equivalent</a:t>
              </a:r>
            </a:p>
          </p:txBody>
        </p:sp>
        <p:cxnSp>
          <p:nvCxnSpPr>
            <p:cNvPr id="57" name="Straight Arrow Connector 56"/>
            <p:cNvCxnSpPr>
              <a:stCxn id="56" idx="1"/>
              <a:endCxn id="55" idx="3"/>
            </p:cNvCxnSpPr>
            <p:nvPr/>
          </p:nvCxnSpPr>
          <p:spPr bwMode="auto">
            <a:xfrm flipH="1" flipV="1">
              <a:off x="5768411" y="2320185"/>
              <a:ext cx="630964" cy="309860"/>
            </a:xfrm>
            <a:prstGeom prst="straightConnector1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8" name="Straight Arrow Connector 57"/>
            <p:cNvCxnSpPr>
              <a:stCxn id="56" idx="1"/>
              <a:endCxn id="47" idx="7"/>
            </p:cNvCxnSpPr>
            <p:nvPr/>
          </p:nvCxnSpPr>
          <p:spPr bwMode="auto">
            <a:xfrm flipH="1">
              <a:off x="3360327" y="2630045"/>
              <a:ext cx="3039048" cy="592653"/>
            </a:xfrm>
            <a:prstGeom prst="straightConnector1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6399375" y="3015383"/>
              <a:ext cx="1832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Cooling Tube BC</a:t>
              </a:r>
            </a:p>
          </p:txBody>
        </p:sp>
        <p:cxnSp>
          <p:nvCxnSpPr>
            <p:cNvPr id="60" name="Straight Arrow Connector 59"/>
            <p:cNvCxnSpPr>
              <a:stCxn id="59" idx="1"/>
              <a:endCxn id="48" idx="6"/>
            </p:cNvCxnSpPr>
            <p:nvPr/>
          </p:nvCxnSpPr>
          <p:spPr bwMode="auto">
            <a:xfrm flipH="1">
              <a:off x="3385558" y="3200049"/>
              <a:ext cx="3013817" cy="355003"/>
            </a:xfrm>
            <a:prstGeom prst="straightConnector1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7205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60350"/>
            <a:ext cx="8607060" cy="1143000"/>
          </a:xfrm>
        </p:spPr>
        <p:txBody>
          <a:bodyPr/>
          <a:lstStyle/>
          <a:p>
            <a:r>
              <a:rPr lang="en-US" dirty="0" smtClean="0"/>
              <a:t>Our interfaces at foam-</a:t>
            </a:r>
            <a:r>
              <a:rPr lang="en-US" dirty="0" err="1" smtClean="0"/>
              <a:t>facesheet</a:t>
            </a:r>
            <a:r>
              <a:rPr lang="en-US" dirty="0" smtClean="0"/>
              <a:t> or foam-tube depend deeply on fabrication details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621FA-6C11-AF43-B28F-56777309A7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5" name="Group 16"/>
          <p:cNvGrpSpPr/>
          <p:nvPr/>
        </p:nvGrpSpPr>
        <p:grpSpPr>
          <a:xfrm>
            <a:off x="228600" y="1546860"/>
            <a:ext cx="8801730" cy="1990374"/>
            <a:chOff x="96252" y="4367980"/>
            <a:chExt cx="8801730" cy="1990374"/>
          </a:xfrm>
        </p:grpSpPr>
        <p:grpSp>
          <p:nvGrpSpPr>
            <p:cNvPr id="16" name="Group 13"/>
            <p:cNvGrpSpPr/>
            <p:nvPr/>
          </p:nvGrpSpPr>
          <p:grpSpPr>
            <a:xfrm>
              <a:off x="96252" y="4378960"/>
              <a:ext cx="3031958" cy="1979394"/>
              <a:chOff x="9316452" y="492760"/>
              <a:chExt cx="3031958" cy="1979394"/>
            </a:xfrm>
          </p:grpSpPr>
          <p:pic>
            <p:nvPicPr>
              <p:cNvPr id="23" name="Picture 2" descr="C:\Users\jhsilber\Desktop\New Work during AUW\ATLAS Upgrade\Resin foam infiltration\A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316452" y="492760"/>
                <a:ext cx="3031958" cy="1920240"/>
              </a:xfrm>
              <a:prstGeom prst="rect">
                <a:avLst/>
              </a:prstGeom>
              <a:noFill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9373602" y="2133600"/>
                <a:ext cx="2801280" cy="33855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(A)  50um resin film, 25um peel</a:t>
                </a:r>
              </a:p>
            </p:txBody>
          </p:sp>
        </p:grpSp>
        <p:grpSp>
          <p:nvGrpSpPr>
            <p:cNvPr id="17" name="Group 14"/>
            <p:cNvGrpSpPr/>
            <p:nvPr/>
          </p:nvGrpSpPr>
          <p:grpSpPr>
            <a:xfrm>
              <a:off x="3173730" y="4373511"/>
              <a:ext cx="2834640" cy="1984843"/>
              <a:chOff x="9416142" y="2948571"/>
              <a:chExt cx="2834640" cy="1984843"/>
            </a:xfrm>
          </p:grpSpPr>
          <p:pic>
            <p:nvPicPr>
              <p:cNvPr id="21" name="Picture 3" descr="C:\Users\jhsilber\Desktop\New Work during AUW\ATLAS Upgrade\Resin foam infiltration\B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416142" y="2948571"/>
                <a:ext cx="2834640" cy="1920240"/>
              </a:xfrm>
              <a:prstGeom prst="rect">
                <a:avLst/>
              </a:prstGeom>
              <a:noFill/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9549381" y="4594860"/>
                <a:ext cx="2557623" cy="33855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(B)  No resin film, 25um peel</a:t>
                </a:r>
              </a:p>
            </p:txBody>
          </p:sp>
        </p:grpSp>
        <p:grpSp>
          <p:nvGrpSpPr>
            <p:cNvPr id="18" name="Group 15"/>
            <p:cNvGrpSpPr/>
            <p:nvPr/>
          </p:nvGrpSpPr>
          <p:grpSpPr>
            <a:xfrm>
              <a:off x="6063342" y="4367980"/>
              <a:ext cx="2834640" cy="1990374"/>
              <a:chOff x="9416142" y="5206180"/>
              <a:chExt cx="2834640" cy="1990374"/>
            </a:xfrm>
          </p:grpSpPr>
          <p:pic>
            <p:nvPicPr>
              <p:cNvPr id="19" name="Picture 4" descr="C:\Users\jhsilber\Desktop\New Work during AUW\ATLAS Upgrade\Resin foam infiltration\C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416142" y="5206180"/>
                <a:ext cx="2834640" cy="1920240"/>
              </a:xfrm>
              <a:prstGeom prst="rect">
                <a:avLst/>
              </a:prstGeom>
              <a:noFill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9558846" y="6858000"/>
                <a:ext cx="2554417" cy="33855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(C)  No resin film, 75um peel</a:t>
                </a:r>
              </a:p>
            </p:txBody>
          </p:sp>
        </p:grpSp>
      </p:grpSp>
      <p:pic>
        <p:nvPicPr>
          <p:cNvPr id="25" name="Picture 4" descr="U:\ATLAS Upgrade\I-Beam\Images, Drawings, Views\2011-03-25 1m I-beam prototype pics\IMG_08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739140" y="3820366"/>
            <a:ext cx="3048000" cy="263610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15340" y="4734765"/>
            <a:ext cx="1219200" cy="3385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Epoxy + BN</a:t>
            </a:r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>
            <a:off x="2034540" y="4904042"/>
            <a:ext cx="457200" cy="59327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  <a:tailEnd type="arrow"/>
          </a:ln>
          <a:effectLst/>
        </p:spPr>
      </p:cxnSp>
      <p:pic>
        <p:nvPicPr>
          <p:cNvPr id="28" name="Picture 2" descr="U:\ATLAS Upgrade\I-Beam\Manufacturing Process\2011-11-14 co-cure tube in foam using 0deg k13c2u 45gsm ply\2011-11-18 09.42.44_edit.jpg"/>
          <p:cNvPicPr>
            <a:picLocks noChangeAspect="1" noChangeArrowheads="1"/>
          </p:cNvPicPr>
          <p:nvPr/>
        </p:nvPicPr>
        <p:blipFill>
          <a:blip r:embed="rId6" cstate="print"/>
          <a:srcRect l="13333" t="25556" r="15833" b="21111"/>
          <a:stretch>
            <a:fillRect/>
          </a:stretch>
        </p:blipFill>
        <p:spPr bwMode="auto">
          <a:xfrm>
            <a:off x="3787140" y="3820365"/>
            <a:ext cx="4663440" cy="2633472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939540" y="3896565"/>
            <a:ext cx="1762214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Co-cured sample</a:t>
            </a:r>
          </a:p>
        </p:txBody>
      </p:sp>
    </p:spTree>
    <p:extLst>
      <p:ext uri="{BB962C8B-B14F-4D97-AF65-F5344CB8AC3E}">
        <p14:creationId xmlns:p14="http://schemas.microsoft.com/office/powerpoint/2010/main" val="406491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use solids for thermal models in FEA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403350"/>
            <a:ext cx="7781925" cy="4538663"/>
          </a:xfrm>
        </p:spPr>
        <p:txBody>
          <a:bodyPr/>
          <a:lstStyle/>
          <a:p>
            <a:pPr lvl="1"/>
            <a:r>
              <a:rPr lang="en-US" sz="2000" dirty="0"/>
              <a:t>For structural FEAs, we often use shell bodies (2D) to represent composite </a:t>
            </a:r>
            <a:r>
              <a:rPr lang="en-US" sz="2000" dirty="0" smtClean="0"/>
              <a:t>laminates</a:t>
            </a:r>
          </a:p>
          <a:p>
            <a:pPr lvl="2"/>
            <a:r>
              <a:rPr lang="en-US" sz="2000" dirty="0" smtClean="0"/>
              <a:t>This works because the thru-thickness loads (shear and out-of-plane modulus) are negligible</a:t>
            </a:r>
          </a:p>
          <a:p>
            <a:pPr lvl="1"/>
            <a:r>
              <a:rPr lang="en-US" sz="2000" dirty="0" smtClean="0"/>
              <a:t>For thermal FEAs, the thru-thickness conductivity is </a:t>
            </a:r>
            <a:r>
              <a:rPr lang="en-US" sz="2000" i="1" dirty="0" smtClean="0"/>
              <a:t>essential</a:t>
            </a:r>
          </a:p>
          <a:p>
            <a:pPr lvl="2"/>
            <a:r>
              <a:rPr lang="en-US" sz="2000" dirty="0" smtClean="0"/>
              <a:t>So we have to model 3D bodies of finite thickness</a:t>
            </a:r>
          </a:p>
          <a:p>
            <a:pPr lvl="2"/>
            <a:r>
              <a:rPr lang="en-US" sz="2000" dirty="0" smtClean="0"/>
              <a:t>This adds overhead to model setup</a:t>
            </a:r>
          </a:p>
          <a:p>
            <a:pPr lvl="3"/>
            <a:r>
              <a:rPr lang="en-US" sz="2000" dirty="0" smtClean="0"/>
              <a:t>more contact surfaces to define</a:t>
            </a:r>
          </a:p>
          <a:p>
            <a:pPr lvl="3"/>
            <a:r>
              <a:rPr lang="en-US" sz="2000" dirty="0" smtClean="0"/>
              <a:t>may need a discrete body for every </a:t>
            </a:r>
            <a:r>
              <a:rPr lang="en-US" sz="2000" i="1" dirty="0" smtClean="0"/>
              <a:t>ply</a:t>
            </a:r>
          </a:p>
          <a:p>
            <a:pPr lvl="3"/>
            <a:r>
              <a:rPr lang="en-US" sz="2000" dirty="0" smtClean="0"/>
              <a:t>and each ply body needs a discrete </a:t>
            </a:r>
            <a:r>
              <a:rPr lang="en-US" sz="2000" dirty="0" err="1" smtClean="0"/>
              <a:t>coord</a:t>
            </a:r>
            <a:r>
              <a:rPr lang="en-US" sz="2000" dirty="0" smtClean="0"/>
              <a:t> system to define its orientation</a:t>
            </a:r>
          </a:p>
          <a:p>
            <a:pPr lvl="3"/>
            <a:r>
              <a:rPr lang="en-US" sz="2000" dirty="0" smtClean="0"/>
              <a:t>some FE pre-processors (such as ACP) can make this work much faster (for complex geometries, read “possible”) to do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3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163707"/>
            <a:ext cx="7781925" cy="1143000"/>
          </a:xfrm>
        </p:spPr>
        <p:txBody>
          <a:bodyPr/>
          <a:lstStyle/>
          <a:p>
            <a:r>
              <a:rPr lang="en-US" dirty="0" smtClean="0"/>
              <a:t>We’ve more or less standardized on a typical method for assessing thermal performance of staves for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863" y="3990432"/>
            <a:ext cx="5560571" cy="2277767"/>
          </a:xfrm>
        </p:spPr>
        <p:txBody>
          <a:bodyPr/>
          <a:lstStyle/>
          <a:p>
            <a:pPr lvl="1"/>
            <a:r>
              <a:rPr lang="en-US" sz="2000" dirty="0" smtClean="0"/>
              <a:t>Stave has all fab processes and materials</a:t>
            </a:r>
          </a:p>
          <a:p>
            <a:pPr lvl="1"/>
            <a:r>
              <a:rPr lang="en-US" sz="2000" dirty="0" smtClean="0"/>
              <a:t>2+ Si/Pt dummy module heaters</a:t>
            </a:r>
          </a:p>
          <a:p>
            <a:pPr lvl="1"/>
            <a:r>
              <a:rPr lang="en-US" sz="2000" dirty="0" smtClean="0"/>
              <a:t>IR camera images heaters on and off</a:t>
            </a:r>
          </a:p>
          <a:p>
            <a:pPr lvl="1"/>
            <a:r>
              <a:rPr lang="el-GR" sz="2000" dirty="0" smtClean="0">
                <a:latin typeface="Calibri" panose="020F0502020204030204" pitchFamily="34" charset="0"/>
              </a:rPr>
              <a:t>Δ</a:t>
            </a:r>
            <a:r>
              <a:rPr lang="en-US" sz="2000" dirty="0" smtClean="0"/>
              <a:t>T = T</a:t>
            </a:r>
            <a:r>
              <a:rPr lang="en-US" sz="2000" baseline="-25000" dirty="0" smtClean="0"/>
              <a:t>on</a:t>
            </a:r>
            <a:r>
              <a:rPr lang="en-US" sz="2000" dirty="0" smtClean="0"/>
              <a:t> –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off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, typical spec</a:t>
            </a:r>
            <a:r>
              <a:rPr lang="el-GR" sz="2000" dirty="0">
                <a:latin typeface="Calibri" panose="020F0502020204030204" pitchFamily="34" charset="0"/>
              </a:rPr>
              <a:t> Δ</a:t>
            </a:r>
            <a:r>
              <a:rPr lang="en-US" sz="2000" dirty="0"/>
              <a:t>T</a:t>
            </a:r>
            <a:r>
              <a:rPr lang="en-US" sz="2000" dirty="0" smtClean="0"/>
              <a:t> &lt; 8-10°C</a:t>
            </a:r>
          </a:p>
          <a:p>
            <a:pPr lvl="1"/>
            <a:r>
              <a:rPr lang="en-US" sz="2000" dirty="0" smtClean="0"/>
              <a:t>This type of test includes the </a:t>
            </a:r>
            <a:r>
              <a:rPr lang="en-US" sz="2000" i="1" u="sng" dirty="0" smtClean="0"/>
              <a:t>interfaces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Joe Silber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42863" y="1491500"/>
            <a:ext cx="8058273" cy="4776700"/>
            <a:chOff x="111854" y="1133214"/>
            <a:chExt cx="8914700" cy="52843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54" y="1133214"/>
              <a:ext cx="2804829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 descr="testmodu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16683" y="1133214"/>
              <a:ext cx="3197593" cy="2666999"/>
            </a:xfrm>
            <a:prstGeom prst="rect">
              <a:avLst/>
            </a:prstGeom>
            <a:noFill/>
            <a:ln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192" y="1182849"/>
              <a:ext cx="2658362" cy="5234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205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Thermal-mechanical behavior is pretty straightforward to do in FEA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9112" lvl="1" indent="-457200">
              <a:buFont typeface="+mj-lt"/>
              <a:buAutoNum type="arabicPeriod"/>
            </a:pPr>
            <a:r>
              <a:rPr lang="en-US" dirty="0" smtClean="0"/>
              <a:t>Solve the thermal problem</a:t>
            </a:r>
          </a:p>
          <a:p>
            <a:pPr marL="519112" lvl="1" indent="-457200">
              <a:buFont typeface="+mj-lt"/>
              <a:buAutoNum type="arabicPeriod"/>
            </a:pPr>
            <a:r>
              <a:rPr lang="en-US" dirty="0" smtClean="0"/>
              <a:t>Pass temperature data as input to structural</a:t>
            </a:r>
          </a:p>
          <a:p>
            <a:pPr marL="519112" lvl="1" indent="-457200">
              <a:buFont typeface="+mj-lt"/>
              <a:buAutoNum type="arabicPeriod"/>
            </a:pPr>
            <a:r>
              <a:rPr lang="en-US" dirty="0" smtClean="0"/>
              <a:t>Solve the structural problem</a:t>
            </a:r>
          </a:p>
          <a:p>
            <a:pPr marL="115887" indent="0"/>
            <a:endParaRPr lang="en-US" dirty="0"/>
          </a:p>
          <a:p>
            <a:pPr marL="115887" indent="0"/>
            <a:r>
              <a:rPr lang="en-US" dirty="0" smtClean="0"/>
              <a:t>It is </a:t>
            </a:r>
            <a:r>
              <a:rPr lang="en-US" i="1" dirty="0"/>
              <a:t>not</a:t>
            </a:r>
            <a:r>
              <a:rPr lang="en-US" dirty="0"/>
              <a:t> straightforward to </a:t>
            </a:r>
            <a:r>
              <a:rPr lang="en-US" dirty="0" smtClean="0"/>
              <a:t>test.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73077"/>
      </p:ext>
    </p:extLst>
  </p:cSld>
  <p:clrMapOvr>
    <a:masterClrMapping/>
  </p:clrMapOvr>
</p:sld>
</file>

<file path=ppt/theme/theme1.xml><?xml version="1.0" encoding="utf-8"?>
<a:theme xmlns:a="http://schemas.openxmlformats.org/drawingml/2006/main" name="LBN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LBNL.thmx</Template>
  <TotalTime>6373</TotalTime>
  <Words>1040</Words>
  <Application>Microsoft Office PowerPoint</Application>
  <PresentationFormat>On-screen Show (4:3)</PresentationFormat>
  <Paragraphs>170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Lucida Grande</vt:lpstr>
      <vt:lpstr>Symbol</vt:lpstr>
      <vt:lpstr>Trebuchet MS</vt:lpstr>
      <vt:lpstr>Wingdings</vt:lpstr>
      <vt:lpstr>LBNL</vt:lpstr>
      <vt:lpstr>Thermal modeling, interfaces, test results</vt:lpstr>
      <vt:lpstr>Thermal modeling of our typical detector structures, like ATLAS pixel local supports, is interesting</vt:lpstr>
      <vt:lpstr>High in-plane thermal conductivity can be achieved for CFRP</vt:lpstr>
      <vt:lpstr>Thru-thickness thermal conductivity is generally 2-3 orders of magnitude lower</vt:lpstr>
      <vt:lpstr>The interfaces are important resistors in our typical geometries</vt:lpstr>
      <vt:lpstr>Our interfaces at foam-facesheet or foam-tube depend deeply on fabrication details</vt:lpstr>
      <vt:lpstr>We need to use solids for thermal models in FEA</vt:lpstr>
      <vt:lpstr>We’ve more or less standardized on a typical method for assessing thermal performance of staves for detectors</vt:lpstr>
      <vt:lpstr>Thermal-mechanical behavior is pretty straightforward to do in FEA</vt:lpstr>
      <vt:lpstr>We’ve used combined IR (thermal) + TVH (interferometry) to do this on I-beam</vt:lpstr>
      <vt:lpstr>It is highly effective at validating FEA, but takes some work to do</vt:lpstr>
      <vt:lpstr>We typically fill our epoxies with particles to enhance Km</vt:lpstr>
      <vt:lpstr>There’s been a lot of activity recently on finding new fillers for resins, to enhance K</vt:lpstr>
      <vt:lpstr>Thermal conductivity is important, but filled adhesives still need to be used as adhesives</vt:lpstr>
      <vt:lpstr>Here is an example of an unusable mixture.</vt:lpstr>
      <vt:lpstr>A lower viscosity resin allows more filler, and perhaps better exfoliation / distribution</vt:lpstr>
      <vt:lpstr>Thermal modeling is about intimate investigation of the materials and interfaces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Hartman</dc:creator>
  <cp:lastModifiedBy>Joseph H. Silber</cp:lastModifiedBy>
  <cp:revision>159</cp:revision>
  <dcterms:created xsi:type="dcterms:W3CDTF">2016-02-22T19:00:02Z</dcterms:created>
  <dcterms:modified xsi:type="dcterms:W3CDTF">2016-03-01T19:57:28Z</dcterms:modified>
</cp:coreProperties>
</file>