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8" autoAdjust="0"/>
    <p:restoredTop sz="93558" autoAdjust="0"/>
  </p:normalViewPr>
  <p:slideViewPr>
    <p:cSldViewPr snapToGrid="0" snapToObjects="1">
      <p:cViewPr varScale="1">
        <p:scale>
          <a:sx n="125" d="100"/>
          <a:sy n="125" d="100"/>
        </p:scale>
        <p:origin x="5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A7BA5-4399-5143-BDE2-3200F30D9204}" type="datetimeFigureOut">
              <a:rPr lang="en-US" smtClean="0"/>
              <a:t>3/1/2016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16DC-945F-9541-BBF3-2CDAE6103F9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74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816DC-945F-9541-BBF3-2CDAE6103F9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34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CH" sz="1800"/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fr-CH"/>
          </a:p>
        </p:txBody>
      </p:sp>
      <p:pic>
        <p:nvPicPr>
          <p:cNvPr id="7" name="Picture 7" descr="LBNL_Banner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313-24CE-EA4D-825C-0606C45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97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A988-913D-D848-BE1E-4DFB2134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B0E7-DEF2-6C4B-9F36-2ED52D03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21FA-6C11-AF43-B28F-56777309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DB70-0188-8F4E-ABD7-114FA11AF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10B1-C6BD-EC4B-8C88-8AD43B55B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Joe Silber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6AC34C-5073-B949-8291-F9B317A2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1" r:id="rId2"/>
    <p:sldLayoutId id="2147483718" r:id="rId3"/>
    <p:sldLayoutId id="2147483712" r:id="rId4"/>
    <p:sldLayoutId id="2147483713" r:id="rId5"/>
    <p:sldLayoutId id="2147483714" r:id="rId6"/>
    <p:sldLayoutId id="2147483719" r:id="rId7"/>
    <p:sldLayoutId id="2147483715" r:id="rId8"/>
    <p:sldLayoutId id="2147483716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Composite </a:t>
            </a:r>
            <a:r>
              <a:rPr lang="fr-CH" dirty="0" err="1" smtClean="0"/>
              <a:t>Joining</a:t>
            </a:r>
            <a:r>
              <a:rPr lang="fr-CH" dirty="0" smtClean="0"/>
              <a:t> Techniques:</a:t>
            </a:r>
            <a:br>
              <a:rPr lang="fr-CH" dirty="0" smtClean="0"/>
            </a:br>
            <a:r>
              <a:rPr lang="fr-CH" dirty="0" err="1" smtClean="0"/>
              <a:t>Bolted</a:t>
            </a:r>
            <a:r>
              <a:rPr lang="fr-CH" dirty="0" smtClean="0"/>
              <a:t> Joints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LBNL Composites Workshop</a:t>
            </a:r>
          </a:p>
          <a:p>
            <a:r>
              <a:rPr lang="fr-CH" dirty="0" smtClean="0"/>
              <a:t>February 29-March 3, 2016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55147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260350"/>
            <a:ext cx="8087995" cy="1143000"/>
          </a:xfrm>
        </p:spPr>
        <p:txBody>
          <a:bodyPr/>
          <a:lstStyle/>
          <a:p>
            <a:r>
              <a:rPr lang="en-US" sz="2400" dirty="0" err="1" smtClean="0"/>
              <a:t>Ti</a:t>
            </a:r>
            <a:r>
              <a:rPr lang="en-US" sz="2400" dirty="0" smtClean="0"/>
              <a:t> 6Al-4V is probably the baseline bolt material for any joint in a detector with significant load to carry – the material reductions of weaker bolts are false savings, to first order.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754" y="1573213"/>
            <a:ext cx="6221666" cy="4368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grip material is </a:t>
            </a:r>
            <a:r>
              <a:rPr lang="en-US" i="1" dirty="0" smtClean="0"/>
              <a:t>anisotropic</a:t>
            </a:r>
            <a:r>
              <a:rPr lang="en-US" dirty="0" smtClean="0"/>
              <a:t> for a typical fiber-reinforced flange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478280"/>
            <a:ext cx="7781925" cy="4463733"/>
          </a:xfrm>
        </p:spPr>
        <p:txBody>
          <a:bodyPr/>
          <a:lstStyle/>
          <a:p>
            <a:pPr lvl="1"/>
            <a:r>
              <a:rPr lang="en-US" dirty="0" smtClean="0"/>
              <a:t>In-plane, the design might be quasi-isotropic, but that’s only </a:t>
            </a:r>
            <a:r>
              <a:rPr lang="en-US" i="1" dirty="0" smtClean="0"/>
              <a:t>in</a:t>
            </a:r>
            <a:r>
              <a:rPr lang="en-US" dirty="0" smtClean="0"/>
              <a:t>-plane</a:t>
            </a:r>
          </a:p>
          <a:p>
            <a:pPr lvl="1"/>
            <a:r>
              <a:rPr lang="en-US" dirty="0" smtClean="0"/>
              <a:t>Through the thickness (out-of-plane of the fibers) the plastic matrix dominates</a:t>
            </a:r>
          </a:p>
          <a:p>
            <a:pPr lvl="1"/>
            <a:r>
              <a:rPr lang="en-US" dirty="0" smtClean="0"/>
              <a:t>Typical moduli may be</a:t>
            </a:r>
          </a:p>
          <a:p>
            <a:pPr lvl="2"/>
            <a:r>
              <a:rPr lang="en-US" dirty="0" smtClean="0"/>
              <a:t>in-plane tensile: 100 </a:t>
            </a:r>
            <a:r>
              <a:rPr lang="en-US" dirty="0" err="1" smtClean="0"/>
              <a:t>GPa</a:t>
            </a:r>
            <a:endParaRPr lang="en-US" dirty="0" smtClean="0"/>
          </a:p>
          <a:p>
            <a:pPr lvl="2"/>
            <a:r>
              <a:rPr lang="en-US" dirty="0" smtClean="0"/>
              <a:t>in-plane shear: 45 </a:t>
            </a:r>
            <a:r>
              <a:rPr lang="en-US" dirty="0" err="1" smtClean="0"/>
              <a:t>GPa</a:t>
            </a:r>
            <a:endParaRPr lang="en-US" dirty="0"/>
          </a:p>
          <a:p>
            <a:pPr lvl="2"/>
            <a:r>
              <a:rPr lang="en-US" dirty="0" smtClean="0"/>
              <a:t>out-of-plane tensile: 6 </a:t>
            </a:r>
            <a:r>
              <a:rPr lang="en-US" dirty="0" err="1" smtClean="0"/>
              <a:t>GPa</a:t>
            </a:r>
            <a:endParaRPr lang="en-US" dirty="0" smtClean="0"/>
          </a:p>
          <a:p>
            <a:pPr lvl="2"/>
            <a:r>
              <a:rPr lang="en-US" dirty="0" smtClean="0"/>
              <a:t>out-of-plane shear: 3 </a:t>
            </a:r>
            <a:r>
              <a:rPr lang="en-US" dirty="0" err="1" smtClean="0"/>
              <a:t>Gpa</a:t>
            </a:r>
            <a:endParaRPr lang="en-US" dirty="0" smtClean="0"/>
          </a:p>
          <a:p>
            <a:pPr lvl="1"/>
            <a:r>
              <a:rPr lang="en-US" dirty="0" smtClean="0"/>
              <a:t>17:1 ratio of in-plane vs out-of-plane is </a:t>
            </a:r>
            <a:r>
              <a:rPr lang="en-US" i="1" dirty="0" smtClean="0"/>
              <a:t>really</a:t>
            </a:r>
            <a:r>
              <a:rPr lang="en-US" dirty="0" smtClean="0"/>
              <a:t> important to acknowledge for bolted joint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composite </a:t>
            </a:r>
            <a:r>
              <a:rPr lang="en-US" dirty="0"/>
              <a:t>bolted joints break some of our </a:t>
            </a:r>
            <a:r>
              <a:rPr lang="en-US" dirty="0" smtClean="0"/>
              <a:t>engineering </a:t>
            </a:r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73213"/>
            <a:ext cx="8080375" cy="4368800"/>
          </a:xfrm>
        </p:spPr>
        <p:txBody>
          <a:bodyPr/>
          <a:lstStyle/>
          <a:p>
            <a:pPr lvl="1"/>
            <a:r>
              <a:rPr lang="en-US" sz="2000" dirty="0" smtClean="0"/>
              <a:t>They tend to be…</a:t>
            </a:r>
          </a:p>
          <a:p>
            <a:pPr lvl="2"/>
            <a:r>
              <a:rPr lang="en-US" sz="2000" dirty="0" smtClean="0"/>
              <a:t>stiff in bending (like metal)</a:t>
            </a:r>
          </a:p>
          <a:p>
            <a:pPr lvl="2"/>
            <a:r>
              <a:rPr lang="en-US" sz="2000" dirty="0" smtClean="0"/>
              <a:t>soft in thru-thickness compression (like plastic)</a:t>
            </a:r>
          </a:p>
          <a:p>
            <a:pPr lvl="1"/>
            <a:r>
              <a:rPr lang="en-US" sz="2000" dirty="0" smtClean="0"/>
              <a:t>The joint material often limits the bolt preload!</a:t>
            </a:r>
          </a:p>
          <a:p>
            <a:pPr lvl="2"/>
            <a:r>
              <a:rPr lang="en-US" sz="2000" dirty="0" smtClean="0"/>
              <a:t>totally different from usual case, where it’s the tensile strength of the bolt that drives torque specs</a:t>
            </a:r>
          </a:p>
          <a:p>
            <a:pPr lvl="2"/>
            <a:r>
              <a:rPr lang="en-US" sz="2000" dirty="0" smtClean="0"/>
              <a:t>joint separation is a real concern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igh joint constant</a:t>
            </a:r>
          </a:p>
          <a:p>
            <a:pPr lvl="2"/>
            <a:r>
              <a:rPr lang="en-US" sz="2000" dirty="0" smtClean="0"/>
              <a:t>joint does not carry much</a:t>
            </a:r>
            <a:br>
              <a:rPr lang="en-US" sz="2000" dirty="0" smtClean="0"/>
            </a:br>
            <a:r>
              <a:rPr lang="en-US" sz="2000" dirty="0" smtClean="0"/>
              <a:t>of the load</a:t>
            </a:r>
          </a:p>
          <a:p>
            <a:pPr lvl="1"/>
            <a:r>
              <a:rPr lang="en-US" sz="2000" dirty="0" smtClean="0"/>
              <a:t>Usually the bolt is “along-for-the-ride”, but with composite flanges it’s the exact opposite – generally the </a:t>
            </a:r>
            <a:r>
              <a:rPr lang="en-US" sz="2000" i="1" dirty="0" smtClean="0"/>
              <a:t>joint</a:t>
            </a:r>
            <a:r>
              <a:rPr lang="en-US" sz="2000" dirty="0" smtClean="0"/>
              <a:t> is the compliant member</a:t>
            </a:r>
          </a:p>
          <a:p>
            <a:pPr lvl="2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6280" y="4232076"/>
            <a:ext cx="4572000" cy="95410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joint constant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amount of external load taken by bolt)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</a:p>
          <a:p>
            <a:pPr marL="0" lvl="2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external load that joint carries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lvl="2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=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1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bolt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 (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1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joint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14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bolt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lvl="2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=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a.k.a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“force ratio”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055620" y="4399746"/>
            <a:ext cx="14706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776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" y="107950"/>
            <a:ext cx="8663939" cy="1143000"/>
          </a:xfrm>
        </p:spPr>
        <p:txBody>
          <a:bodyPr/>
          <a:lstStyle/>
          <a:p>
            <a:r>
              <a:rPr lang="en-US" sz="2800" dirty="0" smtClean="0"/>
              <a:t>STAR IDS is example of some challenges we face in our bolted joints for detector global supports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" y="1250949"/>
            <a:ext cx="8458199" cy="1400811"/>
          </a:xfrm>
        </p:spPr>
        <p:txBody>
          <a:bodyPr/>
          <a:lstStyle/>
          <a:p>
            <a:pPr lvl="1"/>
            <a:r>
              <a:rPr lang="en-US" dirty="0" smtClean="0"/>
              <a:t>flanges near IR </a:t>
            </a:r>
            <a:r>
              <a:rPr lang="en-US" dirty="0" smtClean="0">
                <a:sym typeface="Wingdings" panose="05000000000000000000" pitchFamily="2" charset="2"/>
              </a:rPr>
              <a:t> CFRP for low Z, low mass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surrounding detectors can force small diameter flanges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long narrow supports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63524" y="2758282"/>
            <a:ext cx="7616952" cy="3429000"/>
            <a:chOff x="763524" y="2720182"/>
            <a:chExt cx="7616952" cy="3429000"/>
          </a:xfrm>
        </p:grpSpPr>
        <p:pic>
          <p:nvPicPr>
            <p:cNvPr id="6" name="Picture 2" descr="U:\STAR HFT\Composites Manufacturing\Photos\IDS 2011 Assembly Photos by Roy\XBD201109-01284-18.TIF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63524" y="2720182"/>
              <a:ext cx="7616952" cy="3429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3774949" y="3101182"/>
              <a:ext cx="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2D2DB9"/>
              </a:solidFill>
              <a:prstDash val="solid"/>
              <a:tailEnd type="arrow"/>
            </a:ln>
            <a:effectLst>
              <a:glow rad="228600">
                <a:srgbClr val="00CC99">
                  <a:satMod val="175000"/>
                  <a:alpha val="40000"/>
                </a:srgb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" name="Straight Arrow Connector 7"/>
            <p:cNvCxnSpPr/>
            <p:nvPr/>
          </p:nvCxnSpPr>
          <p:spPr>
            <a:xfrm>
              <a:off x="5303214" y="3101182"/>
              <a:ext cx="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2D2DB9"/>
              </a:solidFill>
              <a:prstDash val="solid"/>
              <a:tailEnd type="arrow"/>
            </a:ln>
            <a:effectLst>
              <a:glow rad="228600">
                <a:srgbClr val="00CC99">
                  <a:satMod val="175000"/>
                  <a:alpha val="40000"/>
                </a:srgb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" name="TextBox 8"/>
            <p:cNvSpPr txBox="1"/>
            <p:nvPr/>
          </p:nvSpPr>
          <p:spPr>
            <a:xfrm>
              <a:off x="3683205" y="2765907"/>
              <a:ext cx="17459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FF00"/>
                  </a:solidFill>
                  <a:effectLst>
                    <a:glow rad="228600">
                      <a:srgbClr val="00CC9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  <a:ea typeface="+mn-ea"/>
                  <a:cs typeface="+mn-cs"/>
                </a:rPr>
                <a:t>200 kg carried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FF00"/>
                  </a:solidFill>
                  <a:effectLst>
                    <a:glow rad="228600">
                      <a:srgbClr val="00CC9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  <a:ea typeface="+mn-ea"/>
                  <a:cs typeface="+mn-cs"/>
                </a:rPr>
                <a:t>thru these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FF00"/>
                  </a:solidFill>
                  <a:effectLst>
                    <a:glow rad="228600">
                      <a:srgbClr val="00CC9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  <a:ea typeface="+mn-ea"/>
                  <a:cs typeface="+mn-cs"/>
                </a:rPr>
                <a:t>flanges</a:t>
              </a:r>
              <a:endParaRPr lang="en-US" sz="1800" b="1" dirty="0">
                <a:solidFill>
                  <a:srgbClr val="FFFF00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043941" y="4762342"/>
              <a:ext cx="6979919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2D2DB9"/>
              </a:solidFill>
              <a:prstDash val="solid"/>
              <a:headEnd type="arrow" w="med" len="med"/>
              <a:tailEnd type="arrow" w="med" len="med"/>
            </a:ln>
            <a:effectLst>
              <a:glow rad="228600">
                <a:srgbClr val="00CC99">
                  <a:satMod val="175000"/>
                  <a:alpha val="40000"/>
                </a:srgb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4" name="TextBox 13"/>
            <p:cNvSpPr txBox="1"/>
            <p:nvPr/>
          </p:nvSpPr>
          <p:spPr>
            <a:xfrm>
              <a:off x="4085558" y="476234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FF00"/>
                  </a:solidFill>
                  <a:effectLst>
                    <a:glow rad="228600">
                      <a:srgbClr val="00CC9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/>
                  <a:ea typeface="+mn-ea"/>
                  <a:cs typeface="+mn-cs"/>
                </a:rPr>
                <a:t>4.63 m</a:t>
              </a:r>
              <a:endParaRPr lang="en-US" sz="1800" b="1" dirty="0">
                <a:solidFill>
                  <a:srgbClr val="FFFF00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56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joint flanges </a:t>
            </a:r>
            <a:r>
              <a:rPr lang="en-US" i="1" dirty="0" smtClean="0"/>
              <a:t>really</a:t>
            </a:r>
            <a:r>
              <a:rPr lang="en-US" dirty="0" smtClean="0"/>
              <a:t> matter in global deflection of the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53739" y="3167114"/>
            <a:ext cx="5301297" cy="2827987"/>
            <a:chOff x="4419748" y="3712845"/>
            <a:chExt cx="5089995" cy="2715268"/>
          </a:xfrm>
        </p:grpSpPr>
        <p:pic>
          <p:nvPicPr>
            <p:cNvPr id="19" name="Picture 18" descr="C:\Users\jhsilber\Desktop\snapshot.png"/>
            <p:cNvPicPr/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419748" y="3712845"/>
              <a:ext cx="4571851" cy="2611755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614237" y="5541586"/>
              <a:ext cx="2895506" cy="8865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Strain plot indicates how joint/flange locations are crucial to global deflection</a:t>
              </a:r>
              <a:endParaRPr lang="en-US" sz="1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2625" y="1551551"/>
            <a:ext cx="4669426" cy="2410302"/>
            <a:chOff x="4190999" y="1200767"/>
            <a:chExt cx="4759569" cy="245683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4343" t="28125" r="14857" b="28542"/>
            <a:stretch>
              <a:fillRect/>
            </a:stretch>
          </p:blipFill>
          <p:spPr bwMode="auto">
            <a:xfrm>
              <a:off x="4190999" y="1524000"/>
              <a:ext cx="4759569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062439" y="1462525"/>
              <a:ext cx="0" cy="508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934200" y="1494109"/>
              <a:ext cx="0" cy="7156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96000" y="1524000"/>
              <a:ext cx="1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248401" y="1503035"/>
              <a:ext cx="0" cy="9353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29562" y="1200767"/>
              <a:ext cx="2601879" cy="37646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Key CFRP bolted joints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688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21" y="260350"/>
            <a:ext cx="8757395" cy="1143000"/>
          </a:xfrm>
        </p:spPr>
        <p:txBody>
          <a:bodyPr/>
          <a:lstStyle/>
          <a:p>
            <a:r>
              <a:rPr lang="en-US" dirty="0" smtClean="0"/>
              <a:t>There is a temptation to initially model flanges as full face-face contacts (left). Big </a:t>
            </a:r>
            <a:r>
              <a:rPr lang="en-US" dirty="0" err="1" smtClean="0"/>
              <a:t>overconstraint</a:t>
            </a:r>
            <a:r>
              <a:rPr lang="en-US" dirty="0" smtClean="0"/>
              <a:t>. Falsely stiffens the model.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04321" y="1884933"/>
            <a:ext cx="8757395" cy="3635278"/>
            <a:chOff x="784860" y="1576755"/>
            <a:chExt cx="7442200" cy="3089328"/>
          </a:xfrm>
        </p:grpSpPr>
        <p:grpSp>
          <p:nvGrpSpPr>
            <p:cNvPr id="6" name="Group 5"/>
            <p:cNvGrpSpPr/>
            <p:nvPr/>
          </p:nvGrpSpPr>
          <p:grpSpPr>
            <a:xfrm>
              <a:off x="784860" y="1576755"/>
              <a:ext cx="7442200" cy="3089328"/>
              <a:chOff x="152400" y="914400"/>
              <a:chExt cx="8661400" cy="359542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343400" y="914400"/>
                <a:ext cx="4470400" cy="2895600"/>
                <a:chOff x="228600" y="3810000"/>
                <a:chExt cx="4470400" cy="289560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28600" y="3810000"/>
                  <a:ext cx="4470400" cy="2895600"/>
                  <a:chOff x="228600" y="3810000"/>
                  <a:chExt cx="4470400" cy="2895600"/>
                </a:xfrm>
              </p:grpSpPr>
              <p:pic>
                <p:nvPicPr>
                  <p:cNvPr id="22" name="Picture 21" descr="preview.png"/>
                  <p:cNvPicPr>
                    <a:picLocks/>
                  </p:cNvPicPr>
                  <p:nvPr/>
                </p:nvPicPr>
                <p:blipFill>
                  <a:blip r:embed="rId2" cstate="print"/>
                  <a:srcRect t="20208" r="31250" b="20725"/>
                  <a:stretch>
                    <a:fillRect/>
                  </a:stretch>
                </p:blipFill>
                <p:spPr>
                  <a:xfrm>
                    <a:off x="228600" y="3810000"/>
                    <a:ext cx="4470400" cy="2895600"/>
                  </a:xfrm>
                  <a:prstGeom prst="rect">
                    <a:avLst/>
                  </a:prstGeom>
                  <a:ln>
                    <a:solidFill>
                      <a:srgbClr val="000000"/>
                    </a:solidFill>
                  </a:ln>
                </p:spPr>
              </p:pic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14923" y="5715000"/>
                    <a:ext cx="3571277" cy="943649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3333CC"/>
                    </a:solidFill>
                    <a:prstDash val="solid"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Revised model joint geometry,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bolts</a:t>
                    </a: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 and thick sections all solid modeled, parameterized stiffness of contact faces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(more discussion to come)</a:t>
                    </a:r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276600" y="3962400"/>
                  <a:ext cx="740714" cy="3652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rPr>
                    <a:t>CONE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872219" y="5181600"/>
                  <a:ext cx="582171" cy="3652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rPr>
                    <a:t>OSC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52400" y="914400"/>
                <a:ext cx="3581400" cy="2487083"/>
                <a:chOff x="457200" y="838199"/>
                <a:chExt cx="3581400" cy="2487083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57200" y="838199"/>
                  <a:ext cx="3581400" cy="2487083"/>
                  <a:chOff x="228600" y="838199"/>
                  <a:chExt cx="3581400" cy="2487083"/>
                </a:xfrm>
              </p:grpSpPr>
              <p:pic>
                <p:nvPicPr>
                  <p:cNvPr id="17" name="Picture 16" descr="preview.png"/>
                  <p:cNvPicPr>
                    <a:picLocks/>
                  </p:cNvPicPr>
                  <p:nvPr/>
                </p:nvPicPr>
                <p:blipFill>
                  <a:blip r:embed="rId3" cstate="print"/>
                  <a:srcRect t="6218" r="15625" b="16062"/>
                  <a:stretch>
                    <a:fillRect/>
                  </a:stretch>
                </p:blipFill>
                <p:spPr>
                  <a:xfrm>
                    <a:off x="228600" y="838199"/>
                    <a:ext cx="3581400" cy="2487083"/>
                  </a:xfrm>
                  <a:prstGeom prst="rect">
                    <a:avLst/>
                  </a:prstGeom>
                  <a:ln>
                    <a:solidFill>
                      <a:srgbClr val="000000"/>
                    </a:solidFill>
                  </a:ln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04800" y="2514599"/>
                    <a:ext cx="3276600" cy="730567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3333CC"/>
                    </a:solidFill>
                    <a:prstDash val="solid"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Original model joint geometry,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face-face</a:t>
                    </a: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 contacts at joints,</a:t>
                    </a:r>
                  </a:p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rPr>
                      <a:t>some thick sections modeled as shells</a:t>
                    </a: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1676400" y="2057400"/>
                  <a:ext cx="582171" cy="3652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rPr>
                    <a:t>OSC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85519" y="838200"/>
                  <a:ext cx="986456" cy="5479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rPr>
                    <a:t>CONE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rPr>
                    <a:t>(not shown)</a:t>
                  </a:r>
                </a:p>
              </p:txBody>
            </p:sp>
          </p:grp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4724401" y="3276601"/>
                <a:ext cx="191968" cy="80304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0000">
                    <a:alpha val="40000"/>
                  </a:srgbClr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4343401" y="4079648"/>
                <a:ext cx="1828800" cy="42616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>
                    <a:alpha val="40000"/>
                  </a:srgbClr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Nearly equivalently, can model as 6 DOF springs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2400" y="3581400"/>
                <a:ext cx="3581400" cy="92842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0000">
                    <a:alpha val="40000"/>
                  </a:srgbClr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Note: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Simply replacing face-face contacts with point contacts at hole locations would increase compliance 9% (separate study). Still insufficient to capture compliance accurately.</a:t>
                </a: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H="1" flipV="1">
              <a:off x="1211580" y="3366512"/>
              <a:ext cx="160020" cy="517101"/>
            </a:xfrm>
            <a:prstGeom prst="straightConnector1">
              <a:avLst/>
            </a:prstGeom>
            <a:ln>
              <a:solidFill>
                <a:srgbClr val="000000">
                  <a:alpha val="40000"/>
                </a:srgb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87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217014"/>
            <a:ext cx="8286115" cy="973308"/>
          </a:xfrm>
        </p:spPr>
        <p:txBody>
          <a:bodyPr/>
          <a:lstStyle/>
          <a:p>
            <a:r>
              <a:rPr lang="en-US" sz="2800" dirty="0" smtClean="0"/>
              <a:t>Flanges often require 3D elements rather than shell (2D), to capture thru-thickness and torsion loads appropriately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91" y="1470899"/>
            <a:ext cx="2598894" cy="4368800"/>
          </a:xfrm>
        </p:spPr>
        <p:txBody>
          <a:bodyPr/>
          <a:lstStyle/>
          <a:p>
            <a:pPr lvl="1"/>
            <a:r>
              <a:rPr lang="en-US" sz="1800" dirty="0" smtClean="0"/>
              <a:t>As </a:t>
            </a:r>
            <a:r>
              <a:rPr lang="en-US" sz="1800" dirty="0"/>
              <a:t>approach edges, </a:t>
            </a:r>
            <a:r>
              <a:rPr lang="en-US" sz="1800" dirty="0" smtClean="0"/>
              <a:t>thick </a:t>
            </a:r>
            <a:r>
              <a:rPr lang="en-US" sz="1800" dirty="0"/>
              <a:t>section </a:t>
            </a:r>
            <a:r>
              <a:rPr lang="en-US" sz="1800" dirty="0" smtClean="0"/>
              <a:t>deforms </a:t>
            </a:r>
            <a:r>
              <a:rPr lang="en-US" sz="1800" dirty="0"/>
              <a:t>in modes where typical thin wall, in-plane assumptions do not apply</a:t>
            </a:r>
          </a:p>
          <a:p>
            <a:pPr lvl="1"/>
            <a:r>
              <a:rPr lang="en-US" sz="1800" dirty="0" smtClean="0"/>
              <a:t>Middle section, though </a:t>
            </a:r>
            <a:r>
              <a:rPr lang="en-US" sz="1800" dirty="0"/>
              <a:t>4mm thick, </a:t>
            </a:r>
            <a:r>
              <a:rPr lang="en-US" sz="1800" dirty="0" smtClean="0"/>
              <a:t>ok </a:t>
            </a:r>
            <a:r>
              <a:rPr lang="en-US" sz="1800" dirty="0"/>
              <a:t>to model as shell</a:t>
            </a:r>
          </a:p>
          <a:p>
            <a:pPr lvl="1"/>
            <a:r>
              <a:rPr lang="en-US" sz="1800" dirty="0"/>
              <a:t>At edges, where discrete joint loads effective, the shell assumption breaks down</a:t>
            </a:r>
          </a:p>
          <a:p>
            <a:pPr lvl="1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26080" y="1485824"/>
            <a:ext cx="6096000" cy="4575024"/>
            <a:chOff x="2667000" y="1562024"/>
            <a:chExt cx="6096000" cy="4575024"/>
          </a:xfrm>
        </p:grpSpPr>
        <p:pic>
          <p:nvPicPr>
            <p:cNvPr id="7" name="Picture 6" descr="C:\Users\JHSilber\Desktop\2011-03-02 IDS Cone Analyses\Cone_Study_files\user_files\ACP\SYS-1\flange_thickening.bmp"/>
            <p:cNvPicPr/>
            <p:nvPr/>
          </p:nvPicPr>
          <p:blipFill>
            <a:blip r:embed="rId2" cstate="print"/>
            <a:srcRect l="25259"/>
            <a:stretch>
              <a:fillRect/>
            </a:stretch>
          </p:blipFill>
          <p:spPr bwMode="auto">
            <a:xfrm>
              <a:off x="2667000" y="1562024"/>
              <a:ext cx="6096000" cy="457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eft Brace 7"/>
            <p:cNvSpPr/>
            <p:nvPr/>
          </p:nvSpPr>
          <p:spPr>
            <a:xfrm rot="5400000">
              <a:off x="6639262" y="2489497"/>
              <a:ext cx="304800" cy="476925"/>
            </a:xfrm>
            <a:prstGeom prst="lef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3093719" y="3657601"/>
              <a:ext cx="304800" cy="609600"/>
            </a:xfrm>
            <a:prstGeom prst="lef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3949133">
              <a:off x="4867882" y="1912406"/>
              <a:ext cx="304800" cy="2925117"/>
            </a:xfrm>
            <a:prstGeom prst="lef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130671">
              <a:off x="4374071" y="290246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FLEXURE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rot="16200000">
            <a:off x="2647713" y="2564369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FLEXURE + TORSION + THRU-THICKNESS NORMAL LOADS</a:t>
            </a:r>
            <a:endParaRPr lang="en-US" sz="1400" dirty="0">
              <a:solidFill>
                <a:srgbClr val="000000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4442" y="1509075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rebuchet MS"/>
                <a:ea typeface="+mn-ea"/>
                <a:cs typeface="+mn-cs"/>
              </a:rPr>
              <a:t>FLEXURE + TORSION + THRU-THICKNESS NORMAL LOADS</a:t>
            </a:r>
            <a:endParaRPr lang="en-US" sz="1400" dirty="0">
              <a:solidFill>
                <a:srgbClr val="000000"/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35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" y="161290"/>
            <a:ext cx="8831579" cy="1143000"/>
          </a:xfrm>
        </p:spPr>
        <p:txBody>
          <a:bodyPr/>
          <a:lstStyle/>
          <a:p>
            <a:r>
              <a:rPr lang="en-US" dirty="0" smtClean="0"/>
              <a:t>If softness of joint causes partial separation, then have to do a non-linear contact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1" y="1573213"/>
            <a:ext cx="3874769" cy="4368800"/>
          </a:xfrm>
        </p:spPr>
        <p:txBody>
          <a:bodyPr/>
          <a:lstStyle/>
          <a:p>
            <a:pPr lvl="1"/>
            <a:r>
              <a:rPr lang="en-US" sz="1600" dirty="0" smtClean="0"/>
              <a:t>To right is a local </a:t>
            </a:r>
            <a:r>
              <a:rPr lang="en-US" sz="1600" dirty="0" err="1" smtClean="0"/>
              <a:t>submodel</a:t>
            </a:r>
            <a:r>
              <a:rPr lang="en-US" sz="1600" dirty="0" smtClean="0"/>
              <a:t> with high </a:t>
            </a:r>
            <a:r>
              <a:rPr lang="en-US" sz="1600" dirty="0"/>
              <a:t>mesh refinement and nonlinear contact definitions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/>
              <a:t>“Nonlinear” </a:t>
            </a:r>
            <a:r>
              <a:rPr lang="en-US" sz="1600" dirty="0" smtClean="0"/>
              <a:t>means: </a:t>
            </a:r>
            <a:r>
              <a:rPr lang="en-US" sz="1600" dirty="0"/>
              <a:t>evaluate over a series of </a:t>
            </a:r>
            <a:r>
              <a:rPr lang="en-US" sz="1600" dirty="0" err="1"/>
              <a:t>substeps</a:t>
            </a:r>
            <a:r>
              <a:rPr lang="en-US" sz="1600" dirty="0"/>
              <a:t> to capture the changing contact stiffness as the grip rotates and compresses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/>
              <a:t>Computationally very expensive, and adverse on convergence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Apply load of correct magnitude to the </a:t>
            </a:r>
            <a:r>
              <a:rPr lang="en-US" sz="1600" dirty="0" err="1" smtClean="0"/>
              <a:t>submodel</a:t>
            </a:r>
            <a:r>
              <a:rPr lang="en-US" sz="1600" dirty="0" smtClean="0"/>
              <a:t>, then approximate it in the global model with linear springs. </a:t>
            </a:r>
            <a:endParaRPr lang="en-US" sz="1600" dirty="0"/>
          </a:p>
          <a:p>
            <a:pPr lvl="1"/>
            <a:r>
              <a:rPr lang="en-US" sz="1600" dirty="0" smtClean="0"/>
              <a:t>In this case, the </a:t>
            </a:r>
            <a:r>
              <a:rPr lang="en-US" sz="1600" dirty="0"/>
              <a:t>effect of changing from a standard, high normal stiffness bonded contact to this nonlinear model </a:t>
            </a:r>
            <a:r>
              <a:rPr lang="en-US" sz="1600" dirty="0" smtClean="0"/>
              <a:t>was </a:t>
            </a:r>
            <a:r>
              <a:rPr lang="en-US" sz="1600" dirty="0"/>
              <a:t>39% increase in </a:t>
            </a:r>
            <a:r>
              <a:rPr lang="en-US" sz="1600" dirty="0" smtClean="0"/>
              <a:t>compliance, very significant.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8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80839" y="1573213"/>
            <a:ext cx="4806950" cy="4380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1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58312"/>
            <a:ext cx="7781925" cy="1143000"/>
          </a:xfrm>
        </p:spPr>
        <p:txBody>
          <a:bodyPr/>
          <a:lstStyle/>
          <a:p>
            <a:r>
              <a:rPr lang="en-US" dirty="0" smtClean="0"/>
              <a:t>Non-flatness of joint interfaces is common and also affects stiffness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1201312"/>
            <a:ext cx="8343900" cy="2195616"/>
          </a:xfrm>
        </p:spPr>
        <p:txBody>
          <a:bodyPr/>
          <a:lstStyle/>
          <a:p>
            <a:pPr lvl="1"/>
            <a:r>
              <a:rPr lang="en-US" sz="1800" dirty="0" smtClean="0"/>
              <a:t>Bolt preload has to close the gap of any non-flat interfaces</a:t>
            </a:r>
          </a:p>
          <a:p>
            <a:pPr lvl="2"/>
            <a:r>
              <a:rPr lang="en-US" sz="1800" dirty="0" smtClean="0"/>
              <a:t>but we’re often constrained to low bolt preload</a:t>
            </a:r>
          </a:p>
          <a:p>
            <a:pPr lvl="2"/>
            <a:r>
              <a:rPr lang="en-US" sz="1800" dirty="0" smtClean="0"/>
              <a:t>so we notice this problem in cases where, with metal, we’d never know it</a:t>
            </a:r>
          </a:p>
          <a:p>
            <a:pPr lvl="1"/>
            <a:r>
              <a:rPr lang="en-US" sz="1800" dirty="0" smtClean="0"/>
              <a:t>In the prototype STAR IDS a partial, tapered joint gap of only 0.2 mm max width at the edge, added about 7-10% to the global structure compliance!</a:t>
            </a:r>
          </a:p>
          <a:p>
            <a:pPr lvl="1"/>
            <a:r>
              <a:rPr lang="en-US" sz="1800" dirty="0" smtClean="0"/>
              <a:t>In final version we machined the joint faces flat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Joe Silber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1B313-24CE-EA4D-825C-0606C45237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" y="3348670"/>
            <a:ext cx="8153400" cy="2867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905257"/>
      </p:ext>
    </p:extLst>
  </p:cSld>
  <p:clrMapOvr>
    <a:masterClrMapping/>
  </p:clrMapOvr>
</p:sld>
</file>

<file path=ppt/theme/theme1.xml><?xml version="1.0" encoding="utf-8"?>
<a:theme xmlns:a="http://schemas.openxmlformats.org/drawingml/2006/main" name="LBN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LBNL.thmx</Template>
  <TotalTime>6461</TotalTime>
  <Words>715</Words>
  <Application>Microsoft Office PowerPoint</Application>
  <PresentationFormat>On-screen Show (4:3)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Lucida Grande</vt:lpstr>
      <vt:lpstr>Trebuchet MS</vt:lpstr>
      <vt:lpstr>Wingdings</vt:lpstr>
      <vt:lpstr>LBNL</vt:lpstr>
      <vt:lpstr>Composite Joining Techniques: Bolted Joints</vt:lpstr>
      <vt:lpstr>Joint grip material is anisotropic for a typical fiber-reinforced flange</vt:lpstr>
      <vt:lpstr>So composite bolted joints break some of our engineering expectations</vt:lpstr>
      <vt:lpstr>STAR IDS is example of some challenges we face in our bolted joints for detector global supports</vt:lpstr>
      <vt:lpstr>The joint flanges really matter in global deflection of the structure</vt:lpstr>
      <vt:lpstr>There is a temptation to initially model flanges as full face-face contacts (left). Big overconstraint. Falsely stiffens the model.</vt:lpstr>
      <vt:lpstr>Flanges often require 3D elements rather than shell (2D), to capture thru-thickness and torsion loads appropriately</vt:lpstr>
      <vt:lpstr>If softness of joint causes partial separation, then have to do a non-linear contact study</vt:lpstr>
      <vt:lpstr>Non-flatness of joint interfaces is common and also affects stiffness</vt:lpstr>
      <vt:lpstr>Ti 6Al-4V is probably the baseline bolt material for any joint in a detector with significant load to carry – the material reductions of weaker bolts are false savings, to first order.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Hartman</dc:creator>
  <cp:lastModifiedBy>Joseph H. Silber</cp:lastModifiedBy>
  <cp:revision>181</cp:revision>
  <dcterms:created xsi:type="dcterms:W3CDTF">2016-02-22T19:00:02Z</dcterms:created>
  <dcterms:modified xsi:type="dcterms:W3CDTF">2016-03-01T21:15:50Z</dcterms:modified>
</cp:coreProperties>
</file>