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62" r:id="rId2"/>
    <p:sldId id="267" r:id="rId3"/>
    <p:sldId id="257" r:id="rId4"/>
    <p:sldId id="265" r:id="rId5"/>
    <p:sldId id="266" r:id="rId6"/>
    <p:sldId id="260" r:id="rId7"/>
    <p:sldId id="264" r:id="rId8"/>
    <p:sldId id="259" r:id="rId9"/>
    <p:sldId id="270" r:id="rId10"/>
    <p:sldId id="271" r:id="rId11"/>
    <p:sldId id="272" r:id="rId12"/>
    <p:sldId id="273" r:id="rId13"/>
    <p:sldId id="268" r:id="rId14"/>
    <p:sldId id="269" r:id="rId15"/>
    <p:sldId id="261" r:id="rId16"/>
  </p:sldIdLst>
  <p:sldSz cx="9144000" cy="6858000" type="screen4x3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-108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XBD200302-00063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" t="26352" r="66402" b="1721"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376092">
              <a:alpha val="9097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/>
            <a:endParaRPr lang="fr-CH" sz="1400"/>
          </a:p>
        </p:txBody>
      </p:sp>
      <p:sp>
        <p:nvSpPr>
          <p:cNvPr id="6" name="Rectangle 1031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eaLnBrk="0" hangingPunct="0"/>
            <a:endParaRPr lang="fr-CH"/>
          </a:p>
        </p:txBody>
      </p:sp>
      <p:pic>
        <p:nvPicPr>
          <p:cNvPr id="7" name="Picture 7" descr="LBNL_Banner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51"/>
            <a:ext cx="91440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7928" y="2130428"/>
            <a:ext cx="7070271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7082971" cy="1752600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088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626" y="1573213"/>
            <a:ext cx="7781925" cy="4368800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spcBef>
                <a:spcPts val="900"/>
              </a:spcBef>
              <a:defRPr/>
            </a:lvl1pPr>
            <a:lvl2pPr>
              <a:spcBef>
                <a:spcPts val="675"/>
              </a:spcBef>
              <a:buFont typeface="Arial"/>
              <a:buChar char="•"/>
              <a:defRPr/>
            </a:lvl2pPr>
            <a:lvl3pPr marL="344091" indent="-133350">
              <a:spcBef>
                <a:spcPts val="375"/>
              </a:spcBef>
              <a:defRPr/>
            </a:lvl3pPr>
            <a:lvl4pPr marL="515541" indent="-133350">
              <a:spcBef>
                <a:spcPts val="300"/>
              </a:spcBef>
              <a:buSzPct val="50000"/>
              <a:buFont typeface="Arial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F47EA69-57B7-4129-8BB8-4CE36C646F9A}" type="slidenum">
              <a:rPr lang="en-US" smtClean="0">
                <a:solidFill>
                  <a:srgbClr val="000000"/>
                </a:solidFill>
                <a:latin typeface="Trebuchet MS"/>
              </a:rPr>
              <a:pPr/>
              <a:t>‹#›</a:t>
            </a:fld>
            <a:endParaRPr lang="en-US">
              <a:solidFill>
                <a:srgbClr val="00000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023122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24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2973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8613"/>
            <a:ext cx="4038600" cy="4525963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8613"/>
            <a:ext cx="4038600" cy="4525963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1C74EC-BA69-4DAF-8472-403C4E5B458F}" type="slidenum">
              <a:rPr lang="en-US" smtClean="0">
                <a:solidFill>
                  <a:srgbClr val="000000"/>
                </a:solidFill>
                <a:latin typeface="Trebuchet MS"/>
              </a:rPr>
              <a:pPr/>
              <a:t>‹#›</a:t>
            </a:fld>
            <a:endParaRPr lang="en-US">
              <a:solidFill>
                <a:srgbClr val="00000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493220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850ED75-0CBC-4F10-9B05-6BE1558A54EB}" type="slidenum">
              <a:rPr lang="en-US" smtClean="0">
                <a:solidFill>
                  <a:srgbClr val="000000"/>
                </a:solidFill>
                <a:latin typeface="Trebuchet MS"/>
              </a:rPr>
              <a:pPr/>
              <a:t>‹#›</a:t>
            </a:fld>
            <a:endParaRPr lang="en-US">
              <a:solidFill>
                <a:srgbClr val="00000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347368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95693A-A2D9-4ABC-912B-C224855A38D9}" type="slidenum">
              <a:rPr lang="en-US" smtClean="0">
                <a:solidFill>
                  <a:srgbClr val="000000"/>
                </a:solidFill>
                <a:latin typeface="Trebuchet MS"/>
              </a:rPr>
              <a:pPr/>
              <a:t>‹#›</a:t>
            </a:fld>
            <a:endParaRPr lang="en-US">
              <a:solidFill>
                <a:srgbClr val="00000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117309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3048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B96DC3-F494-447A-9FF9-DAEF99D5187D}" type="slidenum">
              <a:rPr lang="en-US" smtClean="0">
                <a:solidFill>
                  <a:srgbClr val="000000"/>
                </a:solidFill>
                <a:latin typeface="Trebuchet MS"/>
              </a:rPr>
              <a:pPr/>
              <a:t>‹#›</a:t>
            </a:fld>
            <a:endParaRPr lang="en-US">
              <a:solidFill>
                <a:srgbClr val="00000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699952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BB665A-1178-45EF-A32E-93FBD562F03F}" type="slidenum">
              <a:rPr lang="en-US" smtClean="0">
                <a:solidFill>
                  <a:srgbClr val="000000"/>
                </a:solidFill>
                <a:latin typeface="Trebuchet MS"/>
              </a:rPr>
              <a:pPr/>
              <a:t>‹#›</a:t>
            </a:fld>
            <a:endParaRPr lang="en-US">
              <a:solidFill>
                <a:srgbClr val="00000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95256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2626" y="260351"/>
            <a:ext cx="77819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6043615"/>
            <a:ext cx="9144000" cy="1587"/>
          </a:xfrm>
          <a:prstGeom prst="line">
            <a:avLst/>
          </a:prstGeom>
          <a:ln w="6350" cap="flat" cmpd="sng" algn="ctr">
            <a:solidFill>
              <a:schemeClr val="tx2">
                <a:lumMod val="75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8" name="Picture 7" descr="LBNL_small_logo.psd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077" y="6242052"/>
            <a:ext cx="5683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2138" y="6356352"/>
            <a:ext cx="2895600" cy="365125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5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356352"/>
            <a:ext cx="2133600" cy="365125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5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4759EF-ABF6-4449-B71C-DC80A3F3B854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257175" indent="-257175" algn="l" rtl="0" eaLnBrk="1" fontAlgn="base" hangingPunct="1">
        <a:spcBef>
          <a:spcPts val="675"/>
        </a:spcBef>
        <a:spcAft>
          <a:spcPct val="0"/>
        </a:spcAft>
        <a:defRPr sz="1800">
          <a:solidFill>
            <a:srgbClr val="003366"/>
          </a:solidFill>
          <a:latin typeface="+mn-lt"/>
          <a:ea typeface="+mn-ea"/>
          <a:cs typeface="+mn-cs"/>
        </a:defRPr>
      </a:lvl1pPr>
      <a:lvl2pPr marL="216694" indent="-170260" algn="l" rtl="0" eaLnBrk="1" fontAlgn="base" hangingPunct="1">
        <a:spcBef>
          <a:spcPts val="375"/>
        </a:spcBef>
        <a:spcAft>
          <a:spcPct val="0"/>
        </a:spcAft>
        <a:buSzPct val="85000"/>
        <a:buChar char="–"/>
        <a:defRPr sz="1800">
          <a:solidFill>
            <a:srgbClr val="003366"/>
          </a:solidFill>
          <a:latin typeface="+mn-lt"/>
          <a:ea typeface="+mn-ea"/>
        </a:defRPr>
      </a:lvl2pPr>
      <a:lvl3pPr marL="429816" indent="-88106" algn="l" rtl="0" eaLnBrk="1" fontAlgn="base" hangingPunct="1">
        <a:spcBef>
          <a:spcPts val="300"/>
        </a:spcBef>
        <a:spcAft>
          <a:spcPct val="0"/>
        </a:spcAft>
        <a:buSzPct val="75000"/>
        <a:buFont typeface="Lucida Grande" charset="0"/>
        <a:buChar char="–"/>
        <a:defRPr sz="1800">
          <a:solidFill>
            <a:srgbClr val="003366"/>
          </a:solidFill>
          <a:latin typeface="+mn-lt"/>
          <a:ea typeface="+mn-ea"/>
        </a:defRPr>
      </a:lvl3pPr>
      <a:lvl4pPr marL="682229" indent="-170260" algn="l" rtl="0" eaLnBrk="1" fontAlgn="base" hangingPunct="1">
        <a:spcBef>
          <a:spcPct val="20000"/>
        </a:spcBef>
        <a:spcAft>
          <a:spcPct val="0"/>
        </a:spcAft>
        <a:buSzPct val="75000"/>
        <a:buFont typeface="Lucida Grande" charset="0"/>
        <a:buChar char="–"/>
        <a:defRPr sz="1800">
          <a:solidFill>
            <a:srgbClr val="003366"/>
          </a:solidFill>
          <a:latin typeface="+mn-lt"/>
          <a:ea typeface="+mn-ea"/>
        </a:defRPr>
      </a:lvl4pPr>
      <a:lvl5pPr marL="859631" indent="-177404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rgbClr val="003366"/>
          </a:solidFill>
          <a:latin typeface="+mn-lt"/>
          <a:ea typeface="+mn-ea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rgbClr val="2C5993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rgbClr val="2C5993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rgbClr val="2C5993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rgbClr val="2C599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Composite Joining Techniques:</a:t>
            </a:r>
            <a:br>
              <a:rPr lang="en-US" dirty="0" smtClean="0"/>
            </a:br>
            <a:r>
              <a:rPr lang="en-US" dirty="0" smtClean="0"/>
              <a:t>Adhesive Bonding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239000" y="6516688"/>
            <a:ext cx="1905000" cy="457200"/>
          </a:xfrm>
        </p:spPr>
        <p:txBody>
          <a:bodyPr/>
          <a:lstStyle/>
          <a:p>
            <a:fld id="{7FCCD0A8-6630-4E75-9784-0414515532D1}" type="slidenum">
              <a:rPr lang="en-US" sz="1400" kern="0">
                <a:solidFill>
                  <a:srgbClr val="000000"/>
                </a:solidFill>
                <a:latin typeface="Trebuchet MS"/>
              </a:rPr>
              <a:pPr/>
              <a:t>1</a:t>
            </a:fld>
            <a:endParaRPr lang="en-US" sz="1400" kern="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H" dirty="0" smtClean="0"/>
              <a:t>LBNL Composites Workshop</a:t>
            </a:r>
          </a:p>
          <a:p>
            <a:r>
              <a:rPr lang="fr-CH" dirty="0" smtClean="0"/>
              <a:t>February 29-March 3, </a:t>
            </a:r>
            <a:r>
              <a:rPr lang="fr-CH" dirty="0" smtClean="0"/>
              <a:t>2016</a:t>
            </a: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702459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Effect of Bond Line Thickness</a:t>
            </a:r>
            <a:endParaRPr lang="fr-CH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92138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Neal Hartman, LBNL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505200" y="6356350"/>
            <a:ext cx="2133600" cy="365125"/>
          </a:xfrm>
        </p:spPr>
        <p:txBody>
          <a:bodyPr/>
          <a:lstStyle/>
          <a:p>
            <a:pPr>
              <a:defRPr/>
            </a:pPr>
            <a:fld id="{F5D1B313-24CE-EA4D-825C-0606C452375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3" name="Picture 12" descr="Screen Shot 2016-03-01 at 00.55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523" y="1165998"/>
            <a:ext cx="5017410" cy="455984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1920" y="5770047"/>
            <a:ext cx="83323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200" dirty="0"/>
              <a:t>https://afendirojan.files.wordpress.com/2010/04/phddissertation9.pdf</a:t>
            </a:r>
          </a:p>
        </p:txBody>
      </p:sp>
    </p:spTree>
    <p:extLst>
      <p:ext uri="{BB962C8B-B14F-4D97-AF65-F5344CB8AC3E}">
        <p14:creationId xmlns:p14="http://schemas.microsoft.com/office/powerpoint/2010/main" val="3878385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Very Thick Bondlines</a:t>
            </a:r>
            <a:endParaRPr lang="fr-CH" dirty="0"/>
          </a:p>
        </p:txBody>
      </p:sp>
      <p:pic>
        <p:nvPicPr>
          <p:cNvPr id="5" name="Picture 4" descr="Screen Shot 2016-03-01 at 00.40.2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4"/>
          <a:stretch/>
        </p:blipFill>
        <p:spPr>
          <a:xfrm>
            <a:off x="551737" y="1062254"/>
            <a:ext cx="8123806" cy="4871803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92138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Neal Hartman, LBNL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505200" y="6356350"/>
            <a:ext cx="2133600" cy="365125"/>
          </a:xfrm>
        </p:spPr>
        <p:txBody>
          <a:bodyPr/>
          <a:lstStyle/>
          <a:p>
            <a:pPr>
              <a:defRPr/>
            </a:pPr>
            <a:fld id="{F5D1B313-24CE-EA4D-825C-0606C452375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19576" y="2279927"/>
            <a:ext cx="27027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ASTM D 3165, HYSOL EA9394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957104" y="1519951"/>
            <a:ext cx="0" cy="37582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2307296" y="1526602"/>
            <a:ext cx="0" cy="37582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2786163" y="1526602"/>
            <a:ext cx="0" cy="37582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14908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Achieving Bond Line Control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fr-CH" dirty="0" smtClean="0"/>
              <a:t>Fillers in the adhesive such as glass beads</a:t>
            </a:r>
          </a:p>
          <a:p>
            <a:pPr marL="285750" indent="-285750">
              <a:buFont typeface="Arial"/>
              <a:buChar char="•"/>
            </a:pPr>
            <a:r>
              <a:rPr lang="fr-CH" dirty="0" smtClean="0"/>
              <a:t>Gap control materials</a:t>
            </a:r>
          </a:p>
          <a:p>
            <a:pPr marL="372666" lvl="2" indent="-285750"/>
            <a:r>
              <a:rPr lang="fr-CH" dirty="0" smtClean="0"/>
              <a:t>Shims</a:t>
            </a:r>
          </a:p>
          <a:p>
            <a:pPr marL="372666" lvl="2" indent="-285750"/>
            <a:r>
              <a:rPr lang="fr-CH" dirty="0" smtClean="0"/>
              <a:t>Monofilament</a:t>
            </a:r>
          </a:p>
          <a:p>
            <a:pPr marL="372666" lvl="2" indent="-285750"/>
            <a:r>
              <a:rPr lang="fr-CH" dirty="0" smtClean="0"/>
              <a:t>Wire</a:t>
            </a:r>
          </a:p>
          <a:p>
            <a:pPr marL="245269" lvl="1" indent="-285750"/>
            <a:r>
              <a:rPr lang="fr-CH" dirty="0" smtClean="0"/>
              <a:t>Building gap into the joint design</a:t>
            </a:r>
          </a:p>
          <a:p>
            <a:pPr marL="372666" lvl="2" indent="-285750"/>
            <a:r>
              <a:rPr lang="fr-CH" dirty="0" smtClean="0"/>
              <a:t>Ridges or steps in bond region</a:t>
            </a:r>
          </a:p>
          <a:p>
            <a:pPr marL="372666" lvl="2" indent="-285750"/>
            <a:r>
              <a:rPr lang="fr-CH" dirty="0" smtClean="0"/>
              <a:t>But must be aware of high stress regions</a:t>
            </a:r>
          </a:p>
          <a:p>
            <a:pPr marL="245269" lvl="1" indent="-285750"/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47EA69-57B7-4129-8BB8-4CE36C646F9A}" type="slidenum">
              <a:rPr lang="en-US" smtClean="0">
                <a:solidFill>
                  <a:srgbClr val="000000"/>
                </a:solidFill>
                <a:latin typeface="Trebuchet MS"/>
              </a:rPr>
              <a:pPr/>
              <a:t>12</a:t>
            </a:fld>
            <a:endParaRPr lang="en-US">
              <a:solidFill>
                <a:srgbClr val="00000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803173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Surface Treatment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fr-CH" dirty="0" smtClean="0"/>
              <a:t>Abrasion</a:t>
            </a:r>
          </a:p>
          <a:p>
            <a:pPr marL="372666" lvl="2" indent="-285750"/>
            <a:r>
              <a:rPr lang="fr-CH" dirty="0" smtClean="0"/>
              <a:t>Increase surface bonding area</a:t>
            </a:r>
          </a:p>
          <a:p>
            <a:pPr marL="372666" lvl="2" indent="-285750"/>
            <a:r>
              <a:rPr lang="fr-CH" dirty="0" smtClean="0"/>
              <a:t>Remove surface contaminants</a:t>
            </a:r>
          </a:p>
          <a:p>
            <a:pPr marL="372666" lvl="2" indent="-285750"/>
            <a:r>
              <a:rPr lang="fr-CH" dirty="0" smtClean="0"/>
              <a:t>Increase surface energy (expose more energetic chemical structure)</a:t>
            </a:r>
          </a:p>
          <a:p>
            <a:pPr marL="372666" lvl="2" indent="-285750"/>
            <a:r>
              <a:rPr lang="fr-CH" dirty="0" smtClean="0"/>
              <a:t>Must reclean after abrasion</a:t>
            </a:r>
          </a:p>
          <a:p>
            <a:pPr marL="245269" lvl="1" indent="-285750"/>
            <a:r>
              <a:rPr lang="fr-CH" dirty="0" smtClean="0"/>
              <a:t>Cleaning or etch treatment</a:t>
            </a:r>
          </a:p>
          <a:p>
            <a:pPr marL="372666" lvl="2" indent="-285750"/>
            <a:r>
              <a:rPr lang="fr-CH" dirty="0"/>
              <a:t>Remove surface contaminants</a:t>
            </a:r>
          </a:p>
          <a:p>
            <a:pPr marL="372666" lvl="2" indent="-285750"/>
            <a:r>
              <a:rPr lang="fr-CH" dirty="0" smtClean="0"/>
              <a:t>Form highly adherent, stable surface</a:t>
            </a:r>
          </a:p>
          <a:p>
            <a:pPr marL="372666" lvl="2" indent="-285750"/>
            <a:r>
              <a:rPr lang="fr-CH" dirty="0" smtClean="0"/>
              <a:t>Bond within short time after treatment to maximise advantage</a:t>
            </a:r>
            <a:endParaRPr lang="fr-CH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92138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Neal Hartman, LBNL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505200" y="6356350"/>
            <a:ext cx="2133600" cy="365125"/>
          </a:xfrm>
        </p:spPr>
        <p:txBody>
          <a:bodyPr/>
          <a:lstStyle/>
          <a:p>
            <a:pPr>
              <a:defRPr/>
            </a:pPr>
            <a:fld id="{F5D1B313-24CE-EA4D-825C-0606C452375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87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Hysol Surface Treatment Guide</a:t>
            </a:r>
            <a:endParaRPr lang="fr-CH" dirty="0"/>
          </a:p>
        </p:txBody>
      </p:sp>
      <p:sp>
        <p:nvSpPr>
          <p:cNvPr id="5" name="Rectangle 4"/>
          <p:cNvSpPr/>
          <p:nvPr/>
        </p:nvSpPr>
        <p:spPr>
          <a:xfrm>
            <a:off x="666249" y="5610271"/>
            <a:ext cx="82344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www.loctite.ph</a:t>
            </a:r>
            <a:r>
              <a:rPr lang="en-US" dirty="0"/>
              <a:t>/</a:t>
            </a:r>
            <a:r>
              <a:rPr lang="en-US" dirty="0" err="1"/>
              <a:t>php</a:t>
            </a:r>
            <a:r>
              <a:rPr lang="en-US" dirty="0"/>
              <a:t>/</a:t>
            </a:r>
            <a:r>
              <a:rPr lang="en-US" dirty="0" err="1"/>
              <a:t>content_data</a:t>
            </a:r>
            <a:r>
              <a:rPr lang="en-US" dirty="0"/>
              <a:t>/LT4536_TT_Aerospace_Surface_Preparation_Guide.pdf</a:t>
            </a:r>
          </a:p>
        </p:txBody>
      </p:sp>
      <p:pic>
        <p:nvPicPr>
          <p:cNvPr id="6" name="Picture 5" descr="LT4536_TT_Aerospace_Surface_Preparation_Guide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2" b="57799"/>
          <a:stretch/>
        </p:blipFill>
        <p:spPr>
          <a:xfrm>
            <a:off x="-267366" y="1259684"/>
            <a:ext cx="9513620" cy="3924807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92138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Neal Hartman, LBNL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505200" y="6356350"/>
            <a:ext cx="2133600" cy="365125"/>
          </a:xfrm>
        </p:spPr>
        <p:txBody>
          <a:bodyPr/>
          <a:lstStyle/>
          <a:p>
            <a:pPr>
              <a:defRPr/>
            </a:pPr>
            <a:fld id="{F5D1B313-24CE-EA4D-825C-0606C452375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86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Final </a:t>
            </a:r>
            <a:r>
              <a:rPr lang="en-US" dirty="0" smtClean="0"/>
              <a:t>Words </a:t>
            </a:r>
            <a:r>
              <a:rPr lang="en-US" dirty="0" smtClean="0"/>
              <a:t>on </a:t>
            </a:r>
            <a:r>
              <a:rPr lang="en-US" dirty="0" smtClean="0"/>
              <a:t>Adhesive Bonding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First and foremost, joint geometry should be intelligently designed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Bond line thicknes</a:t>
            </a:r>
            <a:r>
              <a:rPr lang="en-US" dirty="0" smtClean="0"/>
              <a:t>s </a:t>
            </a:r>
            <a:r>
              <a:rPr lang="en-US" dirty="0" smtClean="0"/>
              <a:t>must be well controlled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Surfaces must be properly treated and bond performed within the specified time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Choose the right adhesive (this is the least important element)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 good joint will outperform the </a:t>
            </a:r>
            <a:r>
              <a:rPr lang="en-US" dirty="0" err="1" smtClean="0"/>
              <a:t>adherends</a:t>
            </a:r>
            <a:r>
              <a:rPr lang="en-US" dirty="0" smtClean="0"/>
              <a:t> – this should be the goal</a:t>
            </a:r>
            <a:endParaRPr lang="en-US" dirty="0" smtClean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92138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Neal Hartman, LBNL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505200" y="6356350"/>
            <a:ext cx="2133600" cy="365125"/>
          </a:xfrm>
        </p:spPr>
        <p:txBody>
          <a:bodyPr/>
          <a:lstStyle/>
          <a:p>
            <a:pPr>
              <a:defRPr/>
            </a:pPr>
            <a:fld id="{F5D1B313-24CE-EA4D-825C-0606C452375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71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Adhesive Bonding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fr-CH" dirty="0" smtClean="0"/>
              <a:t>Stresses in Bonded Joints</a:t>
            </a:r>
          </a:p>
          <a:p>
            <a:pPr marL="285750" indent="-285750">
              <a:buFont typeface="Arial"/>
              <a:buChar char="•"/>
            </a:pPr>
            <a:r>
              <a:rPr lang="fr-CH" dirty="0" smtClean="0"/>
              <a:t>Joint Design</a:t>
            </a:r>
          </a:p>
          <a:p>
            <a:pPr marL="285750" indent="-285750">
              <a:buFont typeface="Arial"/>
              <a:buChar char="•"/>
            </a:pPr>
            <a:r>
              <a:rPr lang="fr-CH" dirty="0" smtClean="0"/>
              <a:t>Adhesives</a:t>
            </a:r>
          </a:p>
          <a:p>
            <a:pPr marL="285750" indent="-285750">
              <a:buFont typeface="Arial"/>
              <a:buChar char="•"/>
            </a:pPr>
            <a:r>
              <a:rPr lang="fr-CH" dirty="0" smtClean="0"/>
              <a:t>Surface Preparation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47EA69-57B7-4129-8BB8-4CE36C646F9A}" type="slidenum">
              <a:rPr lang="en-US" smtClean="0">
                <a:solidFill>
                  <a:srgbClr val="000000"/>
                </a:solidFill>
                <a:latin typeface="Trebuchet MS"/>
              </a:rPr>
              <a:pPr/>
              <a:t>2</a:t>
            </a:fld>
            <a:endParaRPr lang="en-US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92138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Neal Hartman, LBNL</a:t>
            </a: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685800" rtl="0" eaLnBrk="0" latinLnBrk="0" hangingPunct="0">
              <a:defRPr sz="5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5D1B313-24CE-EA4D-825C-0606C452375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07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Adhesive Joints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577491" y="1716748"/>
            <a:ext cx="8026456" cy="2341006"/>
            <a:chOff x="1131350" y="2323088"/>
            <a:chExt cx="6521868" cy="1902175"/>
          </a:xfrm>
        </p:grpSpPr>
        <p:sp>
          <p:nvSpPr>
            <p:cNvPr id="5" name="Rectangle 4"/>
            <p:cNvSpPr/>
            <p:nvPr/>
          </p:nvSpPr>
          <p:spPr bwMode="auto">
            <a:xfrm>
              <a:off x="1952507" y="2443401"/>
              <a:ext cx="532397" cy="72791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i="1" kern="0">
                <a:latin typeface="Trebuchet MS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1131350" y="3357803"/>
              <a:ext cx="2156661" cy="210553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i="1" kern="0">
                <a:latin typeface="Trebuchet MS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952507" y="3171311"/>
              <a:ext cx="532397" cy="186491"/>
            </a:xfrm>
            <a:prstGeom prst="rect">
              <a:avLst/>
            </a:prstGeom>
            <a:solidFill>
              <a:srgbClr val="FF66C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i="1" kern="0">
                <a:latin typeface="Trebuchet MS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664000" y="2443401"/>
              <a:ext cx="532397" cy="72791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i="1" kern="0">
                <a:latin typeface="Trebuchet MS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664000" y="3171311"/>
              <a:ext cx="532397" cy="186491"/>
            </a:xfrm>
            <a:prstGeom prst="rect">
              <a:avLst/>
            </a:prstGeom>
            <a:solidFill>
              <a:srgbClr val="FF66C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i="1" kern="0">
                <a:latin typeface="Trebuchet MS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663999" y="3357801"/>
              <a:ext cx="532397" cy="72791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i="1" kern="0">
                <a:latin typeface="Trebuchet MS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4485152" y="3357803"/>
              <a:ext cx="2156661" cy="210553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i="1" kern="0">
                <a:latin typeface="Trebuchet MS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306306" y="3171310"/>
              <a:ext cx="1335506" cy="186491"/>
            </a:xfrm>
            <a:prstGeom prst="rect">
              <a:avLst/>
            </a:prstGeom>
            <a:solidFill>
              <a:srgbClr val="FF66C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i="1" kern="0">
                <a:latin typeface="Trebuchet MS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5306308" y="2960759"/>
              <a:ext cx="2156661" cy="210553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i="1" kern="0">
                <a:latin typeface="Trebuchet MS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96769" y="3537091"/>
              <a:ext cx="507653" cy="284693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u="sng" kern="0" dirty="0">
                  <a:solidFill>
                    <a:sysClr val="windowText" lastClr="000000"/>
                  </a:solidFill>
                </a:rPr>
                <a:t>BAD</a:t>
              </a:r>
            </a:p>
          </p:txBody>
        </p:sp>
        <p:sp>
          <p:nvSpPr>
            <p:cNvPr id="15" name="Down Arrow 14"/>
            <p:cNvSpPr/>
            <p:nvPr/>
          </p:nvSpPr>
          <p:spPr bwMode="auto">
            <a:xfrm>
              <a:off x="3774539" y="3740992"/>
              <a:ext cx="311317" cy="484271"/>
            </a:xfrm>
            <a:prstGeom prst="downArrow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i="1" kern="0">
                <a:latin typeface="Trebuchet MS" pitchFamily="34" charset="0"/>
              </a:endParaRPr>
            </a:p>
          </p:txBody>
        </p:sp>
        <p:sp>
          <p:nvSpPr>
            <p:cNvPr id="16" name="Down Arrow 15"/>
            <p:cNvSpPr/>
            <p:nvPr/>
          </p:nvSpPr>
          <p:spPr bwMode="auto">
            <a:xfrm rot="10800000">
              <a:off x="3774538" y="2323088"/>
              <a:ext cx="311317" cy="484271"/>
            </a:xfrm>
            <a:prstGeom prst="downArrow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i="1" kern="0">
                <a:latin typeface="Trebuchet MS" pitchFamily="34" charset="0"/>
              </a:endParaRPr>
            </a:p>
          </p:txBody>
        </p:sp>
        <p:sp>
          <p:nvSpPr>
            <p:cNvPr id="17" name="Curved Down Arrow 16"/>
            <p:cNvSpPr/>
            <p:nvPr/>
          </p:nvSpPr>
          <p:spPr bwMode="auto">
            <a:xfrm>
              <a:off x="2048965" y="2565221"/>
              <a:ext cx="386307" cy="242136"/>
            </a:xfrm>
            <a:prstGeom prst="curvedDownArrow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i="1" kern="0">
                <a:latin typeface="Trebuchet MS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04582" y="3131525"/>
              <a:ext cx="561692" cy="284693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u="sng" kern="0" dirty="0">
                  <a:solidFill>
                    <a:sysClr val="windowText" lastClr="000000"/>
                  </a:solidFill>
                </a:rPr>
                <a:t>Don’t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06306" y="3627009"/>
              <a:ext cx="1904758" cy="284693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kern="0" dirty="0">
                  <a:solidFill>
                    <a:sysClr val="windowText" lastClr="000000"/>
                  </a:solidFill>
                </a:rPr>
                <a:t>Not Great but better…</a:t>
              </a:r>
            </a:p>
          </p:txBody>
        </p:sp>
        <p:sp>
          <p:nvSpPr>
            <p:cNvPr id="20" name="Down Arrow 19"/>
            <p:cNvSpPr/>
            <p:nvPr/>
          </p:nvSpPr>
          <p:spPr bwMode="auto">
            <a:xfrm rot="5400000">
              <a:off x="4319720" y="3281477"/>
              <a:ext cx="415089" cy="363203"/>
            </a:xfrm>
            <a:prstGeom prst="downArrow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i="1" kern="0">
                <a:latin typeface="Trebuchet MS" pitchFamily="34" charset="0"/>
              </a:endParaRPr>
            </a:p>
          </p:txBody>
        </p:sp>
        <p:sp>
          <p:nvSpPr>
            <p:cNvPr id="21" name="Down Arrow 20"/>
            <p:cNvSpPr/>
            <p:nvPr/>
          </p:nvSpPr>
          <p:spPr bwMode="auto">
            <a:xfrm rot="16200000">
              <a:off x="7264072" y="2884434"/>
              <a:ext cx="415089" cy="363203"/>
            </a:xfrm>
            <a:prstGeom prst="downArrow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i="1" kern="0">
                <a:latin typeface="Trebuchet MS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49774" y="2386571"/>
              <a:ext cx="2094376" cy="284693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kern="0" dirty="0">
                  <a:solidFill>
                    <a:sysClr val="windowText" lastClr="000000"/>
                  </a:solidFill>
                </a:rPr>
                <a:t>This is the test standard:</a:t>
              </a:r>
            </a:p>
          </p:txBody>
        </p:sp>
      </p:grpSp>
      <p:sp>
        <p:nvSpPr>
          <p:cNvPr id="2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92138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Neal Hartman, LBNL</a:t>
            </a:r>
          </a:p>
        </p:txBody>
      </p:sp>
      <p:sp>
        <p:nvSpPr>
          <p:cNvPr id="2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505200" y="6356350"/>
            <a:ext cx="2133600" cy="365125"/>
          </a:xfrm>
        </p:spPr>
        <p:txBody>
          <a:bodyPr/>
          <a:lstStyle/>
          <a:p>
            <a:pPr>
              <a:defRPr/>
            </a:pPr>
            <a:fld id="{F5D1B313-24CE-EA4D-825C-0606C452375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75453" y="4692707"/>
            <a:ext cx="59836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i="1" dirty="0" smtClean="0"/>
              <a:t>Designing an adhesive joint is NOT about choosing the right glue…</a:t>
            </a:r>
            <a:endParaRPr lang="fr-CH" b="1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4736182" y="5281638"/>
            <a:ext cx="3812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i="1" dirty="0" smtClean="0"/>
              <a:t>It is about designing the proper geometry.</a:t>
            </a:r>
            <a:endParaRPr lang="fr-CH" b="1" i="1" dirty="0"/>
          </a:p>
        </p:txBody>
      </p:sp>
    </p:spTree>
    <p:extLst>
      <p:ext uri="{BB962C8B-B14F-4D97-AF65-F5344CB8AC3E}">
        <p14:creationId xmlns:p14="http://schemas.microsoft.com/office/powerpoint/2010/main" val="3918370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Adhesive Joints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311" y="1382711"/>
            <a:ext cx="2878910" cy="4366423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Read the papers by Hart-Smith—all texts on adhesive joints refer to them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Excellent source on joint design and improvement methods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Designing an adhesive joint is not just choosing the right glue and </a:t>
            </a:r>
            <a:r>
              <a:rPr lang="en-US" dirty="0" smtClean="0"/>
              <a:t>overlap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499" y="1137896"/>
            <a:ext cx="3251320" cy="477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92138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Neal Hartman, LBNL</a:t>
            </a:r>
          </a:p>
        </p:txBody>
      </p:sp>
      <p:sp>
        <p:nvSpPr>
          <p:cNvPr id="2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505200" y="6356350"/>
            <a:ext cx="2133600" cy="365125"/>
          </a:xfrm>
        </p:spPr>
        <p:txBody>
          <a:bodyPr/>
          <a:lstStyle/>
          <a:p>
            <a:pPr>
              <a:defRPr/>
            </a:pPr>
            <a:fld id="{F5D1B313-24CE-EA4D-825C-0606C452375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96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477820" y="2957010"/>
            <a:ext cx="4323505" cy="2908309"/>
            <a:chOff x="5145098" y="3262630"/>
            <a:chExt cx="2809078" cy="206538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76" b="13510"/>
            <a:stretch/>
          </p:blipFill>
          <p:spPr bwMode="auto">
            <a:xfrm rot="21540000">
              <a:off x="5145098" y="3262630"/>
              <a:ext cx="2809078" cy="2065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Oval 48"/>
            <p:cNvSpPr/>
            <p:nvPr/>
          </p:nvSpPr>
          <p:spPr bwMode="auto">
            <a:xfrm>
              <a:off x="6192574" y="4283245"/>
              <a:ext cx="748145" cy="445169"/>
            </a:xfrm>
            <a:prstGeom prst="ellips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i="1" kern="0">
                <a:latin typeface="Trebuchet MS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263643" y="3960078"/>
              <a:ext cx="667290" cy="500137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kern="0" dirty="0">
                  <a:solidFill>
                    <a:srgbClr val="0070C0"/>
                  </a:solidFill>
                </a:rPr>
                <a:t>Elastic</a:t>
              </a:r>
            </a:p>
            <a:p>
              <a:r>
                <a:rPr lang="en-US" kern="0" dirty="0">
                  <a:solidFill>
                    <a:srgbClr val="0070C0"/>
                  </a:solidFill>
                </a:rPr>
                <a:t>Button</a:t>
              </a:r>
            </a:p>
          </p:txBody>
        </p:sp>
        <p:cxnSp>
          <p:nvCxnSpPr>
            <p:cNvPr id="52" name="Straight Connector 51"/>
            <p:cNvCxnSpPr/>
            <p:nvPr/>
          </p:nvCxnSpPr>
          <p:spPr bwMode="auto">
            <a:xfrm>
              <a:off x="5817270" y="3869839"/>
              <a:ext cx="147988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53" name="TextBox 52"/>
            <p:cNvSpPr txBox="1"/>
            <p:nvPr/>
          </p:nvSpPr>
          <p:spPr>
            <a:xfrm>
              <a:off x="6108906" y="3614810"/>
              <a:ext cx="891003" cy="238527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sz="1100" kern="0" dirty="0">
                  <a:solidFill>
                    <a:srgbClr val="FF0000"/>
                  </a:solidFill>
                </a:rPr>
                <a:t>Plastic Limit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Shear Lag </a:t>
            </a:r>
            <a:r>
              <a:rPr lang="en-US" dirty="0" smtClean="0"/>
              <a:t>Theory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079117" y="1206557"/>
            <a:ext cx="5346596" cy="2242172"/>
            <a:chOff x="2532997" y="925402"/>
            <a:chExt cx="3884366" cy="2242172"/>
          </a:xfrm>
        </p:grpSpPr>
        <p:grpSp>
          <p:nvGrpSpPr>
            <p:cNvPr id="35" name="Group 34"/>
            <p:cNvGrpSpPr/>
            <p:nvPr/>
          </p:nvGrpSpPr>
          <p:grpSpPr>
            <a:xfrm>
              <a:off x="2532997" y="925402"/>
              <a:ext cx="3846650" cy="2242172"/>
              <a:chOff x="1864309" y="1046470"/>
              <a:chExt cx="5128866" cy="2242172"/>
            </a:xfrm>
          </p:grpSpPr>
          <p:sp>
            <p:nvSpPr>
              <p:cNvPr id="9" name="Rectangle 8"/>
              <p:cNvSpPr/>
              <p:nvPr/>
            </p:nvSpPr>
            <p:spPr bwMode="auto">
              <a:xfrm>
                <a:off x="2363202" y="2275785"/>
                <a:ext cx="2875548" cy="210553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i="1" kern="0">
                  <a:latin typeface="Trebuchet MS" pitchFamily="34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3458076" y="2089295"/>
                <a:ext cx="1780674" cy="186490"/>
              </a:xfrm>
              <a:prstGeom prst="rect">
                <a:avLst/>
              </a:prstGeom>
              <a:solidFill>
                <a:srgbClr val="FF66CC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i="1" kern="0">
                  <a:latin typeface="Trebuchet MS" pitchFamily="34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3458076" y="1878742"/>
                <a:ext cx="2875548" cy="210553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i="1" kern="0">
                  <a:latin typeface="Trebuchet MS" pitchFamily="34" charset="0"/>
                </a:endParaRPr>
              </a:p>
            </p:txBody>
          </p:sp>
          <p:sp>
            <p:nvSpPr>
              <p:cNvPr id="12" name="Down Arrow 11"/>
              <p:cNvSpPr/>
              <p:nvPr/>
            </p:nvSpPr>
            <p:spPr bwMode="auto">
              <a:xfrm rot="5400000">
                <a:off x="2211806" y="2138925"/>
                <a:ext cx="415089" cy="484271"/>
              </a:xfrm>
              <a:prstGeom prst="downArrow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i="1" kern="0">
                  <a:latin typeface="Trebuchet MS" pitchFamily="34" charset="0"/>
                </a:endParaRPr>
              </a:p>
            </p:txBody>
          </p:sp>
          <p:sp>
            <p:nvSpPr>
              <p:cNvPr id="13" name="Down Arrow 12"/>
              <p:cNvSpPr/>
              <p:nvPr/>
            </p:nvSpPr>
            <p:spPr bwMode="auto">
              <a:xfrm rot="16200000">
                <a:off x="6137609" y="1741882"/>
                <a:ext cx="415089" cy="484271"/>
              </a:xfrm>
              <a:prstGeom prst="downArrow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i="1" kern="0">
                  <a:latin typeface="Trebuchet MS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864309" y="2199400"/>
                <a:ext cx="4058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kern="0" dirty="0">
                    <a:solidFill>
                      <a:sysClr val="windowText" lastClr="000000"/>
                    </a:solidFill>
                  </a:rPr>
                  <a:t>P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587288" y="1794695"/>
                <a:ext cx="4058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kern="0" dirty="0">
                    <a:solidFill>
                      <a:sysClr val="windowText" lastClr="000000"/>
                    </a:solidFill>
                  </a:rPr>
                  <a:t>P</a:t>
                </a:r>
              </a:p>
            </p:txBody>
          </p:sp>
          <p:cxnSp>
            <p:nvCxnSpPr>
              <p:cNvPr id="17" name="Straight Connector 16"/>
              <p:cNvCxnSpPr/>
              <p:nvPr/>
            </p:nvCxnSpPr>
            <p:spPr bwMode="auto">
              <a:xfrm flipV="1">
                <a:off x="5238750" y="1124953"/>
                <a:ext cx="0" cy="753789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9" name="Straight Connector 18"/>
              <p:cNvCxnSpPr/>
              <p:nvPr/>
            </p:nvCxnSpPr>
            <p:spPr bwMode="auto">
              <a:xfrm flipV="1">
                <a:off x="3458076" y="1124953"/>
                <a:ext cx="1780674" cy="753789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21" name="Straight Connector 20"/>
              <p:cNvCxnSpPr/>
              <p:nvPr/>
            </p:nvCxnSpPr>
            <p:spPr bwMode="auto">
              <a:xfrm flipV="1">
                <a:off x="3458076" y="2486338"/>
                <a:ext cx="0" cy="753789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22" name="Straight Connector 21"/>
              <p:cNvCxnSpPr/>
              <p:nvPr/>
            </p:nvCxnSpPr>
            <p:spPr bwMode="auto">
              <a:xfrm flipV="1">
                <a:off x="3458076" y="2486338"/>
                <a:ext cx="1780674" cy="753789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23" name="TextBox 22"/>
              <p:cNvSpPr txBox="1"/>
              <p:nvPr/>
            </p:nvSpPr>
            <p:spPr>
              <a:xfrm>
                <a:off x="5173537" y="1046470"/>
                <a:ext cx="4058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kern="0" dirty="0">
                    <a:solidFill>
                      <a:sysClr val="windowText" lastClr="000000"/>
                    </a:solidFill>
                  </a:rPr>
                  <a:t>P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210383" y="2980865"/>
                <a:ext cx="4058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kern="0" dirty="0">
                    <a:solidFill>
                      <a:sysClr val="windowText" lastClr="000000"/>
                    </a:solidFill>
                  </a:rPr>
                  <a:t>P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5238750" y="1878742"/>
                <a:ext cx="91239" cy="210553"/>
              </a:xfrm>
              <a:prstGeom prst="rect">
                <a:avLst/>
              </a:prstGeom>
              <a:solidFill>
                <a:srgbClr val="00B0F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i="1" kern="0">
                  <a:latin typeface="Trebuchet MS" pitchFamily="34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3366837" y="2275783"/>
                <a:ext cx="91239" cy="210553"/>
              </a:xfrm>
              <a:prstGeom prst="rect">
                <a:avLst/>
              </a:prstGeom>
              <a:solidFill>
                <a:srgbClr val="00B0F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i="1" kern="0">
                  <a:latin typeface="Trebuchet MS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4348413" y="1874084"/>
                <a:ext cx="45719" cy="210553"/>
              </a:xfrm>
              <a:prstGeom prst="rect">
                <a:avLst/>
              </a:prstGeom>
              <a:solidFill>
                <a:srgbClr val="00B0F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i="1" kern="0">
                  <a:latin typeface="Trebuchet MS" pitchFamily="34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4348211" y="2272772"/>
                <a:ext cx="45719" cy="210553"/>
              </a:xfrm>
              <a:prstGeom prst="rect">
                <a:avLst/>
              </a:prstGeom>
              <a:solidFill>
                <a:srgbClr val="00B0F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i="1" kern="0">
                  <a:latin typeface="Trebuchet MS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127917" y="2403939"/>
                <a:ext cx="3793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kern="0" dirty="0">
                    <a:solidFill>
                      <a:sysClr val="windowText" lastClr="000000"/>
                    </a:solidFill>
                  </a:rPr>
                  <a:t>0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256003" y="1595159"/>
                <a:ext cx="3793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kern="0" dirty="0">
                    <a:solidFill>
                      <a:sysClr val="windowText" lastClr="000000"/>
                    </a:solidFill>
                  </a:rPr>
                  <a:t>0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4348413" y="2077263"/>
                <a:ext cx="45719" cy="210553"/>
              </a:xfrm>
              <a:prstGeom prst="rect">
                <a:avLst/>
              </a:prstGeom>
              <a:solidFill>
                <a:srgbClr val="FF66CC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i="1" kern="0">
                  <a:latin typeface="Trebuchet MS" pitchFamily="34" charset="0"/>
                </a:endParaRPr>
              </a:p>
            </p:txBody>
          </p:sp>
          <p:sp>
            <p:nvSpPr>
              <p:cNvPr id="33" name="Right Triangle 32"/>
              <p:cNvSpPr/>
              <p:nvPr/>
            </p:nvSpPr>
            <p:spPr bwMode="auto">
              <a:xfrm flipH="1">
                <a:off x="3366838" y="2086501"/>
                <a:ext cx="91238" cy="191148"/>
              </a:xfrm>
              <a:prstGeom prst="rtTriangle">
                <a:avLst/>
              </a:prstGeom>
              <a:solidFill>
                <a:srgbClr val="FF66CC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i="1" kern="0">
                  <a:latin typeface="Trebuchet MS" pitchFamily="34" charset="0"/>
                </a:endParaRPr>
              </a:p>
            </p:txBody>
          </p:sp>
          <p:sp>
            <p:nvSpPr>
              <p:cNvPr id="34" name="Right Triangle 33"/>
              <p:cNvSpPr/>
              <p:nvPr/>
            </p:nvSpPr>
            <p:spPr bwMode="auto">
              <a:xfrm rot="10800000" flipH="1">
                <a:off x="5238750" y="2085986"/>
                <a:ext cx="91239" cy="201830"/>
              </a:xfrm>
              <a:prstGeom prst="rtTriangle">
                <a:avLst/>
              </a:prstGeom>
              <a:solidFill>
                <a:srgbClr val="FF66CC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i="1" kern="0">
                  <a:latin typeface="Trebuchet MS" pitchFamily="34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2655502" y="2675129"/>
              <a:ext cx="745856" cy="284693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algn="r"/>
              <a:r>
                <a:rPr lang="en-US" kern="0" dirty="0">
                  <a:solidFill>
                    <a:sysClr val="windowText" lastClr="000000"/>
                  </a:solidFill>
                </a:rPr>
                <a:t>High Strain</a:t>
              </a:r>
            </a:p>
          </p:txBody>
        </p:sp>
        <p:cxnSp>
          <p:nvCxnSpPr>
            <p:cNvPr id="38" name="Straight Arrow Connector 37"/>
            <p:cNvCxnSpPr>
              <a:stCxn id="36" idx="3"/>
            </p:cNvCxnSpPr>
            <p:nvPr/>
          </p:nvCxnSpPr>
          <p:spPr bwMode="auto">
            <a:xfrm flipV="1">
              <a:off x="3401358" y="2365272"/>
              <a:ext cx="258536" cy="45220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39" name="TextBox 38"/>
            <p:cNvSpPr txBox="1"/>
            <p:nvPr/>
          </p:nvSpPr>
          <p:spPr>
            <a:xfrm>
              <a:off x="5390737" y="1196111"/>
              <a:ext cx="1026626" cy="284693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kern="0" dirty="0">
                  <a:solidFill>
                    <a:sysClr val="windowText" lastClr="000000"/>
                  </a:solidFill>
                </a:rPr>
                <a:t>High Strain</a:t>
              </a:r>
            </a:p>
          </p:txBody>
        </p:sp>
        <p:cxnSp>
          <p:nvCxnSpPr>
            <p:cNvPr id="41" name="Straight Arrow Connector 40"/>
            <p:cNvCxnSpPr>
              <a:stCxn id="39" idx="1"/>
            </p:cNvCxnSpPr>
            <p:nvPr/>
          </p:nvCxnSpPr>
          <p:spPr bwMode="auto">
            <a:xfrm flipH="1">
              <a:off x="5132257" y="1338458"/>
              <a:ext cx="258480" cy="41921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42" name="TextBox 41"/>
            <p:cNvSpPr txBox="1"/>
            <p:nvPr/>
          </p:nvSpPr>
          <p:spPr>
            <a:xfrm>
              <a:off x="2644593" y="1290759"/>
              <a:ext cx="716877" cy="284693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algn="r"/>
              <a:r>
                <a:rPr lang="en-US" kern="0" dirty="0">
                  <a:solidFill>
                    <a:sysClr val="windowText" lastClr="000000"/>
                  </a:solidFill>
                </a:rPr>
                <a:t>Low Strain</a:t>
              </a:r>
            </a:p>
          </p:txBody>
        </p:sp>
        <p:cxnSp>
          <p:nvCxnSpPr>
            <p:cNvPr id="44" name="Straight Arrow Connector 43"/>
            <p:cNvCxnSpPr>
              <a:stCxn id="42" idx="3"/>
              <a:endCxn id="11" idx="1"/>
            </p:cNvCxnSpPr>
            <p:nvPr/>
          </p:nvCxnSpPr>
          <p:spPr bwMode="auto">
            <a:xfrm>
              <a:off x="3361470" y="1433106"/>
              <a:ext cx="366852" cy="42984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46" name="TextBox 45"/>
            <p:cNvSpPr txBox="1"/>
            <p:nvPr/>
          </p:nvSpPr>
          <p:spPr>
            <a:xfrm>
              <a:off x="5425603" y="2362255"/>
              <a:ext cx="986738" cy="284693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kern="0" dirty="0">
                  <a:solidFill>
                    <a:sysClr val="windowText" lastClr="000000"/>
                  </a:solidFill>
                </a:rPr>
                <a:t>Low Strain</a:t>
              </a:r>
            </a:p>
          </p:txBody>
        </p:sp>
        <p:cxnSp>
          <p:nvCxnSpPr>
            <p:cNvPr id="48" name="Straight Arrow Connector 47"/>
            <p:cNvCxnSpPr>
              <a:stCxn id="46" idx="1"/>
              <a:endCxn id="9" idx="3"/>
            </p:cNvCxnSpPr>
            <p:nvPr/>
          </p:nvCxnSpPr>
          <p:spPr bwMode="auto">
            <a:xfrm flipH="1" flipV="1">
              <a:off x="5063828" y="2259994"/>
              <a:ext cx="361775" cy="24460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4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92138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Neal Hartman, LBNL</a:t>
            </a:r>
          </a:p>
        </p:txBody>
      </p:sp>
      <p:sp>
        <p:nvSpPr>
          <p:cNvPr id="4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505200" y="6356350"/>
            <a:ext cx="2133600" cy="365125"/>
          </a:xfrm>
        </p:spPr>
        <p:txBody>
          <a:bodyPr/>
          <a:lstStyle/>
          <a:p>
            <a:pPr>
              <a:defRPr/>
            </a:pPr>
            <a:fld id="{F5D1B313-24CE-EA4D-825C-0606C452375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76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Edge Effects on Adhesive 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706" y="1938512"/>
            <a:ext cx="2584914" cy="2458453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200" dirty="0"/>
              <a:t>Stresses are highest at the edges of the joint</a:t>
            </a:r>
          </a:p>
          <a:p>
            <a:pPr>
              <a:buFont typeface="Arial"/>
              <a:buChar char="•"/>
            </a:pPr>
            <a:r>
              <a:rPr lang="en-US" sz="1200" dirty="0"/>
              <a:t>Edge treatment is important, in particular for peel, but increased adhesive volume at the edge also reduces peak elastic stress</a:t>
            </a:r>
          </a:p>
          <a:p>
            <a:pPr>
              <a:buFont typeface="Arial"/>
              <a:buChar char="•"/>
            </a:pPr>
            <a:r>
              <a:rPr lang="en-US" sz="1200" dirty="0"/>
              <a:t>Thin adhesive joints are not necessarily the strongest—typically 4-8mil (0.1-0.2mm</a:t>
            </a:r>
            <a:r>
              <a:rPr lang="en-US" sz="1200" dirty="0" smtClean="0"/>
              <a:t>) is ideal</a:t>
            </a:r>
            <a:endParaRPr lang="en-US" sz="1200" dirty="0"/>
          </a:p>
          <a:p>
            <a:pPr>
              <a:buFont typeface="Arial"/>
              <a:buChar char="•"/>
            </a:pPr>
            <a:r>
              <a:rPr lang="en-US" sz="1200" dirty="0"/>
              <a:t>Peak stresses can exceed the plastic limit of the adhesive with no degradation in overall strength if joint is sufficiently long…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94925" y="5797282"/>
            <a:ext cx="5806417" cy="1923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800" kern="0" dirty="0">
                <a:solidFill>
                  <a:sysClr val="windowText" lastClr="000000"/>
                </a:solidFill>
              </a:rPr>
              <a:t>Figures from:  “Further Developments in the Design and Analysis of Adhesive-Bonded Structural Joints” L.J. Hart-Smith 1980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3471824" y="1358945"/>
            <a:ext cx="4823970" cy="414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92138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Neal Hartman, LBNL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505200" y="6356350"/>
            <a:ext cx="2133600" cy="365125"/>
          </a:xfrm>
        </p:spPr>
        <p:txBody>
          <a:bodyPr/>
          <a:lstStyle/>
          <a:p>
            <a:pPr>
              <a:defRPr/>
            </a:pPr>
            <a:fld id="{F5D1B313-24CE-EA4D-825C-0606C452375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45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Adhesive Joints are </a:t>
            </a:r>
            <a:r>
              <a:rPr lang="en-US" dirty="0" smtClean="0"/>
              <a:t>Fault </a:t>
            </a:r>
            <a:r>
              <a:rPr lang="en-US" dirty="0" smtClean="0"/>
              <a:t>T</a:t>
            </a:r>
            <a:r>
              <a:rPr lang="en-US" dirty="0" smtClean="0"/>
              <a:t>olerant to </a:t>
            </a:r>
            <a:r>
              <a:rPr lang="en-US" dirty="0" err="1" smtClean="0"/>
              <a:t>Disbonds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438016" y="1936070"/>
            <a:ext cx="4052468" cy="315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4610149" y="1932685"/>
            <a:ext cx="4183658" cy="321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94925" y="5797282"/>
            <a:ext cx="5806417" cy="1923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800" kern="0" dirty="0">
                <a:solidFill>
                  <a:sysClr val="windowText" lastClr="000000"/>
                </a:solidFill>
              </a:rPr>
              <a:t>Figures from:  “Further Developments in the Design and Analysis of Adhesive-Bonded Structural Joints” L.J. Hart-Smith 1980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92138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Neal Hartman, LBNL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505200" y="6356350"/>
            <a:ext cx="2133600" cy="365125"/>
          </a:xfrm>
        </p:spPr>
        <p:txBody>
          <a:bodyPr/>
          <a:lstStyle/>
          <a:p>
            <a:pPr>
              <a:defRPr/>
            </a:pPr>
            <a:fld id="{F5D1B313-24CE-EA4D-825C-0606C452375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532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Joint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7553" y="3693795"/>
            <a:ext cx="3756258" cy="2326800"/>
          </a:xfrm>
        </p:spPr>
        <p:txBody>
          <a:bodyPr/>
          <a:lstStyle/>
          <a:p>
            <a:r>
              <a:rPr lang="en-US" sz="1500" dirty="0"/>
              <a:t>Design the </a:t>
            </a:r>
            <a:r>
              <a:rPr lang="en-US" sz="1500" dirty="0" err="1"/>
              <a:t>Adherends</a:t>
            </a:r>
            <a:r>
              <a:rPr lang="en-US" sz="1500" dirty="0"/>
              <a:t> to take the load</a:t>
            </a:r>
          </a:p>
          <a:p>
            <a:r>
              <a:rPr lang="en-US" sz="1500" dirty="0"/>
              <a:t>Design the joint to be stronger than the </a:t>
            </a:r>
            <a:r>
              <a:rPr lang="en-US" sz="1500" dirty="0" err="1"/>
              <a:t>adherends</a:t>
            </a:r>
            <a:endParaRPr lang="en-US" sz="1500" dirty="0"/>
          </a:p>
          <a:p>
            <a:r>
              <a:rPr lang="en-US" sz="1500" dirty="0"/>
              <a:t>Tapered </a:t>
            </a:r>
            <a:r>
              <a:rPr lang="en-US" sz="1500" dirty="0" err="1"/>
              <a:t>adherends</a:t>
            </a:r>
            <a:r>
              <a:rPr lang="en-US" sz="1500" dirty="0"/>
              <a:t> match stiffness better, reducing stress in the adhesive</a:t>
            </a:r>
          </a:p>
          <a:p>
            <a:r>
              <a:rPr lang="en-US" sz="1500" dirty="0"/>
              <a:t>Spew Fillet increases volume at ends allowing for more strain in peel direction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060946" y="1357040"/>
            <a:ext cx="4065827" cy="812132"/>
            <a:chOff x="1864309" y="1776473"/>
            <a:chExt cx="5421102" cy="812132"/>
          </a:xfrm>
        </p:grpSpPr>
        <p:sp>
          <p:nvSpPr>
            <p:cNvPr id="6" name="Rectangle 5"/>
            <p:cNvSpPr/>
            <p:nvPr/>
          </p:nvSpPr>
          <p:spPr bwMode="auto">
            <a:xfrm>
              <a:off x="2363202" y="2275785"/>
              <a:ext cx="2875548" cy="210553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i="1" kern="0">
                <a:latin typeface="Trebuchet MS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3458076" y="2089295"/>
              <a:ext cx="1780674" cy="186490"/>
            </a:xfrm>
            <a:prstGeom prst="rect">
              <a:avLst/>
            </a:prstGeom>
            <a:solidFill>
              <a:srgbClr val="FF66C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i="1" kern="0">
                <a:latin typeface="Trebuchet MS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458076" y="1878742"/>
              <a:ext cx="2875548" cy="210553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i="1" kern="0">
                <a:latin typeface="Trebuchet MS" pitchFamily="34" charset="0"/>
              </a:endParaRPr>
            </a:p>
          </p:txBody>
        </p:sp>
        <p:sp>
          <p:nvSpPr>
            <p:cNvPr id="9" name="Down Arrow 8"/>
            <p:cNvSpPr/>
            <p:nvPr/>
          </p:nvSpPr>
          <p:spPr bwMode="auto">
            <a:xfrm rot="5400000">
              <a:off x="2211806" y="2138925"/>
              <a:ext cx="415089" cy="484271"/>
            </a:xfrm>
            <a:prstGeom prst="downArrow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i="1" kern="0">
                <a:latin typeface="Trebuchet MS" pitchFamily="34" charset="0"/>
              </a:endParaRPr>
            </a:p>
          </p:txBody>
        </p:sp>
        <p:sp>
          <p:nvSpPr>
            <p:cNvPr id="10" name="Down Arrow 9"/>
            <p:cNvSpPr/>
            <p:nvPr/>
          </p:nvSpPr>
          <p:spPr bwMode="auto">
            <a:xfrm rot="16200000">
              <a:off x="6137609" y="1741882"/>
              <a:ext cx="415089" cy="484271"/>
            </a:xfrm>
            <a:prstGeom prst="downArrow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i="1" kern="0">
                <a:latin typeface="Trebuchet MS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64309" y="2199400"/>
              <a:ext cx="4058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kern="0" dirty="0">
                  <a:solidFill>
                    <a:sysClr val="windowText" lastClr="000000"/>
                  </a:solidFill>
                </a:rPr>
                <a:t>P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79524" y="1794696"/>
              <a:ext cx="4058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kern="0" dirty="0">
                  <a:solidFill>
                    <a:sysClr val="windowText" lastClr="000000"/>
                  </a:solidFill>
                </a:rPr>
                <a:t>P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5238750" y="1878742"/>
              <a:ext cx="91239" cy="21055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i="1" kern="0">
                <a:latin typeface="Trebuchet MS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366837" y="2275783"/>
              <a:ext cx="91239" cy="21055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i="1" kern="0">
                <a:latin typeface="Trebuchet MS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348413" y="1874084"/>
              <a:ext cx="45719" cy="21055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i="1" kern="0">
                <a:latin typeface="Trebuchet MS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348211" y="2272772"/>
              <a:ext cx="45719" cy="21055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i="1" kern="0">
                <a:latin typeface="Trebuchet MS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4348413" y="2077263"/>
              <a:ext cx="45719" cy="210553"/>
            </a:xfrm>
            <a:prstGeom prst="rect">
              <a:avLst/>
            </a:prstGeom>
            <a:solidFill>
              <a:srgbClr val="FF66C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i="1" kern="0">
                <a:latin typeface="Trebuchet MS" pitchFamily="34" charset="0"/>
              </a:endParaRPr>
            </a:p>
          </p:txBody>
        </p:sp>
        <p:sp>
          <p:nvSpPr>
            <p:cNvPr id="26" name="Right Triangle 25"/>
            <p:cNvSpPr/>
            <p:nvPr/>
          </p:nvSpPr>
          <p:spPr bwMode="auto">
            <a:xfrm flipH="1">
              <a:off x="3366838" y="2086501"/>
              <a:ext cx="91238" cy="191148"/>
            </a:xfrm>
            <a:prstGeom prst="rtTriangle">
              <a:avLst/>
            </a:prstGeom>
            <a:solidFill>
              <a:srgbClr val="FF66C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i="1" kern="0">
                <a:latin typeface="Trebuchet MS" pitchFamily="34" charset="0"/>
              </a:endParaRPr>
            </a:p>
          </p:txBody>
        </p:sp>
        <p:sp>
          <p:nvSpPr>
            <p:cNvPr id="27" name="Right Triangle 26"/>
            <p:cNvSpPr/>
            <p:nvPr/>
          </p:nvSpPr>
          <p:spPr bwMode="auto">
            <a:xfrm rot="10800000" flipH="1">
              <a:off x="5238750" y="2085986"/>
              <a:ext cx="91239" cy="201830"/>
            </a:xfrm>
            <a:prstGeom prst="rtTriangle">
              <a:avLst/>
            </a:prstGeom>
            <a:solidFill>
              <a:srgbClr val="FF66C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i="1" kern="0">
                <a:latin typeface="Trebuchet MS" pitchFamily="34" charset="0"/>
              </a:endParaRPr>
            </a:p>
          </p:txBody>
        </p:sp>
      </p:grpSp>
      <p:cxnSp>
        <p:nvCxnSpPr>
          <p:cNvPr id="29" name="Straight Connector 28"/>
          <p:cNvCxnSpPr>
            <a:stCxn id="6" idx="3"/>
          </p:cNvCxnSpPr>
          <p:nvPr/>
        </p:nvCxnSpPr>
        <p:spPr bwMode="auto">
          <a:xfrm flipV="1">
            <a:off x="4591777" y="1958615"/>
            <a:ext cx="1175863" cy="301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1" name="Straight Connector 30"/>
          <p:cNvCxnSpPr>
            <a:stCxn id="10" idx="2"/>
          </p:cNvCxnSpPr>
          <p:nvPr/>
        </p:nvCxnSpPr>
        <p:spPr bwMode="auto">
          <a:xfrm>
            <a:off x="5603181" y="1564586"/>
            <a:ext cx="164459" cy="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5685410" y="1564587"/>
            <a:ext cx="0" cy="40004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36" name="Down Arrow 35"/>
          <p:cNvSpPr/>
          <p:nvPr/>
        </p:nvSpPr>
        <p:spPr bwMode="auto">
          <a:xfrm>
            <a:off x="4477253" y="2066903"/>
            <a:ext cx="148739" cy="270407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i="1" kern="0">
              <a:latin typeface="Trebuchet MS" pitchFamily="34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 rot="10800000">
            <a:off x="3224537" y="1188903"/>
            <a:ext cx="148739" cy="270407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i="1" kern="0">
              <a:latin typeface="Trebuchet MS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60207" y="2017441"/>
            <a:ext cx="497835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kern="0" dirty="0">
                <a:solidFill>
                  <a:sysClr val="windowText" lastClr="000000"/>
                </a:solidFill>
              </a:rPr>
              <a:t>Peel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780497" y="1139439"/>
            <a:ext cx="497835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kern="0" dirty="0">
                <a:solidFill>
                  <a:sysClr val="windowText" lastClr="000000"/>
                </a:solidFill>
              </a:rPr>
              <a:t>Peel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2667853" y="2624886"/>
            <a:ext cx="2509856" cy="665751"/>
            <a:chOff x="2033137" y="2624883"/>
            <a:chExt cx="3346474" cy="665751"/>
          </a:xfrm>
        </p:grpSpPr>
        <p:grpSp>
          <p:nvGrpSpPr>
            <p:cNvPr id="50" name="Group 49"/>
            <p:cNvGrpSpPr/>
            <p:nvPr/>
          </p:nvGrpSpPr>
          <p:grpSpPr>
            <a:xfrm>
              <a:off x="2033137" y="3049999"/>
              <a:ext cx="2565231" cy="240635"/>
              <a:chOff x="2033137" y="3290634"/>
              <a:chExt cx="2565231" cy="240635"/>
            </a:xfrm>
          </p:grpSpPr>
          <p:sp>
            <p:nvSpPr>
              <p:cNvPr id="40" name="Right Triangle 39"/>
              <p:cNvSpPr/>
              <p:nvPr/>
            </p:nvSpPr>
            <p:spPr bwMode="auto">
              <a:xfrm rot="10800000" flipH="1">
                <a:off x="2817694" y="3290634"/>
                <a:ext cx="1780674" cy="240634"/>
              </a:xfrm>
              <a:prstGeom prst="rtTriangle">
                <a:avLst/>
              </a:prstGeom>
              <a:solidFill>
                <a:schemeClr val="accent3">
                  <a:lumMod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i="1" kern="0">
                  <a:latin typeface="Trebuchet MS" pitchFamily="34" charset="0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 bwMode="auto">
              <a:xfrm>
                <a:off x="2033137" y="3290634"/>
                <a:ext cx="784892" cy="240635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i="1" kern="0">
                  <a:latin typeface="Trebuchet MS" pitchFamily="34" charset="0"/>
                </a:endParaRPr>
              </a:p>
            </p:txBody>
          </p:sp>
          <p:cxnSp>
            <p:nvCxnSpPr>
              <p:cNvPr id="43" name="Straight Connector 42"/>
              <p:cNvCxnSpPr>
                <a:endCxn id="40" idx="4"/>
              </p:cNvCxnSpPr>
              <p:nvPr/>
            </p:nvCxnSpPr>
            <p:spPr bwMode="auto">
              <a:xfrm>
                <a:off x="2033137" y="3290634"/>
                <a:ext cx="2565231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45" name="Straight Connector 44"/>
              <p:cNvCxnSpPr/>
              <p:nvPr/>
            </p:nvCxnSpPr>
            <p:spPr bwMode="auto">
              <a:xfrm>
                <a:off x="2033137" y="3290634"/>
                <a:ext cx="0" cy="240635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47" name="Straight Connector 46"/>
              <p:cNvCxnSpPr>
                <a:endCxn id="40" idx="0"/>
              </p:cNvCxnSpPr>
              <p:nvPr/>
            </p:nvCxnSpPr>
            <p:spPr bwMode="auto">
              <a:xfrm flipV="1">
                <a:off x="2033137" y="3531268"/>
                <a:ext cx="784557" cy="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49" name="Straight Connector 48"/>
              <p:cNvCxnSpPr>
                <a:stCxn id="40" idx="0"/>
                <a:endCxn id="40" idx="4"/>
              </p:cNvCxnSpPr>
              <p:nvPr/>
            </p:nvCxnSpPr>
            <p:spPr bwMode="auto">
              <a:xfrm flipV="1">
                <a:off x="2817694" y="3290634"/>
                <a:ext cx="1780674" cy="24063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grpSp>
          <p:nvGrpSpPr>
            <p:cNvPr id="51" name="Group 50"/>
            <p:cNvGrpSpPr/>
            <p:nvPr/>
          </p:nvGrpSpPr>
          <p:grpSpPr>
            <a:xfrm rot="10800000">
              <a:off x="2814380" y="2624883"/>
              <a:ext cx="2565231" cy="240635"/>
              <a:chOff x="2033137" y="3290634"/>
              <a:chExt cx="2565231" cy="240635"/>
            </a:xfrm>
          </p:grpSpPr>
          <p:sp>
            <p:nvSpPr>
              <p:cNvPr id="52" name="Right Triangle 51"/>
              <p:cNvSpPr/>
              <p:nvPr/>
            </p:nvSpPr>
            <p:spPr bwMode="auto">
              <a:xfrm rot="10800000" flipH="1">
                <a:off x="2817694" y="3290634"/>
                <a:ext cx="1780674" cy="240634"/>
              </a:xfrm>
              <a:prstGeom prst="rtTriangle">
                <a:avLst/>
              </a:prstGeom>
              <a:solidFill>
                <a:schemeClr val="accent3">
                  <a:lumMod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i="1" kern="0">
                  <a:latin typeface="Trebuchet MS" pitchFamily="34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2033137" y="3290634"/>
                <a:ext cx="784892" cy="240635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i="1" kern="0">
                  <a:latin typeface="Trebuchet MS" pitchFamily="34" charset="0"/>
                </a:endParaRPr>
              </a:p>
            </p:txBody>
          </p:sp>
          <p:cxnSp>
            <p:nvCxnSpPr>
              <p:cNvPr id="54" name="Straight Connector 53"/>
              <p:cNvCxnSpPr>
                <a:endCxn id="52" idx="4"/>
              </p:cNvCxnSpPr>
              <p:nvPr/>
            </p:nvCxnSpPr>
            <p:spPr bwMode="auto">
              <a:xfrm>
                <a:off x="2033137" y="3290634"/>
                <a:ext cx="2565231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55" name="Straight Connector 54"/>
              <p:cNvCxnSpPr/>
              <p:nvPr/>
            </p:nvCxnSpPr>
            <p:spPr bwMode="auto">
              <a:xfrm>
                <a:off x="2033137" y="3290634"/>
                <a:ext cx="0" cy="240635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56" name="Straight Connector 55"/>
              <p:cNvCxnSpPr>
                <a:endCxn id="52" idx="0"/>
              </p:cNvCxnSpPr>
              <p:nvPr/>
            </p:nvCxnSpPr>
            <p:spPr bwMode="auto">
              <a:xfrm flipV="1">
                <a:off x="2033137" y="3531268"/>
                <a:ext cx="784557" cy="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57" name="Straight Connector 56"/>
              <p:cNvCxnSpPr>
                <a:stCxn id="52" idx="0"/>
                <a:endCxn id="52" idx="4"/>
              </p:cNvCxnSpPr>
              <p:nvPr/>
            </p:nvCxnSpPr>
            <p:spPr bwMode="auto">
              <a:xfrm flipV="1">
                <a:off x="2817694" y="3290634"/>
                <a:ext cx="1780674" cy="24063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58" name="Rectangle 57"/>
            <p:cNvSpPr/>
            <p:nvPr/>
          </p:nvSpPr>
          <p:spPr bwMode="auto">
            <a:xfrm>
              <a:off x="2814380" y="2863509"/>
              <a:ext cx="1780674" cy="186490"/>
            </a:xfrm>
            <a:prstGeom prst="rect">
              <a:avLst/>
            </a:prstGeom>
            <a:solidFill>
              <a:srgbClr val="FF66C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i="1" kern="0">
                <a:latin typeface="Trebuchet MS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216662" y="4870773"/>
            <a:ext cx="2648708" cy="717897"/>
            <a:chOff x="5610367" y="3204398"/>
            <a:chExt cx="2565231" cy="240635"/>
          </a:xfrm>
        </p:grpSpPr>
        <p:sp>
          <p:nvSpPr>
            <p:cNvPr id="61" name="Right Triangle 60"/>
            <p:cNvSpPr/>
            <p:nvPr/>
          </p:nvSpPr>
          <p:spPr bwMode="auto">
            <a:xfrm rot="10800000" flipH="1">
              <a:off x="6394924" y="3204398"/>
              <a:ext cx="1780674" cy="240634"/>
            </a:xfrm>
            <a:prstGeom prst="rtTriangle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i="1" kern="0">
                <a:latin typeface="Trebuchet MS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5610367" y="3204398"/>
              <a:ext cx="784892" cy="240635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i="1" kern="0">
                <a:latin typeface="Trebuchet MS" pitchFamily="34" charset="0"/>
              </a:endParaRPr>
            </a:p>
          </p:txBody>
        </p:sp>
        <p:cxnSp>
          <p:nvCxnSpPr>
            <p:cNvPr id="63" name="Straight Connector 62"/>
            <p:cNvCxnSpPr>
              <a:endCxn id="61" idx="4"/>
            </p:cNvCxnSpPr>
            <p:nvPr/>
          </p:nvCxnSpPr>
          <p:spPr bwMode="auto">
            <a:xfrm>
              <a:off x="5610367" y="3204398"/>
              <a:ext cx="256523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5610367" y="3204398"/>
              <a:ext cx="0" cy="24063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5" name="Straight Connector 64"/>
            <p:cNvCxnSpPr>
              <a:endCxn id="61" idx="0"/>
            </p:cNvCxnSpPr>
            <p:nvPr/>
          </p:nvCxnSpPr>
          <p:spPr bwMode="auto">
            <a:xfrm flipV="1">
              <a:off x="5610367" y="3445032"/>
              <a:ext cx="784557" cy="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6" name="Straight Connector 65"/>
            <p:cNvCxnSpPr>
              <a:stCxn id="61" idx="0"/>
              <a:endCxn id="61" idx="4"/>
            </p:cNvCxnSpPr>
            <p:nvPr/>
          </p:nvCxnSpPr>
          <p:spPr bwMode="auto">
            <a:xfrm flipV="1">
              <a:off x="6394924" y="3204398"/>
              <a:ext cx="1780674" cy="24063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70" name="Rectangle 69"/>
          <p:cNvSpPr/>
          <p:nvPr/>
        </p:nvSpPr>
        <p:spPr bwMode="auto">
          <a:xfrm rot="1455437">
            <a:off x="3511679" y="4600061"/>
            <a:ext cx="505250" cy="39102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i="1" kern="0">
              <a:latin typeface="Trebuchet MS" pitchFamily="34" charset="0"/>
            </a:endParaRPr>
          </a:p>
        </p:txBody>
      </p:sp>
      <p:cxnSp>
        <p:nvCxnSpPr>
          <p:cNvPr id="72" name="Straight Connector 71"/>
          <p:cNvCxnSpPr>
            <a:endCxn id="70" idx="2"/>
          </p:cNvCxnSpPr>
          <p:nvPr/>
        </p:nvCxnSpPr>
        <p:spPr bwMode="auto">
          <a:xfrm>
            <a:off x="3513445" y="4870772"/>
            <a:ext cx="190616" cy="10305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73" name="Freeform 72"/>
          <p:cNvSpPr/>
          <p:nvPr/>
        </p:nvSpPr>
        <p:spPr bwMode="auto">
          <a:xfrm>
            <a:off x="3516230" y="4637175"/>
            <a:ext cx="604587" cy="331869"/>
          </a:xfrm>
          <a:custGeom>
            <a:avLst/>
            <a:gdLst>
              <a:gd name="connsiteX0" fmla="*/ 240632 w 806116"/>
              <a:gd name="connsiteY0" fmla="*/ 331869 h 331869"/>
              <a:gd name="connsiteX1" fmla="*/ 240632 w 806116"/>
              <a:gd name="connsiteY1" fmla="*/ 331869 h 331869"/>
              <a:gd name="connsiteX2" fmla="*/ 270711 w 806116"/>
              <a:gd name="connsiteY2" fmla="*/ 289759 h 331869"/>
              <a:gd name="connsiteX3" fmla="*/ 288758 w 806116"/>
              <a:gd name="connsiteY3" fmla="*/ 277727 h 331869"/>
              <a:gd name="connsiteX4" fmla="*/ 294774 w 806116"/>
              <a:gd name="connsiteY4" fmla="*/ 259680 h 331869"/>
              <a:gd name="connsiteX5" fmla="*/ 330869 w 806116"/>
              <a:gd name="connsiteY5" fmla="*/ 235616 h 331869"/>
              <a:gd name="connsiteX6" fmla="*/ 360948 w 806116"/>
              <a:gd name="connsiteY6" fmla="*/ 205538 h 331869"/>
              <a:gd name="connsiteX7" fmla="*/ 415090 w 806116"/>
              <a:gd name="connsiteY7" fmla="*/ 163427 h 331869"/>
              <a:gd name="connsiteX8" fmla="*/ 451184 w 806116"/>
              <a:gd name="connsiteY8" fmla="*/ 139364 h 331869"/>
              <a:gd name="connsiteX9" fmla="*/ 469232 w 806116"/>
              <a:gd name="connsiteY9" fmla="*/ 127332 h 331869"/>
              <a:gd name="connsiteX10" fmla="*/ 541421 w 806116"/>
              <a:gd name="connsiteY10" fmla="*/ 103269 h 331869"/>
              <a:gd name="connsiteX11" fmla="*/ 559469 w 806116"/>
              <a:gd name="connsiteY11" fmla="*/ 97253 h 331869"/>
              <a:gd name="connsiteX12" fmla="*/ 595563 w 806116"/>
              <a:gd name="connsiteY12" fmla="*/ 79206 h 331869"/>
              <a:gd name="connsiteX13" fmla="*/ 637674 w 806116"/>
              <a:gd name="connsiteY13" fmla="*/ 61159 h 331869"/>
              <a:gd name="connsiteX14" fmla="*/ 679784 w 806116"/>
              <a:gd name="connsiteY14" fmla="*/ 43111 h 331869"/>
              <a:gd name="connsiteX15" fmla="*/ 751974 w 806116"/>
              <a:gd name="connsiteY15" fmla="*/ 25064 h 331869"/>
              <a:gd name="connsiteX16" fmla="*/ 788069 w 806116"/>
              <a:gd name="connsiteY16" fmla="*/ 13032 h 331869"/>
              <a:gd name="connsiteX17" fmla="*/ 806116 w 806116"/>
              <a:gd name="connsiteY17" fmla="*/ 7016 h 331869"/>
              <a:gd name="connsiteX18" fmla="*/ 595563 w 806116"/>
              <a:gd name="connsiteY18" fmla="*/ 7016 h 331869"/>
              <a:gd name="connsiteX19" fmla="*/ 565484 w 806116"/>
              <a:gd name="connsiteY19" fmla="*/ 13032 h 331869"/>
              <a:gd name="connsiteX20" fmla="*/ 511342 w 806116"/>
              <a:gd name="connsiteY20" fmla="*/ 25064 h 331869"/>
              <a:gd name="connsiteX21" fmla="*/ 391027 w 806116"/>
              <a:gd name="connsiteY21" fmla="*/ 19048 h 331869"/>
              <a:gd name="connsiteX22" fmla="*/ 360948 w 806116"/>
              <a:gd name="connsiteY22" fmla="*/ 13032 h 331869"/>
              <a:gd name="connsiteX23" fmla="*/ 0 w 806116"/>
              <a:gd name="connsiteY23" fmla="*/ 19048 h 331869"/>
              <a:gd name="connsiteX24" fmla="*/ 6016 w 806116"/>
              <a:gd name="connsiteY24" fmla="*/ 97253 h 331869"/>
              <a:gd name="connsiteX25" fmla="*/ 12032 w 806116"/>
              <a:gd name="connsiteY25" fmla="*/ 115301 h 331869"/>
              <a:gd name="connsiteX26" fmla="*/ 18048 w 806116"/>
              <a:gd name="connsiteY26" fmla="*/ 151395 h 331869"/>
              <a:gd name="connsiteX27" fmla="*/ 24063 w 806116"/>
              <a:gd name="connsiteY27" fmla="*/ 229601 h 331869"/>
              <a:gd name="connsiteX28" fmla="*/ 48127 w 806116"/>
              <a:gd name="connsiteY28" fmla="*/ 241632 h 331869"/>
              <a:gd name="connsiteX29" fmla="*/ 84221 w 806116"/>
              <a:gd name="connsiteY29" fmla="*/ 265695 h 331869"/>
              <a:gd name="connsiteX30" fmla="*/ 120316 w 806116"/>
              <a:gd name="connsiteY30" fmla="*/ 289759 h 331869"/>
              <a:gd name="connsiteX31" fmla="*/ 162427 w 806116"/>
              <a:gd name="connsiteY31" fmla="*/ 307806 h 331869"/>
              <a:gd name="connsiteX32" fmla="*/ 180474 w 806116"/>
              <a:gd name="connsiteY32" fmla="*/ 313822 h 331869"/>
              <a:gd name="connsiteX33" fmla="*/ 198521 w 806116"/>
              <a:gd name="connsiteY33" fmla="*/ 325853 h 331869"/>
              <a:gd name="connsiteX34" fmla="*/ 240632 w 806116"/>
              <a:gd name="connsiteY34" fmla="*/ 331869 h 331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06116" h="331869">
                <a:moveTo>
                  <a:pt x="240632" y="331869"/>
                </a:moveTo>
                <a:lnTo>
                  <a:pt x="240632" y="331869"/>
                </a:lnTo>
                <a:cubicBezTo>
                  <a:pt x="250658" y="317832"/>
                  <a:pt x="259251" y="302652"/>
                  <a:pt x="270711" y="289759"/>
                </a:cubicBezTo>
                <a:cubicBezTo>
                  <a:pt x="275514" y="284355"/>
                  <a:pt x="284241" y="283373"/>
                  <a:pt x="288758" y="277727"/>
                </a:cubicBezTo>
                <a:cubicBezTo>
                  <a:pt x="292719" y="272775"/>
                  <a:pt x="290290" y="264164"/>
                  <a:pt x="294774" y="259680"/>
                </a:cubicBezTo>
                <a:cubicBezTo>
                  <a:pt x="304999" y="249455"/>
                  <a:pt x="330869" y="235616"/>
                  <a:pt x="330869" y="235616"/>
                </a:cubicBezTo>
                <a:cubicBezTo>
                  <a:pt x="355662" y="198426"/>
                  <a:pt x="328132" y="234707"/>
                  <a:pt x="360948" y="205538"/>
                </a:cubicBezTo>
                <a:cubicBezTo>
                  <a:pt x="409644" y="162253"/>
                  <a:pt x="377875" y="175832"/>
                  <a:pt x="415090" y="163427"/>
                </a:cubicBezTo>
                <a:lnTo>
                  <a:pt x="451184" y="139364"/>
                </a:lnTo>
                <a:cubicBezTo>
                  <a:pt x="457200" y="135353"/>
                  <a:pt x="462373" y="129618"/>
                  <a:pt x="469232" y="127332"/>
                </a:cubicBezTo>
                <a:lnTo>
                  <a:pt x="541421" y="103269"/>
                </a:lnTo>
                <a:cubicBezTo>
                  <a:pt x="547437" y="101264"/>
                  <a:pt x="554193" y="100771"/>
                  <a:pt x="559469" y="97253"/>
                </a:cubicBezTo>
                <a:cubicBezTo>
                  <a:pt x="611193" y="62771"/>
                  <a:pt x="545747" y="104115"/>
                  <a:pt x="595563" y="79206"/>
                </a:cubicBezTo>
                <a:cubicBezTo>
                  <a:pt x="637104" y="58435"/>
                  <a:pt x="587599" y="73676"/>
                  <a:pt x="637674" y="61159"/>
                </a:cubicBezTo>
                <a:cubicBezTo>
                  <a:pt x="652386" y="53803"/>
                  <a:pt x="663852" y="46652"/>
                  <a:pt x="679784" y="43111"/>
                </a:cubicBezTo>
                <a:cubicBezTo>
                  <a:pt x="752691" y="26909"/>
                  <a:pt x="679039" y="49375"/>
                  <a:pt x="751974" y="25064"/>
                </a:cubicBezTo>
                <a:lnTo>
                  <a:pt x="788069" y="13032"/>
                </a:lnTo>
                <a:lnTo>
                  <a:pt x="806116" y="7016"/>
                </a:lnTo>
                <a:cubicBezTo>
                  <a:pt x="705048" y="-2171"/>
                  <a:pt x="733635" y="-2506"/>
                  <a:pt x="595563" y="7016"/>
                </a:cubicBezTo>
                <a:cubicBezTo>
                  <a:pt x="585362" y="7719"/>
                  <a:pt x="575465" y="10814"/>
                  <a:pt x="565484" y="13032"/>
                </a:cubicBezTo>
                <a:cubicBezTo>
                  <a:pt x="489023" y="30024"/>
                  <a:pt x="602062" y="6919"/>
                  <a:pt x="511342" y="25064"/>
                </a:cubicBezTo>
                <a:cubicBezTo>
                  <a:pt x="471237" y="23059"/>
                  <a:pt x="431054" y="22250"/>
                  <a:pt x="391027" y="19048"/>
                </a:cubicBezTo>
                <a:cubicBezTo>
                  <a:pt x="380835" y="18233"/>
                  <a:pt x="371173" y="13032"/>
                  <a:pt x="360948" y="13032"/>
                </a:cubicBezTo>
                <a:cubicBezTo>
                  <a:pt x="240615" y="13032"/>
                  <a:pt x="120316" y="17043"/>
                  <a:pt x="0" y="19048"/>
                </a:cubicBezTo>
                <a:cubicBezTo>
                  <a:pt x="2005" y="45116"/>
                  <a:pt x="2773" y="71310"/>
                  <a:pt x="6016" y="97253"/>
                </a:cubicBezTo>
                <a:cubicBezTo>
                  <a:pt x="6803" y="103545"/>
                  <a:pt x="10656" y="109111"/>
                  <a:pt x="12032" y="115301"/>
                </a:cubicBezTo>
                <a:cubicBezTo>
                  <a:pt x="14678" y="127208"/>
                  <a:pt x="16043" y="139364"/>
                  <a:pt x="18048" y="151395"/>
                </a:cubicBezTo>
                <a:cubicBezTo>
                  <a:pt x="20053" y="177464"/>
                  <a:pt x="15795" y="204797"/>
                  <a:pt x="24063" y="229601"/>
                </a:cubicBezTo>
                <a:cubicBezTo>
                  <a:pt x="26899" y="238109"/>
                  <a:pt x="40829" y="236420"/>
                  <a:pt x="48127" y="241632"/>
                </a:cubicBezTo>
                <a:cubicBezTo>
                  <a:pt x="87558" y="269797"/>
                  <a:pt x="45507" y="252792"/>
                  <a:pt x="84221" y="265695"/>
                </a:cubicBezTo>
                <a:cubicBezTo>
                  <a:pt x="96253" y="273716"/>
                  <a:pt x="106598" y="285187"/>
                  <a:pt x="120316" y="289759"/>
                </a:cubicBezTo>
                <a:cubicBezTo>
                  <a:pt x="162630" y="303862"/>
                  <a:pt x="110404" y="285510"/>
                  <a:pt x="162427" y="307806"/>
                </a:cubicBezTo>
                <a:cubicBezTo>
                  <a:pt x="168255" y="310304"/>
                  <a:pt x="174802" y="310986"/>
                  <a:pt x="180474" y="313822"/>
                </a:cubicBezTo>
                <a:cubicBezTo>
                  <a:pt x="186941" y="317055"/>
                  <a:pt x="192321" y="322133"/>
                  <a:pt x="198521" y="325853"/>
                </a:cubicBezTo>
                <a:cubicBezTo>
                  <a:pt x="202366" y="328160"/>
                  <a:pt x="233614" y="330866"/>
                  <a:pt x="240632" y="331869"/>
                </a:cubicBezTo>
                <a:close/>
              </a:path>
            </a:pathLst>
          </a:custGeom>
          <a:solidFill>
            <a:srgbClr val="FF66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i="1" kern="0">
              <a:latin typeface="Trebuchet MS" pitchFamily="34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1216662" y="4637174"/>
            <a:ext cx="2547642" cy="233599"/>
          </a:xfrm>
          <a:prstGeom prst="rect">
            <a:avLst/>
          </a:prstGeom>
          <a:solidFill>
            <a:srgbClr val="FF66CC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i="1" kern="0">
              <a:latin typeface="Trebuchet MS" pitchFamily="34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1216663" y="3732790"/>
            <a:ext cx="3301196" cy="934465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i="1" kern="0">
              <a:latin typeface="Trebuchet MS" pitchFamily="34" charset="0"/>
            </a:endParaRPr>
          </a:p>
        </p:txBody>
      </p:sp>
      <p:cxnSp>
        <p:nvCxnSpPr>
          <p:cNvPr id="79" name="Straight Connector 78"/>
          <p:cNvCxnSpPr/>
          <p:nvPr/>
        </p:nvCxnSpPr>
        <p:spPr bwMode="auto">
          <a:xfrm>
            <a:off x="1216662" y="4667254"/>
            <a:ext cx="0" cy="20351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80" name="TextBox 79"/>
          <p:cNvSpPr txBox="1"/>
          <p:nvPr/>
        </p:nvSpPr>
        <p:spPr>
          <a:xfrm>
            <a:off x="3659777" y="5383818"/>
            <a:ext cx="1023357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kern="0" dirty="0">
                <a:solidFill>
                  <a:sysClr val="windowText" lastClr="000000"/>
                </a:solidFill>
              </a:rPr>
              <a:t>Spew Fillet</a:t>
            </a:r>
          </a:p>
        </p:txBody>
      </p:sp>
      <p:cxnSp>
        <p:nvCxnSpPr>
          <p:cNvPr id="82" name="Straight Arrow Connector 81"/>
          <p:cNvCxnSpPr>
            <a:endCxn id="73" idx="6"/>
          </p:cNvCxnSpPr>
          <p:nvPr/>
        </p:nvCxnSpPr>
        <p:spPr bwMode="auto">
          <a:xfrm flipH="1" flipV="1">
            <a:off x="3786941" y="4842713"/>
            <a:ext cx="168269" cy="51862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4" name="TextBox 83"/>
          <p:cNvSpPr txBox="1"/>
          <p:nvPr/>
        </p:nvSpPr>
        <p:spPr>
          <a:xfrm>
            <a:off x="2413472" y="5658107"/>
            <a:ext cx="1061829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kern="0" dirty="0">
                <a:solidFill>
                  <a:sysClr val="windowText" lastClr="000000"/>
                </a:solidFill>
              </a:rPr>
              <a:t>Back Taper</a:t>
            </a:r>
          </a:p>
        </p:txBody>
      </p:sp>
      <p:cxnSp>
        <p:nvCxnSpPr>
          <p:cNvPr id="86" name="Straight Arrow Connector 85"/>
          <p:cNvCxnSpPr>
            <a:stCxn id="84" idx="0"/>
            <a:endCxn id="73" idx="29"/>
          </p:cNvCxnSpPr>
          <p:nvPr/>
        </p:nvCxnSpPr>
        <p:spPr bwMode="auto">
          <a:xfrm flipV="1">
            <a:off x="2944387" y="4902870"/>
            <a:ext cx="635009" cy="75523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8" name="Straight Arrow Connector 87"/>
          <p:cNvCxnSpPr>
            <a:stCxn id="90" idx="1"/>
          </p:cNvCxnSpPr>
          <p:nvPr/>
        </p:nvCxnSpPr>
        <p:spPr bwMode="auto">
          <a:xfrm flipH="1">
            <a:off x="4660206" y="2943332"/>
            <a:ext cx="669785" cy="10666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90" name="TextBox 89"/>
          <p:cNvSpPr txBox="1"/>
          <p:nvPr/>
        </p:nvSpPr>
        <p:spPr>
          <a:xfrm>
            <a:off x="5329991" y="2800985"/>
            <a:ext cx="2154251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kern="0" dirty="0">
                <a:solidFill>
                  <a:sysClr val="windowText" lastClr="000000"/>
                </a:solidFill>
              </a:rPr>
              <a:t>Low Strain, Low Stiffness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057037" y="1188902"/>
            <a:ext cx="1637798" cy="715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kern="0" dirty="0">
                <a:solidFill>
                  <a:srgbClr val="FF0000"/>
                </a:solidFill>
              </a:rPr>
              <a:t>Standard Test Sample tends to fail in Peel</a:t>
            </a:r>
          </a:p>
        </p:txBody>
      </p:sp>
      <p:sp>
        <p:nvSpPr>
          <p:cNvPr id="6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92138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Neal Hartman, LBNL</a:t>
            </a:r>
          </a:p>
        </p:txBody>
      </p:sp>
      <p:sp>
        <p:nvSpPr>
          <p:cNvPr id="6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505200" y="6356350"/>
            <a:ext cx="2133600" cy="365125"/>
          </a:xfrm>
        </p:spPr>
        <p:txBody>
          <a:bodyPr/>
          <a:lstStyle/>
          <a:p>
            <a:pPr>
              <a:defRPr/>
            </a:pPr>
            <a:fld id="{F5D1B313-24CE-EA4D-825C-0606C452375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27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Adhesive Selection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fr-CH" dirty="0" smtClean="0"/>
              <a:t>While not more important than joint geometry, there is substantial variation among adhesives</a:t>
            </a:r>
          </a:p>
          <a:p>
            <a:pPr marL="285750" indent="-285750">
              <a:buFont typeface="Arial"/>
              <a:buChar char="•"/>
            </a:pPr>
            <a:r>
              <a:rPr lang="fr-CH" dirty="0" smtClean="0"/>
              <a:t>Strengths vary from 2000 to 5000 psi</a:t>
            </a:r>
          </a:p>
          <a:p>
            <a:pPr marL="285750" indent="-285750">
              <a:buFont typeface="Arial"/>
              <a:buChar char="•"/>
            </a:pPr>
            <a:r>
              <a:rPr lang="fr-CH" dirty="0" smtClean="0"/>
              <a:t>Bond line tolerance varies from 100 microns to millimeters</a:t>
            </a:r>
          </a:p>
          <a:p>
            <a:pPr marL="285750" indent="-285750">
              <a:buFont typeface="Arial"/>
              <a:buChar char="•"/>
            </a:pPr>
            <a:r>
              <a:rPr lang="fr-CH" dirty="0" smtClean="0"/>
              <a:t>Fillers can substantially alter adhesive viscosity and toughness, and can permit uses such as vertical applications</a:t>
            </a:r>
          </a:p>
          <a:p>
            <a:pPr marL="0" indent="0"/>
            <a:endParaRPr lang="fr-CH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92138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Neal Hartman, LBNL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505200" y="6356350"/>
            <a:ext cx="2133600" cy="365125"/>
          </a:xfrm>
        </p:spPr>
        <p:txBody>
          <a:bodyPr/>
          <a:lstStyle/>
          <a:p>
            <a:pPr>
              <a:defRPr/>
            </a:pPr>
            <a:fld id="{F5D1B313-24CE-EA4D-825C-0606C452375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93287"/>
      </p:ext>
    </p:extLst>
  </p:cSld>
  <p:clrMapOvr>
    <a:masterClrMapping/>
  </p:clrMapOvr>
</p:sld>
</file>

<file path=ppt/theme/theme1.xml><?xml version="1.0" encoding="utf-8"?>
<a:theme xmlns:a="http://schemas.openxmlformats.org/drawingml/2006/main" name="LBNL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LBNL.thmx</Template>
  <TotalTime>860</TotalTime>
  <Words>618</Words>
  <Application>Microsoft Macintosh PowerPoint</Application>
  <PresentationFormat>On-screen Show (4:3)</PresentationFormat>
  <Paragraphs>119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LBNL</vt:lpstr>
      <vt:lpstr>Composite Joining Techniques: Adhesive Bonding</vt:lpstr>
      <vt:lpstr>Adhesive Bonding</vt:lpstr>
      <vt:lpstr>Adhesive Joints</vt:lpstr>
      <vt:lpstr>Adhesive Joints</vt:lpstr>
      <vt:lpstr>Shear Lag Theory</vt:lpstr>
      <vt:lpstr>Edge Effects on Adhesive Stress</vt:lpstr>
      <vt:lpstr>Adhesive Joints are Fault Tolerant to Disbonds</vt:lpstr>
      <vt:lpstr>Joint Design</vt:lpstr>
      <vt:lpstr>Adhesive Selection</vt:lpstr>
      <vt:lpstr>Effect of Bond Line Thickness</vt:lpstr>
      <vt:lpstr>Very Thick Bondlines</vt:lpstr>
      <vt:lpstr>Achieving Bond Line Control</vt:lpstr>
      <vt:lpstr>Surface Treatment</vt:lpstr>
      <vt:lpstr>Hysol Surface Treatment Guide</vt:lpstr>
      <vt:lpstr>Final Words on Adhesive Bonding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Design</dc:title>
  <dc:creator>Eric Anderssen</dc:creator>
  <cp:lastModifiedBy>Neal Hartman</cp:lastModifiedBy>
  <cp:revision>15</cp:revision>
  <dcterms:created xsi:type="dcterms:W3CDTF">2016-02-01T20:44:39Z</dcterms:created>
  <dcterms:modified xsi:type="dcterms:W3CDTF">2016-03-01T21:40:28Z</dcterms:modified>
</cp:coreProperties>
</file>