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718" r:id="rId3"/>
    <p:sldId id="712" r:id="rId4"/>
    <p:sldId id="717" r:id="rId5"/>
    <p:sldId id="615" r:id="rId6"/>
    <p:sldId id="607" r:id="rId7"/>
    <p:sldId id="726" r:id="rId8"/>
    <p:sldId id="719" r:id="rId9"/>
    <p:sldId id="727" r:id="rId10"/>
    <p:sldId id="637" r:id="rId11"/>
    <p:sldId id="724" r:id="rId12"/>
    <p:sldId id="721" r:id="rId13"/>
    <p:sldId id="725" r:id="rId14"/>
    <p:sldId id="715" r:id="rId15"/>
    <p:sldId id="716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9"/>
    <p:restoredTop sz="94318"/>
  </p:normalViewPr>
  <p:slideViewPr>
    <p:cSldViewPr snapToGrid="0" snapToObjects="1">
      <p:cViewPr>
        <p:scale>
          <a:sx n="68" d="100"/>
          <a:sy n="68" d="100"/>
        </p:scale>
        <p:origin x="27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F4A44D-F9FB-F341-B4CB-D8DF2408A8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E71D3-F16E-C74A-B850-2EBECCB97E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8E4D7-26F9-5244-A705-35723188DE87}" type="datetimeFigureOut">
              <a:rPr lang="en-US" smtClean="0"/>
              <a:t>2/28/21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B42848-1C1B-3C47-B06A-D6323FB4D1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5902C-9A6D-9449-A842-0E9EEAB4E0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A1B12-0D4C-8748-A5BF-F4746E4F2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24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9" name="Shape 10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"/>
          <p:cNvGrpSpPr/>
          <p:nvPr/>
        </p:nvGrpSpPr>
        <p:grpSpPr>
          <a:xfrm>
            <a:off x="2730559" y="-285258"/>
            <a:ext cx="18896263" cy="14275987"/>
            <a:chOff x="0" y="0"/>
            <a:chExt cx="18896262" cy="14275986"/>
          </a:xfrm>
        </p:grpSpPr>
        <p:grpSp>
          <p:nvGrpSpPr>
            <p:cNvPr id="67" name="Group"/>
            <p:cNvGrpSpPr/>
            <p:nvPr/>
          </p:nvGrpSpPr>
          <p:grpSpPr>
            <a:xfrm>
              <a:off x="1253052" y="14031754"/>
              <a:ext cx="16435735" cy="244233"/>
              <a:chOff x="0" y="0"/>
              <a:chExt cx="16435735" cy="244231"/>
            </a:xfrm>
          </p:grpSpPr>
          <p:sp>
            <p:nvSpPr>
              <p:cNvPr id="59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63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61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6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64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76" name="Group"/>
            <p:cNvGrpSpPr/>
            <p:nvPr/>
          </p:nvGrpSpPr>
          <p:grpSpPr>
            <a:xfrm>
              <a:off x="1253052" y="0"/>
              <a:ext cx="16435735" cy="244233"/>
              <a:chOff x="0" y="0"/>
              <a:chExt cx="16435735" cy="244231"/>
            </a:xfrm>
          </p:grpSpPr>
          <p:sp>
            <p:nvSpPr>
              <p:cNvPr id="68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72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70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5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73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83" name="Group"/>
            <p:cNvGrpSpPr/>
            <p:nvPr/>
          </p:nvGrpSpPr>
          <p:grpSpPr>
            <a:xfrm>
              <a:off x="0" y="2570118"/>
              <a:ext cx="245504" cy="10058272"/>
              <a:chOff x="0" y="-1"/>
              <a:chExt cx="245503" cy="10058271"/>
            </a:xfrm>
          </p:grpSpPr>
          <p:sp>
            <p:nvSpPr>
              <p:cNvPr id="77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0" name="Group"/>
            <p:cNvGrpSpPr/>
            <p:nvPr/>
          </p:nvGrpSpPr>
          <p:grpSpPr>
            <a:xfrm>
              <a:off x="18650759" y="2570118"/>
              <a:ext cx="245504" cy="10058272"/>
              <a:chOff x="0" y="-1"/>
              <a:chExt cx="245503" cy="10058271"/>
            </a:xfrm>
          </p:grpSpPr>
          <p:sp>
            <p:nvSpPr>
              <p:cNvPr id="84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92" name="Rectangle"/>
          <p:cNvSpPr/>
          <p:nvPr/>
        </p:nvSpPr>
        <p:spPr>
          <a:xfrm>
            <a:off x="3048919" y="12647548"/>
            <a:ext cx="21387918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85" y="12915720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20160714_001-2-Edit_blueppt.jpg" descr="20160714_001-2-Edit_blue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0625" y="-1"/>
            <a:ext cx="24518542" cy="16929506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angle"/>
          <p:cNvSpPr/>
          <p:nvPr/>
        </p:nvSpPr>
        <p:spPr>
          <a:xfrm>
            <a:off x="-53758" y="9783877"/>
            <a:ext cx="24491516" cy="3937828"/>
          </a:xfrm>
          <a:prstGeom prst="rect">
            <a:avLst/>
          </a:prstGeom>
          <a:gradFill>
            <a:gsLst>
              <a:gs pos="0">
                <a:srgbClr val="1F497D">
                  <a:alpha val="61000"/>
                </a:srgbClr>
              </a:gs>
              <a:gs pos="100000">
                <a:schemeClr val="accent3">
                  <a:alpha val="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8" y="9783877"/>
            <a:ext cx="16452852" cy="1610107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Rectangle"/>
          <p:cNvSpPr/>
          <p:nvPr/>
        </p:nvSpPr>
        <p:spPr>
          <a:xfrm>
            <a:off x="-53758" y="4367615"/>
            <a:ext cx="24491516" cy="4367618"/>
          </a:xfrm>
          <a:prstGeom prst="rect">
            <a:avLst/>
          </a:prstGeom>
          <a:solidFill>
            <a:srgbClr val="00395A">
              <a:alpha val="90000"/>
            </a:srgbClr>
          </a:solidFill>
          <a:ln w="12700">
            <a:solidFill>
              <a:srgbClr val="4A7EBB"/>
            </a:solidFill>
          </a:ln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98" name="Rectangle"/>
          <p:cNvSpPr>
            <a:spLocks noGrp="1"/>
          </p:cNvSpPr>
          <p:nvPr>
            <p:ph type="body" sz="half" idx="13"/>
          </p:nvPr>
        </p:nvSpPr>
        <p:spPr>
          <a:xfrm>
            <a:off x="4725" y="5077962"/>
            <a:ext cx="24374552" cy="3149602"/>
          </a:xfrm>
          <a:prstGeom prst="rect">
            <a:avLst/>
          </a:prstGeom>
        </p:spPr>
        <p:txBody>
          <a:bodyPr anchor="ctr"/>
          <a:lstStyle/>
          <a:p>
            <a:pPr marL="124324" indent="-124324">
              <a:defRPr sz="4800"/>
            </a:pPr>
            <a:endParaRPr/>
          </a:p>
        </p:txBody>
      </p:sp>
      <p:pic>
        <p:nvPicPr>
          <p:cNvPr id="99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08" y="143041"/>
            <a:ext cx="5684676" cy="204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70591" y="12481561"/>
            <a:ext cx="483809" cy="4622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592A2-ECC3-0E4A-B463-89504456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48729-6195-DD44-A2D3-291CAFCD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Overview of the US Magnet Development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52858-B553-9448-B8BF-6E8AE784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60400" y="2787650"/>
            <a:ext cx="22965835" cy="9045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92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4384000" cy="1828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7813E7-07E4-894D-A99F-D4B7A4263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75351" y="12814271"/>
            <a:ext cx="49725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2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474" y="12883246"/>
            <a:ext cx="3140937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/>
          <p:cNvSpPr/>
          <p:nvPr/>
        </p:nvSpPr>
        <p:spPr>
          <a:xfrm>
            <a:off x="-67861" y="0"/>
            <a:ext cx="24493100" cy="2286000"/>
          </a:xfrm>
          <a:prstGeom prst="rect">
            <a:avLst/>
          </a:prstGeom>
          <a:solidFill>
            <a:srgbClr val="1F497D"/>
          </a:solidFill>
          <a:ln w="12700">
            <a:solidFill>
              <a:srgbClr val="4A7EBB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5" name="image3.png" descr="image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29" y="108413"/>
            <a:ext cx="3577429" cy="12842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/>
          <p:cNvSpPr/>
          <p:nvPr/>
        </p:nvSpPr>
        <p:spPr>
          <a:xfrm flipV="1">
            <a:off x="3882952" y="187140"/>
            <a:ext cx="2" cy="1939646"/>
          </a:xfrm>
          <a:prstGeom prst="line">
            <a:avLst/>
          </a:prstGeom>
          <a:ln w="508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5021309" y="-25400"/>
            <a:ext cx="19396623" cy="2213071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703555" y="2612015"/>
            <a:ext cx="22270530" cy="905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rmAutofit/>
          </a:bodyPr>
          <a:lstStyle>
            <a:lvl2pPr marL="977648" indent="-520448"/>
            <a:lvl3pPr marL="1388423" indent="-474023"/>
            <a:lvl4pPr marL="1754777" indent="-383177"/>
            <a:lvl5pPr marL="2281428" indent="-45262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62830-4BF5-F146-8608-FB145C560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Overview of the US Magnet Development Program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20A4EDA-ACD7-5348-8FB9-33448061B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2/24/20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</p:sldLayoutIdLst>
  <p:transition spd="med"/>
  <p:hf hdr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103603" marR="0" indent="-10360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955962" marR="0" indent="-49876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o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1348921" marR="0" indent="-434521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1706880" marR="0" indent="-33528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–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2205990" marR="0" indent="-37719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»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2788919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32461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37033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4160520" marR="0" indent="-50292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onferences.lbl.gov/event/547/timetable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rxiv.org/abs/2011.0953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oren Prestemon…"/>
          <p:cNvSpPr txBox="1">
            <a:spLocks noGrp="1"/>
          </p:cNvSpPr>
          <p:nvPr>
            <p:ph type="body" sz="half" idx="1"/>
          </p:nvPr>
        </p:nvSpPr>
        <p:spPr>
          <a:xfrm>
            <a:off x="3965574" y="8798395"/>
            <a:ext cx="16452852" cy="438031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dirty="0"/>
              <a:t>Soren Prestemon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dirty="0"/>
              <a:t>US Magnet Development Program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3600"/>
            </a:pPr>
            <a:r>
              <a:rPr dirty="0"/>
              <a:t>Lawrence Berkeley National Laboratory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3600"/>
            </a:pPr>
            <a:endParaRPr dirty="0"/>
          </a:p>
        </p:txBody>
      </p:sp>
      <p:sp>
        <p:nvSpPr>
          <p:cNvPr id="1012" name="High Field Magnet Technology…"/>
          <p:cNvSpPr txBox="1"/>
          <p:nvPr/>
        </p:nvSpPr>
        <p:spPr>
          <a:xfrm>
            <a:off x="2927915" y="5642287"/>
            <a:ext cx="18528169" cy="3277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defRPr sz="6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 lang="en-US" b="1" dirty="0"/>
              <a:t>Overview of the US Magnet Development Program</a:t>
            </a:r>
          </a:p>
          <a:p>
            <a:endParaRPr lang="en-US" b="1" i="1" dirty="0"/>
          </a:p>
          <a:p>
            <a:r>
              <a:rPr lang="en-US" b="1" i="1" dirty="0"/>
              <a:t>Working the Updated MDP Roadmaps</a:t>
            </a:r>
            <a:endParaRPr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84992-0BF3-3740-9905-DCE648716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851" y="36545"/>
            <a:ext cx="20116800" cy="2213071"/>
          </a:xfrm>
        </p:spPr>
        <p:txBody>
          <a:bodyPr>
            <a:normAutofit/>
          </a:bodyPr>
          <a:lstStyle/>
          <a:p>
            <a:r>
              <a:rPr lang="en-US" dirty="0"/>
              <a:t>We are actively engaged with the HEP international community and the Snowmass process &amp; planning for the next ”P5”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1F05A-C8CF-AA44-8804-E9BA50378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43" y="6555012"/>
            <a:ext cx="10764057" cy="5693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9904D0-C419-354C-AECC-0B3D69604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0906" y="7154212"/>
            <a:ext cx="12895503" cy="5199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AF9671-5F55-5847-9981-1A52DC4D696F}"/>
              </a:ext>
            </a:extLst>
          </p:cNvPr>
          <p:cNvSpPr txBox="1"/>
          <p:nvPr/>
        </p:nvSpPr>
        <p:spPr>
          <a:xfrm>
            <a:off x="12599847" y="4803285"/>
            <a:ext cx="113763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Snowmass Planning and Summer Study (2020-2021) </a:t>
            </a:r>
            <a:endParaRPr lang="en-US" sz="4800" dirty="0">
              <a:solidFill>
                <a:schemeClr val="tx1"/>
              </a:solidFill>
            </a:endParaRPr>
          </a:p>
          <a:p>
            <a:endParaRPr lang="en-US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3161220-09EC-9A40-B9EC-9D82CA9986DD}"/>
              </a:ext>
            </a:extLst>
          </p:cNvPr>
          <p:cNvSpPr/>
          <p:nvPr/>
        </p:nvSpPr>
        <p:spPr>
          <a:xfrm>
            <a:off x="16002000" y="9707881"/>
            <a:ext cx="2286000" cy="493320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7D7E8D-2C56-A74F-9B3A-9FBB17B46B7F}"/>
              </a:ext>
            </a:extLst>
          </p:cNvPr>
          <p:cNvSpPr txBox="1"/>
          <p:nvPr/>
        </p:nvSpPr>
        <p:spPr>
          <a:xfrm>
            <a:off x="208743" y="4924989"/>
            <a:ext cx="10388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EPPSU Planning Process </a:t>
            </a:r>
            <a:r>
              <a:rPr lang="en-US" sz="7200" dirty="0">
                <a:solidFill>
                  <a:srgbClr val="00B050"/>
                </a:solidFill>
                <a:highlight>
                  <a:srgbClr val="00FF00"/>
                </a:highlight>
                <a:latin typeface="+mj-lt"/>
              </a:rPr>
              <a:t>✔️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endParaRPr lang="en-US" sz="4800" dirty="0">
              <a:solidFill>
                <a:schemeClr val="tx1"/>
              </a:solidFill>
            </a:endParaRPr>
          </a:p>
          <a:p>
            <a:endParaRPr lang="en-US" sz="48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A4642A-1216-7E48-AC18-E37F324036BB}"/>
              </a:ext>
            </a:extLst>
          </p:cNvPr>
          <p:cNvCxnSpPr>
            <a:cxnSpLocks/>
          </p:cNvCxnSpPr>
          <p:nvPr/>
        </p:nvCxnSpPr>
        <p:spPr>
          <a:xfrm>
            <a:off x="11219935" y="5165124"/>
            <a:ext cx="0" cy="71881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C186F4F-7F9B-2048-B0CB-A3251966B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</p:spPr>
        <p:txBody>
          <a:bodyPr/>
          <a:lstStyle/>
          <a:p>
            <a:r>
              <a:rPr lang="en-US"/>
              <a:t>Overview of the US Magnet Development Program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F2BB432-A62D-D042-8BDE-FA6856E6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</p:spPr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9D825-05CF-4845-B30E-7589A9BDE10C}"/>
              </a:ext>
            </a:extLst>
          </p:cNvPr>
          <p:cNvSpPr txBox="1"/>
          <p:nvPr/>
        </p:nvSpPr>
        <p:spPr>
          <a:xfrm>
            <a:off x="20486352" y="4702240"/>
            <a:ext cx="4869712" cy="2400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     2022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dirty="0">
                <a:solidFill>
                  <a:srgbClr val="FF0000"/>
                </a:solidFill>
              </a:rPr>
              <a:t> ------</a:t>
            </a: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E99717-5535-0A42-9957-EB16429B7E3F}"/>
              </a:ext>
            </a:extLst>
          </p:cNvPr>
          <p:cNvSpPr/>
          <p:nvPr/>
        </p:nvSpPr>
        <p:spPr>
          <a:xfrm>
            <a:off x="208742" y="2495249"/>
            <a:ext cx="145169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The MDP strives to be highly collaborative on the international stage</a:t>
            </a:r>
          </a:p>
          <a:p>
            <a:pPr lvl="1"/>
            <a:r>
              <a:rPr lang="en-US" dirty="0"/>
              <a:t>E.g. “International Meeting on High Field Accelerator Magnet Research and Review of Recent US MDP Progress and Plans”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C5E91CF-181D-AB43-96C2-3406FBE759F2}"/>
              </a:ext>
            </a:extLst>
          </p:cNvPr>
          <p:cNvSpPr/>
          <p:nvPr/>
        </p:nvSpPr>
        <p:spPr>
          <a:xfrm>
            <a:off x="14725644" y="2540934"/>
            <a:ext cx="9750766" cy="15663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See </a:t>
            </a:r>
            <a:r>
              <a:rPr lang="en-US" sz="4000" b="1" dirty="0"/>
              <a:t>Friday session: </a:t>
            </a:r>
          </a:p>
          <a:p>
            <a:r>
              <a:rPr lang="en-US" sz="4000" b="1" i="1" dirty="0"/>
              <a:t>Strategic planning for future HF magnets</a:t>
            </a:r>
            <a:endParaRPr kumimoji="0" lang="en-US" sz="40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9391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9C550-9841-A342-ADFA-F17ACBF9E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strong collaborations with national and international partners, as well as with industry – but plenty of room to grow!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F8DC31-68EF-5242-A784-C21DE4AE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</p:spPr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CC6364-BC15-AA4F-9DF2-D94FA53D5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2758694"/>
            <a:ext cx="9277350" cy="72931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MDP provides the strategic framework for HEP high field magnet and conductor R&amp;D in the US</a:t>
            </a:r>
          </a:p>
          <a:p>
            <a:r>
              <a:rPr lang="en-US" dirty="0"/>
              <a:t>Leveraging well-organized collaborations is a key component for achieving the MDP goals</a:t>
            </a:r>
          </a:p>
          <a:p>
            <a:endParaRPr lang="en-US" dirty="0"/>
          </a:p>
          <a:p>
            <a:r>
              <a:rPr lang="en-US" sz="4200" b="1" dirty="0"/>
              <a:t>International (~8)</a:t>
            </a:r>
          </a:p>
          <a:p>
            <a:pPr lvl="1"/>
            <a:r>
              <a:rPr lang="en-US" sz="3800" dirty="0"/>
              <a:t>CERN, </a:t>
            </a:r>
            <a:r>
              <a:rPr lang="en-US" sz="3800" dirty="0" err="1"/>
              <a:t>EuroCirCol</a:t>
            </a:r>
            <a:r>
              <a:rPr lang="en-US" sz="3800" dirty="0"/>
              <a:t>, PSI, KEK</a:t>
            </a:r>
          </a:p>
          <a:p>
            <a:pPr marL="457200" lvl="1" indent="0">
              <a:buNone/>
            </a:pPr>
            <a:endParaRPr lang="en-US" sz="3800" dirty="0"/>
          </a:p>
          <a:p>
            <a:pPr>
              <a:lnSpc>
                <a:spcPct val="110000"/>
              </a:lnSpc>
            </a:pPr>
            <a:r>
              <a:rPr lang="en-US" sz="4200" b="1" dirty="0"/>
              <a:t>Other OHEP-funded programs (~3)</a:t>
            </a:r>
          </a:p>
          <a:p>
            <a:pPr lvl="1">
              <a:lnSpc>
                <a:spcPct val="90000"/>
              </a:lnSpc>
            </a:pPr>
            <a:r>
              <a:rPr lang="en-US" sz="3800" dirty="0"/>
              <a:t>Ohio State, U. Houston, Penn State</a:t>
            </a:r>
          </a:p>
          <a:p>
            <a:pPr lvl="1">
              <a:lnSpc>
                <a:spcPct val="90000"/>
              </a:lnSpc>
            </a:pPr>
            <a:endParaRPr lang="en-US" sz="3800" dirty="0"/>
          </a:p>
          <a:p>
            <a:pPr>
              <a:lnSpc>
                <a:spcPct val="110000"/>
              </a:lnSpc>
            </a:pPr>
            <a:r>
              <a:rPr lang="en-US" sz="4200" b="1" dirty="0"/>
              <a:t>Industry (~13) – Includes procurements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DCE5A-FDF3-0542-B93B-3379893E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</p:spPr>
        <p:txBody>
          <a:bodyPr/>
          <a:lstStyle/>
          <a:p>
            <a:r>
              <a:rPr lang="en-US"/>
              <a:t>Overview of the US Magnet Development Program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C8DC37-514D-284B-B84F-EBA7F5A21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553" y="2416966"/>
            <a:ext cx="12683132" cy="5876604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44B0E7-BC46-CF45-B019-288040408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468" y="4073443"/>
            <a:ext cx="12683132" cy="7293163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E9060A-C5D1-CF46-B2FD-F53107C9F2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553" y="10622880"/>
            <a:ext cx="14256447" cy="2019283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3127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9BA2B-193B-3348-8A34-D86F4C10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we are actively engaged in partnering and leveraging synergistic activities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09F464-1B82-3E41-B3D2-7CFB2EE3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</p:spPr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C059C-4235-0442-ACC0-DE35989EE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855" y="2612015"/>
            <a:ext cx="14016065" cy="9051929"/>
          </a:xfrm>
        </p:spPr>
        <p:txBody>
          <a:bodyPr>
            <a:normAutofit fontScale="92500"/>
          </a:bodyPr>
          <a:lstStyle/>
          <a:p>
            <a:r>
              <a:rPr lang="en-US" dirty="0"/>
              <a:t>Major development: HEP+FES supporting the development of an HTS Cable Test Facility of mutual interest</a:t>
            </a:r>
          </a:p>
          <a:p>
            <a:pPr lvl="1"/>
            <a:r>
              <a:rPr lang="en-US" i="1" dirty="0"/>
              <a:t>Will enable hybrid magnet testing at 1.9K to meet MDP Milestone deliverables</a:t>
            </a:r>
          </a:p>
          <a:p>
            <a:r>
              <a:rPr lang="en-US" dirty="0"/>
              <a:t>Additional examples:</a:t>
            </a:r>
          </a:p>
          <a:p>
            <a:pPr lvl="1"/>
            <a:r>
              <a:rPr lang="en-US" dirty="0"/>
              <a:t>FES support for HTS magnet development</a:t>
            </a:r>
          </a:p>
          <a:p>
            <a:pPr lvl="2"/>
            <a:r>
              <a:rPr lang="en-US" i="1" dirty="0"/>
              <a:t>Recognize strong synergy in REBCO materials and in magnet technology</a:t>
            </a:r>
          </a:p>
          <a:p>
            <a:pPr lvl="1"/>
            <a:r>
              <a:rPr lang="en-US" dirty="0"/>
              <a:t>BES support for Nb</a:t>
            </a:r>
            <a:r>
              <a:rPr lang="en-US" baseline="-25000" dirty="0"/>
              <a:t>3</a:t>
            </a:r>
            <a:r>
              <a:rPr lang="en-US" dirty="0"/>
              <a:t>Sn undulators</a:t>
            </a:r>
          </a:p>
          <a:p>
            <a:pPr lvl="2"/>
            <a:r>
              <a:rPr lang="en-US" dirty="0"/>
              <a:t>Leveraging our expertise and MDP-developed modeling</a:t>
            </a:r>
          </a:p>
          <a:p>
            <a:pPr lvl="1"/>
            <a:r>
              <a:rPr lang="en-US" dirty="0"/>
              <a:t>Industry interest in MDP-developed/relevant technologies </a:t>
            </a:r>
          </a:p>
          <a:p>
            <a:pPr lvl="2"/>
            <a:r>
              <a:rPr lang="en-US" dirty="0"/>
              <a:t>SBIRs, sponsored projects, etc.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9BEFE-4896-8C44-A66D-70A3D3CE8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</p:spPr>
        <p:txBody>
          <a:bodyPr/>
          <a:lstStyle/>
          <a:p>
            <a:r>
              <a:rPr lang="en-US"/>
              <a:t>Overview of the US Magnet Development Program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D53A0-44BC-A544-8B73-153A2638A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9620" y="2449618"/>
            <a:ext cx="6350000" cy="741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FABEBD-CBDF-CD47-8941-107800F78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301" y="3481117"/>
            <a:ext cx="5343361" cy="75615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94940C-B022-F645-80B2-ABB4BC2D0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5110" y="5638800"/>
            <a:ext cx="5529233" cy="72141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  <a:effectLst>
            <a:outerShdw blurRad="457200" dist="292100" dir="2940000" sx="98000" sy="98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47430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FC4B-2FA6-D64F-A0A3-C68D0EFDF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to the Technical Advisory Committee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74371A-3196-F749-9A50-7F7C54A1A504}"/>
              </a:ext>
            </a:extLst>
          </p:cNvPr>
          <p:cNvSpPr/>
          <p:nvPr/>
        </p:nvSpPr>
        <p:spPr>
          <a:xfrm>
            <a:off x="1123950" y="2495550"/>
            <a:ext cx="21507450" cy="1006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Evaluate the plans and progress in the MDP Research Areas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Does each Research Area have an appropriate assessment of present status?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the plans presented for achieving the stated milestones realistic?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the teams identified the major challenges?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they making effective use of capabilities and infrastructure available within the collaboration?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514350" lvl="0" indent="-514350">
              <a:buFont typeface="+mj-lt"/>
              <a:buAutoNum type="arabicPeriod" startAt="2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MDP adequately identified current bottlenecks to progress, and are the program priorities being addressed by MDP management?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 startAt="2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 MDP encouraging and appropriately engaging with parallel efforts outside MDP that could synergistically advance MDP goals?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 programs and SBIR activities supported by OHEP are two prime examples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 startAt="2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MDP community involvement in the contexts below appropriate? Are there further avenues that should be pursued?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US “Snowmass” HEP planning process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context of international collaboration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context of the industrial ecosystem</a:t>
            </a:r>
          </a:p>
        </p:txBody>
      </p:sp>
    </p:spTree>
    <p:extLst>
      <p:ext uri="{BB962C8B-B14F-4D97-AF65-F5344CB8AC3E}">
        <p14:creationId xmlns:p14="http://schemas.microsoft.com/office/powerpoint/2010/main" val="30907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83CC5-13EB-FE47-B3C5-42625D565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for this week's virtual meeting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0801D-1919-5E41-ACA6-707158AC6F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106010" y="12952150"/>
            <a:ext cx="601444" cy="677104"/>
          </a:xfrm>
        </p:spPr>
        <p:txBody>
          <a:bodyPr/>
          <a:lstStyle/>
          <a:p>
            <a:fld id="{B128C41A-7A0A-A74C-A765-4BF8AA94B2BC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39992-D6D0-BB4F-ADF9-C850EB01F78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2273396"/>
            <a:ext cx="24384000" cy="10471054"/>
          </a:xfrm>
        </p:spPr>
        <p:txBody>
          <a:bodyPr>
            <a:normAutofit/>
          </a:bodyPr>
          <a:lstStyle/>
          <a:p>
            <a:r>
              <a:rPr lang="en-US" sz="4000" dirty="0"/>
              <a:t>See meeting site </a:t>
            </a:r>
            <a:r>
              <a:rPr lang="en-US" sz="4000" dirty="0">
                <a:hlinkClick r:id="rId2"/>
              </a:rPr>
              <a:t>https://conferences.lbl.gov/event/547/timetable/</a:t>
            </a:r>
            <a:r>
              <a:rPr lang="en-US" sz="4000" dirty="0"/>
              <a:t> for presentations &amp; meeting timeline</a:t>
            </a:r>
          </a:p>
          <a:p>
            <a:endParaRPr lang="en-US" sz="4000" dirty="0"/>
          </a:p>
          <a:p>
            <a:r>
              <a:rPr lang="en-US" sz="4000" dirty="0"/>
              <a:t>Zoom etiquette:</a:t>
            </a:r>
          </a:p>
          <a:p>
            <a:pPr lvl="1"/>
            <a:r>
              <a:rPr lang="en-US" sz="4000" dirty="0"/>
              <a:t>Mute your microphone when not presenting or asking a question</a:t>
            </a:r>
          </a:p>
          <a:p>
            <a:pPr lvl="1"/>
            <a:r>
              <a:rPr lang="en-US" sz="4000" dirty="0"/>
              <a:t>Generally turn off your video, but turn it on when presenting or asking a question</a:t>
            </a:r>
          </a:p>
          <a:p>
            <a:pPr lvl="1"/>
            <a:r>
              <a:rPr lang="en-US" sz="4000" dirty="0"/>
              <a:t>Use the raise-hand feature – in “Reactions” at bottom of zoom screen - if you want to ask a question</a:t>
            </a:r>
          </a:p>
          <a:p>
            <a:pPr lvl="2"/>
            <a:r>
              <a:rPr lang="en-US" sz="4000" dirty="0"/>
              <a:t>Convener(s) will call on you for your question </a:t>
            </a:r>
            <a:r>
              <a:rPr lang="en-US" sz="4000" b="1" i="1" dirty="0"/>
              <a:t>after</a:t>
            </a:r>
            <a:r>
              <a:rPr lang="en-US" sz="4000" dirty="0"/>
              <a:t> the presentation (if time allows)</a:t>
            </a:r>
          </a:p>
          <a:p>
            <a:pPr lvl="2"/>
            <a:r>
              <a:rPr lang="en-US" sz="4000" dirty="0"/>
              <a:t>Keep your questions concise and to-the-point</a:t>
            </a:r>
          </a:p>
          <a:p>
            <a:pPr lvl="2"/>
            <a:endParaRPr lang="en-US" sz="4000" dirty="0"/>
          </a:p>
          <a:p>
            <a:r>
              <a:rPr lang="en-US" sz="4000" dirty="0"/>
              <a:t>Speakers:</a:t>
            </a:r>
          </a:p>
          <a:p>
            <a:pPr lvl="1"/>
            <a:r>
              <a:rPr lang="en-US" sz="4000" dirty="0"/>
              <a:t>Please stick to the time allotted – focus on the messages you are trying to convey</a:t>
            </a:r>
          </a:p>
          <a:p>
            <a:pPr lvl="1"/>
            <a:r>
              <a:rPr lang="en-US" sz="4000" dirty="0"/>
              <a:t>More in-depth questions/discussions can be organized “off-line” in one of the breakout rooms </a:t>
            </a:r>
          </a:p>
          <a:p>
            <a:endParaRPr lang="en-US" sz="4000" dirty="0"/>
          </a:p>
          <a:p>
            <a:pPr lvl="2"/>
            <a:endParaRPr lang="en-US" sz="4000" dirty="0"/>
          </a:p>
          <a:p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5981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5D757-843B-5540-BBB6-31E6AD0C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309" y="123322"/>
            <a:ext cx="19396623" cy="2100925"/>
          </a:xfrm>
        </p:spPr>
        <p:txBody>
          <a:bodyPr>
            <a:normAutofit/>
          </a:bodyPr>
          <a:lstStyle/>
          <a:p>
            <a:r>
              <a:rPr lang="en-US" sz="7200" dirty="0"/>
              <a:t>Lets get started!!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904A07-8187-5348-B037-1950CCE573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3106010" y="12952150"/>
            <a:ext cx="601444" cy="677104"/>
          </a:xfrm>
        </p:spPr>
        <p:txBody>
          <a:bodyPr/>
          <a:lstStyle/>
          <a:p>
            <a:fld id="{B128C41A-7A0A-A74C-A765-4BF8AA94B2BC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E1FED1-AB6F-174E-8B3B-DC9ADEA4C25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Thank you all for coming – this is our opportunity to…</a:t>
            </a:r>
          </a:p>
          <a:p>
            <a:pPr lvl="1"/>
            <a:r>
              <a:rPr lang="en-US" sz="5400" dirty="0"/>
              <a:t>Brainstorm ideas, share developments, insights, issues, etc.</a:t>
            </a:r>
          </a:p>
          <a:p>
            <a:pPr lvl="1"/>
            <a:r>
              <a:rPr lang="en-US" sz="5400" dirty="0"/>
              <a:t>Strengthen our interactions and initiate new collaborations</a:t>
            </a:r>
          </a:p>
          <a:p>
            <a:pPr lvl="1"/>
            <a:r>
              <a:rPr lang="en-US" sz="5400" dirty="0"/>
              <a:t>Identify what we need to achieve our milestones and program goals</a:t>
            </a:r>
          </a:p>
          <a:p>
            <a:endParaRPr lang="en-US" sz="5400" dirty="0"/>
          </a:p>
          <a:p>
            <a:r>
              <a:rPr lang="en-US" sz="5400" dirty="0"/>
              <a:t>Lets strive for vibrant technical discussions – and come out of this collaboration meeting with ideas and plans to advance our program!</a:t>
            </a:r>
          </a:p>
        </p:txBody>
      </p:sp>
    </p:spTree>
    <p:extLst>
      <p:ext uri="{BB962C8B-B14F-4D97-AF65-F5344CB8AC3E}">
        <p14:creationId xmlns:p14="http://schemas.microsoft.com/office/powerpoint/2010/main" val="194552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2051B-B2BA-1D45-AC36-B2AC3A47C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4F0DBE-D390-274A-8AE4-BD72A270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</p:spPr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05438-5087-F74B-B97F-80BF7B7AC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  <a:p>
            <a:endParaRPr lang="en-US" dirty="0"/>
          </a:p>
          <a:p>
            <a:r>
              <a:rPr lang="en-US" dirty="0"/>
              <a:t>A synopsis of the evolution of the US Magnet Development Program</a:t>
            </a:r>
          </a:p>
          <a:p>
            <a:endParaRPr lang="en-US" dirty="0"/>
          </a:p>
          <a:p>
            <a:r>
              <a:rPr lang="en-US" dirty="0"/>
              <a:t>A reminder of our Magnet Development Program </a:t>
            </a:r>
            <a:r>
              <a:rPr lang="en-US" b="1" i="1" dirty="0"/>
              <a:t>vision</a:t>
            </a:r>
            <a:r>
              <a:rPr lang="en-US" dirty="0"/>
              <a:t> and </a:t>
            </a:r>
            <a:r>
              <a:rPr lang="en-US" b="1" i="1" dirty="0"/>
              <a:t>goals</a:t>
            </a:r>
          </a:p>
          <a:p>
            <a:endParaRPr lang="en-US" b="1" i="1" dirty="0"/>
          </a:p>
          <a:p>
            <a:r>
              <a:rPr lang="en-US" dirty="0"/>
              <a:t>Our context in the broader HEP community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Goals for the collaboration meeting and charge to the TAC</a:t>
            </a:r>
          </a:p>
          <a:p>
            <a:endParaRPr lang="en-US" dirty="0"/>
          </a:p>
          <a:p>
            <a:r>
              <a:rPr lang="en-US" dirty="0"/>
              <a:t>Some guidance for this meeting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8A583-872C-494B-95AB-80633BE9B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</p:spPr>
        <p:txBody>
          <a:bodyPr/>
          <a:lstStyle/>
          <a:p>
            <a:r>
              <a:rPr lang="en-US"/>
              <a:t>Overview of the US Magnet Development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24918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592E7-DA75-D94D-8984-ACA2EB9B2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/>
              <a:t>the 5</a:t>
            </a:r>
            <a:r>
              <a:rPr lang="en-US" baseline="30000"/>
              <a:t>th</a:t>
            </a:r>
            <a:r>
              <a:rPr lang="en-US"/>
              <a:t> Annual US </a:t>
            </a:r>
            <a:r>
              <a:rPr lang="en-US" dirty="0"/>
              <a:t>MDP Collaboration Meeting!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BAEF2F-84D7-BA4B-A382-FDBB41EA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</p:spPr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842A6-6411-6742-B462-A8077FE51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284" y="2693773"/>
            <a:ext cx="10244932" cy="9682525"/>
          </a:xfrm>
        </p:spPr>
        <p:txBody>
          <a:bodyPr>
            <a:normAutofit fontScale="85000" lnSpcReduction="10000"/>
          </a:bodyPr>
          <a:lstStyle/>
          <a:p>
            <a:r>
              <a:rPr lang="en-US" sz="4000" dirty="0"/>
              <a:t>Napa =&gt; Jacksonville =&gt; FNAL =&gt; Berkeley</a:t>
            </a:r>
          </a:p>
          <a:p>
            <a:pPr marL="0" indent="0">
              <a:buNone/>
            </a:pPr>
            <a:r>
              <a:rPr lang="en-US" sz="4000" dirty="0"/>
              <a:t>=&gt;… and now </a:t>
            </a:r>
            <a:r>
              <a:rPr lang="en-US" sz="4000" b="1" i="1" dirty="0"/>
              <a:t>virtual!</a:t>
            </a:r>
          </a:p>
          <a:p>
            <a:pPr marL="0" indent="0">
              <a:buNone/>
            </a:pPr>
            <a:endParaRPr lang="en-US" sz="4000" b="1" i="1" dirty="0"/>
          </a:p>
          <a:p>
            <a:r>
              <a:rPr lang="en-US" sz="4000" dirty="0"/>
              <a:t>Last year the collaboration meeting focused on “Planning the Work”</a:t>
            </a:r>
          </a:p>
          <a:p>
            <a:endParaRPr lang="en-US" sz="4000" dirty="0"/>
          </a:p>
          <a:p>
            <a:r>
              <a:rPr lang="en-US" sz="4000" dirty="0"/>
              <a:t>This year we focus on “Working the Plan”</a:t>
            </a:r>
          </a:p>
          <a:p>
            <a:endParaRPr lang="en-US" sz="4000" dirty="0"/>
          </a:p>
          <a:p>
            <a:r>
              <a:rPr lang="en-US" sz="4000" dirty="0"/>
              <a:t>We have ”empowered” Areas to organize themselves with topical, technical meetings</a:t>
            </a:r>
          </a:p>
          <a:p>
            <a:pPr lvl="1"/>
            <a:r>
              <a:rPr lang="en-US" sz="4000" dirty="0"/>
              <a:t>Then provide updates in bi-weekly General Meetings</a:t>
            </a:r>
          </a:p>
          <a:p>
            <a:endParaRPr lang="en-US" sz="4000" dirty="0"/>
          </a:p>
          <a:p>
            <a:r>
              <a:rPr lang="en-US" sz="4000" dirty="0"/>
              <a:t>We have our updated Roadmap to guide our work, and milestones that serve as metrics of our progress</a:t>
            </a:r>
          </a:p>
          <a:p>
            <a:pPr lvl="1"/>
            <a:r>
              <a:rPr lang="en-US" sz="4000" dirty="0"/>
              <a:t> help identify resource limitations and program prioritization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5257C-FB87-1D45-BFB1-8E7CB5CC4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</p:spPr>
        <p:txBody>
          <a:bodyPr/>
          <a:lstStyle/>
          <a:p>
            <a:r>
              <a:rPr lang="en-US"/>
              <a:t>Overview of the US Magnet Development Program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E62AE7-A005-3A47-8C46-137C612E0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216" y="2357371"/>
            <a:ext cx="9941512" cy="66923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C32CCC-DC27-724F-BE96-428629BB0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5297" y="2976699"/>
            <a:ext cx="10345976" cy="7919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D56DC2-1C56-0D43-B917-CC5FC976F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7378" y="4402245"/>
            <a:ext cx="10345976" cy="7668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02CE4-FDE2-7E45-B58A-CD51C98E1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4301" y="5342093"/>
            <a:ext cx="10393215" cy="6979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3BF400-3A47-0B4C-AC90-ABC954CB7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0763" y="6858000"/>
            <a:ext cx="9843676" cy="8216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E4674-F486-EF46-836C-62B81B9CD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19447" y="2664933"/>
            <a:ext cx="7129769" cy="82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3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592E7-DA75-D94D-8984-ACA2EB9B2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the US Magnet Development Program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BAEF2F-84D7-BA4B-A382-FDBB41EA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</p:spPr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842A6-6411-6742-B462-A8077FE51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51" y="2498890"/>
            <a:ext cx="10128626" cy="8665295"/>
          </a:xfrm>
        </p:spPr>
        <p:txBody>
          <a:bodyPr>
            <a:normAutofit/>
          </a:bodyPr>
          <a:lstStyle/>
          <a:p>
            <a:r>
              <a:rPr lang="en-US" dirty="0"/>
              <a:t> The formation was initiated by DOE-OHEP as a response to the last Snowmass and P5 process</a:t>
            </a:r>
          </a:p>
          <a:p>
            <a:r>
              <a:rPr lang="en-US" dirty="0"/>
              <a:t>The Updated Roadmap for MDP is publicly available</a:t>
            </a:r>
          </a:p>
          <a:p>
            <a:pPr lvl="1"/>
            <a:r>
              <a:rPr lang="en-US" dirty="0">
                <a:hlinkClick r:id="rId2"/>
              </a:rPr>
              <a:t>https://arxiv.org/abs/2011.09539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5257C-FB87-1D45-BFB1-8E7CB5CC4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</p:spPr>
        <p:txBody>
          <a:bodyPr/>
          <a:lstStyle/>
          <a:p>
            <a:r>
              <a:rPr lang="en-US"/>
              <a:t>Overview of the US Magnet Development Program</a:t>
            </a:r>
            <a:endParaRPr lang="en-US" dirty="0"/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D69090B6-E056-EA4E-8C10-DDE402E3A442}"/>
              </a:ext>
            </a:extLst>
          </p:cNvPr>
          <p:cNvGrpSpPr/>
          <p:nvPr/>
        </p:nvGrpSpPr>
        <p:grpSpPr>
          <a:xfrm>
            <a:off x="20176433" y="2868306"/>
            <a:ext cx="4043221" cy="9510620"/>
            <a:chOff x="-1" y="-1"/>
            <a:chExt cx="5228294" cy="10344367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CD0FCB1D-2D64-3844-9B83-15A1550BEFA9}"/>
                </a:ext>
              </a:extLst>
            </p:cNvPr>
            <p:cNvSpPr/>
            <p:nvPr/>
          </p:nvSpPr>
          <p:spPr>
            <a:xfrm>
              <a:off x="-2" y="-2"/>
              <a:ext cx="5228296" cy="10344368"/>
            </a:xfrm>
            <a:prstGeom prst="rect">
              <a:avLst/>
            </a:prstGeom>
            <a:solidFill>
              <a:srgbClr val="DDDDDD"/>
            </a:solidFill>
            <a:ln w="50800" cap="flat">
              <a:solidFill>
                <a:srgbClr val="800000"/>
              </a:solidFill>
              <a:prstDash val="solid"/>
              <a:round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pPr>
                <a:defRPr sz="2800"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pPr>
              <a:endParaRPr/>
            </a:p>
          </p:txBody>
        </p:sp>
        <p:pic>
          <p:nvPicPr>
            <p:cNvPr id="10" name="image12.tif" descr="image12.tif">
              <a:extLst>
                <a:ext uri="{FF2B5EF4-FFF2-40B4-BE49-F238E27FC236}">
                  <a16:creationId xmlns:a16="http://schemas.microsoft.com/office/drawing/2014/main" id="{D41B094F-4738-F347-86C5-B05EC8CB2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-1"/>
              <a:ext cx="5228293" cy="10344368"/>
            </a:xfrm>
            <a:prstGeom prst="rect">
              <a:avLst/>
            </a:prstGeom>
            <a:ln w="508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D670334-1922-7341-83C2-15FC6A598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7691" y="2868305"/>
            <a:ext cx="7352778" cy="9533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39F5F-1037-474B-8EB6-AEC2D5583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3643" y="2498890"/>
            <a:ext cx="7097435" cy="9686022"/>
          </a:xfrm>
          <a:prstGeom prst="rect">
            <a:avLst/>
          </a:prstGeom>
          <a:effectLst>
            <a:softEdge rad="508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40371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F19BC-DABA-5A4D-A242-2E623FFC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24384000" cy="21253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MDP has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Active Guidance and Oversight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Technical Advisory Committee and Steering Council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8A4DBE-359F-B240-B882-13AEC0451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217872" y="25828597"/>
            <a:ext cx="327334" cy="400110"/>
          </a:xfrm>
        </p:spPr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23DDD4-79F2-3D44-A9E2-3002CCA34483}"/>
              </a:ext>
            </a:extLst>
          </p:cNvPr>
          <p:cNvSpPr txBox="1"/>
          <p:nvPr/>
        </p:nvSpPr>
        <p:spPr>
          <a:xfrm>
            <a:off x="11714093" y="2467434"/>
            <a:ext cx="8719618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The latest Steering Council meeting was held (virtually) October 2, 2020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F02E21-0CB0-5E46-B207-FA4D87F1A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3" y="2387438"/>
            <a:ext cx="10865317" cy="9956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33420B-5B81-B94F-A186-35300BEB4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589" y="3782722"/>
            <a:ext cx="7751639" cy="836962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8538A-2A59-D84D-87CD-3876FB674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0009" y="4176765"/>
            <a:ext cx="10747097" cy="536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B55925-9B8B-9846-BCBF-C4A4F83D8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843" y="-25400"/>
            <a:ext cx="20060089" cy="2213071"/>
          </a:xfrm>
        </p:spPr>
        <p:txBody>
          <a:bodyPr/>
          <a:lstStyle/>
          <a:p>
            <a:r>
              <a:rPr lang="en-US" dirty="0"/>
              <a:t>The US MDP Vision Remains Unchanged –</a:t>
            </a:r>
            <a:br>
              <a:rPr lang="en-US" dirty="0"/>
            </a:br>
            <a:r>
              <a:rPr lang="en-US" dirty="0"/>
              <a:t> but we have fresh milestones and a defined path forward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9A5ED2-9C36-7743-B1ED-3001E266F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99785"/>
            <a:ext cx="17678400" cy="8636981"/>
          </a:xfrm>
        </p:spPr>
        <p:txBody>
          <a:bodyPr>
            <a:normAutofit fontScale="92500"/>
          </a:bodyPr>
          <a:lstStyle/>
          <a:p>
            <a:r>
              <a:rPr lang="en-US" sz="3600" b="1" i="1" dirty="0"/>
              <a:t>Maintain and strengthen US Leadership </a:t>
            </a:r>
            <a:r>
              <a:rPr lang="en-US" sz="3600" dirty="0"/>
              <a:t>in high-field accelerator magnet technology for future colliders</a:t>
            </a:r>
          </a:p>
          <a:p>
            <a:endParaRPr lang="en-US" sz="3600" dirty="0"/>
          </a:p>
          <a:p>
            <a:r>
              <a:rPr lang="en-US" sz="3600" dirty="0"/>
              <a:t>Focus on the </a:t>
            </a:r>
            <a:r>
              <a:rPr lang="en-US" sz="3600" b="1" i="1" dirty="0"/>
              <a:t>four primary goals </a:t>
            </a:r>
            <a:r>
              <a:rPr lang="en-US" sz="3600" dirty="0"/>
              <a:t>identified in the the original MDP Plan</a:t>
            </a:r>
          </a:p>
          <a:p>
            <a:pPr lvl="1"/>
            <a:r>
              <a:rPr lang="en-US" sz="3600" dirty="0"/>
              <a:t>Explore the performance limits of Nb</a:t>
            </a:r>
            <a:r>
              <a:rPr lang="en-US" sz="3600" baseline="-25000" dirty="0"/>
              <a:t>3</a:t>
            </a:r>
            <a:r>
              <a:rPr lang="en-US" sz="3600" dirty="0"/>
              <a:t>Sn accelerator magnets…</a:t>
            </a:r>
          </a:p>
          <a:p>
            <a:pPr lvl="1"/>
            <a:r>
              <a:rPr lang="en-US" sz="3600" dirty="0"/>
              <a:t>Develop and demonstrate an HTS accelerator magnet with a self-field of 5T or greater…</a:t>
            </a:r>
          </a:p>
          <a:p>
            <a:pPr lvl="1"/>
            <a:r>
              <a:rPr lang="en-US" sz="3600" dirty="0"/>
              <a:t>Investigate fundamental aspects of magnet design and technology…</a:t>
            </a:r>
          </a:p>
          <a:p>
            <a:pPr lvl="1"/>
            <a:r>
              <a:rPr lang="en-US" sz="3600" dirty="0"/>
              <a:t>Pursue Nb</a:t>
            </a:r>
            <a:r>
              <a:rPr lang="en-US" sz="3600" baseline="-25000" dirty="0"/>
              <a:t>3</a:t>
            </a:r>
            <a:r>
              <a:rPr lang="en-US" sz="3600" dirty="0"/>
              <a:t>Sn and HTS conductor R&amp;D …</a:t>
            </a:r>
          </a:p>
          <a:p>
            <a:pPr lvl="1"/>
            <a:endParaRPr lang="en-US" sz="3600" dirty="0"/>
          </a:p>
          <a:p>
            <a:r>
              <a:rPr lang="en-US" sz="3600" dirty="0"/>
              <a:t>Further </a:t>
            </a:r>
            <a:r>
              <a:rPr lang="en-US" sz="3600" b="1" i="1" dirty="0"/>
              <a:t>develop and integrate the teams </a:t>
            </a:r>
            <a:r>
              <a:rPr lang="en-US" sz="3600" dirty="0"/>
              <a:t>across the partner laboratories and Universities for maximum value and effectiveness to the program</a:t>
            </a:r>
          </a:p>
          <a:p>
            <a:endParaRPr lang="en-US" sz="3600" dirty="0"/>
          </a:p>
          <a:p>
            <a:r>
              <a:rPr lang="en-US" sz="3600" dirty="0"/>
              <a:t>Identify and </a:t>
            </a:r>
            <a:r>
              <a:rPr lang="en-US" sz="3600" b="1" i="1" dirty="0"/>
              <a:t>nurture cross-cutting / synergistic activities </a:t>
            </a:r>
            <a:r>
              <a:rPr lang="en-US" sz="3600" dirty="0"/>
              <a:t>with other programs to more rapidly advance progress towards our goals</a:t>
            </a:r>
          </a:p>
          <a:p>
            <a:endParaRPr lang="en-US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2D5D34-1A9A-F44E-A4A2-ACC39337B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24600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21A013-1B79-6440-9D17-F15E51F57115}"/>
              </a:ext>
            </a:extLst>
          </p:cNvPr>
          <p:cNvSpPr txBox="1"/>
          <p:nvPr/>
        </p:nvSpPr>
        <p:spPr>
          <a:xfrm>
            <a:off x="0" y="11047972"/>
            <a:ext cx="243840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Program </a:t>
            </a:r>
            <a:r>
              <a:rPr lang="en-US" sz="4800">
                <a:solidFill>
                  <a:schemeClr val="tx1"/>
                </a:solidFill>
                <a:latin typeface="+mj-lt"/>
              </a:rPr>
              <a:t>Roadmaps are updated, </a:t>
            </a:r>
            <a:endParaRPr lang="en-US" sz="48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4800" dirty="0">
                <a:solidFill>
                  <a:schemeClr val="tx1"/>
                </a:solidFill>
                <a:latin typeface="+mj-lt"/>
              </a:rPr>
              <a:t>but the </a:t>
            </a:r>
            <a:r>
              <a:rPr lang="en-US" sz="4800" b="1" i="1" dirty="0">
                <a:solidFill>
                  <a:schemeClr val="tx1"/>
                </a:solidFill>
                <a:latin typeface="+mj-lt"/>
              </a:rPr>
              <a:t>vision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 and </a:t>
            </a:r>
            <a:r>
              <a:rPr lang="en-US" sz="4800" b="1" i="1" dirty="0">
                <a:solidFill>
                  <a:schemeClr val="tx1"/>
                </a:solidFill>
                <a:latin typeface="+mj-lt"/>
              </a:rPr>
              <a:t>primary goals </a:t>
            </a:r>
            <a:r>
              <a:rPr lang="en-US" sz="4800" dirty="0">
                <a:solidFill>
                  <a:schemeClr val="tx1"/>
                </a:solidFill>
                <a:latin typeface="+mj-lt"/>
              </a:rPr>
              <a:t>remains unchanged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AAC47-C3F6-4B4F-941E-F4C7E577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</p:spPr>
        <p:txBody>
          <a:bodyPr/>
          <a:lstStyle/>
          <a:p>
            <a:r>
              <a:rPr lang="en-US"/>
              <a:t>Overview of the US Magnet Development Program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B14C28-82A6-F044-986C-D3FB5DAE6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0" y="2328309"/>
            <a:ext cx="6477000" cy="8839301"/>
          </a:xfrm>
          <a:prstGeom prst="rect">
            <a:avLst/>
          </a:prstGeom>
          <a:effectLst>
            <a:softEdge rad="508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4119954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99D33-5669-5F4F-83E8-841EB498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627" y="-25400"/>
            <a:ext cx="20259305" cy="2213071"/>
          </a:xfrm>
        </p:spPr>
        <p:txBody>
          <a:bodyPr/>
          <a:lstStyle/>
          <a:p>
            <a:r>
              <a:rPr lang="en-US"/>
              <a:t>The updated roadmaps have a focus on stress-managed concepts and LTS/HTS hybrid magnet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9E04A-D937-204C-A016-51D45CD14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Major themes of  our updated Roadmaps:</a:t>
            </a:r>
          </a:p>
          <a:p>
            <a:pPr lvl="1"/>
            <a:r>
              <a:rPr lang="en-US" b="1" i="1" dirty="0">
                <a:solidFill>
                  <a:srgbClr val="002060"/>
                </a:solidFill>
              </a:rPr>
              <a:t>Explore the potential for stress-managed structures </a:t>
            </a:r>
            <a:r>
              <a:rPr lang="en-US" dirty="0"/>
              <a:t>to enable high-field accelerator magnets, i.e. structures that mitigate degradation to strain-sensitive Nb</a:t>
            </a:r>
            <a:r>
              <a:rPr lang="en-US" baseline="-25000" dirty="0"/>
              <a:t>3</a:t>
            </a:r>
            <a:r>
              <a:rPr lang="en-US" dirty="0"/>
              <a:t>Sn and HTS superconductors in  high-field environments;</a:t>
            </a:r>
          </a:p>
          <a:p>
            <a:pPr lvl="1"/>
            <a:r>
              <a:rPr lang="en-US" b="1" i="1" dirty="0">
                <a:solidFill>
                  <a:srgbClr val="002060"/>
                </a:solidFill>
              </a:rPr>
              <a:t>Explore the potential for hybrid HTS/LTS magnets </a:t>
            </a:r>
            <a:r>
              <a:rPr lang="en-US" dirty="0"/>
              <a:t>for cost-effective high field accelerator magnets that exceed the field strengths achievable with LTS materials;</a:t>
            </a:r>
          </a:p>
          <a:p>
            <a:pPr lvl="1"/>
            <a:r>
              <a:rPr lang="en-US" b="1" i="1" dirty="0">
                <a:solidFill>
                  <a:srgbClr val="002060"/>
                </a:solidFill>
              </a:rPr>
              <a:t>Advance magnet science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/>
              <a:t>through the rapid development and deployment of unique diagnostics and modeling tools to inform and accelerate magnet design improvements;</a:t>
            </a:r>
          </a:p>
          <a:p>
            <a:pPr lvl="1"/>
            <a:r>
              <a:rPr lang="en-US" b="1" i="1" dirty="0">
                <a:solidFill>
                  <a:srgbClr val="002060"/>
                </a:solidFill>
              </a:rPr>
              <a:t>Perform design studies </a:t>
            </a:r>
            <a:r>
              <a:rPr lang="en-US" dirty="0"/>
              <a:t>on high field accelerator magnet concepts to inform DOE-OHEP on further promising avenues for magnet development;</a:t>
            </a:r>
          </a:p>
          <a:p>
            <a:pPr lvl="1"/>
            <a:r>
              <a:rPr lang="en-US" b="1" i="1" dirty="0">
                <a:solidFill>
                  <a:srgbClr val="002060"/>
                </a:solidFill>
              </a:rPr>
              <a:t>Advance superconductors </a:t>
            </a:r>
            <a:r>
              <a:rPr lang="en-US" dirty="0"/>
              <a:t>through enhanced performance, improved production quality, and reduction in cost - all critical elements for future collider applications.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ADA82-BFF5-0342-A12F-B7B7A899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774CC-5D37-E94A-B76B-33F24740A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the US Magnet Development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FDF2E-81F2-9049-8A5D-274279AF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061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D598-5BBB-3541-A0C4-FA0940D5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310" y="-25400"/>
            <a:ext cx="18476644" cy="2213071"/>
          </a:xfrm>
        </p:spPr>
        <p:txBody>
          <a:bodyPr/>
          <a:lstStyle/>
          <a:p>
            <a:r>
              <a:rPr lang="en-US" dirty="0"/>
              <a:t>We have made significant progress on multiple fronts, and our  </a:t>
            </a:r>
            <a:r>
              <a:rPr lang="en-US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Collaboration Meeting Program </a:t>
            </a:r>
            <a:r>
              <a:rPr lang="en-US" dirty="0"/>
              <a:t>addresses MDP 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342A1-DBDF-2E47-9856-122C3C04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</p:spPr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E76F7-43C8-6D46-983D-EB6288E86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</p:spPr>
        <p:txBody>
          <a:bodyPr/>
          <a:lstStyle/>
          <a:p>
            <a:r>
              <a:rPr lang="en-US"/>
              <a:t>Overview of the US Magnet Development Program</a:t>
            </a:r>
            <a:endParaRPr lang="en-US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70BB09AE-639F-AB44-97B5-FC2D8682E5E3}"/>
              </a:ext>
            </a:extLst>
          </p:cNvPr>
          <p:cNvGrpSpPr/>
          <p:nvPr/>
        </p:nvGrpSpPr>
        <p:grpSpPr>
          <a:xfrm>
            <a:off x="19498963" y="2382668"/>
            <a:ext cx="4885038" cy="10330031"/>
            <a:chOff x="-1" y="-1"/>
            <a:chExt cx="5228294" cy="10344367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E627CFD7-D0B6-EE48-B73F-5B6FCF1BC510}"/>
                </a:ext>
              </a:extLst>
            </p:cNvPr>
            <p:cNvSpPr/>
            <p:nvPr/>
          </p:nvSpPr>
          <p:spPr>
            <a:xfrm>
              <a:off x="-2" y="-2"/>
              <a:ext cx="5228296" cy="10344368"/>
            </a:xfrm>
            <a:prstGeom prst="rect">
              <a:avLst/>
            </a:prstGeom>
            <a:solidFill>
              <a:srgbClr val="DDDDDD"/>
            </a:solidFill>
            <a:ln w="50800" cap="flat">
              <a:solidFill>
                <a:srgbClr val="800000"/>
              </a:solidFill>
              <a:prstDash val="solid"/>
              <a:round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pPr>
                <a:defRPr sz="2800"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pPr>
              <a:endParaRPr/>
            </a:p>
          </p:txBody>
        </p:sp>
        <p:pic>
          <p:nvPicPr>
            <p:cNvPr id="8" name="image12.tif" descr="image12.tif">
              <a:extLst>
                <a:ext uri="{FF2B5EF4-FFF2-40B4-BE49-F238E27FC236}">
                  <a16:creationId xmlns:a16="http://schemas.microsoft.com/office/drawing/2014/main" id="{7E9D20A7-94E4-694F-9A89-002729C6B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1"/>
              <a:ext cx="5228293" cy="10344368"/>
            </a:xfrm>
            <a:prstGeom prst="rect">
              <a:avLst/>
            </a:prstGeom>
            <a:ln w="50800" cap="flat">
              <a:solidFill>
                <a:srgbClr val="800000"/>
              </a:solidFill>
              <a:prstDash val="solid"/>
              <a:round/>
            </a:ln>
            <a:effectLst/>
          </p:spPr>
        </p:pic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D402C1E-56AA-1B48-8C9E-E56D3700B3F0}"/>
              </a:ext>
            </a:extLst>
          </p:cNvPr>
          <p:cNvSpPr/>
          <p:nvPr/>
        </p:nvSpPr>
        <p:spPr>
          <a:xfrm>
            <a:off x="703555" y="3484605"/>
            <a:ext cx="14698551" cy="1532238"/>
          </a:xfrm>
          <a:prstGeom prst="roundRect">
            <a:avLst/>
          </a:prstGeom>
          <a:noFill/>
          <a:ln w="25400" cap="flat">
            <a:solidFill>
              <a:schemeClr val="accent6">
                <a:lumMod val="50000"/>
              </a:schemeClr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EBD06EF-7AE5-404B-9B91-72278480EBFB}"/>
              </a:ext>
            </a:extLst>
          </p:cNvPr>
          <p:cNvSpPr/>
          <p:nvPr/>
        </p:nvSpPr>
        <p:spPr>
          <a:xfrm>
            <a:off x="682960" y="5090985"/>
            <a:ext cx="16863635" cy="1532238"/>
          </a:xfrm>
          <a:prstGeom prst="roundRect">
            <a:avLst/>
          </a:prstGeom>
          <a:noFill/>
          <a:ln w="25400" cap="flat">
            <a:solidFill>
              <a:schemeClr val="accent6">
                <a:lumMod val="50000"/>
              </a:schemeClr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99258FB-5682-AF49-A1D8-B029A93E50AC}"/>
              </a:ext>
            </a:extLst>
          </p:cNvPr>
          <p:cNvSpPr/>
          <p:nvPr/>
        </p:nvSpPr>
        <p:spPr>
          <a:xfrm>
            <a:off x="703555" y="6795798"/>
            <a:ext cx="16863635" cy="2323071"/>
          </a:xfrm>
          <a:prstGeom prst="roundRect">
            <a:avLst/>
          </a:prstGeom>
          <a:noFill/>
          <a:ln w="25400" cap="flat">
            <a:solidFill>
              <a:schemeClr val="accent6">
                <a:lumMod val="50000"/>
              </a:schemeClr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FE630A9-3DD0-FD49-BF76-788F3ECBDBBB}"/>
              </a:ext>
            </a:extLst>
          </p:cNvPr>
          <p:cNvSpPr/>
          <p:nvPr/>
        </p:nvSpPr>
        <p:spPr>
          <a:xfrm>
            <a:off x="703556" y="9274770"/>
            <a:ext cx="16497050" cy="2323071"/>
          </a:xfrm>
          <a:prstGeom prst="roundRect">
            <a:avLst/>
          </a:prstGeom>
          <a:noFill/>
          <a:ln w="25400" cap="flat">
            <a:solidFill>
              <a:schemeClr val="accent6">
                <a:lumMod val="50000"/>
              </a:schemeClr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B9EE123-3E58-E947-9B43-D5B1FEBE10DF}"/>
              </a:ext>
            </a:extLst>
          </p:cNvPr>
          <p:cNvSpPr/>
          <p:nvPr/>
        </p:nvSpPr>
        <p:spPr>
          <a:xfrm>
            <a:off x="16258410" y="4053016"/>
            <a:ext cx="2647428" cy="346451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5A9952C-8B9A-8747-9A62-2A17958EF19F}"/>
              </a:ext>
            </a:extLst>
          </p:cNvPr>
          <p:cNvSpPr/>
          <p:nvPr/>
        </p:nvSpPr>
        <p:spPr>
          <a:xfrm>
            <a:off x="17664797" y="5890292"/>
            <a:ext cx="1458097" cy="337515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D975D07-D862-5E46-850B-615411156FDA}"/>
              </a:ext>
            </a:extLst>
          </p:cNvPr>
          <p:cNvSpPr/>
          <p:nvPr/>
        </p:nvSpPr>
        <p:spPr>
          <a:xfrm>
            <a:off x="17804027" y="8439603"/>
            <a:ext cx="1458097" cy="337515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4A186DC-4B19-E345-B357-76E38C94AB8A}"/>
              </a:ext>
            </a:extLst>
          </p:cNvPr>
          <p:cNvSpPr/>
          <p:nvPr/>
        </p:nvSpPr>
        <p:spPr>
          <a:xfrm>
            <a:off x="17545348" y="10943725"/>
            <a:ext cx="1458097" cy="337515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60E69-9856-4444-8F14-BED924830307}"/>
              </a:ext>
            </a:extLst>
          </p:cNvPr>
          <p:cNvSpPr txBox="1"/>
          <p:nvPr/>
        </p:nvSpPr>
        <p:spPr>
          <a:xfrm>
            <a:off x="1183341" y="3624215"/>
            <a:ext cx="13917589" cy="1415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r>
              <a:rPr lang="en-US" sz="4000" dirty="0"/>
              <a:t>Monday:  Nb</a:t>
            </a:r>
            <a:r>
              <a:rPr lang="en-US" sz="4000" baseline="-25000" dirty="0"/>
              <a:t>3</a:t>
            </a:r>
            <a:r>
              <a:rPr lang="en-US" sz="4000" dirty="0"/>
              <a:t>Sn magnets: Cos-theta &amp; CCT</a:t>
            </a:r>
          </a:p>
          <a:p>
            <a:r>
              <a:rPr lang="en-US" sz="4000" dirty="0"/>
              <a:t>Friday: Technology: 20 T hybrid magnet design and comp. analysis 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D59866-4B92-AB48-9F9B-F5F5A1A676C0}"/>
              </a:ext>
            </a:extLst>
          </p:cNvPr>
          <p:cNvSpPr txBox="1"/>
          <p:nvPr/>
        </p:nvSpPr>
        <p:spPr>
          <a:xfrm>
            <a:off x="1183341" y="5641152"/>
            <a:ext cx="14478000" cy="8002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sz="4000" dirty="0"/>
              <a:t>Tuesday:  HTS Magnets: Bi2212 &amp; REBCO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1E4797-8BEA-604F-A9DB-08813E7E6D79}"/>
              </a:ext>
            </a:extLst>
          </p:cNvPr>
          <p:cNvSpPr txBox="1"/>
          <p:nvPr/>
        </p:nvSpPr>
        <p:spPr>
          <a:xfrm>
            <a:off x="821973" y="7206590"/>
            <a:ext cx="16863635" cy="1415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sz="4000" dirty="0"/>
              <a:t>Thursday:  Technology: Training Reduction; Novel Diagnostics; Magnet Materials</a:t>
            </a:r>
          </a:p>
          <a:p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Friday: </a:t>
            </a:r>
            <a:r>
              <a:rPr lang="en-US" sz="4000" dirty="0"/>
              <a:t>Technology: Magnet Materials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3A988-3DB5-FA41-9F0D-372C9A0E0337}"/>
              </a:ext>
            </a:extLst>
          </p:cNvPr>
          <p:cNvSpPr txBox="1"/>
          <p:nvPr/>
        </p:nvSpPr>
        <p:spPr>
          <a:xfrm>
            <a:off x="1183341" y="10066975"/>
            <a:ext cx="14786761" cy="8002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Wednesday</a:t>
            </a:r>
            <a:r>
              <a:rPr lang="en-US" sz="4000" dirty="0"/>
              <a:t>: SC strand and cables (materials) 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59194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399AD-5735-6148-8645-E7B4239E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roadmaps are accompanied by milestones that allow us to monitor progress, identify and overcome technical challenges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8CAC76-BBFC-1E42-A579-55713588B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555" y="2612015"/>
            <a:ext cx="10040645" cy="9051929"/>
          </a:xfrm>
        </p:spPr>
        <p:txBody>
          <a:bodyPr>
            <a:normAutofit fontScale="92500"/>
          </a:bodyPr>
          <a:lstStyle/>
          <a:p>
            <a:r>
              <a:rPr lang="en-US" sz="4800" dirty="0"/>
              <a:t>Milestones include</a:t>
            </a:r>
          </a:p>
          <a:p>
            <a:endParaRPr lang="en-US" dirty="0"/>
          </a:p>
          <a:p>
            <a:pPr lvl="1"/>
            <a:r>
              <a:rPr lang="en-US" sz="4000" dirty="0"/>
              <a:t>Two stress-managed Nb</a:t>
            </a:r>
            <a:r>
              <a:rPr lang="en-US" sz="4000" baseline="-25000" dirty="0"/>
              <a:t>3</a:t>
            </a:r>
            <a:r>
              <a:rPr lang="en-US" sz="4000" dirty="0"/>
              <a:t>Sn variants yielding  11-13T in a 120mm bore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/>
              <a:t>HTS inserts capable of &gt;5T, compatible with the 120mm bore of the Nb</a:t>
            </a:r>
            <a:r>
              <a:rPr lang="en-US" sz="4000" baseline="-25000" dirty="0"/>
              <a:t>3</a:t>
            </a:r>
            <a:r>
              <a:rPr lang="en-US" sz="4000" dirty="0"/>
              <a:t>Sn magnets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/>
              <a:t>Hybrid magnet tests exceeding 14.5T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/>
              <a:t>Test of 15T inner coils in a 120mm more stress-managed magnet yielding ~17T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9A3EF-AEF6-454B-848C-5018B24F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2/24/20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EFFFC-DE56-604A-B476-74F53D39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Overview of the US Magnet Development Program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65E68-4A7D-514A-8BED-C7C042854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1E3AE-71D7-FE40-A32A-D2056934E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630" y="2215183"/>
            <a:ext cx="13776020" cy="1049751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2EF960-229F-DE45-B55D-101158325044}"/>
              </a:ext>
            </a:extLst>
          </p:cNvPr>
          <p:cNvCxnSpPr/>
          <p:nvPr/>
        </p:nvCxnSpPr>
        <p:spPr>
          <a:xfrm>
            <a:off x="570205" y="4562475"/>
            <a:ext cx="0" cy="4591050"/>
          </a:xfrm>
          <a:prstGeom prst="line">
            <a:avLst/>
          </a:prstGeom>
          <a:noFill/>
          <a:ln w="25400" cap="flat">
            <a:solidFill>
              <a:schemeClr val="accent1">
                <a:alpha val="32000"/>
              </a:schemeClr>
            </a:solidFill>
            <a:prstDash val="solid"/>
            <a:round/>
          </a:ln>
          <a:effectLst>
            <a:glow rad="304800">
              <a:schemeClr val="accent1">
                <a:alpha val="40000"/>
              </a:schemeClr>
            </a:glow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389484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61602</TotalTime>
  <Words>1355</Words>
  <Application>Microsoft Macintosh PowerPoint</Application>
  <PresentationFormat>Custom</PresentationFormat>
  <Paragraphs>171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Franklin Gothic Book</vt:lpstr>
      <vt:lpstr>Franklin Gothic Medium</vt:lpstr>
      <vt:lpstr>Helvetica</vt:lpstr>
      <vt:lpstr>Times New Roman</vt:lpstr>
      <vt:lpstr>ATAP No Footer</vt:lpstr>
      <vt:lpstr>PowerPoint Presentation</vt:lpstr>
      <vt:lpstr>Outline</vt:lpstr>
      <vt:lpstr>Welcome to the 5th Annual US MDP Collaboration Meeting!</vt:lpstr>
      <vt:lpstr>Evolution of the US Magnet Development Program </vt:lpstr>
      <vt:lpstr>The MDP has Active Guidance and Oversight: Technical Advisory Committee and Steering Council</vt:lpstr>
      <vt:lpstr>The US MDP Vision Remains Unchanged –  but we have fresh milestones and a defined path forward</vt:lpstr>
      <vt:lpstr>The updated roadmaps have a focus on stress-managed concepts and LTS/HTS hybrid magnet development</vt:lpstr>
      <vt:lpstr>We have made significant progress on multiple fronts, and our  Collaboration Meeting Program addresses MDP goals</vt:lpstr>
      <vt:lpstr>Our roadmaps are accompanied by milestones that allow us to monitor progress, identify and overcome technical challenges</vt:lpstr>
      <vt:lpstr>We are actively engaged with the HEP international community and the Snowmass process &amp; planning for the next ”P5” </vt:lpstr>
      <vt:lpstr>We have strong collaborations with national and international partners, as well as with industry – but plenty of room to grow!</vt:lpstr>
      <vt:lpstr>And we are actively engaged in partnering and leveraging synergistic activities</vt:lpstr>
      <vt:lpstr>Charge to the Technical Advisory Committee</vt:lpstr>
      <vt:lpstr>Guidance for this week's virtual meeting</vt:lpstr>
      <vt:lpstr>Lets get started!!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Zlobin x8192 11001N</dc:creator>
  <cp:lastModifiedBy>soprestemon</cp:lastModifiedBy>
  <cp:revision>336</cp:revision>
  <dcterms:modified xsi:type="dcterms:W3CDTF">2021-03-01T14:30:58Z</dcterms:modified>
</cp:coreProperties>
</file>