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2" r:id="rId2"/>
  </p:sldMasterIdLst>
  <p:notesMasterIdLst>
    <p:notesMasterId r:id="rId20"/>
  </p:notesMasterIdLst>
  <p:handoutMasterIdLst>
    <p:handoutMasterId r:id="rId21"/>
  </p:handoutMasterIdLst>
  <p:sldIdLst>
    <p:sldId id="265" r:id="rId3"/>
    <p:sldId id="295" r:id="rId4"/>
    <p:sldId id="303" r:id="rId5"/>
    <p:sldId id="299" r:id="rId6"/>
    <p:sldId id="308" r:id="rId7"/>
    <p:sldId id="312" r:id="rId8"/>
    <p:sldId id="306" r:id="rId9"/>
    <p:sldId id="313" r:id="rId10"/>
    <p:sldId id="314" r:id="rId11"/>
    <p:sldId id="317" r:id="rId12"/>
    <p:sldId id="323" r:id="rId13"/>
    <p:sldId id="321" r:id="rId14"/>
    <p:sldId id="327" r:id="rId15"/>
    <p:sldId id="330" r:id="rId16"/>
    <p:sldId id="331" r:id="rId17"/>
    <p:sldId id="332" r:id="rId18"/>
    <p:sldId id="333" r:id="rId19"/>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1pPr>
    <a:lvl2pPr marL="4572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2pPr>
    <a:lvl3pPr marL="9144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3pPr>
    <a:lvl4pPr marL="13716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4pPr>
    <a:lvl5pPr marL="18288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5pPr>
    <a:lvl6pPr marL="2286000" algn="l" defTabSz="914400" rtl="0" eaLnBrk="1" latinLnBrk="0" hangingPunct="1">
      <a:defRPr sz="2400" kern="1200">
        <a:solidFill>
          <a:schemeClr val="tx1"/>
        </a:solidFill>
        <a:latin typeface="Calibri" panose="020F0502020204030204" pitchFamily="34" charset="0"/>
        <a:ea typeface="Geneva" pitchFamily="121" charset="-128"/>
        <a:cs typeface="+mn-cs"/>
      </a:defRPr>
    </a:lvl6pPr>
    <a:lvl7pPr marL="2743200" algn="l" defTabSz="914400" rtl="0" eaLnBrk="1" latinLnBrk="0" hangingPunct="1">
      <a:defRPr sz="2400" kern="1200">
        <a:solidFill>
          <a:schemeClr val="tx1"/>
        </a:solidFill>
        <a:latin typeface="Calibri" panose="020F0502020204030204" pitchFamily="34" charset="0"/>
        <a:ea typeface="Geneva" pitchFamily="121" charset="-128"/>
        <a:cs typeface="+mn-cs"/>
      </a:defRPr>
    </a:lvl7pPr>
    <a:lvl8pPr marL="3200400" algn="l" defTabSz="914400" rtl="0" eaLnBrk="1" latinLnBrk="0" hangingPunct="1">
      <a:defRPr sz="2400" kern="1200">
        <a:solidFill>
          <a:schemeClr val="tx1"/>
        </a:solidFill>
        <a:latin typeface="Calibri" panose="020F0502020204030204" pitchFamily="34" charset="0"/>
        <a:ea typeface="Geneva" pitchFamily="121" charset="-128"/>
        <a:cs typeface="+mn-cs"/>
      </a:defRPr>
    </a:lvl8pPr>
    <a:lvl9pPr marL="3657600" algn="l" defTabSz="914400" rtl="0" eaLnBrk="1" latinLnBrk="0" hangingPunct="1">
      <a:defRPr sz="2400" kern="1200">
        <a:solidFill>
          <a:schemeClr val="tx1"/>
        </a:solidFill>
        <a:latin typeface="Calibri" panose="020F0502020204030204" pitchFamily="34" charset="0"/>
        <a:ea typeface="Geneva" pitchFamily="121"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808080"/>
    <a:srgbClr val="000000"/>
    <a:srgbClr val="0F2D62"/>
    <a:srgbClr val="404040"/>
    <a:srgbClr val="505050"/>
    <a:srgbClr val="004C97"/>
    <a:srgbClr val="63666A"/>
    <a:srgbClr val="A7A8AA"/>
    <a:srgbClr val="003087"/>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snapToObjects="1">
      <p:cViewPr varScale="1">
        <p:scale>
          <a:sx n="164" d="100"/>
          <a:sy n="164" d="100"/>
        </p:scale>
        <p:origin x="1596" y="104"/>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panose="020B0604020202020204" pitchFamily="34" charset="0"/>
              </a:defRPr>
            </a:lvl1pPr>
          </a:lstStyle>
          <a:p>
            <a:fld id="{80DBBE75-B897-4C2D-851E-711B34683BA3}" type="datetimeFigureOut">
              <a:rPr lang="en-US" altLang="en-US"/>
              <a:pPr/>
              <a:t>3/2/2021</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panose="020B0604020202020204" pitchFamily="34" charset="0"/>
              </a:defRPr>
            </a:lvl1pPr>
          </a:lstStyle>
          <a:p>
            <a:fld id="{CABB725D-266A-4787-B290-EA1B21029282}" type="slidenum">
              <a:rPr lang="en-US" altLang="en-US"/>
              <a:pPr/>
              <a:t>‹#›</a:t>
            </a:fld>
            <a:endParaRPr lang="en-US" altLang="en-US"/>
          </a:p>
        </p:txBody>
      </p:sp>
    </p:spTree>
    <p:extLst>
      <p:ext uri="{BB962C8B-B14F-4D97-AF65-F5344CB8AC3E}">
        <p14:creationId xmlns:p14="http://schemas.microsoft.com/office/powerpoint/2010/main" val="30167617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panose="020B0604020202020204" pitchFamily="34" charset="0"/>
              </a:defRPr>
            </a:lvl1pPr>
          </a:lstStyle>
          <a:p>
            <a:fld id="{4050BF1F-29FD-4232-8E96-B3FD1DCB3ADE}" type="datetimeFigureOut">
              <a:rPr lang="en-US" altLang="en-US"/>
              <a:pPr/>
              <a:t>3/2/2021</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panose="020B0604020202020204" pitchFamily="34" charset="0"/>
              </a:defRPr>
            </a:lvl1pPr>
          </a:lstStyle>
          <a:p>
            <a:fld id="{60BFB643-3B51-4A23-96A6-8ED93A064CCD}" type="slidenum">
              <a:rPr lang="en-US" altLang="en-US"/>
              <a:pPr/>
              <a:t>‹#›</a:t>
            </a:fld>
            <a:endParaRPr lang="en-US" altLang="en-US"/>
          </a:p>
        </p:txBody>
      </p:sp>
    </p:spTree>
    <p:extLst>
      <p:ext uri="{BB962C8B-B14F-4D97-AF65-F5344CB8AC3E}">
        <p14:creationId xmlns:p14="http://schemas.microsoft.com/office/powerpoint/2010/main" val="177947600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2pPr>
    <a:lvl3pPr marL="9144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3pPr>
    <a:lvl4pPr marL="13716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4pPr>
    <a:lvl5pPr marL="18288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Tree>
    <p:extLst>
      <p:ext uri="{BB962C8B-B14F-4D97-AF65-F5344CB8AC3E}">
        <p14:creationId xmlns:p14="http://schemas.microsoft.com/office/powerpoint/2010/main" val="419007980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1200"/>
            </a:lvl1pPr>
          </a:lstStyle>
          <a:p>
            <a:r>
              <a:rPr lang="en-US" altLang="en-US"/>
              <a:t>3/2/2021</a:t>
            </a:r>
          </a:p>
        </p:txBody>
      </p:sp>
      <p:sp>
        <p:nvSpPr>
          <p:cNvPr id="5" name="Footer Placeholder 4"/>
          <p:cNvSpPr>
            <a:spLocks noGrp="1"/>
          </p:cNvSpPr>
          <p:nvPr>
            <p:ph type="ftr" sz="quarter" idx="11"/>
          </p:nvPr>
        </p:nvSpPr>
        <p:spPr/>
        <p:txBody>
          <a:bodyPr/>
          <a:lstStyle>
            <a:lvl1pPr>
              <a:defRPr sz="1200" dirty="0" smtClean="0">
                <a:solidFill>
                  <a:srgbClr val="004C97"/>
                </a:solidFill>
              </a:defRPr>
            </a:lvl1pPr>
          </a:lstStyle>
          <a:p>
            <a:pPr>
              <a:defRPr/>
            </a:pPr>
            <a:r>
              <a:rPr lang="en-US"/>
              <a:t>V. Kashikhin, V. Lombardo | REBCO technology - Part 2</a:t>
            </a:r>
            <a:endParaRPr lang="en-US" b="1"/>
          </a:p>
        </p:txBody>
      </p:sp>
      <p:sp>
        <p:nvSpPr>
          <p:cNvPr id="6" name="Slide Number Placeholder 5"/>
          <p:cNvSpPr>
            <a:spLocks noGrp="1"/>
          </p:cNvSpPr>
          <p:nvPr>
            <p:ph type="sldNum" sz="quarter" idx="12"/>
          </p:nvPr>
        </p:nvSpPr>
        <p:spPr/>
        <p:txBody>
          <a:bodyPr/>
          <a:lstStyle>
            <a:lvl1pPr>
              <a:defRPr sz="1200"/>
            </a:lvl1pPr>
          </a:lstStyle>
          <a:p>
            <a:fld id="{52E9C158-AEF1-41A2-A6CE-6F0BAB305EFD}" type="slidenum">
              <a:rPr lang="en-US" altLang="en-US"/>
              <a:pPr/>
              <a:t>‹#›</a:t>
            </a:fld>
            <a:endParaRPr lang="en-US" altLang="en-US"/>
          </a:p>
        </p:txBody>
      </p:sp>
    </p:spTree>
    <p:extLst>
      <p:ext uri="{BB962C8B-B14F-4D97-AF65-F5344CB8AC3E}">
        <p14:creationId xmlns:p14="http://schemas.microsoft.com/office/powerpoint/2010/main" val="2118226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7" name="Date Placeholder 3"/>
          <p:cNvSpPr>
            <a:spLocks noGrp="1"/>
          </p:cNvSpPr>
          <p:nvPr>
            <p:ph type="dt" sz="half" idx="19"/>
          </p:nvPr>
        </p:nvSpPr>
        <p:spPr/>
        <p:txBody>
          <a:bodyPr/>
          <a:lstStyle>
            <a:lvl1pPr>
              <a:defRPr sz="1200"/>
            </a:lvl1pPr>
          </a:lstStyle>
          <a:p>
            <a:r>
              <a:rPr lang="en-US" altLang="en-US"/>
              <a:t>3/2/2021</a:t>
            </a:r>
          </a:p>
        </p:txBody>
      </p:sp>
      <p:sp>
        <p:nvSpPr>
          <p:cNvPr id="8" name="Footer Placeholder 4"/>
          <p:cNvSpPr>
            <a:spLocks noGrp="1"/>
          </p:cNvSpPr>
          <p:nvPr>
            <p:ph type="ftr" sz="quarter" idx="20"/>
          </p:nvPr>
        </p:nvSpPr>
        <p:spPr/>
        <p:txBody>
          <a:bodyPr/>
          <a:lstStyle>
            <a:lvl1pPr>
              <a:defRPr sz="1200" dirty="0" smtClean="0"/>
            </a:lvl1pPr>
          </a:lstStyle>
          <a:p>
            <a:pPr>
              <a:defRPr/>
            </a:pPr>
            <a:r>
              <a:rPr lang="en-US"/>
              <a:t>V. Kashikhin, V. Lombardo | REBCO technology - Part 2</a:t>
            </a:r>
            <a:endParaRPr lang="en-US" b="1"/>
          </a:p>
        </p:txBody>
      </p:sp>
      <p:sp>
        <p:nvSpPr>
          <p:cNvPr id="9" name="Slide Number Placeholder 5"/>
          <p:cNvSpPr>
            <a:spLocks noGrp="1"/>
          </p:cNvSpPr>
          <p:nvPr>
            <p:ph type="sldNum" sz="quarter" idx="21"/>
          </p:nvPr>
        </p:nvSpPr>
        <p:spPr/>
        <p:txBody>
          <a:bodyPr/>
          <a:lstStyle>
            <a:lvl1pPr>
              <a:defRPr sz="1200"/>
            </a:lvl1pPr>
          </a:lstStyle>
          <a:p>
            <a:fld id="{47C05DF5-FB48-4D3F-AF82-EC74A689CACF}" type="slidenum">
              <a:rPr lang="en-US" altLang="en-US"/>
              <a:pPr/>
              <a:t>‹#›</a:t>
            </a:fld>
            <a:endParaRPr lang="en-US" altLang="en-US"/>
          </a:p>
        </p:txBody>
      </p:sp>
    </p:spTree>
    <p:extLst>
      <p:ext uri="{BB962C8B-B14F-4D97-AF65-F5344CB8AC3E}">
        <p14:creationId xmlns:p14="http://schemas.microsoft.com/office/powerpoint/2010/main" val="209993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6"/>
          </p:nvPr>
        </p:nvSpPr>
        <p:spPr/>
        <p:txBody>
          <a:bodyPr/>
          <a:lstStyle>
            <a:lvl1pPr>
              <a:defRPr sz="1200"/>
            </a:lvl1pPr>
          </a:lstStyle>
          <a:p>
            <a:r>
              <a:rPr lang="en-US" altLang="en-US"/>
              <a:t>3/2/2021</a:t>
            </a:r>
          </a:p>
        </p:txBody>
      </p:sp>
      <p:sp>
        <p:nvSpPr>
          <p:cNvPr id="6" name="Footer Placeholder 4"/>
          <p:cNvSpPr>
            <a:spLocks noGrp="1"/>
          </p:cNvSpPr>
          <p:nvPr>
            <p:ph type="ftr" sz="quarter" idx="17"/>
          </p:nvPr>
        </p:nvSpPr>
        <p:spPr/>
        <p:txBody>
          <a:bodyPr/>
          <a:lstStyle>
            <a:lvl1pPr>
              <a:defRPr sz="1200" dirty="0" smtClean="0"/>
            </a:lvl1pPr>
          </a:lstStyle>
          <a:p>
            <a:pPr>
              <a:defRPr/>
            </a:pPr>
            <a:r>
              <a:rPr lang="en-US"/>
              <a:t>V. Kashikhin, V. Lombardo | REBCO technology - Part 2</a:t>
            </a:r>
            <a:endParaRPr lang="en-US" b="1"/>
          </a:p>
        </p:txBody>
      </p:sp>
      <p:sp>
        <p:nvSpPr>
          <p:cNvPr id="7" name="Slide Number Placeholder 5"/>
          <p:cNvSpPr>
            <a:spLocks noGrp="1"/>
          </p:cNvSpPr>
          <p:nvPr>
            <p:ph type="sldNum" sz="quarter" idx="18"/>
          </p:nvPr>
        </p:nvSpPr>
        <p:spPr/>
        <p:txBody>
          <a:bodyPr/>
          <a:lstStyle>
            <a:lvl1pPr>
              <a:defRPr sz="1200"/>
            </a:lvl1pPr>
          </a:lstStyle>
          <a:p>
            <a:fld id="{071AFBCB-9629-4487-8658-FCC7F72DA46F}" type="slidenum">
              <a:rPr lang="en-US" altLang="en-US"/>
              <a:pPr/>
              <a:t>‹#›</a:t>
            </a:fld>
            <a:endParaRPr lang="en-US" altLang="en-US"/>
          </a:p>
        </p:txBody>
      </p:sp>
    </p:spTree>
    <p:extLst>
      <p:ext uri="{BB962C8B-B14F-4D97-AF65-F5344CB8AC3E}">
        <p14:creationId xmlns:p14="http://schemas.microsoft.com/office/powerpoint/2010/main" val="3043796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0"/>
          </p:nvPr>
        </p:nvSpPr>
        <p:spPr/>
        <p:txBody>
          <a:bodyPr/>
          <a:lstStyle>
            <a:lvl1pPr>
              <a:defRPr sz="1200"/>
            </a:lvl1pPr>
          </a:lstStyle>
          <a:p>
            <a:r>
              <a:rPr lang="en-US" altLang="en-US"/>
              <a:t>3/2/2021</a:t>
            </a:r>
          </a:p>
        </p:txBody>
      </p:sp>
      <p:sp>
        <p:nvSpPr>
          <p:cNvPr id="6" name="Footer Placeholder 4"/>
          <p:cNvSpPr>
            <a:spLocks noGrp="1"/>
          </p:cNvSpPr>
          <p:nvPr>
            <p:ph type="ftr" sz="quarter" idx="11"/>
          </p:nvPr>
        </p:nvSpPr>
        <p:spPr/>
        <p:txBody>
          <a:bodyPr/>
          <a:lstStyle>
            <a:lvl1pPr>
              <a:defRPr sz="1200" dirty="0" smtClean="0"/>
            </a:lvl1pPr>
          </a:lstStyle>
          <a:p>
            <a:pPr>
              <a:defRPr/>
            </a:pPr>
            <a:r>
              <a:rPr lang="en-US"/>
              <a:t>V. Kashikhin, V. Lombardo | REBCO technology - Part 2</a:t>
            </a:r>
            <a:endParaRPr lang="en-US" b="1"/>
          </a:p>
        </p:txBody>
      </p:sp>
      <p:sp>
        <p:nvSpPr>
          <p:cNvPr id="7" name="Slide Number Placeholder 5"/>
          <p:cNvSpPr>
            <a:spLocks noGrp="1"/>
          </p:cNvSpPr>
          <p:nvPr>
            <p:ph type="sldNum" sz="quarter" idx="12"/>
          </p:nvPr>
        </p:nvSpPr>
        <p:spPr/>
        <p:txBody>
          <a:bodyPr/>
          <a:lstStyle>
            <a:lvl1pPr>
              <a:defRPr sz="1200"/>
            </a:lvl1pPr>
          </a:lstStyle>
          <a:p>
            <a:fld id="{077094B4-CDBE-4107-9E6E-D38410A9E4B1}" type="slidenum">
              <a:rPr lang="en-US" altLang="en-US"/>
              <a:pPr/>
              <a:t>‹#›</a:t>
            </a:fld>
            <a:endParaRPr lang="en-US" altLang="en-US"/>
          </a:p>
        </p:txBody>
      </p:sp>
    </p:spTree>
    <p:extLst>
      <p:ext uri="{BB962C8B-B14F-4D97-AF65-F5344CB8AC3E}">
        <p14:creationId xmlns:p14="http://schemas.microsoft.com/office/powerpoint/2010/main" val="1127332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r>
              <a:rPr lang="en-US" altLang="en-US"/>
              <a:t>3/2/2021</a:t>
            </a:r>
          </a:p>
        </p:txBody>
      </p:sp>
      <p:sp>
        <p:nvSpPr>
          <p:cNvPr id="4" name="Footer Placeholder 4"/>
          <p:cNvSpPr>
            <a:spLocks noGrp="1"/>
          </p:cNvSpPr>
          <p:nvPr>
            <p:ph type="ftr" sz="quarter" idx="1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dirty="0" smtClean="0"/>
            </a:lvl1pPr>
          </a:lstStyle>
          <a:p>
            <a:pPr>
              <a:defRPr/>
            </a:pPr>
            <a:r>
              <a:rPr lang="en-US"/>
              <a:t>V. Kashikhin, V. Lombardo | REBCO technology - Part 2</a:t>
            </a:r>
            <a:endParaRPr lang="en-US" b="1"/>
          </a:p>
        </p:txBody>
      </p:sp>
      <p:sp>
        <p:nvSpPr>
          <p:cNvPr id="5" name="Slide Number Placeholder 5"/>
          <p:cNvSpPr>
            <a:spLocks noGrp="1"/>
          </p:cNvSpPr>
          <p:nvPr>
            <p:ph type="sldNum" sz="quarter" idx="16"/>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B71519E6-F709-4990-B973-B339820CA70B}" type="slidenum">
              <a:rPr lang="en-US" altLang="en-US"/>
              <a:pPr/>
              <a:t>‹#›</a:t>
            </a:fld>
            <a:endParaRPr lang="en-US" altLang="en-US"/>
          </a:p>
        </p:txBody>
      </p:sp>
    </p:spTree>
    <p:extLst>
      <p:ext uri="{BB962C8B-B14F-4D97-AF65-F5344CB8AC3E}">
        <p14:creationId xmlns:p14="http://schemas.microsoft.com/office/powerpoint/2010/main" val="4289524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4"/>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r>
              <a:rPr lang="en-US" altLang="en-US"/>
              <a:t>3/2/2021</a:t>
            </a:r>
          </a:p>
        </p:txBody>
      </p:sp>
      <p:sp>
        <p:nvSpPr>
          <p:cNvPr id="5" name="Footer Placeholder 4"/>
          <p:cNvSpPr>
            <a:spLocks noGrp="1"/>
          </p:cNvSpPr>
          <p:nvPr>
            <p:ph type="ftr" sz="quarter" idx="1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dirty="0" smtClean="0"/>
            </a:lvl1pPr>
          </a:lstStyle>
          <a:p>
            <a:pPr>
              <a:defRPr/>
            </a:pPr>
            <a:r>
              <a:rPr lang="en-US"/>
              <a:t>V. Kashikhin, V. Lombardo | REBCO technology - Part 2</a:t>
            </a:r>
            <a:endParaRPr lang="en-US" b="1"/>
          </a:p>
        </p:txBody>
      </p:sp>
      <p:sp>
        <p:nvSpPr>
          <p:cNvPr id="6" name="Slide Number Placeholder 5"/>
          <p:cNvSpPr>
            <a:spLocks noGrp="1"/>
          </p:cNvSpPr>
          <p:nvPr>
            <p:ph type="sldNum" sz="quarter" idx="16"/>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C2BC038B-CA57-479E-BFA9-9E819877A5DF}" type="slidenum">
              <a:rPr lang="en-US" altLang="en-US"/>
              <a:pPr/>
              <a:t>‹#›</a:t>
            </a:fld>
            <a:endParaRPr lang="en-US" altLang="en-US"/>
          </a:p>
        </p:txBody>
      </p:sp>
    </p:spTree>
    <p:extLst>
      <p:ext uri="{BB962C8B-B14F-4D97-AF65-F5344CB8AC3E}">
        <p14:creationId xmlns:p14="http://schemas.microsoft.com/office/powerpoint/2010/main" val="3673382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dirty="0"/>
              <a:t>Click to edit Master title style</a:t>
            </a:r>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r>
              <a:rPr lang="en-US" altLang="en-US"/>
              <a:t>3/2/2021</a:t>
            </a:r>
          </a:p>
        </p:txBody>
      </p:sp>
      <p:sp>
        <p:nvSpPr>
          <p:cNvPr id="5" name="Footer Placeholder 4"/>
          <p:cNvSpPr>
            <a:spLocks noGrp="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dirty="0" smtClean="0"/>
            </a:lvl1pPr>
          </a:lstStyle>
          <a:p>
            <a:pPr>
              <a:defRPr/>
            </a:pPr>
            <a:r>
              <a:rPr lang="en-US"/>
              <a:t>V. Kashikhin, V. Lombardo | REBCO technology - Part 2</a:t>
            </a:r>
            <a:endParaRPr lang="en-US" b="1"/>
          </a:p>
        </p:txBody>
      </p:sp>
      <p:sp>
        <p:nvSpPr>
          <p:cNvPr id="8"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B5585131-D98E-4CC9-8879-1D32CC470D9D}" type="slidenum">
              <a:rPr lang="en-US" altLang="en-US"/>
              <a:pPr/>
              <a:t>‹#›</a:t>
            </a:fld>
            <a:endParaRPr lang="en-US" altLang="en-US"/>
          </a:p>
        </p:txBody>
      </p:sp>
    </p:spTree>
    <p:extLst>
      <p:ext uri="{BB962C8B-B14F-4D97-AF65-F5344CB8AC3E}">
        <p14:creationId xmlns:p14="http://schemas.microsoft.com/office/powerpoint/2010/main" val="133777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Date Placeholder 3"/>
          <p:cNvSpPr>
            <a:spLocks noGrp="1"/>
          </p:cNvSpPr>
          <p:nvPr>
            <p:ph type="dt" sz="half" idx="2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r>
              <a:rPr lang="en-US" altLang="en-US"/>
              <a:t>3/2/2021</a:t>
            </a:r>
          </a:p>
        </p:txBody>
      </p:sp>
      <p:sp>
        <p:nvSpPr>
          <p:cNvPr id="11" name="Footer Placeholder 4"/>
          <p:cNvSpPr>
            <a:spLocks noGrp="1"/>
          </p:cNvSpPr>
          <p:nvPr>
            <p:ph type="ftr" sz="quarter" idx="2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dirty="0" smtClean="0"/>
            </a:lvl1pPr>
          </a:lstStyle>
          <a:p>
            <a:pPr>
              <a:defRPr/>
            </a:pPr>
            <a:r>
              <a:rPr lang="en-US"/>
              <a:t>V. Kashikhin, V. Lombardo | REBCO technology - Part 2</a:t>
            </a:r>
            <a:endParaRPr lang="en-US" b="1"/>
          </a:p>
        </p:txBody>
      </p:sp>
      <p:sp>
        <p:nvSpPr>
          <p:cNvPr id="12" name="Slide Number Placeholder 5"/>
          <p:cNvSpPr>
            <a:spLocks noGrp="1"/>
          </p:cNvSpPr>
          <p:nvPr>
            <p:ph type="sldNum" sz="quarter" idx="2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2C85A5DC-9CCB-48FE-8FD9-B52B9FD57499}" type="slidenum">
              <a:rPr lang="en-US" altLang="en-US"/>
              <a:pPr/>
              <a:t>‹#›</a:t>
            </a:fld>
            <a:endParaRPr lang="en-US" altLang="en-US"/>
          </a:p>
        </p:txBody>
      </p:sp>
    </p:spTree>
    <p:extLst>
      <p:ext uri="{BB962C8B-B14F-4D97-AF65-F5344CB8AC3E}">
        <p14:creationId xmlns:p14="http://schemas.microsoft.com/office/powerpoint/2010/main" val="38875525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vert="horz" wrap="square" lIns="0" tIns="0" rIns="0" bIns="0" numCol="1" anchor="t" anchorCtr="0" compatLnSpc="1">
            <a:prstTxWarp prst="textNoShape">
              <a:avLst/>
            </a:prstTxWarp>
          </a:bodyPr>
          <a:lstStyle>
            <a:lvl1pPr algn="r">
              <a:defRPr sz="900">
                <a:solidFill>
                  <a:srgbClr val="004C97"/>
                </a:solidFill>
                <a:latin typeface="Helvetica" panose="020B0604020202020204" pitchFamily="34" charset="0"/>
              </a:defRPr>
            </a:lvl1pPr>
          </a:lstStyle>
          <a:p>
            <a:r>
              <a:rPr lang="en-US" altLang="en-US"/>
              <a:t>3/2/2021</a:t>
            </a:r>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V. Kashikhin, V. Lombardo | REBCO technology - Part 2</a:t>
            </a:r>
            <a:endParaRPr lang="en-US" b="1"/>
          </a:p>
        </p:txBody>
      </p:sp>
      <p:sp>
        <p:nvSpPr>
          <p:cNvPr id="13" name="Slide Number Placeholder 5"/>
          <p:cNvSpPr>
            <a:spLocks noGrp="1"/>
          </p:cNvSpPr>
          <p:nvPr>
            <p:ph type="sldNum" sz="quarter" idx="4"/>
          </p:nvPr>
        </p:nvSpPr>
        <p:spPr>
          <a:xfrm>
            <a:off x="228600" y="6515100"/>
            <a:ext cx="447675" cy="241300"/>
          </a:xfrm>
          <a:prstGeom prst="rect">
            <a:avLst/>
          </a:prstGeom>
        </p:spPr>
        <p:txBody>
          <a:bodyPr vert="horz" wrap="square" lIns="0" tIns="0" rIns="0" bIns="0" numCol="1" anchor="t" anchorCtr="0" compatLnSpc="1">
            <a:prstTxWarp prst="textNoShape">
              <a:avLst/>
            </a:prstTxWarp>
          </a:bodyPr>
          <a:lstStyle>
            <a:lvl1pPr>
              <a:defRPr sz="900">
                <a:solidFill>
                  <a:srgbClr val="004C97"/>
                </a:solidFill>
                <a:latin typeface="Helvetica" panose="020B0604020202020204" pitchFamily="34" charset="0"/>
              </a:defRPr>
            </a:lvl1pPr>
          </a:lstStyle>
          <a:p>
            <a:fld id="{6827BE81-7C2D-481B-BBCE-23778685B2BA}" type="slidenum">
              <a:rPr lang="en-US" altLang="en-US"/>
              <a:pPr/>
              <a:t>‹#›</a:t>
            </a:fld>
            <a:endParaRPr lang="en-US" altLang="en-US"/>
          </a:p>
        </p:txBody>
      </p:sp>
      <p:pic>
        <p:nvPicPr>
          <p:cNvPr id="1029" name="Picture 2" descr="HeaderFooter_0060314.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Lst>
  <p:hf hdr="0"/>
  <p:txStyles>
    <p:titleStyle>
      <a:lvl1pPr algn="l" defTabSz="457200" rtl="0" eaLnBrk="1" fontAlgn="base" hangingPunct="1">
        <a:spcBef>
          <a:spcPct val="0"/>
        </a:spcBef>
        <a:spcAft>
          <a:spcPct val="0"/>
        </a:spcAft>
        <a:defRPr sz="1700" b="1" kern="1200">
          <a:solidFill>
            <a:srgbClr val="074184"/>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kern="1200">
          <a:solidFill>
            <a:srgbClr val="595959"/>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1600" kern="1200">
          <a:solidFill>
            <a:srgbClr val="595959"/>
          </a:solidFill>
          <a:latin typeface="Helvetica"/>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1400" kern="1200">
          <a:solidFill>
            <a:srgbClr val="595959"/>
          </a:solidFill>
          <a:latin typeface="Helvetica"/>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r" defTabSz="914400">
              <a:defRPr sz="900">
                <a:solidFill>
                  <a:srgbClr val="004C97"/>
                </a:solidFill>
                <a:latin typeface="Helvetica" panose="020B0604020202020204" pitchFamily="34" charset="0"/>
              </a:defRPr>
            </a:lvl1pPr>
          </a:lstStyle>
          <a:p>
            <a:r>
              <a:rPr lang="en-US" altLang="en-US"/>
              <a:t>3/2/2021</a:t>
            </a:r>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ea typeface="ＭＳ Ｐゴシック" charset="0"/>
                <a:cs typeface="ＭＳ Ｐゴシック" charset="0"/>
              </a:defRPr>
            </a:lvl1pPr>
          </a:lstStyle>
          <a:p>
            <a:pPr>
              <a:defRPr/>
            </a:pPr>
            <a:r>
              <a:rPr lang="en-US"/>
              <a:t>V. Kashikhin, V. Lombardo | REBCO technology - Part 2</a:t>
            </a:r>
            <a:endParaRPr lang="en-US" b="1"/>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panose="020B0604020202020204" pitchFamily="34" charset="0"/>
              </a:defRPr>
            </a:lvl1pPr>
          </a:lstStyle>
          <a:p>
            <a:fld id="{319E6341-E9E7-4128-9402-327DA8681509}" type="slidenum">
              <a:rPr lang="en-US" altLang="en-US"/>
              <a:pPr/>
              <a:t>‹#›</a:t>
            </a:fld>
            <a:endParaRPr lang="en-US" altLang="en-US"/>
          </a:p>
        </p:txBody>
      </p:sp>
      <p:pic>
        <p:nvPicPr>
          <p:cNvPr id="7173" name="Picture 1" descr="Footer_060314.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Lst>
  <p:hf hdr="0"/>
  <p:txStyles>
    <p:titleStyle>
      <a:lvl1pPr algn="l" defTabSz="457200" rtl="0" eaLnBrk="0" fontAlgn="base" hangingPunct="0">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kern="1200">
          <a:solidFill>
            <a:srgbClr val="7F7F7F"/>
          </a:solidFill>
          <a:latin typeface="Helvetica"/>
          <a:ea typeface="Geneva"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rgbClr val="7F7F7F"/>
          </a:solidFill>
          <a:latin typeface="Helvetica"/>
          <a:ea typeface="MS PGothic" panose="020B0600070205080204" pitchFamily="34" charset="-128"/>
          <a:cs typeface="MS PGothic"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1400" kern="1200">
          <a:solidFill>
            <a:srgbClr val="7F7F7F"/>
          </a:solidFill>
          <a:latin typeface="Helvetica"/>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MS PGothic" panose="020B0600070205080204" pitchFamily="34"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806450" y="3559175"/>
            <a:ext cx="7526338"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r>
              <a:rPr lang="en-US" dirty="0"/>
              <a:t>REBCO technology - Part 2</a:t>
            </a:r>
            <a:endParaRPr lang="en-US" altLang="en-US" baseline="-25000" dirty="0">
              <a:latin typeface="Helvetica" panose="020B0604020202020204" pitchFamily="34" charset="0"/>
              <a:ea typeface="Geneva" pitchFamily="121" charset="-128"/>
            </a:endParaRPr>
          </a:p>
        </p:txBody>
      </p:sp>
      <p:sp>
        <p:nvSpPr>
          <p:cNvPr id="14338" name="Text Placeholder 2"/>
          <p:cNvSpPr>
            <a:spLocks noGrp="1"/>
          </p:cNvSpPr>
          <p:nvPr>
            <p:ph type="body" sz="quarter" idx="10"/>
          </p:nvPr>
        </p:nvSpPr>
        <p:spPr bwMode="auto">
          <a:xfrm>
            <a:off x="806450" y="4841875"/>
            <a:ext cx="7526338" cy="1489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dirty="0">
                <a:latin typeface="Helvetica" panose="020B0604020202020204" pitchFamily="34" charset="0"/>
                <a:ea typeface="Geneva" pitchFamily="121" charset="-128"/>
              </a:rPr>
              <a:t>Vadim Kashikhin, Vito Lombardo</a:t>
            </a:r>
          </a:p>
          <a:p>
            <a:pPr eaLnBrk="1" hangingPunct="1"/>
            <a:r>
              <a:rPr lang="en-US" altLang="en-US" dirty="0">
                <a:latin typeface="Helvetica" panose="020B0604020202020204" pitchFamily="34" charset="0"/>
                <a:ea typeface="Geneva" pitchFamily="121" charset="-128"/>
              </a:rPr>
              <a:t>MDP Collaboration Meeting</a:t>
            </a:r>
          </a:p>
          <a:p>
            <a:pPr eaLnBrk="1" hangingPunct="1"/>
            <a:r>
              <a:rPr lang="en-US" altLang="en-US" dirty="0">
                <a:latin typeface="Helvetica" panose="020B0604020202020204" pitchFamily="34" charset="0"/>
                <a:ea typeface="Geneva" pitchFamily="121" charset="-128"/>
              </a:rPr>
              <a:t>March 2, 2021</a:t>
            </a:r>
          </a:p>
          <a:p>
            <a:pPr eaLnBrk="1" hangingPunct="1"/>
            <a:endParaRPr lang="en-US" altLang="en-US" dirty="0">
              <a:latin typeface="Helvetica" panose="020B0604020202020204" pitchFamily="34" charset="0"/>
              <a:ea typeface="Geneva" pitchFamily="121"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176A2D7-BAF3-4E17-9CB6-8896839E559B}"/>
              </a:ext>
            </a:extLst>
          </p:cNvPr>
          <p:cNvPicPr>
            <a:picLocks noChangeAspect="1"/>
          </p:cNvPicPr>
          <p:nvPr/>
        </p:nvPicPr>
        <p:blipFill>
          <a:blip r:embed="rId2"/>
          <a:stretch>
            <a:fillRect/>
          </a:stretch>
        </p:blipFill>
        <p:spPr>
          <a:xfrm>
            <a:off x="572693" y="938412"/>
            <a:ext cx="7942400" cy="5269879"/>
          </a:xfrm>
          <a:prstGeom prst="rect">
            <a:avLst/>
          </a:prstGeom>
        </p:spPr>
      </p:pic>
      <p:sp>
        <p:nvSpPr>
          <p:cNvPr id="2" name="Title 1">
            <a:extLst>
              <a:ext uri="{FF2B5EF4-FFF2-40B4-BE49-F238E27FC236}">
                <a16:creationId xmlns:a16="http://schemas.microsoft.com/office/drawing/2014/main" id="{2DC0C279-54D2-45AE-AEE7-261BE8322F7D}"/>
              </a:ext>
            </a:extLst>
          </p:cNvPr>
          <p:cNvSpPr>
            <a:spLocks noGrp="1"/>
          </p:cNvSpPr>
          <p:nvPr>
            <p:ph type="title"/>
          </p:nvPr>
        </p:nvSpPr>
        <p:spPr/>
        <p:txBody>
          <a:bodyPr/>
          <a:lstStyle/>
          <a:p>
            <a:r>
              <a:rPr lang="en-US" dirty="0"/>
              <a:t>Self-field effect</a:t>
            </a:r>
          </a:p>
        </p:txBody>
      </p:sp>
      <p:sp>
        <p:nvSpPr>
          <p:cNvPr id="4" name="Date Placeholder 3">
            <a:extLst>
              <a:ext uri="{FF2B5EF4-FFF2-40B4-BE49-F238E27FC236}">
                <a16:creationId xmlns:a16="http://schemas.microsoft.com/office/drawing/2014/main" id="{CE161B2B-7EB2-4750-A62B-840B62C837CC}"/>
              </a:ext>
            </a:extLst>
          </p:cNvPr>
          <p:cNvSpPr>
            <a:spLocks noGrp="1"/>
          </p:cNvSpPr>
          <p:nvPr>
            <p:ph type="dt" sz="half" idx="10"/>
          </p:nvPr>
        </p:nvSpPr>
        <p:spPr/>
        <p:txBody>
          <a:bodyPr/>
          <a:lstStyle/>
          <a:p>
            <a:r>
              <a:rPr lang="en-US" altLang="en-US"/>
              <a:t>3/2/2021</a:t>
            </a:r>
          </a:p>
        </p:txBody>
      </p:sp>
      <p:sp>
        <p:nvSpPr>
          <p:cNvPr id="5" name="Footer Placeholder 4">
            <a:extLst>
              <a:ext uri="{FF2B5EF4-FFF2-40B4-BE49-F238E27FC236}">
                <a16:creationId xmlns:a16="http://schemas.microsoft.com/office/drawing/2014/main" id="{959982D0-660E-4A72-8ACE-8F722B4E94CC}"/>
              </a:ext>
            </a:extLst>
          </p:cNvPr>
          <p:cNvSpPr>
            <a:spLocks noGrp="1"/>
          </p:cNvSpPr>
          <p:nvPr>
            <p:ph type="ftr" sz="quarter" idx="11"/>
          </p:nvPr>
        </p:nvSpPr>
        <p:spPr/>
        <p:txBody>
          <a:bodyPr/>
          <a:lstStyle/>
          <a:p>
            <a:pPr>
              <a:defRPr/>
            </a:pPr>
            <a:r>
              <a:rPr lang="en-US"/>
              <a:t>V. Kashikhin, V. Lombardo | REBCO technology - Part 2</a:t>
            </a:r>
            <a:endParaRPr lang="en-US" b="1"/>
          </a:p>
        </p:txBody>
      </p:sp>
      <p:sp>
        <p:nvSpPr>
          <p:cNvPr id="6" name="Slide Number Placeholder 5">
            <a:extLst>
              <a:ext uri="{FF2B5EF4-FFF2-40B4-BE49-F238E27FC236}">
                <a16:creationId xmlns:a16="http://schemas.microsoft.com/office/drawing/2014/main" id="{2E064B55-FB3D-4690-817D-30642995F53E}"/>
              </a:ext>
            </a:extLst>
          </p:cNvPr>
          <p:cNvSpPr>
            <a:spLocks noGrp="1"/>
          </p:cNvSpPr>
          <p:nvPr>
            <p:ph type="sldNum" sz="quarter" idx="12"/>
          </p:nvPr>
        </p:nvSpPr>
        <p:spPr/>
        <p:txBody>
          <a:bodyPr/>
          <a:lstStyle/>
          <a:p>
            <a:fld id="{52E9C158-AEF1-41A2-A6CE-6F0BAB305EFD}" type="slidenum">
              <a:rPr lang="en-US" altLang="en-US" smtClean="0"/>
              <a:pPr/>
              <a:t>10</a:t>
            </a:fld>
            <a:endParaRPr lang="en-US" altLang="en-US"/>
          </a:p>
        </p:txBody>
      </p:sp>
      <p:sp>
        <p:nvSpPr>
          <p:cNvPr id="7" name="Rectangle 6">
            <a:extLst>
              <a:ext uri="{FF2B5EF4-FFF2-40B4-BE49-F238E27FC236}">
                <a16:creationId xmlns:a16="http://schemas.microsoft.com/office/drawing/2014/main" id="{E1C69C0D-F909-49D2-B293-284F465C82A0}"/>
              </a:ext>
            </a:extLst>
          </p:cNvPr>
          <p:cNvSpPr/>
          <p:nvPr/>
        </p:nvSpPr>
        <p:spPr>
          <a:xfrm>
            <a:off x="2775292" y="1111208"/>
            <a:ext cx="781570" cy="307777"/>
          </a:xfrm>
          <a:prstGeom prst="rect">
            <a:avLst/>
          </a:prstGeom>
        </p:spPr>
        <p:txBody>
          <a:bodyPr wrap="square">
            <a:spAutoFit/>
          </a:bodyPr>
          <a:lstStyle/>
          <a:p>
            <a:pPr>
              <a:spcAft>
                <a:spcPts val="600"/>
              </a:spcAft>
            </a:pPr>
            <a:r>
              <a:rPr lang="en-US" sz="1400" dirty="0"/>
              <a:t>1595 A</a:t>
            </a:r>
          </a:p>
        </p:txBody>
      </p:sp>
      <p:sp>
        <p:nvSpPr>
          <p:cNvPr id="9" name="Rectangle 8">
            <a:extLst>
              <a:ext uri="{FF2B5EF4-FFF2-40B4-BE49-F238E27FC236}">
                <a16:creationId xmlns:a16="http://schemas.microsoft.com/office/drawing/2014/main" id="{9E105AF3-4D61-41F9-90DA-089479964273}"/>
              </a:ext>
            </a:extLst>
          </p:cNvPr>
          <p:cNvSpPr/>
          <p:nvPr/>
        </p:nvSpPr>
        <p:spPr>
          <a:xfrm>
            <a:off x="6360567" y="1310102"/>
            <a:ext cx="781570" cy="307777"/>
          </a:xfrm>
          <a:prstGeom prst="rect">
            <a:avLst/>
          </a:prstGeom>
        </p:spPr>
        <p:txBody>
          <a:bodyPr wrap="square">
            <a:spAutoFit/>
          </a:bodyPr>
          <a:lstStyle/>
          <a:p>
            <a:pPr>
              <a:spcAft>
                <a:spcPts val="600"/>
              </a:spcAft>
            </a:pPr>
            <a:r>
              <a:rPr lang="en-US" sz="1400" dirty="0"/>
              <a:t>1525 A</a:t>
            </a:r>
          </a:p>
        </p:txBody>
      </p:sp>
      <p:sp>
        <p:nvSpPr>
          <p:cNvPr id="10" name="Rectangle 9">
            <a:extLst>
              <a:ext uri="{FF2B5EF4-FFF2-40B4-BE49-F238E27FC236}">
                <a16:creationId xmlns:a16="http://schemas.microsoft.com/office/drawing/2014/main" id="{156C0B07-4FCD-42F1-BBEE-DD8834E03B15}"/>
              </a:ext>
            </a:extLst>
          </p:cNvPr>
          <p:cNvSpPr/>
          <p:nvPr/>
        </p:nvSpPr>
        <p:spPr>
          <a:xfrm>
            <a:off x="1145386" y="3542356"/>
            <a:ext cx="781570" cy="307777"/>
          </a:xfrm>
          <a:prstGeom prst="rect">
            <a:avLst/>
          </a:prstGeom>
        </p:spPr>
        <p:txBody>
          <a:bodyPr wrap="square">
            <a:spAutoFit/>
          </a:bodyPr>
          <a:lstStyle/>
          <a:p>
            <a:pPr>
              <a:spcAft>
                <a:spcPts val="600"/>
              </a:spcAft>
            </a:pPr>
            <a:r>
              <a:rPr lang="en-US" sz="1400" dirty="0"/>
              <a:t>777 A</a:t>
            </a:r>
          </a:p>
        </p:txBody>
      </p:sp>
      <p:sp>
        <p:nvSpPr>
          <p:cNvPr id="11" name="Rectangle 10">
            <a:extLst>
              <a:ext uri="{FF2B5EF4-FFF2-40B4-BE49-F238E27FC236}">
                <a16:creationId xmlns:a16="http://schemas.microsoft.com/office/drawing/2014/main" id="{5B0A2C52-A287-4ABA-886A-04E0FB777E18}"/>
              </a:ext>
            </a:extLst>
          </p:cNvPr>
          <p:cNvSpPr/>
          <p:nvPr/>
        </p:nvSpPr>
        <p:spPr>
          <a:xfrm>
            <a:off x="1145386" y="4217824"/>
            <a:ext cx="781570" cy="307777"/>
          </a:xfrm>
          <a:prstGeom prst="rect">
            <a:avLst/>
          </a:prstGeom>
        </p:spPr>
        <p:txBody>
          <a:bodyPr wrap="square">
            <a:spAutoFit/>
          </a:bodyPr>
          <a:lstStyle/>
          <a:p>
            <a:pPr>
              <a:spcAft>
                <a:spcPts val="600"/>
              </a:spcAft>
            </a:pPr>
            <a:r>
              <a:rPr lang="en-US" sz="1400" dirty="0"/>
              <a:t>542 A</a:t>
            </a:r>
          </a:p>
        </p:txBody>
      </p:sp>
      <p:cxnSp>
        <p:nvCxnSpPr>
          <p:cNvPr id="15" name="Straight Arrow Connector 14">
            <a:extLst>
              <a:ext uri="{FF2B5EF4-FFF2-40B4-BE49-F238E27FC236}">
                <a16:creationId xmlns:a16="http://schemas.microsoft.com/office/drawing/2014/main" id="{3ECA1F00-B9CF-4735-9B7B-9611B4AFED18}"/>
              </a:ext>
            </a:extLst>
          </p:cNvPr>
          <p:cNvCxnSpPr/>
          <p:nvPr/>
        </p:nvCxnSpPr>
        <p:spPr>
          <a:xfrm>
            <a:off x="3390254" y="1553705"/>
            <a:ext cx="0" cy="2255003"/>
          </a:xfrm>
          <a:prstGeom prst="straightConnector1">
            <a:avLst/>
          </a:prstGeom>
          <a:ln w="19050">
            <a:solidFill>
              <a:srgbClr val="000000"/>
            </a:solidFill>
            <a:headEnd type="triangle" w="sm" len="lg"/>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E6E0BE17-33C0-4AD6-BAF7-EDAD6CC3B9F3}"/>
              </a:ext>
            </a:extLst>
          </p:cNvPr>
          <p:cNvCxnSpPr>
            <a:cxnSpLocks/>
          </p:cNvCxnSpPr>
          <p:nvPr/>
        </p:nvCxnSpPr>
        <p:spPr>
          <a:xfrm>
            <a:off x="6843793" y="1744850"/>
            <a:ext cx="0" cy="2063858"/>
          </a:xfrm>
          <a:prstGeom prst="straightConnector1">
            <a:avLst/>
          </a:prstGeom>
          <a:ln w="19050">
            <a:solidFill>
              <a:srgbClr val="000000"/>
            </a:solidFill>
            <a:headEnd type="triangle" w="sm" len="lg"/>
            <a:tailEnd type="triangle" w="sm" len="lg"/>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CEFB322E-6046-45ED-AC2E-2A2D78C1BA1C}"/>
              </a:ext>
            </a:extLst>
          </p:cNvPr>
          <p:cNvSpPr/>
          <p:nvPr/>
        </p:nvSpPr>
        <p:spPr>
          <a:xfrm>
            <a:off x="3439135" y="2527317"/>
            <a:ext cx="1485449" cy="307777"/>
          </a:xfrm>
          <a:prstGeom prst="rect">
            <a:avLst/>
          </a:prstGeom>
        </p:spPr>
        <p:txBody>
          <a:bodyPr wrap="square">
            <a:spAutoFit/>
          </a:bodyPr>
          <a:lstStyle/>
          <a:p>
            <a:pPr>
              <a:spcAft>
                <a:spcPts val="600"/>
              </a:spcAft>
            </a:pPr>
            <a:r>
              <a:rPr lang="en-US" sz="1400" dirty="0"/>
              <a:t>49% </a:t>
            </a:r>
            <a:r>
              <a:rPr lang="en-US" sz="1400" dirty="0" err="1"/>
              <a:t>I</a:t>
            </a:r>
            <a:r>
              <a:rPr lang="en-US" sz="1400" baseline="-25000" dirty="0" err="1"/>
              <a:t>c</a:t>
            </a:r>
            <a:r>
              <a:rPr lang="en-US" sz="1400" dirty="0"/>
              <a:t> retention</a:t>
            </a:r>
          </a:p>
        </p:txBody>
      </p:sp>
      <p:sp>
        <p:nvSpPr>
          <p:cNvPr id="19" name="Rectangle 18">
            <a:extLst>
              <a:ext uri="{FF2B5EF4-FFF2-40B4-BE49-F238E27FC236}">
                <a16:creationId xmlns:a16="http://schemas.microsoft.com/office/drawing/2014/main" id="{EFC837CB-024F-4792-BA24-74648F98C538}"/>
              </a:ext>
            </a:extLst>
          </p:cNvPr>
          <p:cNvSpPr/>
          <p:nvPr/>
        </p:nvSpPr>
        <p:spPr>
          <a:xfrm>
            <a:off x="6892673" y="2681205"/>
            <a:ext cx="1485449" cy="307777"/>
          </a:xfrm>
          <a:prstGeom prst="rect">
            <a:avLst/>
          </a:prstGeom>
        </p:spPr>
        <p:txBody>
          <a:bodyPr wrap="square">
            <a:spAutoFit/>
          </a:bodyPr>
          <a:lstStyle/>
          <a:p>
            <a:pPr>
              <a:spcAft>
                <a:spcPts val="600"/>
              </a:spcAft>
            </a:pPr>
            <a:r>
              <a:rPr lang="en-US" sz="1400" dirty="0"/>
              <a:t>51% </a:t>
            </a:r>
            <a:r>
              <a:rPr lang="en-US" sz="1400" dirty="0" err="1"/>
              <a:t>I</a:t>
            </a:r>
            <a:r>
              <a:rPr lang="en-US" sz="1400" baseline="-25000" dirty="0" err="1"/>
              <a:t>c</a:t>
            </a:r>
            <a:r>
              <a:rPr lang="en-US" sz="1400" dirty="0"/>
              <a:t> retention</a:t>
            </a:r>
          </a:p>
        </p:txBody>
      </p:sp>
    </p:spTree>
    <p:extLst>
      <p:ext uri="{BB962C8B-B14F-4D97-AF65-F5344CB8AC3E}">
        <p14:creationId xmlns:p14="http://schemas.microsoft.com/office/powerpoint/2010/main" val="365395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8C463-8067-41B5-B4C6-6C074EBDB478}"/>
              </a:ext>
            </a:extLst>
          </p:cNvPr>
          <p:cNvSpPr>
            <a:spLocks noGrp="1"/>
          </p:cNvSpPr>
          <p:nvPr>
            <p:ph type="title"/>
          </p:nvPr>
        </p:nvSpPr>
        <p:spPr/>
        <p:txBody>
          <a:bodyPr/>
          <a:lstStyle/>
          <a:p>
            <a:r>
              <a:rPr lang="en-US" dirty="0"/>
              <a:t>Lessons learned from the short sample tests so far</a:t>
            </a:r>
          </a:p>
        </p:txBody>
      </p:sp>
      <p:sp>
        <p:nvSpPr>
          <p:cNvPr id="4" name="Date Placeholder 3">
            <a:extLst>
              <a:ext uri="{FF2B5EF4-FFF2-40B4-BE49-F238E27FC236}">
                <a16:creationId xmlns:a16="http://schemas.microsoft.com/office/drawing/2014/main" id="{12278341-12F4-4148-BD52-096B42B5A59E}"/>
              </a:ext>
            </a:extLst>
          </p:cNvPr>
          <p:cNvSpPr>
            <a:spLocks noGrp="1"/>
          </p:cNvSpPr>
          <p:nvPr>
            <p:ph type="dt" sz="half" idx="10"/>
          </p:nvPr>
        </p:nvSpPr>
        <p:spPr/>
        <p:txBody>
          <a:bodyPr/>
          <a:lstStyle/>
          <a:p>
            <a:r>
              <a:rPr lang="en-US" altLang="en-US"/>
              <a:t>3/2/2021</a:t>
            </a:r>
          </a:p>
        </p:txBody>
      </p:sp>
      <p:sp>
        <p:nvSpPr>
          <p:cNvPr id="5" name="Footer Placeholder 4">
            <a:extLst>
              <a:ext uri="{FF2B5EF4-FFF2-40B4-BE49-F238E27FC236}">
                <a16:creationId xmlns:a16="http://schemas.microsoft.com/office/drawing/2014/main" id="{59B6EB74-6B99-4965-8A35-EC871473B08E}"/>
              </a:ext>
            </a:extLst>
          </p:cNvPr>
          <p:cNvSpPr>
            <a:spLocks noGrp="1"/>
          </p:cNvSpPr>
          <p:nvPr>
            <p:ph type="ftr" sz="quarter" idx="11"/>
          </p:nvPr>
        </p:nvSpPr>
        <p:spPr/>
        <p:txBody>
          <a:bodyPr/>
          <a:lstStyle/>
          <a:p>
            <a:pPr>
              <a:defRPr/>
            </a:pPr>
            <a:r>
              <a:rPr lang="en-US"/>
              <a:t>V. Kashikhin, V. Lombardo | REBCO technology - Part 2</a:t>
            </a:r>
            <a:endParaRPr lang="en-US" b="1"/>
          </a:p>
        </p:txBody>
      </p:sp>
      <p:sp>
        <p:nvSpPr>
          <p:cNvPr id="6" name="Slide Number Placeholder 5">
            <a:extLst>
              <a:ext uri="{FF2B5EF4-FFF2-40B4-BE49-F238E27FC236}">
                <a16:creationId xmlns:a16="http://schemas.microsoft.com/office/drawing/2014/main" id="{503FD1FE-03B3-4324-8E80-8EE1EFCB2A46}"/>
              </a:ext>
            </a:extLst>
          </p:cNvPr>
          <p:cNvSpPr>
            <a:spLocks noGrp="1"/>
          </p:cNvSpPr>
          <p:nvPr>
            <p:ph type="sldNum" sz="quarter" idx="12"/>
          </p:nvPr>
        </p:nvSpPr>
        <p:spPr/>
        <p:txBody>
          <a:bodyPr/>
          <a:lstStyle/>
          <a:p>
            <a:fld id="{52E9C158-AEF1-41A2-A6CE-6F0BAB305EFD}" type="slidenum">
              <a:rPr lang="en-US" altLang="en-US" smtClean="0"/>
              <a:pPr/>
              <a:t>11</a:t>
            </a:fld>
            <a:endParaRPr lang="en-US" altLang="en-US"/>
          </a:p>
        </p:txBody>
      </p:sp>
      <p:sp>
        <p:nvSpPr>
          <p:cNvPr id="7" name="Content Placeholder 2">
            <a:extLst>
              <a:ext uri="{FF2B5EF4-FFF2-40B4-BE49-F238E27FC236}">
                <a16:creationId xmlns:a16="http://schemas.microsoft.com/office/drawing/2014/main" id="{DCA43507-5AF9-4C1D-A8E8-D4737AEAD4DA}"/>
              </a:ext>
            </a:extLst>
          </p:cNvPr>
          <p:cNvSpPr txBox="1">
            <a:spLocks/>
          </p:cNvSpPr>
          <p:nvPr/>
        </p:nvSpPr>
        <p:spPr>
          <a:xfrm>
            <a:off x="405114" y="1385104"/>
            <a:ext cx="8318339" cy="4703180"/>
          </a:xfrm>
          <a:prstGeom prst="rect">
            <a:avLst/>
          </a:prstGeom>
        </p:spPr>
        <p:txBody>
          <a:bodyPr lIns="0" tIns="0" rIns="0" bIns="0">
            <a:normAutofit fontScale="85000" lnSpcReduction="10000"/>
          </a:bodyPr>
          <a:lstStyle>
            <a:lvl1pPr marL="342900" indent="-342900" algn="l" defTabSz="457200" rtl="0" eaLnBrk="1" fontAlgn="base" hangingPunct="1">
              <a:spcBef>
                <a:spcPct val="20000"/>
              </a:spcBef>
              <a:spcAft>
                <a:spcPct val="0"/>
              </a:spcAft>
              <a:buFont typeface="Arial" panose="020B0604020202020204" pitchFamily="34"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200" kern="1200">
                <a:solidFill>
                  <a:srgbClr val="404040"/>
                </a:solidFill>
                <a:latin typeface="Helvetica"/>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rgbClr val="404040"/>
                </a:solidFill>
                <a:latin typeface="Helvetica"/>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a:solidFill>
                  <a:srgbClr val="404040"/>
                </a:solidFill>
                <a:latin typeface="Helvetica"/>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pPr>
            <a:r>
              <a:rPr lang="en-US" sz="2000" dirty="0"/>
              <a:t>A large </a:t>
            </a:r>
            <a:r>
              <a:rPr lang="en-US" sz="2000" dirty="0" err="1"/>
              <a:t>I</a:t>
            </a:r>
            <a:r>
              <a:rPr lang="en-US" sz="2000" baseline="-25000" dirty="0" err="1"/>
              <a:t>c</a:t>
            </a:r>
            <a:r>
              <a:rPr lang="en-US" sz="2000" dirty="0"/>
              <a:t> reduction was observed after winding the cable into the support structure.</a:t>
            </a:r>
          </a:p>
          <a:p>
            <a:pPr lvl="1">
              <a:lnSpc>
                <a:spcPct val="120000"/>
              </a:lnSpc>
            </a:pPr>
            <a:r>
              <a:rPr lang="en-US" sz="1800" dirty="0"/>
              <a:t>The majority of the reduction is expected to be due to the primary bend of the cable around the 52 mm pole spacer;</a:t>
            </a:r>
          </a:p>
          <a:p>
            <a:pPr lvl="1">
              <a:lnSpc>
                <a:spcPct val="120000"/>
              </a:lnSpc>
            </a:pPr>
            <a:r>
              <a:rPr lang="en-US" sz="1800" dirty="0"/>
              <a:t>The secondary bend around the 100 mm ID when the cable was pushed into the channel might have a compound effect on the bending strain and degradation;</a:t>
            </a:r>
          </a:p>
          <a:p>
            <a:pPr lvl="1">
              <a:lnSpc>
                <a:spcPct val="120000"/>
              </a:lnSpc>
            </a:pPr>
            <a:r>
              <a:rPr lang="en-US" sz="1800" dirty="0"/>
              <a:t>A part of the degradation is likely related to the thermally induced strains due to the differential thermal contraction between the cable and the structure. This can be eliminated by designing the structure that allows the cable motion in the channel and will be easier to accomplish for the metal-based structures. </a:t>
            </a:r>
          </a:p>
          <a:p>
            <a:pPr>
              <a:lnSpc>
                <a:spcPct val="120000"/>
              </a:lnSpc>
            </a:pPr>
            <a:r>
              <a:rPr lang="en-US" sz="2000" dirty="0"/>
              <a:t>One sample was severely degraded even without winding it into the structure, which happened in the process of dismounting it from the sample holder, straightening and then bending it again at the same ~0.5m diameter.</a:t>
            </a:r>
          </a:p>
          <a:p>
            <a:pPr>
              <a:lnSpc>
                <a:spcPct val="120000"/>
              </a:lnSpc>
            </a:pPr>
            <a:r>
              <a:rPr lang="en-US" sz="2000" dirty="0"/>
              <a:t>The CORC cable is very sensitive to bending and requires an extra careful handling – i.e. treat it as a reacted Nb</a:t>
            </a:r>
            <a:r>
              <a:rPr lang="en-US" sz="2000" baseline="-25000" dirty="0"/>
              <a:t>3</a:t>
            </a:r>
            <a:r>
              <a:rPr lang="en-US" sz="2000" dirty="0"/>
              <a:t>Sn wire!</a:t>
            </a:r>
          </a:p>
          <a:p>
            <a:endParaRPr lang="en-US" sz="2000" dirty="0"/>
          </a:p>
        </p:txBody>
      </p:sp>
    </p:spTree>
    <p:extLst>
      <p:ext uri="{BB962C8B-B14F-4D97-AF65-F5344CB8AC3E}">
        <p14:creationId xmlns:p14="http://schemas.microsoft.com/office/powerpoint/2010/main" val="1689962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D4E0D-8B69-4ED4-981E-38F897DD5373}"/>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9D405DF0-0A0C-4135-8D5F-CA2B4BEFD3E6}"/>
              </a:ext>
            </a:extLst>
          </p:cNvPr>
          <p:cNvSpPr>
            <a:spLocks noGrp="1"/>
          </p:cNvSpPr>
          <p:nvPr>
            <p:ph idx="1"/>
          </p:nvPr>
        </p:nvSpPr>
        <p:spPr>
          <a:xfrm>
            <a:off x="383405" y="1313385"/>
            <a:ext cx="8378630" cy="4633732"/>
          </a:xfrm>
        </p:spPr>
        <p:txBody>
          <a:bodyPr>
            <a:normAutofit fontScale="70000" lnSpcReduction="20000"/>
          </a:bodyPr>
          <a:lstStyle/>
          <a:p>
            <a:pPr>
              <a:lnSpc>
                <a:spcPct val="120000"/>
              </a:lnSpc>
            </a:pPr>
            <a:r>
              <a:rPr lang="en-US" dirty="0"/>
              <a:t>Understand the actual cable performance by reconstructing it from </a:t>
            </a:r>
            <a:r>
              <a:rPr lang="en-US" dirty="0" err="1"/>
              <a:t>I</a:t>
            </a:r>
            <a:r>
              <a:rPr lang="en-US" baseline="-25000" dirty="0" err="1"/>
              <a:t>c</a:t>
            </a:r>
            <a:r>
              <a:rPr lang="en-US" dirty="0"/>
              <a:t> vs. B measurements in transverse field on all the layers:</a:t>
            </a:r>
          </a:p>
          <a:p>
            <a:pPr lvl="1">
              <a:lnSpc>
                <a:spcPct val="120000"/>
              </a:lnSpc>
            </a:pPr>
            <a:r>
              <a:rPr lang="en-US" dirty="0"/>
              <a:t>ACT has a setup and offered to perform these measurements;</a:t>
            </a:r>
          </a:p>
          <a:p>
            <a:pPr lvl="1">
              <a:lnSpc>
                <a:spcPct val="120000"/>
              </a:lnSpc>
            </a:pPr>
            <a:r>
              <a:rPr lang="en-US" dirty="0"/>
              <a:t>It is expected that the </a:t>
            </a:r>
            <a:r>
              <a:rPr lang="en-US" dirty="0" err="1"/>
              <a:t>I</a:t>
            </a:r>
            <a:r>
              <a:rPr lang="en-US" baseline="-25000" dirty="0" err="1"/>
              <a:t>c</a:t>
            </a:r>
            <a:r>
              <a:rPr lang="en-US" dirty="0"/>
              <a:t> will be higher than during the cable tests, but still likely substantially degraded.</a:t>
            </a:r>
          </a:p>
          <a:p>
            <a:pPr>
              <a:lnSpc>
                <a:spcPct val="120000"/>
              </a:lnSpc>
            </a:pPr>
            <a:r>
              <a:rPr lang="en-US" dirty="0"/>
              <a:t>In the meantime, increase the minimum bending diameter and use a single-step bending process instead of the two-step to avoid the compound strain effect, which means winding both layers from the outside. Stay with the present OD constraint to fit into Nb</a:t>
            </a:r>
            <a:r>
              <a:rPr lang="en-US" baseline="-25000" dirty="0"/>
              <a:t>3</a:t>
            </a:r>
            <a:r>
              <a:rPr lang="en-US" dirty="0"/>
              <a:t>Sn coil (for now).</a:t>
            </a:r>
          </a:p>
          <a:p>
            <a:pPr>
              <a:lnSpc>
                <a:spcPct val="120000"/>
              </a:lnSpc>
            </a:pPr>
            <a:r>
              <a:rPr lang="en-US" dirty="0"/>
              <a:t>There are at least 3 possible outer winding schemes (all have pros and cons), but: </a:t>
            </a:r>
          </a:p>
          <a:p>
            <a:pPr lvl="1">
              <a:lnSpc>
                <a:spcPct val="120000"/>
              </a:lnSpc>
            </a:pPr>
            <a:r>
              <a:rPr lang="en-US" dirty="0"/>
              <a:t>winding each layer into individual, albeit mechanically coupled mandrels, seems to be the most straightforward way to move forward with minimal risks of damaging the cable. </a:t>
            </a:r>
          </a:p>
          <a:p>
            <a:pPr>
              <a:lnSpc>
                <a:spcPct val="120000"/>
              </a:lnSpc>
            </a:pPr>
            <a:r>
              <a:rPr lang="en-US" dirty="0"/>
              <a:t>Repeat the short sample measurements with the redesigned structure considering the lessons learned from the previous tests:</a:t>
            </a:r>
          </a:p>
          <a:p>
            <a:pPr lvl="1">
              <a:lnSpc>
                <a:spcPct val="120000"/>
              </a:lnSpc>
            </a:pPr>
            <a:r>
              <a:rPr lang="en-US" dirty="0"/>
              <a:t>LBL shared another piece of CORC wire, which will be sufficient for two tests;</a:t>
            </a:r>
          </a:p>
          <a:p>
            <a:pPr lvl="1">
              <a:lnSpc>
                <a:spcPct val="120000"/>
              </a:lnSpc>
            </a:pPr>
            <a:r>
              <a:rPr lang="en-US" dirty="0"/>
              <a:t>ACT will mount the terminals and install the voltage taps.</a:t>
            </a:r>
          </a:p>
        </p:txBody>
      </p:sp>
      <p:sp>
        <p:nvSpPr>
          <p:cNvPr id="4" name="Date Placeholder 3">
            <a:extLst>
              <a:ext uri="{FF2B5EF4-FFF2-40B4-BE49-F238E27FC236}">
                <a16:creationId xmlns:a16="http://schemas.microsoft.com/office/drawing/2014/main" id="{9D80F3BF-0162-4486-A098-BE42AA17D6FF}"/>
              </a:ext>
            </a:extLst>
          </p:cNvPr>
          <p:cNvSpPr>
            <a:spLocks noGrp="1"/>
          </p:cNvSpPr>
          <p:nvPr>
            <p:ph type="dt" sz="half" idx="10"/>
          </p:nvPr>
        </p:nvSpPr>
        <p:spPr/>
        <p:txBody>
          <a:bodyPr/>
          <a:lstStyle/>
          <a:p>
            <a:r>
              <a:rPr lang="en-US" altLang="en-US"/>
              <a:t>3/2/2021</a:t>
            </a:r>
          </a:p>
        </p:txBody>
      </p:sp>
      <p:sp>
        <p:nvSpPr>
          <p:cNvPr id="5" name="Footer Placeholder 4">
            <a:extLst>
              <a:ext uri="{FF2B5EF4-FFF2-40B4-BE49-F238E27FC236}">
                <a16:creationId xmlns:a16="http://schemas.microsoft.com/office/drawing/2014/main" id="{C77E7CB6-8723-428E-8525-45460E9BE23F}"/>
              </a:ext>
            </a:extLst>
          </p:cNvPr>
          <p:cNvSpPr>
            <a:spLocks noGrp="1"/>
          </p:cNvSpPr>
          <p:nvPr>
            <p:ph type="ftr" sz="quarter" idx="11"/>
          </p:nvPr>
        </p:nvSpPr>
        <p:spPr/>
        <p:txBody>
          <a:bodyPr/>
          <a:lstStyle/>
          <a:p>
            <a:pPr>
              <a:defRPr/>
            </a:pPr>
            <a:r>
              <a:rPr lang="en-US"/>
              <a:t>V. Kashikhin, V. Lombardo | REBCO technology - Part 2</a:t>
            </a:r>
            <a:endParaRPr lang="en-US" b="1"/>
          </a:p>
        </p:txBody>
      </p:sp>
      <p:sp>
        <p:nvSpPr>
          <p:cNvPr id="6" name="Slide Number Placeholder 5">
            <a:extLst>
              <a:ext uri="{FF2B5EF4-FFF2-40B4-BE49-F238E27FC236}">
                <a16:creationId xmlns:a16="http://schemas.microsoft.com/office/drawing/2014/main" id="{F4816645-27E1-4F70-A01C-3F85E2460451}"/>
              </a:ext>
            </a:extLst>
          </p:cNvPr>
          <p:cNvSpPr>
            <a:spLocks noGrp="1"/>
          </p:cNvSpPr>
          <p:nvPr>
            <p:ph type="sldNum" sz="quarter" idx="12"/>
          </p:nvPr>
        </p:nvSpPr>
        <p:spPr/>
        <p:txBody>
          <a:bodyPr/>
          <a:lstStyle/>
          <a:p>
            <a:fld id="{52E9C158-AEF1-41A2-A6CE-6F0BAB305EFD}" type="slidenum">
              <a:rPr lang="en-US" altLang="en-US" smtClean="0"/>
              <a:pPr/>
              <a:t>12</a:t>
            </a:fld>
            <a:endParaRPr lang="en-US" altLang="en-US"/>
          </a:p>
        </p:txBody>
      </p:sp>
    </p:spTree>
    <p:extLst>
      <p:ext uri="{BB962C8B-B14F-4D97-AF65-F5344CB8AC3E}">
        <p14:creationId xmlns:p14="http://schemas.microsoft.com/office/powerpoint/2010/main" val="1224715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EFD5F-7E89-47B0-A0D9-A12843C2BE34}"/>
              </a:ext>
            </a:extLst>
          </p:cNvPr>
          <p:cNvSpPr>
            <a:spLocks noGrp="1"/>
          </p:cNvSpPr>
          <p:nvPr>
            <p:ph type="title"/>
          </p:nvPr>
        </p:nvSpPr>
        <p:spPr/>
        <p:txBody>
          <a:bodyPr/>
          <a:lstStyle/>
          <a:p>
            <a:r>
              <a:rPr lang="en-US" dirty="0"/>
              <a:t>Redesigned coil cross-section</a:t>
            </a:r>
          </a:p>
        </p:txBody>
      </p:sp>
      <p:pic>
        <p:nvPicPr>
          <p:cNvPr id="8" name="Content Placeholder 7" descr="Chart, radar chart&#10;&#10;Description automatically generated">
            <a:extLst>
              <a:ext uri="{FF2B5EF4-FFF2-40B4-BE49-F238E27FC236}">
                <a16:creationId xmlns:a16="http://schemas.microsoft.com/office/drawing/2014/main" id="{7010BD23-4799-400D-AA7E-E0F0EC69ED3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1109" y="1457949"/>
            <a:ext cx="6217431" cy="4228127"/>
          </a:xfrm>
        </p:spPr>
      </p:pic>
      <p:sp>
        <p:nvSpPr>
          <p:cNvPr id="4" name="Date Placeholder 3">
            <a:extLst>
              <a:ext uri="{FF2B5EF4-FFF2-40B4-BE49-F238E27FC236}">
                <a16:creationId xmlns:a16="http://schemas.microsoft.com/office/drawing/2014/main" id="{F11738F4-925E-42F0-B4F9-1617932A2CD4}"/>
              </a:ext>
            </a:extLst>
          </p:cNvPr>
          <p:cNvSpPr>
            <a:spLocks noGrp="1"/>
          </p:cNvSpPr>
          <p:nvPr>
            <p:ph type="dt" sz="half" idx="10"/>
          </p:nvPr>
        </p:nvSpPr>
        <p:spPr/>
        <p:txBody>
          <a:bodyPr/>
          <a:lstStyle/>
          <a:p>
            <a:r>
              <a:rPr lang="en-US" altLang="en-US"/>
              <a:t>3/2/2021</a:t>
            </a:r>
          </a:p>
        </p:txBody>
      </p:sp>
      <p:sp>
        <p:nvSpPr>
          <p:cNvPr id="5" name="Footer Placeholder 4">
            <a:extLst>
              <a:ext uri="{FF2B5EF4-FFF2-40B4-BE49-F238E27FC236}">
                <a16:creationId xmlns:a16="http://schemas.microsoft.com/office/drawing/2014/main" id="{8266C991-B7E7-450A-B8D8-18711ADFB56E}"/>
              </a:ext>
            </a:extLst>
          </p:cNvPr>
          <p:cNvSpPr>
            <a:spLocks noGrp="1"/>
          </p:cNvSpPr>
          <p:nvPr>
            <p:ph type="ftr" sz="quarter" idx="11"/>
          </p:nvPr>
        </p:nvSpPr>
        <p:spPr/>
        <p:txBody>
          <a:bodyPr/>
          <a:lstStyle/>
          <a:p>
            <a:pPr>
              <a:defRPr/>
            </a:pPr>
            <a:r>
              <a:rPr lang="en-US"/>
              <a:t>V. Kashikhin, V. Lombardo | REBCO technology - Part 2</a:t>
            </a:r>
            <a:endParaRPr lang="en-US" b="1"/>
          </a:p>
        </p:txBody>
      </p:sp>
      <p:sp>
        <p:nvSpPr>
          <p:cNvPr id="6" name="Slide Number Placeholder 5">
            <a:extLst>
              <a:ext uri="{FF2B5EF4-FFF2-40B4-BE49-F238E27FC236}">
                <a16:creationId xmlns:a16="http://schemas.microsoft.com/office/drawing/2014/main" id="{A13B017A-4DE3-4355-ADCE-DE1CF435EC9D}"/>
              </a:ext>
            </a:extLst>
          </p:cNvPr>
          <p:cNvSpPr>
            <a:spLocks noGrp="1"/>
          </p:cNvSpPr>
          <p:nvPr>
            <p:ph type="sldNum" sz="quarter" idx="12"/>
          </p:nvPr>
        </p:nvSpPr>
        <p:spPr/>
        <p:txBody>
          <a:bodyPr/>
          <a:lstStyle/>
          <a:p>
            <a:fld id="{52E9C158-AEF1-41A2-A6CE-6F0BAB305EFD}" type="slidenum">
              <a:rPr lang="en-US" altLang="en-US" smtClean="0"/>
              <a:pPr/>
              <a:t>13</a:t>
            </a:fld>
            <a:endParaRPr lang="en-US" altLang="en-US"/>
          </a:p>
        </p:txBody>
      </p:sp>
      <p:sp>
        <p:nvSpPr>
          <p:cNvPr id="9" name="Rectangle 8">
            <a:extLst>
              <a:ext uri="{FF2B5EF4-FFF2-40B4-BE49-F238E27FC236}">
                <a16:creationId xmlns:a16="http://schemas.microsoft.com/office/drawing/2014/main" id="{2B64F64E-4FB1-4F65-8658-46F03D0140F7}"/>
              </a:ext>
            </a:extLst>
          </p:cNvPr>
          <p:cNvSpPr/>
          <p:nvPr/>
        </p:nvSpPr>
        <p:spPr>
          <a:xfrm>
            <a:off x="6408831" y="1569010"/>
            <a:ext cx="2556937" cy="3847207"/>
          </a:xfrm>
          <a:prstGeom prst="rect">
            <a:avLst/>
          </a:prstGeom>
        </p:spPr>
        <p:txBody>
          <a:bodyPr wrap="square">
            <a:spAutoFit/>
          </a:bodyPr>
          <a:lstStyle/>
          <a:p>
            <a:pPr>
              <a:spcAft>
                <a:spcPts val="600"/>
              </a:spcAft>
            </a:pPr>
            <a:r>
              <a:rPr lang="en-US" sz="1600" dirty="0">
                <a:solidFill>
                  <a:schemeClr val="accent6"/>
                </a:solidFill>
              </a:rPr>
              <a:t>Changes vs. previous design:</a:t>
            </a:r>
          </a:p>
          <a:p>
            <a:pPr marL="285750" indent="-285750">
              <a:spcAft>
                <a:spcPts val="600"/>
              </a:spcAft>
              <a:buFont typeface="Arial" panose="020B0604020202020204" pitchFamily="34" charset="0"/>
              <a:buChar char="•"/>
            </a:pPr>
            <a:r>
              <a:rPr lang="en-US" sz="1600" dirty="0">
                <a:solidFill>
                  <a:schemeClr val="accent6"/>
                </a:solidFill>
              </a:rPr>
              <a:t>Removed one cable per quadrant from the inner layer;</a:t>
            </a:r>
          </a:p>
          <a:p>
            <a:pPr marL="285750" indent="-285750">
              <a:spcAft>
                <a:spcPts val="600"/>
              </a:spcAft>
              <a:buFont typeface="Arial" panose="020B0604020202020204" pitchFamily="34" charset="0"/>
              <a:buChar char="•"/>
            </a:pPr>
            <a:r>
              <a:rPr lang="en-US" sz="1600" dirty="0">
                <a:solidFill>
                  <a:schemeClr val="accent6"/>
                </a:solidFill>
              </a:rPr>
              <a:t>Increased the minimum pole width from 52 mm to 57 mm;</a:t>
            </a:r>
          </a:p>
          <a:p>
            <a:pPr marL="285750" indent="-285750">
              <a:spcAft>
                <a:spcPts val="600"/>
              </a:spcAft>
              <a:buFont typeface="Arial" panose="020B0604020202020204" pitchFamily="34" charset="0"/>
              <a:buChar char="•"/>
            </a:pPr>
            <a:r>
              <a:rPr lang="en-US" sz="1600" dirty="0">
                <a:solidFill>
                  <a:schemeClr val="accent6"/>
                </a:solidFill>
              </a:rPr>
              <a:t>Adjusted the radial layer position to allow two individual mandrels;</a:t>
            </a:r>
          </a:p>
          <a:p>
            <a:pPr marL="285750" indent="-285750">
              <a:spcAft>
                <a:spcPts val="600"/>
              </a:spcAft>
              <a:buFont typeface="Arial" panose="020B0604020202020204" pitchFamily="34" charset="0"/>
              <a:buChar char="•"/>
            </a:pPr>
            <a:r>
              <a:rPr lang="en-US" sz="1600" dirty="0">
                <a:solidFill>
                  <a:schemeClr val="accent6"/>
                </a:solidFill>
              </a:rPr>
              <a:t>Vertical transition between the layers (rather than radial) to maximize the pole width.</a:t>
            </a:r>
          </a:p>
        </p:txBody>
      </p:sp>
      <p:sp>
        <p:nvSpPr>
          <p:cNvPr id="3" name="Oval 2">
            <a:extLst>
              <a:ext uri="{FF2B5EF4-FFF2-40B4-BE49-F238E27FC236}">
                <a16:creationId xmlns:a16="http://schemas.microsoft.com/office/drawing/2014/main" id="{895C05F1-A626-4777-AA9C-6BD33508F0B6}"/>
              </a:ext>
            </a:extLst>
          </p:cNvPr>
          <p:cNvSpPr/>
          <p:nvPr/>
        </p:nvSpPr>
        <p:spPr>
          <a:xfrm>
            <a:off x="1985553" y="2871819"/>
            <a:ext cx="180871" cy="180871"/>
          </a:xfrm>
          <a:prstGeom prst="ellipse">
            <a:avLst/>
          </a:prstGeom>
          <a:noFill/>
          <a:ln>
            <a:solidFill>
              <a:srgbClr val="C0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20CFE88F-E911-44E2-9652-E0D8F374A64F}"/>
              </a:ext>
            </a:extLst>
          </p:cNvPr>
          <p:cNvSpPr/>
          <p:nvPr/>
        </p:nvSpPr>
        <p:spPr>
          <a:xfrm rot="16200000">
            <a:off x="2007658" y="3107199"/>
            <a:ext cx="136659" cy="81897"/>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9158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AD286-0747-478F-85E2-813AA5E69FF5}"/>
              </a:ext>
            </a:extLst>
          </p:cNvPr>
          <p:cNvSpPr>
            <a:spLocks noGrp="1"/>
          </p:cNvSpPr>
          <p:nvPr>
            <p:ph type="title"/>
          </p:nvPr>
        </p:nvSpPr>
        <p:spPr/>
        <p:txBody>
          <a:bodyPr/>
          <a:lstStyle/>
          <a:p>
            <a:r>
              <a:rPr lang="en-US" dirty="0"/>
              <a:t>Design scalability – 2-8 layers</a:t>
            </a:r>
          </a:p>
        </p:txBody>
      </p:sp>
      <p:sp>
        <p:nvSpPr>
          <p:cNvPr id="4" name="Date Placeholder 3">
            <a:extLst>
              <a:ext uri="{FF2B5EF4-FFF2-40B4-BE49-F238E27FC236}">
                <a16:creationId xmlns:a16="http://schemas.microsoft.com/office/drawing/2014/main" id="{F90C6728-BDE2-44F3-9152-B5209815BDA6}"/>
              </a:ext>
            </a:extLst>
          </p:cNvPr>
          <p:cNvSpPr>
            <a:spLocks noGrp="1"/>
          </p:cNvSpPr>
          <p:nvPr>
            <p:ph type="dt" sz="half" idx="10"/>
          </p:nvPr>
        </p:nvSpPr>
        <p:spPr/>
        <p:txBody>
          <a:bodyPr/>
          <a:lstStyle/>
          <a:p>
            <a:r>
              <a:rPr lang="en-US" altLang="en-US"/>
              <a:t>3/2/2021</a:t>
            </a:r>
          </a:p>
        </p:txBody>
      </p:sp>
      <p:sp>
        <p:nvSpPr>
          <p:cNvPr id="5" name="Footer Placeholder 4">
            <a:extLst>
              <a:ext uri="{FF2B5EF4-FFF2-40B4-BE49-F238E27FC236}">
                <a16:creationId xmlns:a16="http://schemas.microsoft.com/office/drawing/2014/main" id="{F235F6BD-1676-4C99-AE12-B1583F831DEA}"/>
              </a:ext>
            </a:extLst>
          </p:cNvPr>
          <p:cNvSpPr>
            <a:spLocks noGrp="1"/>
          </p:cNvSpPr>
          <p:nvPr>
            <p:ph type="ftr" sz="quarter" idx="11"/>
          </p:nvPr>
        </p:nvSpPr>
        <p:spPr/>
        <p:txBody>
          <a:bodyPr/>
          <a:lstStyle/>
          <a:p>
            <a:pPr>
              <a:defRPr/>
            </a:pPr>
            <a:r>
              <a:rPr lang="en-US"/>
              <a:t>V. Kashikhin, V. Lombardo | REBCO technology - Part 2</a:t>
            </a:r>
            <a:endParaRPr lang="en-US" b="1"/>
          </a:p>
        </p:txBody>
      </p:sp>
      <p:sp>
        <p:nvSpPr>
          <p:cNvPr id="6" name="Slide Number Placeholder 5">
            <a:extLst>
              <a:ext uri="{FF2B5EF4-FFF2-40B4-BE49-F238E27FC236}">
                <a16:creationId xmlns:a16="http://schemas.microsoft.com/office/drawing/2014/main" id="{1BB1CE30-57BD-4C4B-B5E5-81715CDB841F}"/>
              </a:ext>
            </a:extLst>
          </p:cNvPr>
          <p:cNvSpPr>
            <a:spLocks noGrp="1"/>
          </p:cNvSpPr>
          <p:nvPr>
            <p:ph type="sldNum" sz="quarter" idx="12"/>
          </p:nvPr>
        </p:nvSpPr>
        <p:spPr/>
        <p:txBody>
          <a:bodyPr/>
          <a:lstStyle/>
          <a:p>
            <a:fld id="{52E9C158-AEF1-41A2-A6CE-6F0BAB305EFD}" type="slidenum">
              <a:rPr lang="en-US" altLang="en-US" smtClean="0"/>
              <a:pPr/>
              <a:t>14</a:t>
            </a:fld>
            <a:endParaRPr lang="en-US" altLang="en-US"/>
          </a:p>
        </p:txBody>
      </p:sp>
      <p:pic>
        <p:nvPicPr>
          <p:cNvPr id="12" name="Picture 11">
            <a:extLst>
              <a:ext uri="{FF2B5EF4-FFF2-40B4-BE49-F238E27FC236}">
                <a16:creationId xmlns:a16="http://schemas.microsoft.com/office/drawing/2014/main" id="{30B7933A-48C2-49AD-8521-F95B5643F6DC}"/>
              </a:ext>
            </a:extLst>
          </p:cNvPr>
          <p:cNvPicPr>
            <a:picLocks noChangeAspect="1"/>
          </p:cNvPicPr>
          <p:nvPr/>
        </p:nvPicPr>
        <p:blipFill>
          <a:blip r:embed="rId2"/>
          <a:stretch>
            <a:fillRect/>
          </a:stretch>
        </p:blipFill>
        <p:spPr>
          <a:xfrm>
            <a:off x="19664" y="833146"/>
            <a:ext cx="3013751" cy="2743200"/>
          </a:xfrm>
          <a:prstGeom prst="rect">
            <a:avLst/>
          </a:prstGeom>
        </p:spPr>
      </p:pic>
      <p:pic>
        <p:nvPicPr>
          <p:cNvPr id="13" name="Picture 12">
            <a:extLst>
              <a:ext uri="{FF2B5EF4-FFF2-40B4-BE49-F238E27FC236}">
                <a16:creationId xmlns:a16="http://schemas.microsoft.com/office/drawing/2014/main" id="{B670A1B5-21E4-4194-82C9-4EBBFD0726CB}"/>
              </a:ext>
            </a:extLst>
          </p:cNvPr>
          <p:cNvPicPr>
            <a:picLocks noChangeAspect="1"/>
          </p:cNvPicPr>
          <p:nvPr/>
        </p:nvPicPr>
        <p:blipFill>
          <a:blip r:embed="rId3"/>
          <a:stretch>
            <a:fillRect/>
          </a:stretch>
        </p:blipFill>
        <p:spPr>
          <a:xfrm>
            <a:off x="19665" y="3563732"/>
            <a:ext cx="3030902" cy="2743200"/>
          </a:xfrm>
          <a:prstGeom prst="rect">
            <a:avLst/>
          </a:prstGeom>
        </p:spPr>
      </p:pic>
      <p:pic>
        <p:nvPicPr>
          <p:cNvPr id="10" name="Picture 9">
            <a:extLst>
              <a:ext uri="{FF2B5EF4-FFF2-40B4-BE49-F238E27FC236}">
                <a16:creationId xmlns:a16="http://schemas.microsoft.com/office/drawing/2014/main" id="{A1A14BBF-0E36-4387-A6CA-DCFCCDA69A79}"/>
              </a:ext>
            </a:extLst>
          </p:cNvPr>
          <p:cNvPicPr>
            <a:picLocks noChangeAspect="1"/>
          </p:cNvPicPr>
          <p:nvPr/>
        </p:nvPicPr>
        <p:blipFill>
          <a:blip r:embed="rId4"/>
          <a:stretch>
            <a:fillRect/>
          </a:stretch>
        </p:blipFill>
        <p:spPr>
          <a:xfrm>
            <a:off x="2911431" y="825665"/>
            <a:ext cx="3030901" cy="2743200"/>
          </a:xfrm>
          <a:prstGeom prst="rect">
            <a:avLst/>
          </a:prstGeom>
        </p:spPr>
      </p:pic>
      <p:pic>
        <p:nvPicPr>
          <p:cNvPr id="16" name="Picture 15">
            <a:extLst>
              <a:ext uri="{FF2B5EF4-FFF2-40B4-BE49-F238E27FC236}">
                <a16:creationId xmlns:a16="http://schemas.microsoft.com/office/drawing/2014/main" id="{F1D88FEF-9881-4BDF-8C35-F1C8AE59E2B8}"/>
              </a:ext>
            </a:extLst>
          </p:cNvPr>
          <p:cNvPicPr>
            <a:picLocks noChangeAspect="1"/>
          </p:cNvPicPr>
          <p:nvPr/>
        </p:nvPicPr>
        <p:blipFill>
          <a:blip r:embed="rId5"/>
          <a:stretch>
            <a:fillRect/>
          </a:stretch>
        </p:blipFill>
        <p:spPr>
          <a:xfrm>
            <a:off x="2928582" y="3539926"/>
            <a:ext cx="3030902" cy="2743200"/>
          </a:xfrm>
          <a:prstGeom prst="rect">
            <a:avLst/>
          </a:prstGeom>
        </p:spPr>
      </p:pic>
      <p:sp>
        <p:nvSpPr>
          <p:cNvPr id="22" name="Content Placeholder 2">
            <a:extLst>
              <a:ext uri="{FF2B5EF4-FFF2-40B4-BE49-F238E27FC236}">
                <a16:creationId xmlns:a16="http://schemas.microsoft.com/office/drawing/2014/main" id="{956D048D-BAEE-47BE-B979-46FD61B10BC5}"/>
              </a:ext>
            </a:extLst>
          </p:cNvPr>
          <p:cNvSpPr>
            <a:spLocks noGrp="1"/>
          </p:cNvSpPr>
          <p:nvPr>
            <p:ph idx="1"/>
          </p:nvPr>
        </p:nvSpPr>
        <p:spPr>
          <a:xfrm>
            <a:off x="6018835" y="1257782"/>
            <a:ext cx="2947687" cy="4718613"/>
          </a:xfrm>
        </p:spPr>
        <p:txBody>
          <a:bodyPr>
            <a:normAutofit fontScale="55000" lnSpcReduction="20000"/>
          </a:bodyPr>
          <a:lstStyle/>
          <a:p>
            <a:pPr indent="-182880">
              <a:lnSpc>
                <a:spcPct val="120000"/>
              </a:lnSpc>
            </a:pPr>
            <a:r>
              <a:rPr lang="en-US" dirty="0"/>
              <a:t>Due to the strain limitations, the additional layers can only be added from outside:</a:t>
            </a:r>
          </a:p>
          <a:p>
            <a:pPr lvl="1">
              <a:lnSpc>
                <a:spcPct val="120000"/>
              </a:lnSpc>
            </a:pPr>
            <a:r>
              <a:rPr lang="en-US" dirty="0"/>
              <a:t>When a more flexible REBCO cable becomes available, the internal space down to 50 mm ID can also be explored;</a:t>
            </a:r>
          </a:p>
          <a:p>
            <a:pPr lvl="1">
              <a:lnSpc>
                <a:spcPct val="120000"/>
              </a:lnSpc>
            </a:pPr>
            <a:r>
              <a:rPr lang="en-US" dirty="0"/>
              <a:t>The rule of thumb: minimum pole width is ~1/2 of the coil ID.</a:t>
            </a:r>
          </a:p>
          <a:p>
            <a:pPr>
              <a:lnSpc>
                <a:spcPct val="120000"/>
              </a:lnSpc>
            </a:pPr>
            <a:r>
              <a:rPr lang="en-US" dirty="0"/>
              <a:t>The double-layer half-coils can be nested one on top of the other and powered independently or in series:</a:t>
            </a:r>
          </a:p>
          <a:p>
            <a:pPr lvl="1">
              <a:lnSpc>
                <a:spcPct val="120000"/>
              </a:lnSpc>
            </a:pPr>
            <a:r>
              <a:rPr lang="en-US" dirty="0"/>
              <a:t>The prestress is controlled by means of midplane and inter-layer shims.</a:t>
            </a:r>
          </a:p>
          <a:p>
            <a:pPr indent="-182880">
              <a:lnSpc>
                <a:spcPct val="120000"/>
              </a:lnSpc>
            </a:pPr>
            <a:r>
              <a:rPr lang="en-US" dirty="0"/>
              <a:t>Grading can be done by reducing the number of tapes per cable:</a:t>
            </a:r>
          </a:p>
          <a:p>
            <a:pPr lvl="1">
              <a:lnSpc>
                <a:spcPct val="120000"/>
              </a:lnSpc>
            </a:pPr>
            <a:r>
              <a:rPr lang="en-US" dirty="0"/>
              <a:t>Has a minor effect on the cable OD (and the number of turns);</a:t>
            </a:r>
          </a:p>
          <a:p>
            <a:pPr lvl="1">
              <a:lnSpc>
                <a:spcPct val="120000"/>
              </a:lnSpc>
            </a:pPr>
            <a:r>
              <a:rPr lang="en-US" dirty="0"/>
              <a:t>Main purpose is to save on the conductor costs, rather than to boost the field.</a:t>
            </a:r>
          </a:p>
        </p:txBody>
      </p:sp>
    </p:spTree>
    <p:extLst>
      <p:ext uri="{BB962C8B-B14F-4D97-AF65-F5344CB8AC3E}">
        <p14:creationId xmlns:p14="http://schemas.microsoft.com/office/powerpoint/2010/main" val="2762217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9D574-3015-4F0B-AA57-1966CDC27DA2}"/>
              </a:ext>
            </a:extLst>
          </p:cNvPr>
          <p:cNvSpPr>
            <a:spLocks noGrp="1"/>
          </p:cNvSpPr>
          <p:nvPr>
            <p:ph type="title"/>
          </p:nvPr>
        </p:nvSpPr>
        <p:spPr/>
        <p:txBody>
          <a:bodyPr/>
          <a:lstStyle/>
          <a:p>
            <a:r>
              <a:rPr lang="en-US" dirty="0"/>
              <a:t>Magnet parameter space – standalone</a:t>
            </a:r>
          </a:p>
        </p:txBody>
      </p:sp>
      <p:sp>
        <p:nvSpPr>
          <p:cNvPr id="4" name="Date Placeholder 3">
            <a:extLst>
              <a:ext uri="{FF2B5EF4-FFF2-40B4-BE49-F238E27FC236}">
                <a16:creationId xmlns:a16="http://schemas.microsoft.com/office/drawing/2014/main" id="{07664708-B6A8-4A8F-BF67-C7496EA93742}"/>
              </a:ext>
            </a:extLst>
          </p:cNvPr>
          <p:cNvSpPr>
            <a:spLocks noGrp="1"/>
          </p:cNvSpPr>
          <p:nvPr>
            <p:ph type="dt" sz="half" idx="10"/>
          </p:nvPr>
        </p:nvSpPr>
        <p:spPr/>
        <p:txBody>
          <a:bodyPr/>
          <a:lstStyle/>
          <a:p>
            <a:r>
              <a:rPr lang="en-US" altLang="en-US"/>
              <a:t>3/2/2021</a:t>
            </a:r>
          </a:p>
        </p:txBody>
      </p:sp>
      <p:sp>
        <p:nvSpPr>
          <p:cNvPr id="5" name="Footer Placeholder 4">
            <a:extLst>
              <a:ext uri="{FF2B5EF4-FFF2-40B4-BE49-F238E27FC236}">
                <a16:creationId xmlns:a16="http://schemas.microsoft.com/office/drawing/2014/main" id="{9EE58658-D505-4E64-A061-2F43133A8609}"/>
              </a:ext>
            </a:extLst>
          </p:cNvPr>
          <p:cNvSpPr>
            <a:spLocks noGrp="1"/>
          </p:cNvSpPr>
          <p:nvPr>
            <p:ph type="ftr" sz="quarter" idx="11"/>
          </p:nvPr>
        </p:nvSpPr>
        <p:spPr/>
        <p:txBody>
          <a:bodyPr/>
          <a:lstStyle/>
          <a:p>
            <a:pPr>
              <a:defRPr/>
            </a:pPr>
            <a:r>
              <a:rPr lang="en-US"/>
              <a:t>V. Kashikhin, V. Lombardo | REBCO technology - Part 2</a:t>
            </a:r>
            <a:endParaRPr lang="en-US" b="1"/>
          </a:p>
        </p:txBody>
      </p:sp>
      <p:sp>
        <p:nvSpPr>
          <p:cNvPr id="6" name="Slide Number Placeholder 5">
            <a:extLst>
              <a:ext uri="{FF2B5EF4-FFF2-40B4-BE49-F238E27FC236}">
                <a16:creationId xmlns:a16="http://schemas.microsoft.com/office/drawing/2014/main" id="{3E2357DD-45BA-42AA-B14F-3109661E6D2C}"/>
              </a:ext>
            </a:extLst>
          </p:cNvPr>
          <p:cNvSpPr>
            <a:spLocks noGrp="1"/>
          </p:cNvSpPr>
          <p:nvPr>
            <p:ph type="sldNum" sz="quarter" idx="12"/>
          </p:nvPr>
        </p:nvSpPr>
        <p:spPr/>
        <p:txBody>
          <a:bodyPr/>
          <a:lstStyle/>
          <a:p>
            <a:fld id="{52E9C158-AEF1-41A2-A6CE-6F0BAB305EFD}" type="slidenum">
              <a:rPr lang="en-US" altLang="en-US" smtClean="0"/>
              <a:pPr/>
              <a:t>15</a:t>
            </a:fld>
            <a:endParaRPr lang="en-US" altLang="en-US"/>
          </a:p>
        </p:txBody>
      </p:sp>
      <p:sp>
        <p:nvSpPr>
          <p:cNvPr id="7" name="Content Placeholder 2">
            <a:extLst>
              <a:ext uri="{FF2B5EF4-FFF2-40B4-BE49-F238E27FC236}">
                <a16:creationId xmlns:a16="http://schemas.microsoft.com/office/drawing/2014/main" id="{C3323E4D-20B4-41C3-9436-AFED92898715}"/>
              </a:ext>
            </a:extLst>
          </p:cNvPr>
          <p:cNvSpPr>
            <a:spLocks noGrp="1"/>
          </p:cNvSpPr>
          <p:nvPr>
            <p:ph idx="1"/>
          </p:nvPr>
        </p:nvSpPr>
        <p:spPr>
          <a:xfrm>
            <a:off x="6327493" y="1659037"/>
            <a:ext cx="2680364" cy="3738624"/>
          </a:xfrm>
        </p:spPr>
        <p:txBody>
          <a:bodyPr>
            <a:normAutofit fontScale="92500"/>
          </a:bodyPr>
          <a:lstStyle/>
          <a:p>
            <a:pPr>
              <a:lnSpc>
                <a:spcPct val="120000"/>
              </a:lnSpc>
              <a:spcAft>
                <a:spcPts val="600"/>
              </a:spcAft>
            </a:pPr>
            <a:r>
              <a:rPr lang="en-US" sz="1700" dirty="0"/>
              <a:t>The studies are done with 100 mm coil ID.</a:t>
            </a:r>
          </a:p>
          <a:p>
            <a:pPr>
              <a:lnSpc>
                <a:spcPct val="120000"/>
              </a:lnSpc>
              <a:spcAft>
                <a:spcPts val="600"/>
              </a:spcAft>
            </a:pPr>
            <a:r>
              <a:rPr lang="en-US" sz="1700" dirty="0"/>
              <a:t>However, since the dipole field is proportional to J</a:t>
            </a:r>
            <a:r>
              <a:rPr lang="en-US" sz="1700" baseline="-25000" dirty="0"/>
              <a:t>e</a:t>
            </a:r>
            <a:r>
              <a:rPr lang="en-US" sz="1700" dirty="0"/>
              <a:t> times the coil thickness, the results (i.e. bore field vs the number of layers for a given J</a:t>
            </a:r>
            <a:r>
              <a:rPr lang="en-US" sz="1700" baseline="-25000" dirty="0"/>
              <a:t>e</a:t>
            </a:r>
            <a:r>
              <a:rPr lang="en-US" sz="1700" dirty="0"/>
              <a:t>) are independent on the coil ID.</a:t>
            </a:r>
          </a:p>
          <a:p>
            <a:pPr>
              <a:lnSpc>
                <a:spcPct val="120000"/>
              </a:lnSpc>
              <a:spcAft>
                <a:spcPts val="600"/>
              </a:spcAft>
            </a:pPr>
            <a:r>
              <a:rPr lang="en-US" sz="1700" dirty="0"/>
              <a:t>Includes the iron yoke of a “sufficient” thickness.</a:t>
            </a:r>
          </a:p>
        </p:txBody>
      </p:sp>
      <p:grpSp>
        <p:nvGrpSpPr>
          <p:cNvPr id="14" name="Group 13">
            <a:extLst>
              <a:ext uri="{FF2B5EF4-FFF2-40B4-BE49-F238E27FC236}">
                <a16:creationId xmlns:a16="http://schemas.microsoft.com/office/drawing/2014/main" id="{0E3A14C0-CACE-4E85-8712-194C00EDDEA5}"/>
              </a:ext>
            </a:extLst>
          </p:cNvPr>
          <p:cNvGrpSpPr/>
          <p:nvPr/>
        </p:nvGrpSpPr>
        <p:grpSpPr>
          <a:xfrm>
            <a:off x="32977" y="1188334"/>
            <a:ext cx="6214510" cy="4846320"/>
            <a:chOff x="32977" y="1188334"/>
            <a:chExt cx="6214510" cy="4846320"/>
          </a:xfrm>
        </p:grpSpPr>
        <p:pic>
          <p:nvPicPr>
            <p:cNvPr id="13" name="Picture 12">
              <a:extLst>
                <a:ext uri="{FF2B5EF4-FFF2-40B4-BE49-F238E27FC236}">
                  <a16:creationId xmlns:a16="http://schemas.microsoft.com/office/drawing/2014/main" id="{A6E9E535-D2D8-4474-AD2D-4EF87285827A}"/>
                </a:ext>
              </a:extLst>
            </p:cNvPr>
            <p:cNvPicPr>
              <a:picLocks noChangeAspect="1"/>
            </p:cNvPicPr>
            <p:nvPr/>
          </p:nvPicPr>
          <p:blipFill>
            <a:blip r:embed="rId2"/>
            <a:stretch>
              <a:fillRect/>
            </a:stretch>
          </p:blipFill>
          <p:spPr>
            <a:xfrm>
              <a:off x="32977" y="1188334"/>
              <a:ext cx="6214510" cy="4846320"/>
            </a:xfrm>
            <a:prstGeom prst="rect">
              <a:avLst/>
            </a:prstGeom>
          </p:spPr>
        </p:pic>
        <p:sp>
          <p:nvSpPr>
            <p:cNvPr id="11" name="Rectangle 10">
              <a:extLst>
                <a:ext uri="{FF2B5EF4-FFF2-40B4-BE49-F238E27FC236}">
                  <a16:creationId xmlns:a16="http://schemas.microsoft.com/office/drawing/2014/main" id="{5C0B5DF4-DC87-441C-A6A3-07A08F03F495}"/>
                </a:ext>
              </a:extLst>
            </p:cNvPr>
            <p:cNvSpPr/>
            <p:nvPr/>
          </p:nvSpPr>
          <p:spPr>
            <a:xfrm>
              <a:off x="1304081" y="1342663"/>
              <a:ext cx="1199909" cy="4105156"/>
            </a:xfrm>
            <a:prstGeom prst="rect">
              <a:avLst/>
            </a:prstGeom>
            <a:solidFill>
              <a:srgbClr val="808080">
                <a:alpha val="23000"/>
              </a:srgb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2CA483C4-11FC-4794-B23D-51B08030CCA7}"/>
                </a:ext>
              </a:extLst>
            </p:cNvPr>
            <p:cNvSpPr txBox="1"/>
            <p:nvPr/>
          </p:nvSpPr>
          <p:spPr>
            <a:xfrm>
              <a:off x="1419577" y="1834840"/>
              <a:ext cx="1157719" cy="830997"/>
            </a:xfrm>
            <a:prstGeom prst="rect">
              <a:avLst/>
            </a:prstGeom>
            <a:noFill/>
          </p:spPr>
          <p:txBody>
            <a:bodyPr wrap="square" rtlCol="0">
              <a:spAutoFit/>
            </a:bodyPr>
            <a:lstStyle/>
            <a:p>
              <a:r>
                <a:rPr lang="en-US" sz="1600" dirty="0"/>
                <a:t>Presently available</a:t>
              </a:r>
            </a:p>
            <a:p>
              <a:r>
                <a:rPr lang="en-US" sz="1600" dirty="0"/>
                <a:t>conductors</a:t>
              </a:r>
            </a:p>
          </p:txBody>
        </p:sp>
      </p:grpSp>
    </p:spTree>
    <p:extLst>
      <p:ext uri="{BB962C8B-B14F-4D97-AF65-F5344CB8AC3E}">
        <p14:creationId xmlns:p14="http://schemas.microsoft.com/office/powerpoint/2010/main" val="1167070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FE91F27-B51C-4C4A-86A5-54C698B180CE}"/>
              </a:ext>
            </a:extLst>
          </p:cNvPr>
          <p:cNvGrpSpPr/>
          <p:nvPr/>
        </p:nvGrpSpPr>
        <p:grpSpPr>
          <a:xfrm>
            <a:off x="107027" y="1129390"/>
            <a:ext cx="6216508" cy="4846320"/>
            <a:chOff x="107027" y="1129390"/>
            <a:chExt cx="6216508" cy="4846320"/>
          </a:xfrm>
        </p:grpSpPr>
        <p:pic>
          <p:nvPicPr>
            <p:cNvPr id="19" name="Picture 18">
              <a:extLst>
                <a:ext uri="{FF2B5EF4-FFF2-40B4-BE49-F238E27FC236}">
                  <a16:creationId xmlns:a16="http://schemas.microsoft.com/office/drawing/2014/main" id="{C74F6738-DED4-438C-9346-49A701F87ADB}"/>
                </a:ext>
              </a:extLst>
            </p:cNvPr>
            <p:cNvPicPr>
              <a:picLocks noChangeAspect="1"/>
            </p:cNvPicPr>
            <p:nvPr/>
          </p:nvPicPr>
          <p:blipFill>
            <a:blip r:embed="rId2"/>
            <a:stretch>
              <a:fillRect/>
            </a:stretch>
          </p:blipFill>
          <p:spPr>
            <a:xfrm>
              <a:off x="107027" y="1129390"/>
              <a:ext cx="6216508" cy="4846320"/>
            </a:xfrm>
            <a:prstGeom prst="rect">
              <a:avLst/>
            </a:prstGeom>
          </p:spPr>
        </p:pic>
        <p:sp>
          <p:nvSpPr>
            <p:cNvPr id="10" name="Rectangle 9">
              <a:extLst>
                <a:ext uri="{FF2B5EF4-FFF2-40B4-BE49-F238E27FC236}">
                  <a16:creationId xmlns:a16="http://schemas.microsoft.com/office/drawing/2014/main" id="{02F28233-7158-4836-AFF1-A52C8E92D858}"/>
                </a:ext>
              </a:extLst>
            </p:cNvPr>
            <p:cNvSpPr/>
            <p:nvPr/>
          </p:nvSpPr>
          <p:spPr>
            <a:xfrm>
              <a:off x="1971554" y="1279863"/>
              <a:ext cx="2631312" cy="4086063"/>
            </a:xfrm>
            <a:prstGeom prst="rect">
              <a:avLst/>
            </a:prstGeom>
            <a:solidFill>
              <a:srgbClr val="808080">
                <a:alpha val="23000"/>
              </a:srgb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687E2A2-6F71-4955-8DCF-5E5106F6937C}"/>
                </a:ext>
              </a:extLst>
            </p:cNvPr>
            <p:cNvSpPr txBox="1"/>
            <p:nvPr/>
          </p:nvSpPr>
          <p:spPr>
            <a:xfrm>
              <a:off x="2415125" y="1380376"/>
              <a:ext cx="1678580" cy="584775"/>
            </a:xfrm>
            <a:prstGeom prst="rect">
              <a:avLst/>
            </a:prstGeom>
            <a:noFill/>
          </p:spPr>
          <p:txBody>
            <a:bodyPr wrap="square" rtlCol="0">
              <a:spAutoFit/>
            </a:bodyPr>
            <a:lstStyle/>
            <a:p>
              <a:r>
                <a:rPr lang="en-US" sz="1600" dirty="0"/>
                <a:t>Desired J</a:t>
              </a:r>
              <a:r>
                <a:rPr lang="en-US" sz="1600" baseline="-25000" dirty="0"/>
                <a:t>e</a:t>
              </a:r>
              <a:r>
                <a:rPr lang="en-US" sz="1600" dirty="0"/>
                <a:t> range for a 5 T insert</a:t>
              </a:r>
            </a:p>
          </p:txBody>
        </p:sp>
      </p:grpSp>
      <p:sp>
        <p:nvSpPr>
          <p:cNvPr id="2" name="Title 1">
            <a:extLst>
              <a:ext uri="{FF2B5EF4-FFF2-40B4-BE49-F238E27FC236}">
                <a16:creationId xmlns:a16="http://schemas.microsoft.com/office/drawing/2014/main" id="{78B9D574-3015-4F0B-AA57-1966CDC27DA2}"/>
              </a:ext>
            </a:extLst>
          </p:cNvPr>
          <p:cNvSpPr>
            <a:spLocks noGrp="1"/>
          </p:cNvSpPr>
          <p:nvPr>
            <p:ph type="title"/>
          </p:nvPr>
        </p:nvSpPr>
        <p:spPr/>
        <p:txBody>
          <a:bodyPr/>
          <a:lstStyle/>
          <a:p>
            <a:r>
              <a:rPr lang="en-US" dirty="0"/>
              <a:t>Magnet parameter space – boost field in 15 T background</a:t>
            </a:r>
          </a:p>
        </p:txBody>
      </p:sp>
      <p:sp>
        <p:nvSpPr>
          <p:cNvPr id="4" name="Date Placeholder 3">
            <a:extLst>
              <a:ext uri="{FF2B5EF4-FFF2-40B4-BE49-F238E27FC236}">
                <a16:creationId xmlns:a16="http://schemas.microsoft.com/office/drawing/2014/main" id="{07664708-B6A8-4A8F-BF67-C7496EA93742}"/>
              </a:ext>
            </a:extLst>
          </p:cNvPr>
          <p:cNvSpPr>
            <a:spLocks noGrp="1"/>
          </p:cNvSpPr>
          <p:nvPr>
            <p:ph type="dt" sz="half" idx="10"/>
          </p:nvPr>
        </p:nvSpPr>
        <p:spPr/>
        <p:txBody>
          <a:bodyPr/>
          <a:lstStyle/>
          <a:p>
            <a:r>
              <a:rPr lang="en-US" altLang="en-US"/>
              <a:t>3/2/2021</a:t>
            </a:r>
          </a:p>
        </p:txBody>
      </p:sp>
      <p:sp>
        <p:nvSpPr>
          <p:cNvPr id="5" name="Footer Placeholder 4">
            <a:extLst>
              <a:ext uri="{FF2B5EF4-FFF2-40B4-BE49-F238E27FC236}">
                <a16:creationId xmlns:a16="http://schemas.microsoft.com/office/drawing/2014/main" id="{9EE58658-D505-4E64-A061-2F43133A8609}"/>
              </a:ext>
            </a:extLst>
          </p:cNvPr>
          <p:cNvSpPr>
            <a:spLocks noGrp="1"/>
          </p:cNvSpPr>
          <p:nvPr>
            <p:ph type="ftr" sz="quarter" idx="11"/>
          </p:nvPr>
        </p:nvSpPr>
        <p:spPr/>
        <p:txBody>
          <a:bodyPr/>
          <a:lstStyle/>
          <a:p>
            <a:pPr>
              <a:defRPr/>
            </a:pPr>
            <a:r>
              <a:rPr lang="en-US"/>
              <a:t>V. Kashikhin, V. Lombardo | REBCO technology - Part 2</a:t>
            </a:r>
            <a:endParaRPr lang="en-US" b="1"/>
          </a:p>
        </p:txBody>
      </p:sp>
      <p:sp>
        <p:nvSpPr>
          <p:cNvPr id="6" name="Slide Number Placeholder 5">
            <a:extLst>
              <a:ext uri="{FF2B5EF4-FFF2-40B4-BE49-F238E27FC236}">
                <a16:creationId xmlns:a16="http://schemas.microsoft.com/office/drawing/2014/main" id="{3E2357DD-45BA-42AA-B14F-3109661E6D2C}"/>
              </a:ext>
            </a:extLst>
          </p:cNvPr>
          <p:cNvSpPr>
            <a:spLocks noGrp="1"/>
          </p:cNvSpPr>
          <p:nvPr>
            <p:ph type="sldNum" sz="quarter" idx="12"/>
          </p:nvPr>
        </p:nvSpPr>
        <p:spPr/>
        <p:txBody>
          <a:bodyPr/>
          <a:lstStyle/>
          <a:p>
            <a:fld id="{52E9C158-AEF1-41A2-A6CE-6F0BAB305EFD}" type="slidenum">
              <a:rPr lang="en-US" altLang="en-US" smtClean="0"/>
              <a:pPr/>
              <a:t>16</a:t>
            </a:fld>
            <a:endParaRPr lang="en-US" altLang="en-US"/>
          </a:p>
        </p:txBody>
      </p:sp>
      <p:cxnSp>
        <p:nvCxnSpPr>
          <p:cNvPr id="12" name="Straight Connector 11">
            <a:extLst>
              <a:ext uri="{FF2B5EF4-FFF2-40B4-BE49-F238E27FC236}">
                <a16:creationId xmlns:a16="http://schemas.microsoft.com/office/drawing/2014/main" id="{53E2AD75-4083-4EE3-89A0-01640D976F84}"/>
              </a:ext>
            </a:extLst>
          </p:cNvPr>
          <p:cNvCxnSpPr>
            <a:cxnSpLocks/>
          </p:cNvCxnSpPr>
          <p:nvPr/>
        </p:nvCxnSpPr>
        <p:spPr>
          <a:xfrm>
            <a:off x="767787" y="3684608"/>
            <a:ext cx="5335929" cy="0"/>
          </a:xfrm>
          <a:prstGeom prst="line">
            <a:avLst/>
          </a:prstGeom>
          <a:ln w="19050">
            <a:prstDash val="dash"/>
          </a:ln>
        </p:spPr>
        <p:style>
          <a:lnRef idx="2">
            <a:schemeClr val="accent4"/>
          </a:lnRef>
          <a:fillRef idx="0">
            <a:schemeClr val="accent4"/>
          </a:fillRef>
          <a:effectRef idx="1">
            <a:schemeClr val="accent4"/>
          </a:effectRef>
          <a:fontRef idx="minor">
            <a:schemeClr val="tx1"/>
          </a:fontRef>
        </p:style>
      </p:cxnSp>
      <p:sp>
        <p:nvSpPr>
          <p:cNvPr id="16" name="Content Placeholder 2">
            <a:extLst>
              <a:ext uri="{FF2B5EF4-FFF2-40B4-BE49-F238E27FC236}">
                <a16:creationId xmlns:a16="http://schemas.microsoft.com/office/drawing/2014/main" id="{74BA6ED3-EBAD-4B58-8CCA-52FAD54DDE99}"/>
              </a:ext>
            </a:extLst>
          </p:cNvPr>
          <p:cNvSpPr>
            <a:spLocks noGrp="1"/>
          </p:cNvSpPr>
          <p:nvPr>
            <p:ph idx="1"/>
          </p:nvPr>
        </p:nvSpPr>
        <p:spPr>
          <a:xfrm>
            <a:off x="6385366" y="2716192"/>
            <a:ext cx="2461549" cy="2649734"/>
          </a:xfrm>
        </p:spPr>
        <p:txBody>
          <a:bodyPr>
            <a:normAutofit/>
          </a:bodyPr>
          <a:lstStyle/>
          <a:p>
            <a:r>
              <a:rPr lang="en-US" sz="1600" dirty="0"/>
              <a:t>Without the iron yoke, since it is far from the HTS insert and is already saturated by the LTS coil field. </a:t>
            </a:r>
          </a:p>
        </p:txBody>
      </p:sp>
    </p:spTree>
    <p:extLst>
      <p:ext uri="{BB962C8B-B14F-4D97-AF65-F5344CB8AC3E}">
        <p14:creationId xmlns:p14="http://schemas.microsoft.com/office/powerpoint/2010/main" val="1434935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843FA-A3AC-47E2-A1E8-2248B3C3306D}"/>
              </a:ext>
            </a:extLst>
          </p:cNvPr>
          <p:cNvSpPr>
            <a:spLocks noGrp="1"/>
          </p:cNvSpPr>
          <p:nvPr>
            <p:ph type="title"/>
          </p:nvPr>
        </p:nvSpPr>
        <p:spPr/>
        <p:txBody>
          <a:bodyPr/>
          <a:lstStyle/>
          <a:p>
            <a:r>
              <a:rPr lang="en-US" dirty="0"/>
              <a:t>REBCO conductor needs </a:t>
            </a:r>
          </a:p>
        </p:txBody>
      </p:sp>
      <p:sp>
        <p:nvSpPr>
          <p:cNvPr id="3" name="Content Placeholder 2">
            <a:extLst>
              <a:ext uri="{FF2B5EF4-FFF2-40B4-BE49-F238E27FC236}">
                <a16:creationId xmlns:a16="http://schemas.microsoft.com/office/drawing/2014/main" id="{EB429063-12E7-4554-9CED-59B30076E80C}"/>
              </a:ext>
            </a:extLst>
          </p:cNvPr>
          <p:cNvSpPr>
            <a:spLocks noGrp="1"/>
          </p:cNvSpPr>
          <p:nvPr>
            <p:ph idx="1"/>
          </p:nvPr>
        </p:nvSpPr>
        <p:spPr>
          <a:xfrm>
            <a:off x="409845" y="1300223"/>
            <a:ext cx="8324309" cy="4471687"/>
          </a:xfrm>
        </p:spPr>
        <p:txBody>
          <a:bodyPr>
            <a:normAutofit fontScale="77500" lnSpcReduction="20000"/>
          </a:bodyPr>
          <a:lstStyle/>
          <a:p>
            <a:pPr>
              <a:lnSpc>
                <a:spcPct val="120000"/>
              </a:lnSpc>
            </a:pPr>
            <a:r>
              <a:rPr lang="en-US" dirty="0"/>
              <a:t>Cable strain sensitivity: </a:t>
            </a:r>
          </a:p>
          <a:p>
            <a:pPr lvl="1">
              <a:lnSpc>
                <a:spcPct val="120000"/>
              </a:lnSpc>
            </a:pPr>
            <a:r>
              <a:rPr lang="en-US" dirty="0"/>
              <a:t>For the aperture of the next collider of ~50 mm, the cable should be bendable around 25-30 mm diameter poles with preferably no more than 20% degradation. </a:t>
            </a:r>
          </a:p>
          <a:p>
            <a:pPr>
              <a:lnSpc>
                <a:spcPct val="120000"/>
              </a:lnSpc>
            </a:pPr>
            <a:r>
              <a:rPr lang="en-US" dirty="0"/>
              <a:t>To produce a 5 T insert in a 15 T background field, the reference J</a:t>
            </a:r>
            <a:r>
              <a:rPr lang="en-US" baseline="-25000" dirty="0"/>
              <a:t>e</a:t>
            </a:r>
            <a:r>
              <a:rPr lang="en-US" dirty="0"/>
              <a:t>(20 T, 4.2 K) (after all degradations are taken into account) should be:</a:t>
            </a:r>
          </a:p>
          <a:p>
            <a:pPr lvl="1">
              <a:lnSpc>
                <a:spcPct val="120000"/>
              </a:lnSpc>
            </a:pPr>
            <a:r>
              <a:rPr lang="en-US" dirty="0"/>
              <a:t>At least 400 A/mm</a:t>
            </a:r>
            <a:r>
              <a:rPr lang="en-US" baseline="30000" dirty="0"/>
              <a:t>2</a:t>
            </a:r>
            <a:r>
              <a:rPr lang="en-US" dirty="0"/>
              <a:t> for an 8-layer design;</a:t>
            </a:r>
          </a:p>
          <a:p>
            <a:pPr lvl="1">
              <a:lnSpc>
                <a:spcPct val="120000"/>
              </a:lnSpc>
            </a:pPr>
            <a:r>
              <a:rPr lang="en-US" dirty="0"/>
              <a:t>But preferably in 550-850 A/mm</a:t>
            </a:r>
            <a:r>
              <a:rPr lang="en-US" baseline="30000" dirty="0"/>
              <a:t>2</a:t>
            </a:r>
            <a:r>
              <a:rPr lang="en-US" dirty="0"/>
              <a:t> range to enable 4-6 layer designs;</a:t>
            </a:r>
          </a:p>
          <a:p>
            <a:pPr lvl="1">
              <a:lnSpc>
                <a:spcPct val="120000"/>
              </a:lnSpc>
            </a:pPr>
            <a:r>
              <a:rPr lang="en-US" dirty="0"/>
              <a:t>The J</a:t>
            </a:r>
            <a:r>
              <a:rPr lang="en-US" baseline="-25000" dirty="0"/>
              <a:t>e</a:t>
            </a:r>
            <a:r>
              <a:rPr lang="en-US" dirty="0"/>
              <a:t> in that range has an additional benefit of allowing to match the HTS and LTS currents so the coils can work in series.</a:t>
            </a:r>
          </a:p>
          <a:p>
            <a:pPr>
              <a:lnSpc>
                <a:spcPct val="120000"/>
              </a:lnSpc>
            </a:pPr>
            <a:r>
              <a:rPr lang="en-US" dirty="0"/>
              <a:t>Conductor length:</a:t>
            </a:r>
          </a:p>
          <a:p>
            <a:pPr lvl="1">
              <a:lnSpc>
                <a:spcPct val="120000"/>
              </a:lnSpc>
            </a:pPr>
            <a:r>
              <a:rPr lang="en-US" dirty="0"/>
              <a:t>Cable length is 40-60 m per meter of magnet length, which is sufficient to build a 2-layer half-coil;</a:t>
            </a:r>
          </a:p>
          <a:p>
            <a:pPr lvl="1">
              <a:lnSpc>
                <a:spcPct val="120000"/>
              </a:lnSpc>
            </a:pPr>
            <a:r>
              <a:rPr lang="en-US" dirty="0"/>
              <a:t>Total length is 80-180-300-440 m per meter of magnet length for 2-4-6-8 layer dipole coil.</a:t>
            </a:r>
          </a:p>
        </p:txBody>
      </p:sp>
      <p:sp>
        <p:nvSpPr>
          <p:cNvPr id="4" name="Date Placeholder 3">
            <a:extLst>
              <a:ext uri="{FF2B5EF4-FFF2-40B4-BE49-F238E27FC236}">
                <a16:creationId xmlns:a16="http://schemas.microsoft.com/office/drawing/2014/main" id="{AC579F09-3173-41C3-A1F1-4897CD0132D6}"/>
              </a:ext>
            </a:extLst>
          </p:cNvPr>
          <p:cNvSpPr>
            <a:spLocks noGrp="1"/>
          </p:cNvSpPr>
          <p:nvPr>
            <p:ph type="dt" sz="half" idx="10"/>
          </p:nvPr>
        </p:nvSpPr>
        <p:spPr/>
        <p:txBody>
          <a:bodyPr/>
          <a:lstStyle/>
          <a:p>
            <a:r>
              <a:rPr lang="en-US" altLang="en-US"/>
              <a:t>3/2/2021</a:t>
            </a:r>
          </a:p>
        </p:txBody>
      </p:sp>
      <p:sp>
        <p:nvSpPr>
          <p:cNvPr id="5" name="Footer Placeholder 4">
            <a:extLst>
              <a:ext uri="{FF2B5EF4-FFF2-40B4-BE49-F238E27FC236}">
                <a16:creationId xmlns:a16="http://schemas.microsoft.com/office/drawing/2014/main" id="{A3EA8249-4AEE-400B-AB27-1F71A92BB21E}"/>
              </a:ext>
            </a:extLst>
          </p:cNvPr>
          <p:cNvSpPr>
            <a:spLocks noGrp="1"/>
          </p:cNvSpPr>
          <p:nvPr>
            <p:ph type="ftr" sz="quarter" idx="11"/>
          </p:nvPr>
        </p:nvSpPr>
        <p:spPr/>
        <p:txBody>
          <a:bodyPr/>
          <a:lstStyle/>
          <a:p>
            <a:pPr>
              <a:defRPr/>
            </a:pPr>
            <a:r>
              <a:rPr lang="en-US"/>
              <a:t>V. Kashikhin, V. Lombardo | REBCO technology - Part 2</a:t>
            </a:r>
            <a:endParaRPr lang="en-US" b="1"/>
          </a:p>
        </p:txBody>
      </p:sp>
      <p:sp>
        <p:nvSpPr>
          <p:cNvPr id="6" name="Slide Number Placeholder 5">
            <a:extLst>
              <a:ext uri="{FF2B5EF4-FFF2-40B4-BE49-F238E27FC236}">
                <a16:creationId xmlns:a16="http://schemas.microsoft.com/office/drawing/2014/main" id="{58C5CB36-E89B-40BF-97F5-7315EC9AAF1A}"/>
              </a:ext>
            </a:extLst>
          </p:cNvPr>
          <p:cNvSpPr>
            <a:spLocks noGrp="1"/>
          </p:cNvSpPr>
          <p:nvPr>
            <p:ph type="sldNum" sz="quarter" idx="12"/>
          </p:nvPr>
        </p:nvSpPr>
        <p:spPr/>
        <p:txBody>
          <a:bodyPr/>
          <a:lstStyle/>
          <a:p>
            <a:fld id="{52E9C158-AEF1-41A2-A6CE-6F0BAB305EFD}" type="slidenum">
              <a:rPr lang="en-US" altLang="en-US" smtClean="0"/>
              <a:pPr/>
              <a:t>17</a:t>
            </a:fld>
            <a:endParaRPr lang="en-US" altLang="en-US"/>
          </a:p>
        </p:txBody>
      </p:sp>
    </p:spTree>
    <p:extLst>
      <p:ext uri="{BB962C8B-B14F-4D97-AF65-F5344CB8AC3E}">
        <p14:creationId xmlns:p14="http://schemas.microsoft.com/office/powerpoint/2010/main" val="2095378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88F6C-0491-4E25-94D6-BEC03401556B}"/>
              </a:ext>
            </a:extLst>
          </p:cNvPr>
          <p:cNvSpPr>
            <a:spLocks noGrp="1"/>
          </p:cNvSpPr>
          <p:nvPr>
            <p:ph type="title"/>
          </p:nvPr>
        </p:nvSpPr>
        <p:spPr/>
        <p:txBody>
          <a:bodyPr/>
          <a:lstStyle/>
          <a:p>
            <a:r>
              <a:rPr lang="en-US" dirty="0"/>
              <a:t>REBCO magnet development</a:t>
            </a:r>
          </a:p>
        </p:txBody>
      </p:sp>
      <p:sp>
        <p:nvSpPr>
          <p:cNvPr id="4" name="Date Placeholder 3">
            <a:extLst>
              <a:ext uri="{FF2B5EF4-FFF2-40B4-BE49-F238E27FC236}">
                <a16:creationId xmlns:a16="http://schemas.microsoft.com/office/drawing/2014/main" id="{52C9CD4D-8089-4764-8A0B-E3DF2EB44994}"/>
              </a:ext>
            </a:extLst>
          </p:cNvPr>
          <p:cNvSpPr>
            <a:spLocks noGrp="1"/>
          </p:cNvSpPr>
          <p:nvPr>
            <p:ph type="dt" sz="half" idx="10"/>
          </p:nvPr>
        </p:nvSpPr>
        <p:spPr/>
        <p:txBody>
          <a:bodyPr/>
          <a:lstStyle/>
          <a:p>
            <a:r>
              <a:rPr lang="en-US" altLang="en-US"/>
              <a:t>3/2/2021</a:t>
            </a:r>
          </a:p>
        </p:txBody>
      </p:sp>
      <p:sp>
        <p:nvSpPr>
          <p:cNvPr id="11" name="Content Placeholder 2">
            <a:extLst>
              <a:ext uri="{FF2B5EF4-FFF2-40B4-BE49-F238E27FC236}">
                <a16:creationId xmlns:a16="http://schemas.microsoft.com/office/drawing/2014/main" id="{09800427-F723-4C7D-B913-FD78B2845B06}"/>
              </a:ext>
            </a:extLst>
          </p:cNvPr>
          <p:cNvSpPr>
            <a:spLocks noGrp="1"/>
          </p:cNvSpPr>
          <p:nvPr>
            <p:ph idx="1"/>
          </p:nvPr>
        </p:nvSpPr>
        <p:spPr>
          <a:xfrm>
            <a:off x="452437" y="983848"/>
            <a:ext cx="8159128" cy="5220182"/>
          </a:xfrm>
        </p:spPr>
        <p:txBody>
          <a:bodyPr>
            <a:normAutofit fontScale="92500" lnSpcReduction="20000"/>
          </a:bodyPr>
          <a:lstStyle/>
          <a:p>
            <a:pPr>
              <a:lnSpc>
                <a:spcPct val="120000"/>
              </a:lnSpc>
            </a:pPr>
            <a:r>
              <a:rPr lang="en-US" sz="1800" dirty="0"/>
              <a:t>The project’s objective is to address the U.S. MDP goal #2: “Develop and demonstrate an HTS accelerator magnet with a self-field of 5 T or greater, compatible with operation in a hybrid HTS/LTS magnet for fields beyond 16T.” This is achieved through a series of steps:</a:t>
            </a:r>
          </a:p>
          <a:p>
            <a:pPr lvl="1">
              <a:lnSpc>
                <a:spcPct val="120000"/>
              </a:lnSpc>
            </a:pPr>
            <a:r>
              <a:rPr lang="en-US" sz="1600" dirty="0"/>
              <a:t>Short sample studies to determine the bending degradation;</a:t>
            </a:r>
          </a:p>
          <a:p>
            <a:pPr lvl="1">
              <a:lnSpc>
                <a:spcPct val="120000"/>
              </a:lnSpc>
            </a:pPr>
            <a:r>
              <a:rPr lang="en-US" sz="1600" dirty="0"/>
              <a:t>Initial COMB magnet demonstration (proof of principle) with a </a:t>
            </a:r>
            <a:r>
              <a:rPr lang="en-GB" sz="1600" dirty="0"/>
              <a:t>CORC®</a:t>
            </a:r>
            <a:r>
              <a:rPr lang="en-US" sz="1600" dirty="0"/>
              <a:t> cable made of average-performance REBCO tapes; </a:t>
            </a:r>
          </a:p>
          <a:p>
            <a:pPr lvl="1">
              <a:lnSpc>
                <a:spcPct val="120000"/>
              </a:lnSpc>
            </a:pPr>
            <a:r>
              <a:rPr lang="en-US" sz="1600" dirty="0"/>
              <a:t>Performance demonstration to reach 5 T self field goal in the HTS accelerator magnet using the CORC</a:t>
            </a:r>
            <a:r>
              <a:rPr lang="en-GB" sz="1600" dirty="0"/>
              <a:t>®</a:t>
            </a:r>
            <a:r>
              <a:rPr lang="en-US" sz="1600" dirty="0"/>
              <a:t> cable made of pre-sorted (high Je) REBCO tapes;</a:t>
            </a:r>
          </a:p>
          <a:p>
            <a:pPr lvl="1">
              <a:lnSpc>
                <a:spcPct val="120000"/>
              </a:lnSpc>
            </a:pPr>
            <a:r>
              <a:rPr lang="en-US" sz="1600" dirty="0"/>
              <a:t>Demonstration of the hybrid HTS/LTS magnet operation using a Nb</a:t>
            </a:r>
            <a:r>
              <a:rPr lang="en-US" sz="1600" baseline="-25000" dirty="0"/>
              <a:t>3</a:t>
            </a:r>
            <a:r>
              <a:rPr lang="en-US" sz="1600" dirty="0"/>
              <a:t>Sn coil </a:t>
            </a:r>
            <a:r>
              <a:rPr lang="en-US" sz="1600" dirty="0" err="1"/>
              <a:t>outsert</a:t>
            </a:r>
            <a:r>
              <a:rPr lang="en-US" sz="1600" dirty="0"/>
              <a:t>;</a:t>
            </a:r>
          </a:p>
          <a:p>
            <a:pPr lvl="1">
              <a:lnSpc>
                <a:spcPct val="120000"/>
              </a:lnSpc>
            </a:pPr>
            <a:r>
              <a:rPr lang="en-US" sz="1600" dirty="0"/>
              <a:t>Studies of the magnet parameter space to determine suitable designs and conductor requirements to reach 10 T standalone field and 5 T insert field. </a:t>
            </a:r>
          </a:p>
          <a:p>
            <a:pPr>
              <a:lnSpc>
                <a:spcPct val="120000"/>
              </a:lnSpc>
            </a:pPr>
            <a:r>
              <a:rPr lang="en-US" sz="1800" dirty="0"/>
              <a:t>Driving questions for area IIb REBCO magnets to be addressed:</a:t>
            </a:r>
          </a:p>
          <a:p>
            <a:pPr lvl="1">
              <a:lnSpc>
                <a:spcPct val="120000"/>
              </a:lnSpc>
            </a:pPr>
            <a:r>
              <a:rPr lang="en-US" sz="1600" dirty="0"/>
              <a:t>What performances and architectures should the conductor have? How can we make magnets using these conductors?</a:t>
            </a:r>
          </a:p>
          <a:p>
            <a:pPr lvl="1">
              <a:lnSpc>
                <a:spcPct val="120000"/>
              </a:lnSpc>
            </a:pPr>
            <a:r>
              <a:rPr lang="en-US" sz="1600" dirty="0"/>
              <a:t>What is the maximum dipole field a REBCO magnet can generate? What is the long-term conductor and magnet performance under cycling Lorentz loads? </a:t>
            </a:r>
          </a:p>
          <a:p>
            <a:pPr lvl="1">
              <a:lnSpc>
                <a:spcPct val="120000"/>
              </a:lnSpc>
            </a:pPr>
            <a:r>
              <a:rPr lang="en-US" sz="1600" dirty="0"/>
              <a:t>What is the magnet performance? How does it quench? How can one protect the magnet during a quench? What is the field quality of REBCO accelerator magnets?</a:t>
            </a:r>
          </a:p>
          <a:p>
            <a:pPr lvl="1">
              <a:lnSpc>
                <a:spcPct val="120000"/>
              </a:lnSpc>
            </a:pPr>
            <a:r>
              <a:rPr lang="en-US" sz="1600" dirty="0"/>
              <a:t>How can we characterize the transport performance for long conductors?</a:t>
            </a:r>
          </a:p>
        </p:txBody>
      </p:sp>
      <p:sp>
        <p:nvSpPr>
          <p:cNvPr id="3" name="Footer Placeholder 2">
            <a:extLst>
              <a:ext uri="{FF2B5EF4-FFF2-40B4-BE49-F238E27FC236}">
                <a16:creationId xmlns:a16="http://schemas.microsoft.com/office/drawing/2014/main" id="{E50B827B-0A0A-4EB0-8165-216E55B72EEE}"/>
              </a:ext>
            </a:extLst>
          </p:cNvPr>
          <p:cNvSpPr>
            <a:spLocks noGrp="1"/>
          </p:cNvSpPr>
          <p:nvPr>
            <p:ph type="ftr" sz="quarter" idx="11"/>
          </p:nvPr>
        </p:nvSpPr>
        <p:spPr/>
        <p:txBody>
          <a:bodyPr/>
          <a:lstStyle/>
          <a:p>
            <a:pPr>
              <a:defRPr/>
            </a:pPr>
            <a:r>
              <a:rPr lang="en-US"/>
              <a:t>V. Kashikhin, V. Lombardo | REBCO technology - Part 2</a:t>
            </a:r>
            <a:endParaRPr lang="en-US" b="1"/>
          </a:p>
        </p:txBody>
      </p:sp>
      <p:sp>
        <p:nvSpPr>
          <p:cNvPr id="7" name="Slide Number Placeholder 6">
            <a:extLst>
              <a:ext uri="{FF2B5EF4-FFF2-40B4-BE49-F238E27FC236}">
                <a16:creationId xmlns:a16="http://schemas.microsoft.com/office/drawing/2014/main" id="{EABA3F10-43A3-4612-A4D5-638ED6031C49}"/>
              </a:ext>
            </a:extLst>
          </p:cNvPr>
          <p:cNvSpPr>
            <a:spLocks noGrp="1"/>
          </p:cNvSpPr>
          <p:nvPr>
            <p:ph type="sldNum" sz="quarter" idx="12"/>
          </p:nvPr>
        </p:nvSpPr>
        <p:spPr/>
        <p:txBody>
          <a:bodyPr/>
          <a:lstStyle/>
          <a:p>
            <a:fld id="{52E9C158-AEF1-41A2-A6CE-6F0BAB305EFD}" type="slidenum">
              <a:rPr lang="en-US" altLang="en-US" smtClean="0"/>
              <a:pPr/>
              <a:t>2</a:t>
            </a:fld>
            <a:endParaRPr lang="en-US" altLang="en-US"/>
          </a:p>
        </p:txBody>
      </p:sp>
    </p:spTree>
    <p:extLst>
      <p:ext uri="{BB962C8B-B14F-4D97-AF65-F5344CB8AC3E}">
        <p14:creationId xmlns:p14="http://schemas.microsoft.com/office/powerpoint/2010/main" val="3060559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ECF6356-F968-4ACD-8815-DE16C464407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14221" y="1124939"/>
            <a:ext cx="5151550" cy="4270834"/>
          </a:xfrm>
          <a:prstGeom prst="rect">
            <a:avLst/>
          </a:prstGeom>
        </p:spPr>
      </p:pic>
      <p:sp>
        <p:nvSpPr>
          <p:cNvPr id="2" name="Title 1">
            <a:extLst>
              <a:ext uri="{FF2B5EF4-FFF2-40B4-BE49-F238E27FC236}">
                <a16:creationId xmlns:a16="http://schemas.microsoft.com/office/drawing/2014/main" id="{41B88F6C-0491-4E25-94D6-BEC03401556B}"/>
              </a:ext>
            </a:extLst>
          </p:cNvPr>
          <p:cNvSpPr>
            <a:spLocks noGrp="1"/>
          </p:cNvSpPr>
          <p:nvPr>
            <p:ph type="title"/>
          </p:nvPr>
        </p:nvSpPr>
        <p:spPr/>
        <p:txBody>
          <a:bodyPr/>
          <a:lstStyle/>
          <a:p>
            <a:r>
              <a:rPr lang="en-US" dirty="0"/>
              <a:t>Conductor On Molded Barrel (COMB) magnet technology </a:t>
            </a:r>
          </a:p>
        </p:txBody>
      </p:sp>
      <p:sp>
        <p:nvSpPr>
          <p:cNvPr id="4" name="Date Placeholder 3">
            <a:extLst>
              <a:ext uri="{FF2B5EF4-FFF2-40B4-BE49-F238E27FC236}">
                <a16:creationId xmlns:a16="http://schemas.microsoft.com/office/drawing/2014/main" id="{52C9CD4D-8089-4764-8A0B-E3DF2EB44994}"/>
              </a:ext>
            </a:extLst>
          </p:cNvPr>
          <p:cNvSpPr>
            <a:spLocks noGrp="1"/>
          </p:cNvSpPr>
          <p:nvPr>
            <p:ph type="dt" sz="half" idx="10"/>
          </p:nvPr>
        </p:nvSpPr>
        <p:spPr/>
        <p:txBody>
          <a:bodyPr/>
          <a:lstStyle/>
          <a:p>
            <a:r>
              <a:rPr lang="en-US" altLang="en-US"/>
              <a:t>3/2/2021</a:t>
            </a:r>
          </a:p>
        </p:txBody>
      </p:sp>
      <p:pic>
        <p:nvPicPr>
          <p:cNvPr id="8" name="Picture 7">
            <a:extLst>
              <a:ext uri="{FF2B5EF4-FFF2-40B4-BE49-F238E27FC236}">
                <a16:creationId xmlns:a16="http://schemas.microsoft.com/office/drawing/2014/main" id="{F74D5528-982A-431E-B2BC-D561B279B23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127"/>
          <a:stretch/>
        </p:blipFill>
        <p:spPr>
          <a:xfrm rot="167198">
            <a:off x="5375082" y="952317"/>
            <a:ext cx="3576484" cy="2140360"/>
          </a:xfrm>
          <a:prstGeom prst="rect">
            <a:avLst/>
          </a:prstGeom>
        </p:spPr>
      </p:pic>
      <p:pic>
        <p:nvPicPr>
          <p:cNvPr id="15" name="Picture 14">
            <a:extLst>
              <a:ext uri="{FF2B5EF4-FFF2-40B4-BE49-F238E27FC236}">
                <a16:creationId xmlns:a16="http://schemas.microsoft.com/office/drawing/2014/main" id="{70A37BFA-0E75-4EAE-A3BE-85F6EE9FAFA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966804">
            <a:off x="3150245" y="3405824"/>
            <a:ext cx="3688295" cy="2074666"/>
          </a:xfrm>
          <a:prstGeom prst="rect">
            <a:avLst/>
          </a:prstGeom>
        </p:spPr>
      </p:pic>
      <p:pic>
        <p:nvPicPr>
          <p:cNvPr id="13" name="Picture 12" descr="D:\Project\HFM\COMB\IPAC pictures\F2_2.png">
            <a:extLst>
              <a:ext uri="{FF2B5EF4-FFF2-40B4-BE49-F238E27FC236}">
                <a16:creationId xmlns:a16="http://schemas.microsoft.com/office/drawing/2014/main" id="{F735B8FE-6208-4F2D-83DD-E9C62A73A7FC}"/>
              </a:ext>
            </a:extLst>
          </p:cNvPr>
          <p:cNvPicPr/>
          <p:nvPr/>
        </p:nvPicPr>
        <p:blipFill rotWithShape="1">
          <a:blip r:embed="rId5" cstate="print">
            <a:extLst>
              <a:ext uri="{28A0092B-C50C-407E-A947-70E740481C1C}">
                <a14:useLocalDpi xmlns:a14="http://schemas.microsoft.com/office/drawing/2010/main"/>
              </a:ext>
            </a:extLst>
          </a:blip>
          <a:srcRect/>
          <a:stretch/>
        </p:blipFill>
        <p:spPr bwMode="auto">
          <a:xfrm>
            <a:off x="124376" y="3934949"/>
            <a:ext cx="2777130" cy="2263485"/>
          </a:xfrm>
          <a:prstGeom prst="rect">
            <a:avLst/>
          </a:prstGeom>
          <a:noFill/>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A5E41674-EE3C-45C7-890A-AFBCDFC37335}"/>
              </a:ext>
            </a:extLst>
          </p:cNvPr>
          <p:cNvSpPr txBox="1"/>
          <p:nvPr/>
        </p:nvSpPr>
        <p:spPr>
          <a:xfrm>
            <a:off x="354154" y="866644"/>
            <a:ext cx="1837747" cy="369332"/>
          </a:xfrm>
          <a:prstGeom prst="rect">
            <a:avLst/>
          </a:prstGeom>
          <a:noFill/>
        </p:spPr>
        <p:txBody>
          <a:bodyPr wrap="none" rtlCol="0">
            <a:spAutoFit/>
          </a:bodyPr>
          <a:lstStyle/>
          <a:p>
            <a:r>
              <a:rPr lang="en-US" sz="1800" dirty="0"/>
              <a:t>Magnetic field (T)</a:t>
            </a:r>
          </a:p>
        </p:txBody>
      </p:sp>
      <p:sp>
        <p:nvSpPr>
          <p:cNvPr id="16" name="TextBox 15">
            <a:extLst>
              <a:ext uri="{FF2B5EF4-FFF2-40B4-BE49-F238E27FC236}">
                <a16:creationId xmlns:a16="http://schemas.microsoft.com/office/drawing/2014/main" id="{1D8BA393-D002-466D-88B4-43E48BDB1904}"/>
              </a:ext>
            </a:extLst>
          </p:cNvPr>
          <p:cNvSpPr txBox="1"/>
          <p:nvPr/>
        </p:nvSpPr>
        <p:spPr>
          <a:xfrm>
            <a:off x="124376" y="3565617"/>
            <a:ext cx="2370970" cy="369332"/>
          </a:xfrm>
          <a:prstGeom prst="rect">
            <a:avLst/>
          </a:prstGeom>
          <a:noFill/>
        </p:spPr>
        <p:txBody>
          <a:bodyPr wrap="none" rtlCol="0">
            <a:spAutoFit/>
          </a:bodyPr>
          <a:lstStyle/>
          <a:p>
            <a:r>
              <a:rPr lang="en-US" sz="1800" dirty="0"/>
              <a:t>Equivalent stress (MPa)</a:t>
            </a:r>
          </a:p>
        </p:txBody>
      </p:sp>
      <p:grpSp>
        <p:nvGrpSpPr>
          <p:cNvPr id="19" name="Group 18">
            <a:extLst>
              <a:ext uri="{FF2B5EF4-FFF2-40B4-BE49-F238E27FC236}">
                <a16:creationId xmlns:a16="http://schemas.microsoft.com/office/drawing/2014/main" id="{FF238CD3-10B3-4CCC-A7EA-3465B1CB310E}"/>
              </a:ext>
            </a:extLst>
          </p:cNvPr>
          <p:cNvGrpSpPr/>
          <p:nvPr/>
        </p:nvGrpSpPr>
        <p:grpSpPr>
          <a:xfrm>
            <a:off x="124375" y="1180516"/>
            <a:ext cx="2701083" cy="2319320"/>
            <a:chOff x="124375" y="1180516"/>
            <a:chExt cx="2701083" cy="2319320"/>
          </a:xfrm>
        </p:grpSpPr>
        <p:pic>
          <p:nvPicPr>
            <p:cNvPr id="12" name="Picture 11" descr="D:\Project\HFM\COMB\IPAC pictures\F1_2.png">
              <a:extLst>
                <a:ext uri="{FF2B5EF4-FFF2-40B4-BE49-F238E27FC236}">
                  <a16:creationId xmlns:a16="http://schemas.microsoft.com/office/drawing/2014/main" id="{21DD1D74-DD81-433B-89D0-36DA1BC4183A}"/>
                </a:ext>
              </a:extLst>
            </p:cNvPr>
            <p:cNvPicPr/>
            <p:nvPr/>
          </p:nvPicPr>
          <p:blipFill rotWithShape="1">
            <a:blip r:embed="rId6" cstate="print">
              <a:extLst>
                <a:ext uri="{28A0092B-C50C-407E-A947-70E740481C1C}">
                  <a14:useLocalDpi xmlns:a14="http://schemas.microsoft.com/office/drawing/2010/main"/>
                </a:ext>
              </a:extLst>
            </a:blip>
            <a:srcRect/>
            <a:stretch/>
          </p:blipFill>
          <p:spPr bwMode="auto">
            <a:xfrm>
              <a:off x="124375" y="1212739"/>
              <a:ext cx="2297304" cy="2254874"/>
            </a:xfrm>
            <a:prstGeom prst="rect">
              <a:avLst/>
            </a:prstGeom>
            <a:noFill/>
            <a:ln>
              <a:noFill/>
            </a:ln>
            <a:extLst>
              <a:ext uri="{53640926-AAD7-44D8-BBD7-CCE9431645EC}">
                <a14:shadowObscured xmlns:a14="http://schemas.microsoft.com/office/drawing/2010/main"/>
              </a:ext>
            </a:extLst>
          </p:spPr>
        </p:pic>
        <p:pic>
          <p:nvPicPr>
            <p:cNvPr id="17" name="Picture 16" descr="D:\Project\HFM\COMB\IPAC pictures\F1_4.png">
              <a:extLst>
                <a:ext uri="{FF2B5EF4-FFF2-40B4-BE49-F238E27FC236}">
                  <a16:creationId xmlns:a16="http://schemas.microsoft.com/office/drawing/2014/main" id="{BC880D22-34CE-4E7B-98BC-180328CBB5A2}"/>
                </a:ext>
              </a:extLst>
            </p:cNvPr>
            <p:cNvPicPr/>
            <p:nvPr/>
          </p:nvPicPr>
          <p:blipFill rotWithShape="1">
            <a:blip r:embed="rId7" cstate="print">
              <a:extLst>
                <a:ext uri="{28A0092B-C50C-407E-A947-70E740481C1C}">
                  <a14:useLocalDpi xmlns:a14="http://schemas.microsoft.com/office/drawing/2010/main"/>
                </a:ext>
              </a:extLst>
            </a:blip>
            <a:srcRect/>
            <a:stretch/>
          </p:blipFill>
          <p:spPr bwMode="auto">
            <a:xfrm>
              <a:off x="2468965" y="1180516"/>
              <a:ext cx="356493" cy="2319320"/>
            </a:xfrm>
            <a:prstGeom prst="rect">
              <a:avLst/>
            </a:prstGeom>
            <a:noFill/>
            <a:ln>
              <a:noFill/>
            </a:ln>
            <a:extLst>
              <a:ext uri="{53640926-AAD7-44D8-BBD7-CCE9431645EC}">
                <a14:shadowObscured xmlns:a14="http://schemas.microsoft.com/office/drawing/2010/main"/>
              </a:ext>
            </a:extLst>
          </p:spPr>
        </p:pic>
      </p:grpSp>
      <p:sp>
        <p:nvSpPr>
          <p:cNvPr id="18" name="Rectangle 17">
            <a:extLst>
              <a:ext uri="{FF2B5EF4-FFF2-40B4-BE49-F238E27FC236}">
                <a16:creationId xmlns:a16="http://schemas.microsoft.com/office/drawing/2014/main" id="{4D2F933E-8608-44CB-9824-6802DE496D59}"/>
              </a:ext>
            </a:extLst>
          </p:cNvPr>
          <p:cNvSpPr/>
          <p:nvPr/>
        </p:nvSpPr>
        <p:spPr>
          <a:xfrm>
            <a:off x="6843950" y="5402334"/>
            <a:ext cx="2212469" cy="830997"/>
          </a:xfrm>
          <a:prstGeom prst="rect">
            <a:avLst/>
          </a:prstGeom>
        </p:spPr>
        <p:txBody>
          <a:bodyPr wrap="square">
            <a:spAutoFit/>
          </a:bodyPr>
          <a:lstStyle/>
          <a:p>
            <a:r>
              <a:rPr lang="en-US" sz="1600" dirty="0"/>
              <a:t>60-mm OD mock-up coil built to demonstrate manufacturability</a:t>
            </a:r>
          </a:p>
        </p:txBody>
      </p:sp>
      <p:cxnSp>
        <p:nvCxnSpPr>
          <p:cNvPr id="10" name="Straight Arrow Connector 9">
            <a:extLst>
              <a:ext uri="{FF2B5EF4-FFF2-40B4-BE49-F238E27FC236}">
                <a16:creationId xmlns:a16="http://schemas.microsoft.com/office/drawing/2014/main" id="{47B5FB13-DBA6-4701-A671-55582F13508D}"/>
              </a:ext>
            </a:extLst>
          </p:cNvPr>
          <p:cNvCxnSpPr>
            <a:cxnSpLocks/>
            <a:stCxn id="26" idx="2"/>
          </p:cNvCxnSpPr>
          <p:nvPr/>
        </p:nvCxnSpPr>
        <p:spPr>
          <a:xfrm>
            <a:off x="1118863" y="1875461"/>
            <a:ext cx="167356" cy="517097"/>
          </a:xfrm>
          <a:prstGeom prst="straightConnector1">
            <a:avLst/>
          </a:prstGeom>
          <a:ln w="15875">
            <a:solidFill>
              <a:schemeClr val="accent6"/>
            </a:solidFill>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EC9B8BEE-7C22-41ED-8FF1-CCA053B39456}"/>
              </a:ext>
            </a:extLst>
          </p:cNvPr>
          <p:cNvCxnSpPr>
            <a:cxnSpLocks/>
            <a:stCxn id="26" idx="2"/>
          </p:cNvCxnSpPr>
          <p:nvPr/>
        </p:nvCxnSpPr>
        <p:spPr>
          <a:xfrm>
            <a:off x="1118863" y="1875461"/>
            <a:ext cx="649671" cy="464715"/>
          </a:xfrm>
          <a:prstGeom prst="straightConnector1">
            <a:avLst/>
          </a:prstGeom>
          <a:ln w="15875">
            <a:solidFill>
              <a:schemeClr val="accent6"/>
            </a:solidFill>
            <a:tailEnd type="triangle" w="sm" len="lg"/>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0F7E09CE-42F2-4CE2-B9DE-7BDEFE164922}"/>
              </a:ext>
            </a:extLst>
          </p:cNvPr>
          <p:cNvSpPr txBox="1"/>
          <p:nvPr/>
        </p:nvSpPr>
        <p:spPr>
          <a:xfrm>
            <a:off x="778831" y="1672328"/>
            <a:ext cx="680063" cy="203133"/>
          </a:xfrm>
          <a:prstGeom prst="rect">
            <a:avLst/>
          </a:prstGeom>
          <a:solidFill>
            <a:schemeClr val="bg1"/>
          </a:solidFill>
        </p:spPr>
        <p:txBody>
          <a:bodyPr wrap="square" lIns="9144" tIns="9144" rIns="9144" bIns="9144" rtlCol="0">
            <a:spAutoFit/>
          </a:bodyPr>
          <a:lstStyle/>
          <a:p>
            <a:r>
              <a:rPr lang="en-US" sz="1200" b="1" dirty="0">
                <a:solidFill>
                  <a:schemeClr val="accent4"/>
                </a:solidFill>
              </a:rPr>
              <a:t>Nb</a:t>
            </a:r>
            <a:r>
              <a:rPr lang="en-US" sz="1200" b="1" baseline="-25000" dirty="0">
                <a:solidFill>
                  <a:schemeClr val="accent4"/>
                </a:solidFill>
              </a:rPr>
              <a:t>3</a:t>
            </a:r>
            <a:r>
              <a:rPr lang="en-US" sz="1200" b="1" dirty="0">
                <a:solidFill>
                  <a:schemeClr val="accent4"/>
                </a:solidFill>
              </a:rPr>
              <a:t>Sn coil</a:t>
            </a:r>
          </a:p>
        </p:txBody>
      </p:sp>
      <p:sp>
        <p:nvSpPr>
          <p:cNvPr id="27" name="TextBox 26">
            <a:extLst>
              <a:ext uri="{FF2B5EF4-FFF2-40B4-BE49-F238E27FC236}">
                <a16:creationId xmlns:a16="http://schemas.microsoft.com/office/drawing/2014/main" id="{FFBA6CB9-5D2C-407C-B8AC-7ACB7603C71C}"/>
              </a:ext>
            </a:extLst>
          </p:cNvPr>
          <p:cNvSpPr txBox="1"/>
          <p:nvPr/>
        </p:nvSpPr>
        <p:spPr>
          <a:xfrm>
            <a:off x="186694" y="1889285"/>
            <a:ext cx="551499" cy="203133"/>
          </a:xfrm>
          <a:prstGeom prst="rect">
            <a:avLst/>
          </a:prstGeom>
          <a:solidFill>
            <a:schemeClr val="bg1"/>
          </a:solidFill>
        </p:spPr>
        <p:txBody>
          <a:bodyPr wrap="square" lIns="9144" tIns="9144" rIns="9144" bIns="9144" rtlCol="0">
            <a:spAutoFit/>
          </a:bodyPr>
          <a:lstStyle/>
          <a:p>
            <a:r>
              <a:rPr lang="en-US" sz="1200" b="1" dirty="0">
                <a:solidFill>
                  <a:schemeClr val="accent4"/>
                </a:solidFill>
              </a:rPr>
              <a:t>HTS coil</a:t>
            </a:r>
          </a:p>
        </p:txBody>
      </p:sp>
      <p:cxnSp>
        <p:nvCxnSpPr>
          <p:cNvPr id="28" name="Straight Arrow Connector 27">
            <a:extLst>
              <a:ext uri="{FF2B5EF4-FFF2-40B4-BE49-F238E27FC236}">
                <a16:creationId xmlns:a16="http://schemas.microsoft.com/office/drawing/2014/main" id="{A610E18E-CE1C-4A79-8783-F4807F13C64F}"/>
              </a:ext>
            </a:extLst>
          </p:cNvPr>
          <p:cNvCxnSpPr>
            <a:cxnSpLocks/>
          </p:cNvCxnSpPr>
          <p:nvPr/>
        </p:nvCxnSpPr>
        <p:spPr>
          <a:xfrm>
            <a:off x="697556" y="2076139"/>
            <a:ext cx="81275" cy="316419"/>
          </a:xfrm>
          <a:prstGeom prst="straightConnector1">
            <a:avLst/>
          </a:prstGeom>
          <a:ln w="15875">
            <a:solidFill>
              <a:schemeClr val="accent6"/>
            </a:solidFill>
            <a:tailEnd type="triangle" w="sm" len="lg"/>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F17ABA39-E40D-4992-B8D0-D146D1E0CAE2}"/>
              </a:ext>
            </a:extLst>
          </p:cNvPr>
          <p:cNvCxnSpPr>
            <a:cxnSpLocks/>
          </p:cNvCxnSpPr>
          <p:nvPr/>
        </p:nvCxnSpPr>
        <p:spPr>
          <a:xfrm>
            <a:off x="697556" y="2092418"/>
            <a:ext cx="238182" cy="253758"/>
          </a:xfrm>
          <a:prstGeom prst="straightConnector1">
            <a:avLst/>
          </a:prstGeom>
          <a:ln w="15875">
            <a:solidFill>
              <a:schemeClr val="accent6"/>
            </a:solidFill>
            <a:tailEnd type="triangle" w="sm" len="lg"/>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6BCA6B18-6E9E-444E-8AF1-92962E433531}"/>
              </a:ext>
            </a:extLst>
          </p:cNvPr>
          <p:cNvCxnSpPr>
            <a:cxnSpLocks/>
          </p:cNvCxnSpPr>
          <p:nvPr/>
        </p:nvCxnSpPr>
        <p:spPr>
          <a:xfrm>
            <a:off x="676275" y="5508017"/>
            <a:ext cx="624565" cy="196673"/>
          </a:xfrm>
          <a:prstGeom prst="straightConnector1">
            <a:avLst/>
          </a:prstGeom>
          <a:ln w="15875">
            <a:solidFill>
              <a:schemeClr val="accent6"/>
            </a:solidFill>
            <a:tailEnd type="triangle" w="sm" len="lg"/>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47650E4E-3CBC-4418-B4D6-761A5E946097}"/>
              </a:ext>
            </a:extLst>
          </p:cNvPr>
          <p:cNvCxnSpPr>
            <a:cxnSpLocks/>
            <a:stCxn id="48" idx="3"/>
          </p:cNvCxnSpPr>
          <p:nvPr/>
        </p:nvCxnSpPr>
        <p:spPr>
          <a:xfrm>
            <a:off x="730023" y="5761456"/>
            <a:ext cx="930385" cy="190106"/>
          </a:xfrm>
          <a:prstGeom prst="straightConnector1">
            <a:avLst/>
          </a:prstGeom>
          <a:ln w="15875">
            <a:solidFill>
              <a:schemeClr val="accent6"/>
            </a:solidFill>
            <a:tailEnd type="triangle" w="sm" len="lg"/>
          </a:ln>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008A0B1B-670E-4FBB-A24B-EE3159A30954}"/>
              </a:ext>
            </a:extLst>
          </p:cNvPr>
          <p:cNvSpPr txBox="1"/>
          <p:nvPr/>
        </p:nvSpPr>
        <p:spPr>
          <a:xfrm>
            <a:off x="140716" y="5388024"/>
            <a:ext cx="597477" cy="203133"/>
          </a:xfrm>
          <a:prstGeom prst="rect">
            <a:avLst/>
          </a:prstGeom>
          <a:solidFill>
            <a:schemeClr val="bg1"/>
          </a:solidFill>
        </p:spPr>
        <p:txBody>
          <a:bodyPr wrap="square" lIns="9144" tIns="9144" rIns="9144" bIns="9144" rtlCol="0">
            <a:spAutoFit/>
          </a:bodyPr>
          <a:lstStyle/>
          <a:p>
            <a:r>
              <a:rPr lang="en-US" sz="1200" b="1" dirty="0">
                <a:solidFill>
                  <a:schemeClr val="accent4"/>
                </a:solidFill>
              </a:rPr>
              <a:t>110 MPa</a:t>
            </a:r>
          </a:p>
        </p:txBody>
      </p:sp>
      <p:sp>
        <p:nvSpPr>
          <p:cNvPr id="48" name="TextBox 47">
            <a:extLst>
              <a:ext uri="{FF2B5EF4-FFF2-40B4-BE49-F238E27FC236}">
                <a16:creationId xmlns:a16="http://schemas.microsoft.com/office/drawing/2014/main" id="{F9BC5C39-8E37-4392-8E72-522F1B722EBE}"/>
              </a:ext>
            </a:extLst>
          </p:cNvPr>
          <p:cNvSpPr txBox="1"/>
          <p:nvPr/>
        </p:nvSpPr>
        <p:spPr>
          <a:xfrm>
            <a:off x="132546" y="5659889"/>
            <a:ext cx="597477" cy="203133"/>
          </a:xfrm>
          <a:prstGeom prst="rect">
            <a:avLst/>
          </a:prstGeom>
          <a:solidFill>
            <a:schemeClr val="bg1"/>
          </a:solidFill>
        </p:spPr>
        <p:txBody>
          <a:bodyPr wrap="square" lIns="9144" tIns="9144" rIns="9144" bIns="9144" rtlCol="0">
            <a:spAutoFit/>
          </a:bodyPr>
          <a:lstStyle/>
          <a:p>
            <a:r>
              <a:rPr lang="en-US" sz="1200" b="1" dirty="0">
                <a:solidFill>
                  <a:schemeClr val="accent4"/>
                </a:solidFill>
              </a:rPr>
              <a:t>160 MPa</a:t>
            </a:r>
          </a:p>
        </p:txBody>
      </p:sp>
      <p:sp>
        <p:nvSpPr>
          <p:cNvPr id="50" name="TextBox 49">
            <a:extLst>
              <a:ext uri="{FF2B5EF4-FFF2-40B4-BE49-F238E27FC236}">
                <a16:creationId xmlns:a16="http://schemas.microsoft.com/office/drawing/2014/main" id="{21E38EE9-AEC1-4DCA-B210-33ACDE73DA55}"/>
              </a:ext>
            </a:extLst>
          </p:cNvPr>
          <p:cNvSpPr txBox="1"/>
          <p:nvPr/>
        </p:nvSpPr>
        <p:spPr>
          <a:xfrm>
            <a:off x="183624" y="3046548"/>
            <a:ext cx="1084450" cy="387798"/>
          </a:xfrm>
          <a:prstGeom prst="rect">
            <a:avLst/>
          </a:prstGeom>
          <a:solidFill>
            <a:schemeClr val="bg1"/>
          </a:solidFill>
        </p:spPr>
        <p:txBody>
          <a:bodyPr wrap="square" lIns="9144" tIns="9144" rIns="9144" bIns="9144" rtlCol="0">
            <a:spAutoFit/>
          </a:bodyPr>
          <a:lstStyle/>
          <a:p>
            <a:r>
              <a:rPr lang="en-US" sz="1200" b="1" dirty="0">
                <a:solidFill>
                  <a:schemeClr val="accent4"/>
                </a:solidFill>
              </a:rPr>
              <a:t>+1.25 T in Nb</a:t>
            </a:r>
            <a:r>
              <a:rPr lang="en-US" sz="1200" b="1" baseline="-25000" dirty="0">
                <a:solidFill>
                  <a:schemeClr val="accent4"/>
                </a:solidFill>
              </a:rPr>
              <a:t>3</a:t>
            </a:r>
            <a:r>
              <a:rPr lang="en-US" sz="1200" b="1" dirty="0">
                <a:solidFill>
                  <a:schemeClr val="accent4"/>
                </a:solidFill>
              </a:rPr>
              <a:t>Sn 4.4 T standalone</a:t>
            </a:r>
          </a:p>
        </p:txBody>
      </p:sp>
      <p:sp>
        <p:nvSpPr>
          <p:cNvPr id="51" name="TextBox 50">
            <a:extLst>
              <a:ext uri="{FF2B5EF4-FFF2-40B4-BE49-F238E27FC236}">
                <a16:creationId xmlns:a16="http://schemas.microsoft.com/office/drawing/2014/main" id="{F0C274AE-E316-486F-B36A-92024046F2B5}"/>
              </a:ext>
            </a:extLst>
          </p:cNvPr>
          <p:cNvSpPr txBox="1"/>
          <p:nvPr/>
        </p:nvSpPr>
        <p:spPr>
          <a:xfrm>
            <a:off x="124375" y="5960489"/>
            <a:ext cx="1143699" cy="203133"/>
          </a:xfrm>
          <a:prstGeom prst="rect">
            <a:avLst/>
          </a:prstGeom>
          <a:solidFill>
            <a:schemeClr val="bg1"/>
          </a:solidFill>
        </p:spPr>
        <p:txBody>
          <a:bodyPr wrap="square" lIns="9144" tIns="9144" rIns="9144" bIns="9144" rtlCol="0">
            <a:spAutoFit/>
          </a:bodyPr>
          <a:lstStyle/>
          <a:p>
            <a:r>
              <a:rPr lang="en-US" sz="1200" b="1" dirty="0">
                <a:solidFill>
                  <a:schemeClr val="accent4"/>
                </a:solidFill>
              </a:rPr>
              <a:t>Within safe limits</a:t>
            </a:r>
          </a:p>
        </p:txBody>
      </p:sp>
      <p:sp>
        <p:nvSpPr>
          <p:cNvPr id="7" name="Footer Placeholder 6">
            <a:extLst>
              <a:ext uri="{FF2B5EF4-FFF2-40B4-BE49-F238E27FC236}">
                <a16:creationId xmlns:a16="http://schemas.microsoft.com/office/drawing/2014/main" id="{FC94915B-B910-4305-8505-E58AA95A0EDC}"/>
              </a:ext>
            </a:extLst>
          </p:cNvPr>
          <p:cNvSpPr>
            <a:spLocks noGrp="1"/>
          </p:cNvSpPr>
          <p:nvPr>
            <p:ph type="ftr" sz="quarter" idx="11"/>
          </p:nvPr>
        </p:nvSpPr>
        <p:spPr/>
        <p:txBody>
          <a:bodyPr/>
          <a:lstStyle/>
          <a:p>
            <a:pPr>
              <a:defRPr/>
            </a:pPr>
            <a:r>
              <a:rPr lang="en-US"/>
              <a:t>V. Kashikhin, V. Lombardo | REBCO technology - Part 2</a:t>
            </a:r>
            <a:endParaRPr lang="en-US" b="1"/>
          </a:p>
        </p:txBody>
      </p:sp>
      <p:sp>
        <p:nvSpPr>
          <p:cNvPr id="9" name="Slide Number Placeholder 8">
            <a:extLst>
              <a:ext uri="{FF2B5EF4-FFF2-40B4-BE49-F238E27FC236}">
                <a16:creationId xmlns:a16="http://schemas.microsoft.com/office/drawing/2014/main" id="{77E942C6-2A64-43B9-BA0D-11B9B33D14BC}"/>
              </a:ext>
            </a:extLst>
          </p:cNvPr>
          <p:cNvSpPr>
            <a:spLocks noGrp="1"/>
          </p:cNvSpPr>
          <p:nvPr>
            <p:ph type="sldNum" sz="quarter" idx="12"/>
          </p:nvPr>
        </p:nvSpPr>
        <p:spPr/>
        <p:txBody>
          <a:bodyPr/>
          <a:lstStyle/>
          <a:p>
            <a:fld id="{52E9C158-AEF1-41A2-A6CE-6F0BAB305EFD}" type="slidenum">
              <a:rPr lang="en-US" altLang="en-US" smtClean="0"/>
              <a:pPr/>
              <a:t>3</a:t>
            </a:fld>
            <a:endParaRPr lang="en-US" altLang="en-US"/>
          </a:p>
        </p:txBody>
      </p:sp>
      <p:sp>
        <p:nvSpPr>
          <p:cNvPr id="29" name="Rectangle 28">
            <a:extLst>
              <a:ext uri="{FF2B5EF4-FFF2-40B4-BE49-F238E27FC236}">
                <a16:creationId xmlns:a16="http://schemas.microsoft.com/office/drawing/2014/main" id="{BEC311E0-05A4-477D-B799-223093C3093D}"/>
              </a:ext>
            </a:extLst>
          </p:cNvPr>
          <p:cNvSpPr/>
          <p:nvPr/>
        </p:nvSpPr>
        <p:spPr>
          <a:xfrm>
            <a:off x="2934792" y="5359810"/>
            <a:ext cx="2212469" cy="830997"/>
          </a:xfrm>
          <a:prstGeom prst="rect">
            <a:avLst/>
          </a:prstGeom>
        </p:spPr>
        <p:txBody>
          <a:bodyPr wrap="square">
            <a:spAutoFit/>
          </a:bodyPr>
          <a:lstStyle/>
          <a:p>
            <a:r>
              <a:rPr lang="en-US" sz="1600" dirty="0"/>
              <a:t>120-mm OD coil for the first superconducting model</a:t>
            </a:r>
          </a:p>
        </p:txBody>
      </p:sp>
      <p:cxnSp>
        <p:nvCxnSpPr>
          <p:cNvPr id="30" name="Straight Arrow Connector 29">
            <a:extLst>
              <a:ext uri="{FF2B5EF4-FFF2-40B4-BE49-F238E27FC236}">
                <a16:creationId xmlns:a16="http://schemas.microsoft.com/office/drawing/2014/main" id="{E7B37F49-A075-43A7-B7CE-73DA9D7488E4}"/>
              </a:ext>
            </a:extLst>
          </p:cNvPr>
          <p:cNvCxnSpPr>
            <a:cxnSpLocks/>
          </p:cNvCxnSpPr>
          <p:nvPr/>
        </p:nvCxnSpPr>
        <p:spPr>
          <a:xfrm flipH="1" flipV="1">
            <a:off x="2997529" y="4800601"/>
            <a:ext cx="1026026" cy="552648"/>
          </a:xfrm>
          <a:prstGeom prst="straightConnector1">
            <a:avLst/>
          </a:prstGeom>
          <a:ln w="15875">
            <a:solidFill>
              <a:schemeClr val="accent6"/>
            </a:solidFill>
            <a:tailEnd type="triangle" w="sm" len="lg"/>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40ACAA8D-3F95-4457-AF7E-49AE781A1CD3}"/>
              </a:ext>
            </a:extLst>
          </p:cNvPr>
          <p:cNvCxnSpPr>
            <a:cxnSpLocks/>
          </p:cNvCxnSpPr>
          <p:nvPr/>
        </p:nvCxnSpPr>
        <p:spPr>
          <a:xfrm flipH="1" flipV="1">
            <a:off x="2825459" y="2695507"/>
            <a:ext cx="1198096" cy="2657742"/>
          </a:xfrm>
          <a:prstGeom prst="straightConnector1">
            <a:avLst/>
          </a:prstGeom>
          <a:ln w="15875">
            <a:solidFill>
              <a:schemeClr val="accent6"/>
            </a:solidFill>
            <a:tailEnd type="triangle" w="sm"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3966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7E731-72F6-4A13-AE66-014733B163D0}"/>
              </a:ext>
            </a:extLst>
          </p:cNvPr>
          <p:cNvSpPr>
            <a:spLocks noGrp="1"/>
          </p:cNvSpPr>
          <p:nvPr>
            <p:ph type="title"/>
          </p:nvPr>
        </p:nvSpPr>
        <p:spPr/>
        <p:txBody>
          <a:bodyPr/>
          <a:lstStyle/>
          <a:p>
            <a:r>
              <a:rPr lang="en-US" dirty="0"/>
              <a:t>Short-sample test campaign (2020-2021)</a:t>
            </a:r>
          </a:p>
        </p:txBody>
      </p:sp>
      <p:sp>
        <p:nvSpPr>
          <p:cNvPr id="4" name="Date Placeholder 3">
            <a:extLst>
              <a:ext uri="{FF2B5EF4-FFF2-40B4-BE49-F238E27FC236}">
                <a16:creationId xmlns:a16="http://schemas.microsoft.com/office/drawing/2014/main" id="{9F6BDCE1-FF99-4679-B4A7-3B511DE3DB45}"/>
              </a:ext>
            </a:extLst>
          </p:cNvPr>
          <p:cNvSpPr>
            <a:spLocks noGrp="1"/>
          </p:cNvSpPr>
          <p:nvPr>
            <p:ph type="dt" sz="half" idx="10"/>
          </p:nvPr>
        </p:nvSpPr>
        <p:spPr/>
        <p:txBody>
          <a:bodyPr/>
          <a:lstStyle/>
          <a:p>
            <a:r>
              <a:rPr lang="en-US" altLang="en-US"/>
              <a:t>3/2/2021</a:t>
            </a:r>
            <a:endParaRPr lang="en-US" altLang="en-US" dirty="0"/>
          </a:p>
        </p:txBody>
      </p:sp>
      <p:sp>
        <p:nvSpPr>
          <p:cNvPr id="8" name="Content Placeholder 2">
            <a:extLst>
              <a:ext uri="{FF2B5EF4-FFF2-40B4-BE49-F238E27FC236}">
                <a16:creationId xmlns:a16="http://schemas.microsoft.com/office/drawing/2014/main" id="{ACCAAFBD-8442-40AB-BFAA-EFCE09EE9B71}"/>
              </a:ext>
            </a:extLst>
          </p:cNvPr>
          <p:cNvSpPr>
            <a:spLocks noGrp="1"/>
          </p:cNvSpPr>
          <p:nvPr>
            <p:ph idx="1"/>
          </p:nvPr>
        </p:nvSpPr>
        <p:spPr>
          <a:xfrm>
            <a:off x="5725562" y="1243512"/>
            <a:ext cx="3216534" cy="4773478"/>
          </a:xfrm>
        </p:spPr>
        <p:txBody>
          <a:bodyPr>
            <a:normAutofit lnSpcReduction="10000"/>
          </a:bodyPr>
          <a:lstStyle/>
          <a:p>
            <a:pPr>
              <a:lnSpc>
                <a:spcPct val="120000"/>
              </a:lnSpc>
              <a:spcBef>
                <a:spcPts val="300"/>
              </a:spcBef>
            </a:pPr>
            <a:r>
              <a:rPr lang="en-US" sz="1400" dirty="0"/>
              <a:t>Prior to the final magnet design and fabrication, a series of short sample tests is being performed: </a:t>
            </a:r>
          </a:p>
          <a:p>
            <a:pPr lvl="1">
              <a:lnSpc>
                <a:spcPct val="120000"/>
              </a:lnSpc>
              <a:spcBef>
                <a:spcPts val="300"/>
              </a:spcBef>
            </a:pPr>
            <a:r>
              <a:rPr lang="en-US" sz="1200" dirty="0"/>
              <a:t>use </a:t>
            </a:r>
            <a:r>
              <a:rPr lang="en-US" sz="1200" dirty="0">
                <a:solidFill>
                  <a:schemeClr val="accent6"/>
                </a:solidFill>
              </a:rPr>
              <a:t>short lengths or CORC cable provided by LBL </a:t>
            </a:r>
            <a:r>
              <a:rPr lang="en-US" sz="1200" dirty="0"/>
              <a:t>to get a hands-on winding experience of CORC cable into the COMB structure;</a:t>
            </a:r>
          </a:p>
          <a:p>
            <a:pPr lvl="1">
              <a:lnSpc>
                <a:spcPct val="120000"/>
              </a:lnSpc>
              <a:spcBef>
                <a:spcPts val="300"/>
              </a:spcBef>
            </a:pPr>
            <a:r>
              <a:rPr lang="en-US" sz="1200" dirty="0"/>
              <a:t>assess the cable degradation due to winding</a:t>
            </a:r>
            <a:r>
              <a:rPr lang="en-US" sz="1200" dirty="0">
                <a:solidFill>
                  <a:schemeClr val="accent6"/>
                </a:solidFill>
              </a:rPr>
              <a:t>.</a:t>
            </a:r>
          </a:p>
          <a:p>
            <a:pPr>
              <a:lnSpc>
                <a:spcPct val="120000"/>
              </a:lnSpc>
              <a:spcBef>
                <a:spcPts val="300"/>
              </a:spcBef>
            </a:pPr>
            <a:r>
              <a:rPr lang="en-US" sz="1400" dirty="0">
                <a:solidFill>
                  <a:schemeClr val="accent6"/>
                </a:solidFill>
              </a:rPr>
              <a:t>Procedure:</a:t>
            </a:r>
          </a:p>
          <a:p>
            <a:pPr lvl="1">
              <a:lnSpc>
                <a:spcPct val="120000"/>
              </a:lnSpc>
              <a:spcBef>
                <a:spcPts val="300"/>
              </a:spcBef>
            </a:pPr>
            <a:r>
              <a:rPr lang="en-US" sz="1200" dirty="0">
                <a:solidFill>
                  <a:schemeClr val="accent6"/>
                </a:solidFill>
              </a:rPr>
              <a:t>Each piece is first tested in a large U-shape (~0.5 m bending diameter) to measure the undisturbed wire performance.</a:t>
            </a:r>
          </a:p>
          <a:p>
            <a:pPr lvl="1">
              <a:lnSpc>
                <a:spcPct val="120000"/>
              </a:lnSpc>
              <a:spcBef>
                <a:spcPts val="300"/>
              </a:spcBef>
            </a:pPr>
            <a:r>
              <a:rPr lang="en-US" sz="1200" dirty="0">
                <a:solidFill>
                  <a:schemeClr val="accent6"/>
                </a:solidFill>
              </a:rPr>
              <a:t>Then ~1.5 turns are wound into the inner/outer groves of the COMB structure (~52 mm minimum bending diameter) and retested.</a:t>
            </a:r>
          </a:p>
          <a:p>
            <a:pPr>
              <a:lnSpc>
                <a:spcPct val="120000"/>
              </a:lnSpc>
              <a:spcBef>
                <a:spcPts val="300"/>
              </a:spcBef>
            </a:pPr>
            <a:r>
              <a:rPr lang="en-US" sz="1400" dirty="0">
                <a:solidFill>
                  <a:schemeClr val="accent6"/>
                </a:solidFill>
              </a:rPr>
              <a:t>The </a:t>
            </a:r>
            <a:r>
              <a:rPr lang="en-US" sz="1400" dirty="0" err="1">
                <a:solidFill>
                  <a:schemeClr val="accent6"/>
                </a:solidFill>
              </a:rPr>
              <a:t>I</a:t>
            </a:r>
            <a:r>
              <a:rPr lang="en-US" sz="1400" baseline="-25000" dirty="0" err="1">
                <a:solidFill>
                  <a:schemeClr val="accent6"/>
                </a:solidFill>
              </a:rPr>
              <a:t>c</a:t>
            </a:r>
            <a:r>
              <a:rPr lang="en-US" sz="1400" dirty="0">
                <a:solidFill>
                  <a:schemeClr val="accent6"/>
                </a:solidFill>
              </a:rPr>
              <a:t> test results before and after winding are compared.</a:t>
            </a:r>
            <a:endParaRPr lang="en-US" sz="1400" dirty="0"/>
          </a:p>
          <a:p>
            <a:pPr lvl="1">
              <a:lnSpc>
                <a:spcPct val="120000"/>
              </a:lnSpc>
              <a:spcBef>
                <a:spcPts val="300"/>
              </a:spcBef>
            </a:pPr>
            <a:endParaRPr lang="en-US" sz="1200" dirty="0"/>
          </a:p>
        </p:txBody>
      </p:sp>
      <p:grpSp>
        <p:nvGrpSpPr>
          <p:cNvPr id="18" name="Group 17">
            <a:extLst>
              <a:ext uri="{FF2B5EF4-FFF2-40B4-BE49-F238E27FC236}">
                <a16:creationId xmlns:a16="http://schemas.microsoft.com/office/drawing/2014/main" id="{F0C5D998-B79A-475C-ABB4-4C5192ED40AC}"/>
              </a:ext>
            </a:extLst>
          </p:cNvPr>
          <p:cNvGrpSpPr/>
          <p:nvPr/>
        </p:nvGrpSpPr>
        <p:grpSpPr>
          <a:xfrm>
            <a:off x="41518" y="1745470"/>
            <a:ext cx="5695216" cy="4130839"/>
            <a:chOff x="81777" y="1376336"/>
            <a:chExt cx="6198911" cy="4424445"/>
          </a:xfrm>
        </p:grpSpPr>
        <p:pic>
          <p:nvPicPr>
            <p:cNvPr id="11" name="Picture 10">
              <a:extLst>
                <a:ext uri="{FF2B5EF4-FFF2-40B4-BE49-F238E27FC236}">
                  <a16:creationId xmlns:a16="http://schemas.microsoft.com/office/drawing/2014/main" id="{6A5EF889-38E2-47B8-A049-4A8DE41CF81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1777" y="1376336"/>
              <a:ext cx="5991074" cy="4424445"/>
            </a:xfrm>
            <a:prstGeom prst="rect">
              <a:avLst/>
            </a:prstGeom>
          </p:spPr>
        </p:pic>
        <p:sp>
          <p:nvSpPr>
            <p:cNvPr id="9" name="TextBox 8">
              <a:extLst>
                <a:ext uri="{FF2B5EF4-FFF2-40B4-BE49-F238E27FC236}">
                  <a16:creationId xmlns:a16="http://schemas.microsoft.com/office/drawing/2014/main" id="{F2B64D4B-F1DA-48E9-A85F-1E798D1AE69D}"/>
                </a:ext>
              </a:extLst>
            </p:cNvPr>
            <p:cNvSpPr txBox="1"/>
            <p:nvPr/>
          </p:nvSpPr>
          <p:spPr>
            <a:xfrm>
              <a:off x="4499028" y="1487952"/>
              <a:ext cx="1781660" cy="307777"/>
            </a:xfrm>
            <a:prstGeom prst="rect">
              <a:avLst/>
            </a:prstGeom>
            <a:noFill/>
          </p:spPr>
          <p:txBody>
            <a:bodyPr wrap="square" rtlCol="0">
              <a:spAutoFit/>
            </a:bodyPr>
            <a:lstStyle/>
            <a:p>
              <a:r>
                <a:rPr lang="en-US" sz="1400" dirty="0">
                  <a:highlight>
                    <a:srgbClr val="FFFF00"/>
                  </a:highlight>
                </a:rPr>
                <a:t>CORC cable sample</a:t>
              </a:r>
            </a:p>
          </p:txBody>
        </p:sp>
        <p:sp>
          <p:nvSpPr>
            <p:cNvPr id="10" name="TextBox 9">
              <a:extLst>
                <a:ext uri="{FF2B5EF4-FFF2-40B4-BE49-F238E27FC236}">
                  <a16:creationId xmlns:a16="http://schemas.microsoft.com/office/drawing/2014/main" id="{C3150172-5741-4506-B3E9-0065B6D160C5}"/>
                </a:ext>
              </a:extLst>
            </p:cNvPr>
            <p:cNvSpPr txBox="1"/>
            <p:nvPr/>
          </p:nvSpPr>
          <p:spPr>
            <a:xfrm>
              <a:off x="4197108" y="2838534"/>
              <a:ext cx="1413278" cy="1169551"/>
            </a:xfrm>
            <a:prstGeom prst="rect">
              <a:avLst/>
            </a:prstGeom>
            <a:noFill/>
          </p:spPr>
          <p:txBody>
            <a:bodyPr wrap="square" rtlCol="0">
              <a:spAutoFit/>
            </a:bodyPr>
            <a:lstStyle/>
            <a:p>
              <a:r>
                <a:rPr lang="en-US" sz="1400" dirty="0">
                  <a:highlight>
                    <a:srgbClr val="FFFF00"/>
                  </a:highlight>
                </a:rPr>
                <a:t>Copper adapters, wire terminals and voltage taps provided by ACT</a:t>
              </a:r>
            </a:p>
          </p:txBody>
        </p:sp>
        <p:cxnSp>
          <p:nvCxnSpPr>
            <p:cNvPr id="13" name="Straight Arrow Connector 12">
              <a:extLst>
                <a:ext uri="{FF2B5EF4-FFF2-40B4-BE49-F238E27FC236}">
                  <a16:creationId xmlns:a16="http://schemas.microsoft.com/office/drawing/2014/main" id="{651EB28B-0D7F-418F-89D5-90EDA5957B8D}"/>
                </a:ext>
              </a:extLst>
            </p:cNvPr>
            <p:cNvCxnSpPr>
              <a:cxnSpLocks/>
            </p:cNvCxnSpPr>
            <p:nvPr/>
          </p:nvCxnSpPr>
          <p:spPr>
            <a:xfrm flipH="1" flipV="1">
              <a:off x="3353281" y="1911432"/>
              <a:ext cx="910061" cy="1298614"/>
            </a:xfrm>
            <a:prstGeom prst="straightConnector1">
              <a:avLst/>
            </a:prstGeom>
            <a:ln w="15875" cap="flat" cmpd="sng" algn="ctr">
              <a:solidFill>
                <a:srgbClr val="0F2D62"/>
              </a:solidFill>
              <a:prstDash val="solid"/>
              <a:round/>
              <a:headEnd type="none" w="med" len="med"/>
              <a:tailEnd type="triangle" w="sm" len="lg"/>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D91E5139-F3D5-45D0-A611-8027497ABD01}"/>
                </a:ext>
              </a:extLst>
            </p:cNvPr>
            <p:cNvCxnSpPr>
              <a:cxnSpLocks/>
            </p:cNvCxnSpPr>
            <p:nvPr/>
          </p:nvCxnSpPr>
          <p:spPr>
            <a:xfrm flipH="1">
              <a:off x="3379808" y="3647955"/>
              <a:ext cx="883534" cy="1522070"/>
            </a:xfrm>
            <a:prstGeom prst="straightConnector1">
              <a:avLst/>
            </a:prstGeom>
            <a:ln w="15875" cap="flat" cmpd="sng" algn="ctr">
              <a:solidFill>
                <a:srgbClr val="0F2D62"/>
              </a:solidFill>
              <a:prstDash val="solid"/>
              <a:round/>
              <a:headEnd type="none" w="med" len="med"/>
              <a:tailEnd type="triangle" w="sm" len="lg"/>
            </a:ln>
          </p:spPr>
          <p:style>
            <a:lnRef idx="0">
              <a:scrgbClr r="0" g="0" b="0"/>
            </a:lnRef>
            <a:fillRef idx="0">
              <a:scrgbClr r="0" g="0" b="0"/>
            </a:fillRef>
            <a:effectRef idx="0">
              <a:scrgbClr r="0" g="0" b="0"/>
            </a:effectRef>
            <a:fontRef idx="minor">
              <a:schemeClr val="tx1"/>
            </a:fontRef>
          </p:style>
        </p:cxnSp>
        <p:cxnSp>
          <p:nvCxnSpPr>
            <p:cNvPr id="23" name="Straight Arrow Connector 22">
              <a:extLst>
                <a:ext uri="{FF2B5EF4-FFF2-40B4-BE49-F238E27FC236}">
                  <a16:creationId xmlns:a16="http://schemas.microsoft.com/office/drawing/2014/main" id="{4399FCAC-2420-471E-B61C-81954208DC2F}"/>
                </a:ext>
              </a:extLst>
            </p:cNvPr>
            <p:cNvCxnSpPr>
              <a:cxnSpLocks/>
              <a:stCxn id="9" idx="2"/>
            </p:cNvCxnSpPr>
            <p:nvPr/>
          </p:nvCxnSpPr>
          <p:spPr>
            <a:xfrm flipH="1">
              <a:off x="5013702" y="1795729"/>
              <a:ext cx="376156" cy="397901"/>
            </a:xfrm>
            <a:prstGeom prst="straightConnector1">
              <a:avLst/>
            </a:prstGeom>
            <a:ln w="15875" cap="flat" cmpd="sng" algn="ctr">
              <a:solidFill>
                <a:srgbClr val="0F2D62"/>
              </a:solidFill>
              <a:prstDash val="solid"/>
              <a:round/>
              <a:headEnd type="none" w="med" len="med"/>
              <a:tailEnd type="triangle" w="sm" len="lg"/>
            </a:ln>
          </p:spPr>
          <p:style>
            <a:lnRef idx="0">
              <a:scrgbClr r="0" g="0" b="0"/>
            </a:lnRef>
            <a:fillRef idx="0">
              <a:scrgbClr r="0" g="0" b="0"/>
            </a:fillRef>
            <a:effectRef idx="0">
              <a:scrgbClr r="0" g="0" b="0"/>
            </a:effectRef>
            <a:fontRef idx="minor">
              <a:schemeClr val="tx1"/>
            </a:fontRef>
          </p:style>
        </p:cxnSp>
      </p:grpSp>
      <p:sp>
        <p:nvSpPr>
          <p:cNvPr id="3" name="Footer Placeholder 2">
            <a:extLst>
              <a:ext uri="{FF2B5EF4-FFF2-40B4-BE49-F238E27FC236}">
                <a16:creationId xmlns:a16="http://schemas.microsoft.com/office/drawing/2014/main" id="{288E0DEC-DA22-4F8C-9464-73CA23B1B1D6}"/>
              </a:ext>
            </a:extLst>
          </p:cNvPr>
          <p:cNvSpPr>
            <a:spLocks noGrp="1"/>
          </p:cNvSpPr>
          <p:nvPr>
            <p:ph type="ftr" sz="quarter" idx="11"/>
          </p:nvPr>
        </p:nvSpPr>
        <p:spPr/>
        <p:txBody>
          <a:bodyPr/>
          <a:lstStyle/>
          <a:p>
            <a:pPr>
              <a:defRPr/>
            </a:pPr>
            <a:r>
              <a:rPr lang="en-US"/>
              <a:t>V. Kashikhin, V. Lombardo | REBCO technology - Part 2</a:t>
            </a:r>
            <a:endParaRPr lang="en-US" b="1"/>
          </a:p>
        </p:txBody>
      </p:sp>
      <p:sp>
        <p:nvSpPr>
          <p:cNvPr id="7" name="Slide Number Placeholder 6">
            <a:extLst>
              <a:ext uri="{FF2B5EF4-FFF2-40B4-BE49-F238E27FC236}">
                <a16:creationId xmlns:a16="http://schemas.microsoft.com/office/drawing/2014/main" id="{427BF697-2836-4553-BDC6-525399921892}"/>
              </a:ext>
            </a:extLst>
          </p:cNvPr>
          <p:cNvSpPr>
            <a:spLocks noGrp="1"/>
          </p:cNvSpPr>
          <p:nvPr>
            <p:ph type="sldNum" sz="quarter" idx="12"/>
          </p:nvPr>
        </p:nvSpPr>
        <p:spPr/>
        <p:txBody>
          <a:bodyPr/>
          <a:lstStyle/>
          <a:p>
            <a:fld id="{52E9C158-AEF1-41A2-A6CE-6F0BAB305EFD}" type="slidenum">
              <a:rPr lang="en-US" altLang="en-US" smtClean="0"/>
              <a:pPr/>
              <a:t>4</a:t>
            </a:fld>
            <a:endParaRPr lang="en-US" altLang="en-US"/>
          </a:p>
        </p:txBody>
      </p:sp>
      <p:sp>
        <p:nvSpPr>
          <p:cNvPr id="5" name="TextBox 4">
            <a:extLst>
              <a:ext uri="{FF2B5EF4-FFF2-40B4-BE49-F238E27FC236}">
                <a16:creationId xmlns:a16="http://schemas.microsoft.com/office/drawing/2014/main" id="{BD5FAF5A-5D3B-4DB1-BC97-FA23429C1CFE}"/>
              </a:ext>
            </a:extLst>
          </p:cNvPr>
          <p:cNvSpPr txBox="1"/>
          <p:nvPr/>
        </p:nvSpPr>
        <p:spPr>
          <a:xfrm>
            <a:off x="113356" y="1340344"/>
            <a:ext cx="5360590" cy="369332"/>
          </a:xfrm>
          <a:prstGeom prst="rect">
            <a:avLst/>
          </a:prstGeom>
          <a:noFill/>
        </p:spPr>
        <p:txBody>
          <a:bodyPr wrap="square" rtlCol="0">
            <a:spAutoFit/>
          </a:bodyPr>
          <a:lstStyle/>
          <a:p>
            <a:r>
              <a:rPr lang="en-US" sz="1800" dirty="0"/>
              <a:t>LN</a:t>
            </a:r>
            <a:r>
              <a:rPr lang="en-US" sz="1800" baseline="-25000" dirty="0"/>
              <a:t>2</a:t>
            </a:r>
            <a:r>
              <a:rPr lang="en-US" sz="1800" dirty="0"/>
              <a:t> test setup configured for a large bending diameter</a:t>
            </a:r>
          </a:p>
        </p:txBody>
      </p:sp>
    </p:spTree>
    <p:extLst>
      <p:ext uri="{BB962C8B-B14F-4D97-AF65-F5344CB8AC3E}">
        <p14:creationId xmlns:p14="http://schemas.microsoft.com/office/powerpoint/2010/main" val="1987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11D2E-1C2D-4027-BA41-BB202EB1B042}"/>
              </a:ext>
            </a:extLst>
          </p:cNvPr>
          <p:cNvSpPr>
            <a:spLocks noGrp="1"/>
          </p:cNvSpPr>
          <p:nvPr>
            <p:ph type="title"/>
          </p:nvPr>
        </p:nvSpPr>
        <p:spPr/>
        <p:txBody>
          <a:bodyPr/>
          <a:lstStyle/>
          <a:p>
            <a:r>
              <a:rPr lang="en-US" dirty="0"/>
              <a:t>Test model</a:t>
            </a:r>
          </a:p>
        </p:txBody>
      </p:sp>
      <p:sp>
        <p:nvSpPr>
          <p:cNvPr id="4" name="Date Placeholder 3">
            <a:extLst>
              <a:ext uri="{FF2B5EF4-FFF2-40B4-BE49-F238E27FC236}">
                <a16:creationId xmlns:a16="http://schemas.microsoft.com/office/drawing/2014/main" id="{88325C21-A266-4904-A32C-2053C0CAE6A2}"/>
              </a:ext>
            </a:extLst>
          </p:cNvPr>
          <p:cNvSpPr>
            <a:spLocks noGrp="1"/>
          </p:cNvSpPr>
          <p:nvPr>
            <p:ph type="dt" sz="half" idx="10"/>
          </p:nvPr>
        </p:nvSpPr>
        <p:spPr/>
        <p:txBody>
          <a:bodyPr/>
          <a:lstStyle/>
          <a:p>
            <a:r>
              <a:rPr lang="en-US" altLang="en-US"/>
              <a:t>3/2/2021</a:t>
            </a:r>
          </a:p>
        </p:txBody>
      </p:sp>
      <p:sp>
        <p:nvSpPr>
          <p:cNvPr id="5" name="Footer Placeholder 4">
            <a:extLst>
              <a:ext uri="{FF2B5EF4-FFF2-40B4-BE49-F238E27FC236}">
                <a16:creationId xmlns:a16="http://schemas.microsoft.com/office/drawing/2014/main" id="{F69C7FF8-87C0-426D-9358-F405840FAECB}"/>
              </a:ext>
            </a:extLst>
          </p:cNvPr>
          <p:cNvSpPr>
            <a:spLocks noGrp="1"/>
          </p:cNvSpPr>
          <p:nvPr>
            <p:ph type="ftr" sz="quarter" idx="11"/>
          </p:nvPr>
        </p:nvSpPr>
        <p:spPr/>
        <p:txBody>
          <a:bodyPr/>
          <a:lstStyle/>
          <a:p>
            <a:pPr>
              <a:defRPr/>
            </a:pPr>
            <a:r>
              <a:rPr lang="en-US"/>
              <a:t>V. Kashikhin, V. Lombardo | REBCO technology - Part 2</a:t>
            </a:r>
            <a:endParaRPr lang="en-US" dirty="0"/>
          </a:p>
        </p:txBody>
      </p:sp>
      <p:sp>
        <p:nvSpPr>
          <p:cNvPr id="6" name="Slide Number Placeholder 5">
            <a:extLst>
              <a:ext uri="{FF2B5EF4-FFF2-40B4-BE49-F238E27FC236}">
                <a16:creationId xmlns:a16="http://schemas.microsoft.com/office/drawing/2014/main" id="{3B995188-A8DD-4A2F-947A-4F20DBAD4B95}"/>
              </a:ext>
            </a:extLst>
          </p:cNvPr>
          <p:cNvSpPr>
            <a:spLocks noGrp="1"/>
          </p:cNvSpPr>
          <p:nvPr>
            <p:ph type="sldNum" sz="quarter" idx="12"/>
          </p:nvPr>
        </p:nvSpPr>
        <p:spPr/>
        <p:txBody>
          <a:bodyPr/>
          <a:lstStyle/>
          <a:p>
            <a:fld id="{52E9C158-AEF1-41A2-A6CE-6F0BAB305EFD}" type="slidenum">
              <a:rPr lang="en-US" altLang="en-US" smtClean="0"/>
              <a:pPr/>
              <a:t>5</a:t>
            </a:fld>
            <a:endParaRPr lang="en-US" altLang="en-US"/>
          </a:p>
        </p:txBody>
      </p:sp>
      <p:grpSp>
        <p:nvGrpSpPr>
          <p:cNvPr id="52" name="Group 51">
            <a:extLst>
              <a:ext uri="{FF2B5EF4-FFF2-40B4-BE49-F238E27FC236}">
                <a16:creationId xmlns:a16="http://schemas.microsoft.com/office/drawing/2014/main" id="{E1DFA233-DFD7-41A4-B247-EBF0FE84C4DC}"/>
              </a:ext>
            </a:extLst>
          </p:cNvPr>
          <p:cNvGrpSpPr/>
          <p:nvPr/>
        </p:nvGrpSpPr>
        <p:grpSpPr>
          <a:xfrm>
            <a:off x="0" y="896206"/>
            <a:ext cx="5089003" cy="5383236"/>
            <a:chOff x="0" y="896206"/>
            <a:chExt cx="5089003" cy="5383236"/>
          </a:xfrm>
        </p:grpSpPr>
        <p:pic>
          <p:nvPicPr>
            <p:cNvPr id="8" name="Picture 7">
              <a:extLst>
                <a:ext uri="{FF2B5EF4-FFF2-40B4-BE49-F238E27FC236}">
                  <a16:creationId xmlns:a16="http://schemas.microsoft.com/office/drawing/2014/main" id="{EB469FE6-86EF-4653-960D-1B7910A3F15E}"/>
                </a:ext>
              </a:extLst>
            </p:cNvPr>
            <p:cNvPicPr>
              <a:picLocks noChangeAspect="1"/>
            </p:cNvPicPr>
            <p:nvPr/>
          </p:nvPicPr>
          <p:blipFill rotWithShape="1">
            <a:blip r:embed="rId2"/>
            <a:srcRect r="13078"/>
            <a:stretch/>
          </p:blipFill>
          <p:spPr>
            <a:xfrm>
              <a:off x="0" y="896206"/>
              <a:ext cx="5089003" cy="5383236"/>
            </a:xfrm>
            <a:prstGeom prst="rect">
              <a:avLst/>
            </a:prstGeom>
          </p:spPr>
        </p:pic>
        <p:sp>
          <p:nvSpPr>
            <p:cNvPr id="13" name="TextBox 12">
              <a:extLst>
                <a:ext uri="{FF2B5EF4-FFF2-40B4-BE49-F238E27FC236}">
                  <a16:creationId xmlns:a16="http://schemas.microsoft.com/office/drawing/2014/main" id="{ABF1C13E-00C6-47F2-9E1A-3A39345A4438}"/>
                </a:ext>
              </a:extLst>
            </p:cNvPr>
            <p:cNvSpPr txBox="1"/>
            <p:nvPr/>
          </p:nvSpPr>
          <p:spPr>
            <a:xfrm rot="722663">
              <a:off x="2763398" y="4082515"/>
              <a:ext cx="623889" cy="276999"/>
            </a:xfrm>
            <a:prstGeom prst="rect">
              <a:avLst/>
            </a:prstGeom>
            <a:noFill/>
          </p:spPr>
          <p:txBody>
            <a:bodyPr wrap="none" rtlCol="0">
              <a:spAutoFit/>
            </a:bodyPr>
            <a:lstStyle/>
            <a:p>
              <a:r>
                <a:rPr lang="en-US" sz="1200" dirty="0">
                  <a:solidFill>
                    <a:srgbClr val="000000"/>
                  </a:solidFill>
                </a:rPr>
                <a:t>52 mm</a:t>
              </a:r>
            </a:p>
          </p:txBody>
        </p:sp>
        <p:cxnSp>
          <p:nvCxnSpPr>
            <p:cNvPr id="11" name="Straight Arrow Connector 10">
              <a:extLst>
                <a:ext uri="{FF2B5EF4-FFF2-40B4-BE49-F238E27FC236}">
                  <a16:creationId xmlns:a16="http://schemas.microsoft.com/office/drawing/2014/main" id="{375266B5-7443-4BD3-A455-109CDFD7980E}"/>
                </a:ext>
              </a:extLst>
            </p:cNvPr>
            <p:cNvCxnSpPr>
              <a:cxnSpLocks/>
            </p:cNvCxnSpPr>
            <p:nvPr/>
          </p:nvCxnSpPr>
          <p:spPr>
            <a:xfrm flipH="1">
              <a:off x="124964" y="3119097"/>
              <a:ext cx="1336777" cy="1639729"/>
            </a:xfrm>
            <a:prstGeom prst="straightConnector1">
              <a:avLst/>
            </a:prstGeom>
            <a:ln w="19050">
              <a:solidFill>
                <a:srgbClr val="C00000"/>
              </a:solidFill>
              <a:headEnd type="triangle" w="sm" len="lg"/>
              <a:tailEnd type="triangle" w="sm" len="lg"/>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6BF9C617-B371-4CF0-ADA2-2BFA3882EFBF}"/>
                </a:ext>
              </a:extLst>
            </p:cNvPr>
            <p:cNvSpPr txBox="1"/>
            <p:nvPr/>
          </p:nvSpPr>
          <p:spPr>
            <a:xfrm rot="18541760">
              <a:off x="368934" y="3692693"/>
              <a:ext cx="702436" cy="276999"/>
            </a:xfrm>
            <a:prstGeom prst="rect">
              <a:avLst/>
            </a:prstGeom>
            <a:noFill/>
          </p:spPr>
          <p:txBody>
            <a:bodyPr wrap="none" rtlCol="0">
              <a:spAutoFit/>
            </a:bodyPr>
            <a:lstStyle/>
            <a:p>
              <a:r>
                <a:rPr lang="en-US" sz="1200" dirty="0">
                  <a:solidFill>
                    <a:srgbClr val="000000"/>
                  </a:solidFill>
                </a:rPr>
                <a:t>200 mm</a:t>
              </a:r>
            </a:p>
          </p:txBody>
        </p:sp>
        <p:cxnSp>
          <p:nvCxnSpPr>
            <p:cNvPr id="17" name="Straight Arrow Connector 16">
              <a:extLst>
                <a:ext uri="{FF2B5EF4-FFF2-40B4-BE49-F238E27FC236}">
                  <a16:creationId xmlns:a16="http://schemas.microsoft.com/office/drawing/2014/main" id="{0878E4FF-1C74-4738-9D71-25948F57E461}"/>
                </a:ext>
              </a:extLst>
            </p:cNvPr>
            <p:cNvCxnSpPr>
              <a:cxnSpLocks/>
            </p:cNvCxnSpPr>
            <p:nvPr/>
          </p:nvCxnSpPr>
          <p:spPr>
            <a:xfrm flipH="1">
              <a:off x="1552080" y="1451995"/>
              <a:ext cx="1257287" cy="1537243"/>
            </a:xfrm>
            <a:prstGeom prst="straightConnector1">
              <a:avLst/>
            </a:prstGeom>
            <a:ln w="19050">
              <a:solidFill>
                <a:srgbClr val="C00000"/>
              </a:solidFill>
              <a:headEnd type="triangle" w="sm" len="lg"/>
              <a:tailEnd type="triangle" w="sm" len="lg"/>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A02662A6-3E4E-4F7E-B6B7-FEE586FB289D}"/>
                </a:ext>
              </a:extLst>
            </p:cNvPr>
            <p:cNvSpPr txBox="1"/>
            <p:nvPr/>
          </p:nvSpPr>
          <p:spPr>
            <a:xfrm rot="18560219">
              <a:off x="1723997" y="2013769"/>
              <a:ext cx="702436" cy="276999"/>
            </a:xfrm>
            <a:prstGeom prst="rect">
              <a:avLst/>
            </a:prstGeom>
            <a:noFill/>
          </p:spPr>
          <p:txBody>
            <a:bodyPr wrap="none" rtlCol="0">
              <a:spAutoFit/>
            </a:bodyPr>
            <a:lstStyle/>
            <a:p>
              <a:r>
                <a:rPr lang="en-US" sz="1200" dirty="0">
                  <a:solidFill>
                    <a:srgbClr val="000000"/>
                  </a:solidFill>
                </a:rPr>
                <a:t>190 mm</a:t>
              </a:r>
            </a:p>
          </p:txBody>
        </p:sp>
        <p:sp>
          <p:nvSpPr>
            <p:cNvPr id="24" name="TextBox 23">
              <a:extLst>
                <a:ext uri="{FF2B5EF4-FFF2-40B4-BE49-F238E27FC236}">
                  <a16:creationId xmlns:a16="http://schemas.microsoft.com/office/drawing/2014/main" id="{FE7F9D7D-6764-41CD-B953-395EED55529C}"/>
                </a:ext>
              </a:extLst>
            </p:cNvPr>
            <p:cNvSpPr txBox="1"/>
            <p:nvPr/>
          </p:nvSpPr>
          <p:spPr>
            <a:xfrm rot="784507">
              <a:off x="2857498" y="3553158"/>
              <a:ext cx="623889" cy="276999"/>
            </a:xfrm>
            <a:prstGeom prst="rect">
              <a:avLst/>
            </a:prstGeom>
            <a:noFill/>
          </p:spPr>
          <p:txBody>
            <a:bodyPr wrap="none" rtlCol="0">
              <a:spAutoFit/>
            </a:bodyPr>
            <a:lstStyle/>
            <a:p>
              <a:r>
                <a:rPr lang="en-US" sz="1200" dirty="0">
                  <a:solidFill>
                    <a:srgbClr val="000000"/>
                  </a:solidFill>
                </a:rPr>
                <a:t>84 mm</a:t>
              </a:r>
            </a:p>
          </p:txBody>
        </p:sp>
        <p:cxnSp>
          <p:nvCxnSpPr>
            <p:cNvPr id="36" name="Straight Arrow Connector 35">
              <a:extLst>
                <a:ext uri="{FF2B5EF4-FFF2-40B4-BE49-F238E27FC236}">
                  <a16:creationId xmlns:a16="http://schemas.microsoft.com/office/drawing/2014/main" id="{B47267A4-1554-44AF-BF07-D9DE916BF4C7}"/>
                </a:ext>
              </a:extLst>
            </p:cNvPr>
            <p:cNvCxnSpPr>
              <a:cxnSpLocks/>
            </p:cNvCxnSpPr>
            <p:nvPr/>
          </p:nvCxnSpPr>
          <p:spPr>
            <a:xfrm>
              <a:off x="3378644" y="4401826"/>
              <a:ext cx="257913" cy="53483"/>
            </a:xfrm>
            <a:prstGeom prst="straightConnector1">
              <a:avLst/>
            </a:prstGeom>
            <a:ln w="19050">
              <a:solidFill>
                <a:srgbClr val="C00000"/>
              </a:solidFill>
              <a:headEnd type="none" w="sm" len="lg"/>
              <a:tailEnd type="triangle" w="sm" len="lg"/>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61569645-F642-49FC-9753-2ED758CDA695}"/>
                </a:ext>
              </a:extLst>
            </p:cNvPr>
            <p:cNvCxnSpPr>
              <a:cxnSpLocks/>
            </p:cNvCxnSpPr>
            <p:nvPr/>
          </p:nvCxnSpPr>
          <p:spPr>
            <a:xfrm>
              <a:off x="2731237" y="4260087"/>
              <a:ext cx="497573" cy="112330"/>
            </a:xfrm>
            <a:prstGeom prst="straightConnector1">
              <a:avLst/>
            </a:prstGeom>
            <a:ln w="19050">
              <a:solidFill>
                <a:srgbClr val="C00000"/>
              </a:solidFill>
              <a:headEnd type="triangle" w="sm" len="lg"/>
              <a:tailEnd type="none" w="sm" len="lg"/>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9D225300-0386-4CB3-B6AD-E90700877516}"/>
                </a:ext>
              </a:extLst>
            </p:cNvPr>
            <p:cNvCxnSpPr>
              <a:cxnSpLocks/>
            </p:cNvCxnSpPr>
            <p:nvPr/>
          </p:nvCxnSpPr>
          <p:spPr>
            <a:xfrm>
              <a:off x="3716219" y="3912221"/>
              <a:ext cx="257913" cy="53483"/>
            </a:xfrm>
            <a:prstGeom prst="straightConnector1">
              <a:avLst/>
            </a:prstGeom>
            <a:ln w="19050">
              <a:solidFill>
                <a:srgbClr val="C00000"/>
              </a:solidFill>
              <a:headEnd type="none" w="sm" len="lg"/>
              <a:tailEnd type="triangle" w="sm" len="lg"/>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A06333BD-DC85-435C-AEDA-48A113EA5F4A}"/>
                </a:ext>
              </a:extLst>
            </p:cNvPr>
            <p:cNvCxnSpPr>
              <a:cxnSpLocks/>
            </p:cNvCxnSpPr>
            <p:nvPr/>
          </p:nvCxnSpPr>
          <p:spPr>
            <a:xfrm>
              <a:off x="2321311" y="3587824"/>
              <a:ext cx="1259256" cy="286119"/>
            </a:xfrm>
            <a:prstGeom prst="straightConnector1">
              <a:avLst/>
            </a:prstGeom>
            <a:ln w="19050">
              <a:solidFill>
                <a:srgbClr val="C00000"/>
              </a:solidFill>
              <a:headEnd type="triangle" w="sm" len="lg"/>
              <a:tailEnd type="none" w="sm" len="lg"/>
            </a:ln>
          </p:spPr>
          <p:style>
            <a:lnRef idx="2">
              <a:schemeClr val="accent1"/>
            </a:lnRef>
            <a:fillRef idx="0">
              <a:schemeClr val="accent1"/>
            </a:fillRef>
            <a:effectRef idx="1">
              <a:schemeClr val="accent1"/>
            </a:effectRef>
            <a:fontRef idx="minor">
              <a:schemeClr val="tx1"/>
            </a:fontRef>
          </p:style>
        </p:cxnSp>
      </p:grpSp>
      <p:sp>
        <p:nvSpPr>
          <p:cNvPr id="53" name="Content Placeholder 2">
            <a:extLst>
              <a:ext uri="{FF2B5EF4-FFF2-40B4-BE49-F238E27FC236}">
                <a16:creationId xmlns:a16="http://schemas.microsoft.com/office/drawing/2014/main" id="{CA140BFB-EFAF-42DB-BCAD-F89D8F52AFF8}"/>
              </a:ext>
            </a:extLst>
          </p:cNvPr>
          <p:cNvSpPr>
            <a:spLocks noGrp="1"/>
          </p:cNvSpPr>
          <p:nvPr>
            <p:ph idx="1"/>
          </p:nvPr>
        </p:nvSpPr>
        <p:spPr>
          <a:xfrm>
            <a:off x="5497470" y="1149752"/>
            <a:ext cx="3417930" cy="5185457"/>
          </a:xfrm>
        </p:spPr>
        <p:txBody>
          <a:bodyPr>
            <a:normAutofit fontScale="92500" lnSpcReduction="10000"/>
          </a:bodyPr>
          <a:lstStyle/>
          <a:p>
            <a:pPr>
              <a:lnSpc>
                <a:spcPct val="110000"/>
              </a:lnSpc>
              <a:spcAft>
                <a:spcPts val="600"/>
              </a:spcAft>
            </a:pPr>
            <a:r>
              <a:rPr lang="en-US" sz="1600" dirty="0"/>
              <a:t>Coil with 100 mm ID and 121 mm OD – to fit into the outer coil of the 15-T dipole.</a:t>
            </a:r>
          </a:p>
          <a:p>
            <a:pPr>
              <a:lnSpc>
                <a:spcPct val="110000"/>
              </a:lnSpc>
              <a:spcAft>
                <a:spcPts val="600"/>
              </a:spcAft>
            </a:pPr>
            <a:r>
              <a:rPr lang="en-US" sz="1600" dirty="0"/>
              <a:t>A continuous cable channel in the inner and outer surfaces – half a turn on the outer surface and a full turn on the inner surface.</a:t>
            </a:r>
          </a:p>
          <a:p>
            <a:pPr>
              <a:lnSpc>
                <a:spcPct val="110000"/>
              </a:lnSpc>
              <a:spcAft>
                <a:spcPts val="600"/>
              </a:spcAft>
            </a:pPr>
            <a:r>
              <a:rPr lang="en-US" sz="1600" dirty="0"/>
              <a:t>The channel was designed with a “click-lock” shape to lock the cable in its final position during winding.</a:t>
            </a:r>
          </a:p>
          <a:p>
            <a:pPr>
              <a:lnSpc>
                <a:spcPct val="110000"/>
              </a:lnSpc>
              <a:spcAft>
                <a:spcPts val="600"/>
              </a:spcAft>
            </a:pPr>
            <a:r>
              <a:rPr lang="en-US" sz="1600" dirty="0"/>
              <a:t>Half of the inner-most turn of the inner layer was modeled. The maximum degradation is expected in that area.</a:t>
            </a:r>
          </a:p>
          <a:p>
            <a:pPr>
              <a:lnSpc>
                <a:spcPct val="110000"/>
              </a:lnSpc>
              <a:spcAft>
                <a:spcPts val="600"/>
              </a:spcAft>
            </a:pPr>
            <a:r>
              <a:rPr lang="en-US" sz="1600" dirty="0"/>
              <a:t>The other half-turns on the inner and outer surfaces were asymmetric to bring both terminals as the appropriate exit locations in the midplane.</a:t>
            </a:r>
          </a:p>
          <a:p>
            <a:pPr lvl="1">
              <a:lnSpc>
                <a:spcPct val="120000"/>
              </a:lnSpc>
              <a:spcBef>
                <a:spcPts val="300"/>
              </a:spcBef>
            </a:pPr>
            <a:endParaRPr lang="en-US" sz="1200" dirty="0"/>
          </a:p>
        </p:txBody>
      </p:sp>
    </p:spTree>
    <p:extLst>
      <p:ext uri="{BB962C8B-B14F-4D97-AF65-F5344CB8AC3E}">
        <p14:creationId xmlns:p14="http://schemas.microsoft.com/office/powerpoint/2010/main" val="3151670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227A5-89F8-471E-BD78-3E76398F864F}"/>
              </a:ext>
            </a:extLst>
          </p:cNvPr>
          <p:cNvSpPr>
            <a:spLocks noGrp="1"/>
          </p:cNvSpPr>
          <p:nvPr>
            <p:ph type="title"/>
          </p:nvPr>
        </p:nvSpPr>
        <p:spPr/>
        <p:txBody>
          <a:bodyPr/>
          <a:lstStyle/>
          <a:p>
            <a:r>
              <a:rPr lang="en-US" dirty="0"/>
              <a:t>Coil winding</a:t>
            </a:r>
          </a:p>
        </p:txBody>
      </p:sp>
      <p:sp>
        <p:nvSpPr>
          <p:cNvPr id="4" name="Date Placeholder 3">
            <a:extLst>
              <a:ext uri="{FF2B5EF4-FFF2-40B4-BE49-F238E27FC236}">
                <a16:creationId xmlns:a16="http://schemas.microsoft.com/office/drawing/2014/main" id="{3CDEC9C4-C71C-4447-B5D3-F9DCA0CEF39A}"/>
              </a:ext>
            </a:extLst>
          </p:cNvPr>
          <p:cNvSpPr>
            <a:spLocks noGrp="1"/>
          </p:cNvSpPr>
          <p:nvPr>
            <p:ph type="dt" sz="half" idx="10"/>
          </p:nvPr>
        </p:nvSpPr>
        <p:spPr/>
        <p:txBody>
          <a:bodyPr/>
          <a:lstStyle/>
          <a:p>
            <a:r>
              <a:rPr lang="en-US" altLang="en-US"/>
              <a:t>3/2/2021</a:t>
            </a:r>
          </a:p>
        </p:txBody>
      </p:sp>
      <p:sp>
        <p:nvSpPr>
          <p:cNvPr id="5" name="Footer Placeholder 4">
            <a:extLst>
              <a:ext uri="{FF2B5EF4-FFF2-40B4-BE49-F238E27FC236}">
                <a16:creationId xmlns:a16="http://schemas.microsoft.com/office/drawing/2014/main" id="{B7FB0BC4-170F-4A5C-9D63-E4E07A037F2A}"/>
              </a:ext>
            </a:extLst>
          </p:cNvPr>
          <p:cNvSpPr>
            <a:spLocks noGrp="1"/>
          </p:cNvSpPr>
          <p:nvPr>
            <p:ph type="ftr" sz="quarter" idx="11"/>
          </p:nvPr>
        </p:nvSpPr>
        <p:spPr/>
        <p:txBody>
          <a:bodyPr/>
          <a:lstStyle/>
          <a:p>
            <a:pPr>
              <a:defRPr/>
            </a:pPr>
            <a:r>
              <a:rPr lang="en-US"/>
              <a:t>V. Kashikhin, V. Lombardo | REBCO technology - Part 2</a:t>
            </a:r>
            <a:endParaRPr lang="en-US" b="1"/>
          </a:p>
        </p:txBody>
      </p:sp>
      <p:sp>
        <p:nvSpPr>
          <p:cNvPr id="6" name="Slide Number Placeholder 5">
            <a:extLst>
              <a:ext uri="{FF2B5EF4-FFF2-40B4-BE49-F238E27FC236}">
                <a16:creationId xmlns:a16="http://schemas.microsoft.com/office/drawing/2014/main" id="{432FBECB-493E-43C8-9449-8D3F2E0265D0}"/>
              </a:ext>
            </a:extLst>
          </p:cNvPr>
          <p:cNvSpPr>
            <a:spLocks noGrp="1"/>
          </p:cNvSpPr>
          <p:nvPr>
            <p:ph type="sldNum" sz="quarter" idx="12"/>
          </p:nvPr>
        </p:nvSpPr>
        <p:spPr/>
        <p:txBody>
          <a:bodyPr/>
          <a:lstStyle/>
          <a:p>
            <a:fld id="{52E9C158-AEF1-41A2-A6CE-6F0BAB305EFD}" type="slidenum">
              <a:rPr lang="en-US" altLang="en-US" smtClean="0"/>
              <a:pPr/>
              <a:t>6</a:t>
            </a:fld>
            <a:endParaRPr lang="en-US" altLang="en-US"/>
          </a:p>
        </p:txBody>
      </p:sp>
      <p:pic>
        <p:nvPicPr>
          <p:cNvPr id="3074" name="136f5a65-9600-4095-94ae-d051eec200f4" descr="Image">
            <a:extLst>
              <a:ext uri="{FF2B5EF4-FFF2-40B4-BE49-F238E27FC236}">
                <a16:creationId xmlns:a16="http://schemas.microsoft.com/office/drawing/2014/main" id="{09779DB3-4C4F-4849-A2E4-AE4B92B80BC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rot="5400000">
            <a:off x="-600151" y="1958929"/>
            <a:ext cx="3481478" cy="182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a:extLst>
              <a:ext uri="{FF2B5EF4-FFF2-40B4-BE49-F238E27FC236}">
                <a16:creationId xmlns:a16="http://schemas.microsoft.com/office/drawing/2014/main" id="{6CA7E809-626B-4AE8-A774-8298E7B5F80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67894" y="1115512"/>
            <a:ext cx="2611108" cy="34814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device&#10;&#10;Description automatically generated">
            <a:extLst>
              <a:ext uri="{FF2B5EF4-FFF2-40B4-BE49-F238E27FC236}">
                <a16:creationId xmlns:a16="http://schemas.microsoft.com/office/drawing/2014/main" id="{129F7E34-A966-46E8-8CEB-48D976E239BA}"/>
              </a:ext>
            </a:extLst>
          </p:cNvPr>
          <p:cNvPicPr>
            <a:picLocks noChangeAspect="1"/>
          </p:cNvPicPr>
          <p:nvPr/>
        </p:nvPicPr>
        <p:blipFill rotWithShape="1">
          <a:blip r:embed="rId4"/>
          <a:srcRect l="3350" t="32233" r="4423" b="21332"/>
          <a:stretch/>
        </p:blipFill>
        <p:spPr>
          <a:xfrm>
            <a:off x="0" y="4730187"/>
            <a:ext cx="5466600" cy="1548222"/>
          </a:xfrm>
          <a:prstGeom prst="rect">
            <a:avLst/>
          </a:prstGeom>
        </p:spPr>
      </p:pic>
      <p:pic>
        <p:nvPicPr>
          <p:cNvPr id="12" name="Picture 11">
            <a:extLst>
              <a:ext uri="{FF2B5EF4-FFF2-40B4-BE49-F238E27FC236}">
                <a16:creationId xmlns:a16="http://schemas.microsoft.com/office/drawing/2014/main" id="{D0275EA6-231C-4D56-91B4-22D780F5A12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294134" y="1065849"/>
            <a:ext cx="3444752" cy="186738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A194769-6F41-466B-A8EB-1C95925F61BE}"/>
              </a:ext>
            </a:extLst>
          </p:cNvPr>
          <p:cNvSpPr/>
          <p:nvPr/>
        </p:nvSpPr>
        <p:spPr>
          <a:xfrm>
            <a:off x="5966867" y="3096043"/>
            <a:ext cx="2772019" cy="3031599"/>
          </a:xfrm>
          <a:prstGeom prst="rect">
            <a:avLst/>
          </a:prstGeom>
        </p:spPr>
        <p:txBody>
          <a:bodyPr wrap="square">
            <a:spAutoFit/>
          </a:bodyPr>
          <a:lstStyle/>
          <a:p>
            <a:pPr>
              <a:spcAft>
                <a:spcPts val="600"/>
              </a:spcAft>
            </a:pPr>
            <a:r>
              <a:rPr lang="en-US" sz="1600" dirty="0">
                <a:solidFill>
                  <a:schemeClr val="accent6"/>
                </a:solidFill>
              </a:rPr>
              <a:t>Single-step process for the OL:</a:t>
            </a:r>
          </a:p>
          <a:p>
            <a:pPr marL="285750" indent="-285750">
              <a:spcAft>
                <a:spcPts val="600"/>
              </a:spcAft>
              <a:buFont typeface="Arial" panose="020B0604020202020204" pitchFamily="34" charset="0"/>
              <a:buChar char="•"/>
            </a:pPr>
            <a:r>
              <a:rPr lang="en-US" sz="1600" dirty="0">
                <a:solidFill>
                  <a:schemeClr val="accent6"/>
                </a:solidFill>
              </a:rPr>
              <a:t>The cable is pre-bent around the auxiliary spacer and pushed into the channel at the same time</a:t>
            </a:r>
          </a:p>
          <a:p>
            <a:pPr>
              <a:spcAft>
                <a:spcPts val="600"/>
              </a:spcAft>
            </a:pPr>
            <a:r>
              <a:rPr lang="en-US" sz="1600" dirty="0">
                <a:solidFill>
                  <a:schemeClr val="accent6"/>
                </a:solidFill>
              </a:rPr>
              <a:t>Two-step process for the IL:</a:t>
            </a:r>
          </a:p>
          <a:p>
            <a:pPr marL="285750" indent="-285750">
              <a:spcAft>
                <a:spcPts val="600"/>
              </a:spcAft>
              <a:buFont typeface="Arial" panose="020B0604020202020204" pitchFamily="34" charset="0"/>
              <a:buChar char="•"/>
            </a:pPr>
            <a:r>
              <a:rPr lang="en-US" sz="1600" dirty="0">
                <a:solidFill>
                  <a:schemeClr val="accent6"/>
                </a:solidFill>
              </a:rPr>
              <a:t>the cable is pre-bent around the auxiliary spacer at the first step and then pushed into the channel at the second step</a:t>
            </a:r>
          </a:p>
        </p:txBody>
      </p:sp>
    </p:spTree>
    <p:extLst>
      <p:ext uri="{BB962C8B-B14F-4D97-AF65-F5344CB8AC3E}">
        <p14:creationId xmlns:p14="http://schemas.microsoft.com/office/powerpoint/2010/main" val="1467370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3D6D1-9BE7-4461-AD68-F6078AEEEA19}"/>
              </a:ext>
            </a:extLst>
          </p:cNvPr>
          <p:cNvSpPr>
            <a:spLocks noGrp="1"/>
          </p:cNvSpPr>
          <p:nvPr>
            <p:ph type="title"/>
          </p:nvPr>
        </p:nvSpPr>
        <p:spPr/>
        <p:txBody>
          <a:bodyPr/>
          <a:lstStyle/>
          <a:p>
            <a:r>
              <a:rPr lang="en-US" dirty="0"/>
              <a:t>First LN</a:t>
            </a:r>
            <a:r>
              <a:rPr lang="en-US" baseline="-25000" dirty="0"/>
              <a:t>2</a:t>
            </a:r>
            <a:r>
              <a:rPr lang="en-US" dirty="0"/>
              <a:t> test of the model</a:t>
            </a:r>
          </a:p>
        </p:txBody>
      </p:sp>
      <p:sp>
        <p:nvSpPr>
          <p:cNvPr id="4" name="Date Placeholder 3">
            <a:extLst>
              <a:ext uri="{FF2B5EF4-FFF2-40B4-BE49-F238E27FC236}">
                <a16:creationId xmlns:a16="http://schemas.microsoft.com/office/drawing/2014/main" id="{1ACD92ED-6D5E-4B77-AF9D-94217B0E9A45}"/>
              </a:ext>
            </a:extLst>
          </p:cNvPr>
          <p:cNvSpPr>
            <a:spLocks noGrp="1"/>
          </p:cNvSpPr>
          <p:nvPr>
            <p:ph type="dt" sz="half" idx="10"/>
          </p:nvPr>
        </p:nvSpPr>
        <p:spPr/>
        <p:txBody>
          <a:bodyPr/>
          <a:lstStyle/>
          <a:p>
            <a:r>
              <a:rPr lang="en-US" altLang="en-US"/>
              <a:t>3/2/2021</a:t>
            </a:r>
          </a:p>
        </p:txBody>
      </p:sp>
      <p:sp>
        <p:nvSpPr>
          <p:cNvPr id="5" name="Footer Placeholder 4">
            <a:extLst>
              <a:ext uri="{FF2B5EF4-FFF2-40B4-BE49-F238E27FC236}">
                <a16:creationId xmlns:a16="http://schemas.microsoft.com/office/drawing/2014/main" id="{3EF674E5-B138-49B1-BF07-FC4212F9FA47}"/>
              </a:ext>
            </a:extLst>
          </p:cNvPr>
          <p:cNvSpPr>
            <a:spLocks noGrp="1"/>
          </p:cNvSpPr>
          <p:nvPr>
            <p:ph type="ftr" sz="quarter" idx="11"/>
          </p:nvPr>
        </p:nvSpPr>
        <p:spPr/>
        <p:txBody>
          <a:bodyPr/>
          <a:lstStyle/>
          <a:p>
            <a:pPr>
              <a:defRPr/>
            </a:pPr>
            <a:r>
              <a:rPr lang="en-US"/>
              <a:t>V. Kashikhin, V. Lombardo | REBCO technology - Part 2</a:t>
            </a:r>
            <a:endParaRPr lang="en-US" b="1"/>
          </a:p>
        </p:txBody>
      </p:sp>
      <p:sp>
        <p:nvSpPr>
          <p:cNvPr id="6" name="Slide Number Placeholder 5">
            <a:extLst>
              <a:ext uri="{FF2B5EF4-FFF2-40B4-BE49-F238E27FC236}">
                <a16:creationId xmlns:a16="http://schemas.microsoft.com/office/drawing/2014/main" id="{60013F13-08F3-48DC-9481-C2AB20EBC7B7}"/>
              </a:ext>
            </a:extLst>
          </p:cNvPr>
          <p:cNvSpPr>
            <a:spLocks noGrp="1"/>
          </p:cNvSpPr>
          <p:nvPr>
            <p:ph type="sldNum" sz="quarter" idx="12"/>
          </p:nvPr>
        </p:nvSpPr>
        <p:spPr/>
        <p:txBody>
          <a:bodyPr/>
          <a:lstStyle/>
          <a:p>
            <a:fld id="{52E9C158-AEF1-41A2-A6CE-6F0BAB305EFD}" type="slidenum">
              <a:rPr lang="en-US" altLang="en-US" smtClean="0"/>
              <a:pPr/>
              <a:t>7</a:t>
            </a:fld>
            <a:endParaRPr lang="en-US" altLang="en-US"/>
          </a:p>
        </p:txBody>
      </p:sp>
      <p:pic>
        <p:nvPicPr>
          <p:cNvPr id="7" name="Picture 6" descr="A circuit board&#10;&#10;Description automatically generated">
            <a:extLst>
              <a:ext uri="{FF2B5EF4-FFF2-40B4-BE49-F238E27FC236}">
                <a16:creationId xmlns:a16="http://schemas.microsoft.com/office/drawing/2014/main" id="{76303404-64D1-4515-9EF0-0A6D355E8ACC}"/>
              </a:ext>
            </a:extLst>
          </p:cNvPr>
          <p:cNvPicPr>
            <a:picLocks noChangeAspect="1"/>
          </p:cNvPicPr>
          <p:nvPr/>
        </p:nvPicPr>
        <p:blipFill>
          <a:blip r:embed="rId2"/>
          <a:stretch>
            <a:fillRect/>
          </a:stretch>
        </p:blipFill>
        <p:spPr>
          <a:xfrm rot="5400000">
            <a:off x="-844874" y="2139616"/>
            <a:ext cx="5049004" cy="2840064"/>
          </a:xfrm>
          <a:prstGeom prst="rect">
            <a:avLst/>
          </a:prstGeom>
        </p:spPr>
      </p:pic>
      <p:pic>
        <p:nvPicPr>
          <p:cNvPr id="8" name="Picture 7">
            <a:extLst>
              <a:ext uri="{FF2B5EF4-FFF2-40B4-BE49-F238E27FC236}">
                <a16:creationId xmlns:a16="http://schemas.microsoft.com/office/drawing/2014/main" id="{5245BCDE-96B8-442E-AEAA-8B006C8D069E}"/>
              </a:ext>
            </a:extLst>
          </p:cNvPr>
          <p:cNvPicPr>
            <a:picLocks noChangeAspect="1"/>
          </p:cNvPicPr>
          <p:nvPr/>
        </p:nvPicPr>
        <p:blipFill rotWithShape="1">
          <a:blip r:embed="rId3"/>
          <a:srcRect l="38208" t="2078" r="24523" b="34116"/>
          <a:stretch/>
        </p:blipFill>
        <p:spPr>
          <a:xfrm>
            <a:off x="6211133" y="1464755"/>
            <a:ext cx="2704267" cy="2982817"/>
          </a:xfrm>
          <a:prstGeom prst="rect">
            <a:avLst/>
          </a:prstGeom>
        </p:spPr>
      </p:pic>
      <p:sp>
        <p:nvSpPr>
          <p:cNvPr id="9" name="Rectangle 8">
            <a:extLst>
              <a:ext uri="{FF2B5EF4-FFF2-40B4-BE49-F238E27FC236}">
                <a16:creationId xmlns:a16="http://schemas.microsoft.com/office/drawing/2014/main" id="{9B0126F0-D977-4F24-AF33-E22DFDAE96AD}"/>
              </a:ext>
            </a:extLst>
          </p:cNvPr>
          <p:cNvSpPr/>
          <p:nvPr/>
        </p:nvSpPr>
        <p:spPr>
          <a:xfrm>
            <a:off x="3340372" y="4554243"/>
            <a:ext cx="5690886" cy="1672253"/>
          </a:xfrm>
          <a:prstGeom prst="rect">
            <a:avLst/>
          </a:prstGeom>
        </p:spPr>
        <p:txBody>
          <a:bodyPr wrap="square">
            <a:spAutoFit/>
          </a:bodyPr>
          <a:lstStyle/>
          <a:p>
            <a:pPr marL="285750" indent="-285750">
              <a:spcAft>
                <a:spcPts val="400"/>
              </a:spcAft>
              <a:buFont typeface="Arial" panose="020B0604020202020204" pitchFamily="34" charset="0"/>
              <a:buChar char="•"/>
            </a:pPr>
            <a:r>
              <a:rPr lang="en-US" sz="1600" dirty="0">
                <a:solidFill>
                  <a:schemeClr val="accent6"/>
                </a:solidFill>
              </a:rPr>
              <a:t>Data corrected for resistive component, </a:t>
            </a:r>
            <a:r>
              <a:rPr lang="en-US" sz="1600" dirty="0" err="1">
                <a:solidFill>
                  <a:schemeClr val="accent6"/>
                </a:solidFill>
              </a:rPr>
              <a:t>I</a:t>
            </a:r>
            <a:r>
              <a:rPr lang="en-US" sz="1600" baseline="-25000" dirty="0" err="1">
                <a:solidFill>
                  <a:schemeClr val="accent6"/>
                </a:solidFill>
              </a:rPr>
              <a:t>c</a:t>
            </a:r>
            <a:r>
              <a:rPr lang="en-US" sz="1600" dirty="0">
                <a:solidFill>
                  <a:schemeClr val="accent6"/>
                </a:solidFill>
              </a:rPr>
              <a:t> @ 0.1 </a:t>
            </a:r>
            <a:r>
              <a:rPr lang="en-US" sz="1600" dirty="0">
                <a:solidFill>
                  <a:schemeClr val="accent6"/>
                </a:solidFill>
                <a:latin typeface="Symbol" panose="05050102010706020507" pitchFamily="18" charset="2"/>
              </a:rPr>
              <a:t>m</a:t>
            </a:r>
            <a:r>
              <a:rPr lang="en-US" sz="1600" dirty="0">
                <a:solidFill>
                  <a:schemeClr val="accent6"/>
                </a:solidFill>
              </a:rPr>
              <a:t>V/cm over 850mm length between the taps. </a:t>
            </a:r>
          </a:p>
          <a:p>
            <a:pPr marL="285750" indent="-285750">
              <a:spcAft>
                <a:spcPts val="400"/>
              </a:spcAft>
              <a:buFont typeface="Arial" panose="020B0604020202020204" pitchFamily="34" charset="0"/>
              <a:buChar char="•"/>
            </a:pPr>
            <a:r>
              <a:rPr lang="en-US" sz="1600" dirty="0">
                <a:solidFill>
                  <a:schemeClr val="accent6"/>
                </a:solidFill>
              </a:rPr>
              <a:t>Both samples showed the self-field </a:t>
            </a:r>
            <a:r>
              <a:rPr lang="en-US" sz="1600" dirty="0" err="1">
                <a:solidFill>
                  <a:schemeClr val="accent6"/>
                </a:solidFill>
              </a:rPr>
              <a:t>I</a:t>
            </a:r>
            <a:r>
              <a:rPr lang="en-US" sz="1600" baseline="-25000" dirty="0" err="1">
                <a:solidFill>
                  <a:schemeClr val="accent6"/>
                </a:solidFill>
              </a:rPr>
              <a:t>c</a:t>
            </a:r>
            <a:r>
              <a:rPr lang="en-US" sz="1600" dirty="0">
                <a:solidFill>
                  <a:schemeClr val="accent6"/>
                </a:solidFill>
              </a:rPr>
              <a:t> of 1520-1700 A. Sample #2 was used for subsequent winding and re-testing.</a:t>
            </a:r>
          </a:p>
          <a:p>
            <a:pPr marL="285750" indent="-285750">
              <a:spcAft>
                <a:spcPts val="600"/>
              </a:spcAft>
              <a:buFont typeface="Arial" panose="020B0604020202020204" pitchFamily="34" charset="0"/>
              <a:buChar char="•"/>
            </a:pPr>
            <a:r>
              <a:rPr lang="en-US" sz="1600" dirty="0">
                <a:solidFill>
                  <a:schemeClr val="accent6"/>
                </a:solidFill>
              </a:rPr>
              <a:t>A large </a:t>
            </a:r>
            <a:r>
              <a:rPr lang="en-US" sz="1600" dirty="0" err="1">
                <a:solidFill>
                  <a:schemeClr val="accent6"/>
                </a:solidFill>
              </a:rPr>
              <a:t>I</a:t>
            </a:r>
            <a:r>
              <a:rPr lang="en-US" sz="1600" baseline="-25000" dirty="0" err="1">
                <a:solidFill>
                  <a:schemeClr val="accent6"/>
                </a:solidFill>
              </a:rPr>
              <a:t>c</a:t>
            </a:r>
            <a:r>
              <a:rPr lang="en-US" sz="1600" dirty="0">
                <a:solidFill>
                  <a:schemeClr val="accent6"/>
                </a:solidFill>
              </a:rPr>
              <a:t> reduction was observed after winding. Also, there was a factor of 2 reduction in n-value.</a:t>
            </a:r>
          </a:p>
        </p:txBody>
      </p:sp>
      <p:pic>
        <p:nvPicPr>
          <p:cNvPr id="10" name="Picture 9">
            <a:extLst>
              <a:ext uri="{FF2B5EF4-FFF2-40B4-BE49-F238E27FC236}">
                <a16:creationId xmlns:a16="http://schemas.microsoft.com/office/drawing/2014/main" id="{F859EE56-8776-4D83-B9B7-9E337503E06A}"/>
              </a:ext>
            </a:extLst>
          </p:cNvPr>
          <p:cNvPicPr>
            <a:picLocks noChangeAspect="1"/>
          </p:cNvPicPr>
          <p:nvPr/>
        </p:nvPicPr>
        <p:blipFill>
          <a:blip r:embed="rId4"/>
          <a:stretch>
            <a:fillRect/>
          </a:stretch>
        </p:blipFill>
        <p:spPr>
          <a:xfrm>
            <a:off x="3340372" y="1464756"/>
            <a:ext cx="2780794" cy="2982817"/>
          </a:xfrm>
          <a:prstGeom prst="rect">
            <a:avLst/>
          </a:prstGeom>
        </p:spPr>
      </p:pic>
      <p:sp>
        <p:nvSpPr>
          <p:cNvPr id="3" name="TextBox 2">
            <a:extLst>
              <a:ext uri="{FF2B5EF4-FFF2-40B4-BE49-F238E27FC236}">
                <a16:creationId xmlns:a16="http://schemas.microsoft.com/office/drawing/2014/main" id="{25D6C684-2CB8-4296-A9E1-BF89BBC430BB}"/>
              </a:ext>
            </a:extLst>
          </p:cNvPr>
          <p:cNvSpPr txBox="1"/>
          <p:nvPr/>
        </p:nvSpPr>
        <p:spPr>
          <a:xfrm>
            <a:off x="3780210" y="1035145"/>
            <a:ext cx="1814220" cy="369332"/>
          </a:xfrm>
          <a:prstGeom prst="rect">
            <a:avLst/>
          </a:prstGeom>
          <a:noFill/>
        </p:spPr>
        <p:txBody>
          <a:bodyPr wrap="square" rtlCol="0">
            <a:spAutoFit/>
          </a:bodyPr>
          <a:lstStyle/>
          <a:p>
            <a:r>
              <a:rPr lang="en-US" sz="1800" dirty="0"/>
              <a:t>Before winding</a:t>
            </a:r>
          </a:p>
        </p:txBody>
      </p:sp>
      <p:sp>
        <p:nvSpPr>
          <p:cNvPr id="11" name="TextBox 10">
            <a:extLst>
              <a:ext uri="{FF2B5EF4-FFF2-40B4-BE49-F238E27FC236}">
                <a16:creationId xmlns:a16="http://schemas.microsoft.com/office/drawing/2014/main" id="{10CA5BF4-78D8-41E5-8DEA-CBD64676207E}"/>
              </a:ext>
            </a:extLst>
          </p:cNvPr>
          <p:cNvSpPr txBox="1"/>
          <p:nvPr/>
        </p:nvSpPr>
        <p:spPr>
          <a:xfrm>
            <a:off x="6870012" y="1035145"/>
            <a:ext cx="1814220" cy="369332"/>
          </a:xfrm>
          <a:prstGeom prst="rect">
            <a:avLst/>
          </a:prstGeom>
          <a:noFill/>
        </p:spPr>
        <p:txBody>
          <a:bodyPr wrap="square" rtlCol="0">
            <a:spAutoFit/>
          </a:bodyPr>
          <a:lstStyle/>
          <a:p>
            <a:r>
              <a:rPr lang="en-US" sz="1800" dirty="0"/>
              <a:t>After winding</a:t>
            </a:r>
          </a:p>
        </p:txBody>
      </p:sp>
    </p:spTree>
    <p:extLst>
      <p:ext uri="{BB962C8B-B14F-4D97-AF65-F5344CB8AC3E}">
        <p14:creationId xmlns:p14="http://schemas.microsoft.com/office/powerpoint/2010/main" val="2959781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E247E-0438-485C-8120-95CB320CE468}"/>
              </a:ext>
            </a:extLst>
          </p:cNvPr>
          <p:cNvSpPr>
            <a:spLocks noGrp="1"/>
          </p:cNvSpPr>
          <p:nvPr>
            <p:ph type="title"/>
          </p:nvPr>
        </p:nvSpPr>
        <p:spPr/>
        <p:txBody>
          <a:bodyPr/>
          <a:lstStyle/>
          <a:p>
            <a:r>
              <a:rPr lang="en-US" dirty="0"/>
              <a:t>Possible causes of the </a:t>
            </a:r>
            <a:r>
              <a:rPr lang="en-US" dirty="0" err="1"/>
              <a:t>I</a:t>
            </a:r>
            <a:r>
              <a:rPr lang="en-US" baseline="-25000" dirty="0" err="1"/>
              <a:t>c</a:t>
            </a:r>
            <a:r>
              <a:rPr lang="en-US" dirty="0"/>
              <a:t> reduction</a:t>
            </a:r>
          </a:p>
        </p:txBody>
      </p:sp>
      <p:sp>
        <p:nvSpPr>
          <p:cNvPr id="3" name="Content Placeholder 2">
            <a:extLst>
              <a:ext uri="{FF2B5EF4-FFF2-40B4-BE49-F238E27FC236}">
                <a16:creationId xmlns:a16="http://schemas.microsoft.com/office/drawing/2014/main" id="{9948A2C1-ED12-4BAB-A408-96E3248BE17B}"/>
              </a:ext>
            </a:extLst>
          </p:cNvPr>
          <p:cNvSpPr>
            <a:spLocks noGrp="1"/>
          </p:cNvSpPr>
          <p:nvPr>
            <p:ph idx="1"/>
          </p:nvPr>
        </p:nvSpPr>
        <p:spPr>
          <a:xfrm>
            <a:off x="515482" y="1019625"/>
            <a:ext cx="8035871" cy="2070986"/>
          </a:xfrm>
        </p:spPr>
        <p:txBody>
          <a:bodyPr>
            <a:normAutofit fontScale="70000" lnSpcReduction="20000"/>
          </a:bodyPr>
          <a:lstStyle/>
          <a:p>
            <a:pPr>
              <a:lnSpc>
                <a:spcPct val="120000"/>
              </a:lnSpc>
            </a:pPr>
            <a:r>
              <a:rPr lang="en-US" dirty="0"/>
              <a:t>Damage to the superconducting layer due to excessive bending strain.</a:t>
            </a:r>
          </a:p>
          <a:p>
            <a:pPr>
              <a:lnSpc>
                <a:spcPct val="120000"/>
              </a:lnSpc>
            </a:pPr>
            <a:r>
              <a:rPr lang="en-US" dirty="0"/>
              <a:t>Effect of the self-field from the tight bending radii.</a:t>
            </a:r>
          </a:p>
          <a:p>
            <a:pPr>
              <a:lnSpc>
                <a:spcPct val="120000"/>
              </a:lnSpc>
            </a:pPr>
            <a:r>
              <a:rPr lang="en-US" dirty="0"/>
              <a:t>Additional strain due to cool-down of the structure:</a:t>
            </a:r>
          </a:p>
          <a:p>
            <a:pPr lvl="1">
              <a:lnSpc>
                <a:spcPct val="120000"/>
              </a:lnSpc>
            </a:pPr>
            <a:r>
              <a:rPr lang="en-US" dirty="0"/>
              <a:t>The cable was locked in the channel. The large thermal contraction of the plastic structure could induce additional strains in the cable, in particular, at the inner layer;  </a:t>
            </a:r>
          </a:p>
          <a:p>
            <a:pPr lvl="1">
              <a:lnSpc>
                <a:spcPct val="120000"/>
              </a:lnSpc>
            </a:pPr>
            <a:r>
              <a:rPr lang="en-US" dirty="0"/>
              <a:t>That strain could potentially have a reversible component – to test that hypothesis, the cable was extracted from the structure without unbending it and retested.</a:t>
            </a:r>
          </a:p>
        </p:txBody>
      </p:sp>
      <p:sp>
        <p:nvSpPr>
          <p:cNvPr id="4" name="Date Placeholder 3">
            <a:extLst>
              <a:ext uri="{FF2B5EF4-FFF2-40B4-BE49-F238E27FC236}">
                <a16:creationId xmlns:a16="http://schemas.microsoft.com/office/drawing/2014/main" id="{18BF1E70-DE7E-486B-84AF-E2163CC1D18D}"/>
              </a:ext>
            </a:extLst>
          </p:cNvPr>
          <p:cNvSpPr>
            <a:spLocks noGrp="1"/>
          </p:cNvSpPr>
          <p:nvPr>
            <p:ph type="dt" sz="half" idx="10"/>
          </p:nvPr>
        </p:nvSpPr>
        <p:spPr/>
        <p:txBody>
          <a:bodyPr/>
          <a:lstStyle/>
          <a:p>
            <a:r>
              <a:rPr lang="en-US" altLang="en-US"/>
              <a:t>3/2/2021</a:t>
            </a:r>
          </a:p>
        </p:txBody>
      </p:sp>
      <p:sp>
        <p:nvSpPr>
          <p:cNvPr id="5" name="Footer Placeholder 4">
            <a:extLst>
              <a:ext uri="{FF2B5EF4-FFF2-40B4-BE49-F238E27FC236}">
                <a16:creationId xmlns:a16="http://schemas.microsoft.com/office/drawing/2014/main" id="{89F9B30D-21F9-4BA7-8881-0E541D9CC43F}"/>
              </a:ext>
            </a:extLst>
          </p:cNvPr>
          <p:cNvSpPr>
            <a:spLocks noGrp="1"/>
          </p:cNvSpPr>
          <p:nvPr>
            <p:ph type="ftr" sz="quarter" idx="11"/>
          </p:nvPr>
        </p:nvSpPr>
        <p:spPr/>
        <p:txBody>
          <a:bodyPr/>
          <a:lstStyle/>
          <a:p>
            <a:pPr>
              <a:defRPr/>
            </a:pPr>
            <a:r>
              <a:rPr lang="en-US"/>
              <a:t>V. Kashikhin, V. Lombardo | REBCO technology - Part 2</a:t>
            </a:r>
            <a:endParaRPr lang="en-US" b="1"/>
          </a:p>
        </p:txBody>
      </p:sp>
      <p:sp>
        <p:nvSpPr>
          <p:cNvPr id="6" name="Slide Number Placeholder 5">
            <a:extLst>
              <a:ext uri="{FF2B5EF4-FFF2-40B4-BE49-F238E27FC236}">
                <a16:creationId xmlns:a16="http://schemas.microsoft.com/office/drawing/2014/main" id="{814492CB-48A9-4B19-8EA7-E4C3A0F643DC}"/>
              </a:ext>
            </a:extLst>
          </p:cNvPr>
          <p:cNvSpPr>
            <a:spLocks noGrp="1"/>
          </p:cNvSpPr>
          <p:nvPr>
            <p:ph type="sldNum" sz="quarter" idx="12"/>
          </p:nvPr>
        </p:nvSpPr>
        <p:spPr/>
        <p:txBody>
          <a:bodyPr/>
          <a:lstStyle/>
          <a:p>
            <a:fld id="{52E9C158-AEF1-41A2-A6CE-6F0BAB305EFD}" type="slidenum">
              <a:rPr lang="en-US" altLang="en-US" smtClean="0"/>
              <a:pPr/>
              <a:t>8</a:t>
            </a:fld>
            <a:endParaRPr lang="en-US" altLang="en-US"/>
          </a:p>
        </p:txBody>
      </p:sp>
      <p:pic>
        <p:nvPicPr>
          <p:cNvPr id="7" name="Picture 2">
            <a:extLst>
              <a:ext uri="{FF2B5EF4-FFF2-40B4-BE49-F238E27FC236}">
                <a16:creationId xmlns:a16="http://schemas.microsoft.com/office/drawing/2014/main" id="{E6A28199-F40E-483D-86F5-6DF4A597554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687" y="3126439"/>
            <a:ext cx="4090755" cy="30685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7FB20676-D7E8-45C2-A77E-25343E5B35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221327" y="2615521"/>
            <a:ext cx="3061734" cy="4083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300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248DA-833C-4081-8828-F1898C347C1E}"/>
              </a:ext>
            </a:extLst>
          </p:cNvPr>
          <p:cNvSpPr>
            <a:spLocks noGrp="1"/>
          </p:cNvSpPr>
          <p:nvPr>
            <p:ph type="title"/>
          </p:nvPr>
        </p:nvSpPr>
        <p:spPr/>
        <p:txBody>
          <a:bodyPr/>
          <a:lstStyle/>
          <a:p>
            <a:r>
              <a:rPr lang="en-US" dirty="0"/>
              <a:t>LN</a:t>
            </a:r>
            <a:r>
              <a:rPr lang="en-US" baseline="-25000" dirty="0"/>
              <a:t>2</a:t>
            </a:r>
            <a:r>
              <a:rPr lang="en-US" dirty="0"/>
              <a:t> test in/out of the structure</a:t>
            </a:r>
          </a:p>
        </p:txBody>
      </p:sp>
      <p:sp>
        <p:nvSpPr>
          <p:cNvPr id="4" name="Date Placeholder 3">
            <a:extLst>
              <a:ext uri="{FF2B5EF4-FFF2-40B4-BE49-F238E27FC236}">
                <a16:creationId xmlns:a16="http://schemas.microsoft.com/office/drawing/2014/main" id="{1596F42F-AEBC-4FC4-999A-40B65F6009B8}"/>
              </a:ext>
            </a:extLst>
          </p:cNvPr>
          <p:cNvSpPr>
            <a:spLocks noGrp="1"/>
          </p:cNvSpPr>
          <p:nvPr>
            <p:ph type="dt" sz="half" idx="10"/>
          </p:nvPr>
        </p:nvSpPr>
        <p:spPr/>
        <p:txBody>
          <a:bodyPr/>
          <a:lstStyle/>
          <a:p>
            <a:r>
              <a:rPr lang="en-US" altLang="en-US"/>
              <a:t>3/2/2021</a:t>
            </a:r>
          </a:p>
        </p:txBody>
      </p:sp>
      <p:sp>
        <p:nvSpPr>
          <p:cNvPr id="5" name="Footer Placeholder 4">
            <a:extLst>
              <a:ext uri="{FF2B5EF4-FFF2-40B4-BE49-F238E27FC236}">
                <a16:creationId xmlns:a16="http://schemas.microsoft.com/office/drawing/2014/main" id="{22ABD552-B8E0-48C8-ABFA-B7F6A894D6C2}"/>
              </a:ext>
            </a:extLst>
          </p:cNvPr>
          <p:cNvSpPr>
            <a:spLocks noGrp="1"/>
          </p:cNvSpPr>
          <p:nvPr>
            <p:ph type="ftr" sz="quarter" idx="11"/>
          </p:nvPr>
        </p:nvSpPr>
        <p:spPr/>
        <p:txBody>
          <a:bodyPr/>
          <a:lstStyle/>
          <a:p>
            <a:pPr>
              <a:defRPr/>
            </a:pPr>
            <a:r>
              <a:rPr lang="en-US"/>
              <a:t>V. Kashikhin, V. Lombardo | REBCO technology - Part 2</a:t>
            </a:r>
            <a:endParaRPr lang="en-US" b="1"/>
          </a:p>
        </p:txBody>
      </p:sp>
      <p:sp>
        <p:nvSpPr>
          <p:cNvPr id="6" name="Slide Number Placeholder 5">
            <a:extLst>
              <a:ext uri="{FF2B5EF4-FFF2-40B4-BE49-F238E27FC236}">
                <a16:creationId xmlns:a16="http://schemas.microsoft.com/office/drawing/2014/main" id="{85D6A3BA-6814-42AA-B132-D25B7A9DBBFB}"/>
              </a:ext>
            </a:extLst>
          </p:cNvPr>
          <p:cNvSpPr>
            <a:spLocks noGrp="1"/>
          </p:cNvSpPr>
          <p:nvPr>
            <p:ph type="sldNum" sz="quarter" idx="12"/>
          </p:nvPr>
        </p:nvSpPr>
        <p:spPr/>
        <p:txBody>
          <a:bodyPr/>
          <a:lstStyle/>
          <a:p>
            <a:fld id="{52E9C158-AEF1-41A2-A6CE-6F0BAB305EFD}" type="slidenum">
              <a:rPr lang="en-US" altLang="en-US" smtClean="0"/>
              <a:pPr/>
              <a:t>9</a:t>
            </a:fld>
            <a:endParaRPr lang="en-US" altLang="en-US"/>
          </a:p>
        </p:txBody>
      </p:sp>
      <p:pic>
        <p:nvPicPr>
          <p:cNvPr id="7" name="Picture 6">
            <a:extLst>
              <a:ext uri="{FF2B5EF4-FFF2-40B4-BE49-F238E27FC236}">
                <a16:creationId xmlns:a16="http://schemas.microsoft.com/office/drawing/2014/main" id="{2DDD8C5B-546C-4C4A-A033-1C52CF319D15}"/>
              </a:ext>
            </a:extLst>
          </p:cNvPr>
          <p:cNvPicPr>
            <a:picLocks noChangeAspect="1"/>
          </p:cNvPicPr>
          <p:nvPr/>
        </p:nvPicPr>
        <p:blipFill rotWithShape="1">
          <a:blip r:embed="rId2"/>
          <a:srcRect l="38252" t="2972" r="24512" b="34110"/>
          <a:stretch/>
        </p:blipFill>
        <p:spPr>
          <a:xfrm>
            <a:off x="6081583" y="1606334"/>
            <a:ext cx="2833817" cy="3082585"/>
          </a:xfrm>
          <a:prstGeom prst="rect">
            <a:avLst/>
          </a:prstGeom>
        </p:spPr>
      </p:pic>
      <p:sp>
        <p:nvSpPr>
          <p:cNvPr id="9" name="Rectangle 8">
            <a:extLst>
              <a:ext uri="{FF2B5EF4-FFF2-40B4-BE49-F238E27FC236}">
                <a16:creationId xmlns:a16="http://schemas.microsoft.com/office/drawing/2014/main" id="{75C2D50C-A5CB-4C92-95EC-4D66506A0DD7}"/>
              </a:ext>
            </a:extLst>
          </p:cNvPr>
          <p:cNvSpPr/>
          <p:nvPr/>
        </p:nvSpPr>
        <p:spPr>
          <a:xfrm>
            <a:off x="1867463" y="5063380"/>
            <a:ext cx="5658875" cy="723275"/>
          </a:xfrm>
          <a:prstGeom prst="rect">
            <a:avLst/>
          </a:prstGeom>
        </p:spPr>
        <p:txBody>
          <a:bodyPr wrap="square">
            <a:spAutoFit/>
          </a:bodyPr>
          <a:lstStyle/>
          <a:p>
            <a:pPr>
              <a:spcAft>
                <a:spcPts val="600"/>
              </a:spcAft>
            </a:pPr>
            <a:r>
              <a:rPr lang="en-US" sz="1800" dirty="0"/>
              <a:t>A 43% increase in </a:t>
            </a:r>
            <a:r>
              <a:rPr lang="en-US" sz="1800" dirty="0" err="1"/>
              <a:t>I</a:t>
            </a:r>
            <a:r>
              <a:rPr lang="en-US" sz="1800" baseline="-25000" dirty="0" err="1"/>
              <a:t>c</a:t>
            </a:r>
            <a:r>
              <a:rPr lang="en-US" sz="1800" dirty="0"/>
              <a:t> was observed in the extracted sample </a:t>
            </a:r>
          </a:p>
          <a:p>
            <a:pPr>
              <a:spcAft>
                <a:spcPts val="600"/>
              </a:spcAft>
            </a:pPr>
            <a:r>
              <a:rPr lang="en-US" sz="1800" dirty="0"/>
              <a:t>Also, the n-value recovered to the original number</a:t>
            </a:r>
          </a:p>
        </p:txBody>
      </p:sp>
      <p:pic>
        <p:nvPicPr>
          <p:cNvPr id="12" name="Picture 11">
            <a:extLst>
              <a:ext uri="{FF2B5EF4-FFF2-40B4-BE49-F238E27FC236}">
                <a16:creationId xmlns:a16="http://schemas.microsoft.com/office/drawing/2014/main" id="{CB125A49-D1BC-44F3-9CD3-9B03EB4A79C7}"/>
              </a:ext>
            </a:extLst>
          </p:cNvPr>
          <p:cNvPicPr>
            <a:picLocks noChangeAspect="1"/>
          </p:cNvPicPr>
          <p:nvPr/>
        </p:nvPicPr>
        <p:blipFill rotWithShape="1">
          <a:blip r:embed="rId3"/>
          <a:srcRect l="38208" t="2078" r="24523" b="34116"/>
          <a:stretch/>
        </p:blipFill>
        <p:spPr>
          <a:xfrm>
            <a:off x="3150086" y="1606334"/>
            <a:ext cx="2785593" cy="3072520"/>
          </a:xfrm>
          <a:prstGeom prst="rect">
            <a:avLst/>
          </a:prstGeom>
        </p:spPr>
      </p:pic>
      <p:pic>
        <p:nvPicPr>
          <p:cNvPr id="13" name="Picture 12">
            <a:extLst>
              <a:ext uri="{FF2B5EF4-FFF2-40B4-BE49-F238E27FC236}">
                <a16:creationId xmlns:a16="http://schemas.microsoft.com/office/drawing/2014/main" id="{345C5043-4545-47EF-B1B4-20816AFDA497}"/>
              </a:ext>
            </a:extLst>
          </p:cNvPr>
          <p:cNvPicPr>
            <a:picLocks noChangeAspect="1"/>
          </p:cNvPicPr>
          <p:nvPr/>
        </p:nvPicPr>
        <p:blipFill>
          <a:blip r:embed="rId4"/>
          <a:stretch>
            <a:fillRect/>
          </a:stretch>
        </p:blipFill>
        <p:spPr>
          <a:xfrm>
            <a:off x="139761" y="1611369"/>
            <a:ext cx="2864422" cy="3072520"/>
          </a:xfrm>
          <a:prstGeom prst="rect">
            <a:avLst/>
          </a:prstGeom>
        </p:spPr>
      </p:pic>
      <p:sp>
        <p:nvSpPr>
          <p:cNvPr id="14" name="TextBox 13">
            <a:extLst>
              <a:ext uri="{FF2B5EF4-FFF2-40B4-BE49-F238E27FC236}">
                <a16:creationId xmlns:a16="http://schemas.microsoft.com/office/drawing/2014/main" id="{46E695DE-667C-4CD6-B883-7DA651E9F3C8}"/>
              </a:ext>
            </a:extLst>
          </p:cNvPr>
          <p:cNvSpPr txBox="1"/>
          <p:nvPr/>
        </p:nvSpPr>
        <p:spPr>
          <a:xfrm>
            <a:off x="676275" y="922085"/>
            <a:ext cx="1814220" cy="369332"/>
          </a:xfrm>
          <a:prstGeom prst="rect">
            <a:avLst/>
          </a:prstGeom>
          <a:noFill/>
        </p:spPr>
        <p:txBody>
          <a:bodyPr wrap="square" rtlCol="0">
            <a:spAutoFit/>
          </a:bodyPr>
          <a:lstStyle/>
          <a:p>
            <a:r>
              <a:rPr lang="en-US" sz="1800" dirty="0"/>
              <a:t>Before winding</a:t>
            </a:r>
          </a:p>
        </p:txBody>
      </p:sp>
      <p:sp>
        <p:nvSpPr>
          <p:cNvPr id="15" name="TextBox 14">
            <a:extLst>
              <a:ext uri="{FF2B5EF4-FFF2-40B4-BE49-F238E27FC236}">
                <a16:creationId xmlns:a16="http://schemas.microsoft.com/office/drawing/2014/main" id="{0B72D750-E4DD-4260-A4EC-074F9071E638}"/>
              </a:ext>
            </a:extLst>
          </p:cNvPr>
          <p:cNvSpPr txBox="1"/>
          <p:nvPr/>
        </p:nvSpPr>
        <p:spPr>
          <a:xfrm>
            <a:off x="4969400" y="922085"/>
            <a:ext cx="1634944" cy="369332"/>
          </a:xfrm>
          <a:prstGeom prst="rect">
            <a:avLst/>
          </a:prstGeom>
          <a:noFill/>
        </p:spPr>
        <p:txBody>
          <a:bodyPr wrap="square" rtlCol="0">
            <a:spAutoFit/>
          </a:bodyPr>
          <a:lstStyle/>
          <a:p>
            <a:r>
              <a:rPr lang="en-US" sz="1800" dirty="0"/>
              <a:t>After winding</a:t>
            </a:r>
          </a:p>
        </p:txBody>
      </p:sp>
      <p:sp>
        <p:nvSpPr>
          <p:cNvPr id="16" name="TextBox 15">
            <a:extLst>
              <a:ext uri="{FF2B5EF4-FFF2-40B4-BE49-F238E27FC236}">
                <a16:creationId xmlns:a16="http://schemas.microsoft.com/office/drawing/2014/main" id="{928A1AEC-E09D-4FD8-9964-58763701DEDC}"/>
              </a:ext>
            </a:extLst>
          </p:cNvPr>
          <p:cNvSpPr txBox="1"/>
          <p:nvPr/>
        </p:nvSpPr>
        <p:spPr>
          <a:xfrm>
            <a:off x="3707757" y="1231873"/>
            <a:ext cx="5207643" cy="338554"/>
          </a:xfrm>
          <a:prstGeom prst="rect">
            <a:avLst/>
          </a:prstGeom>
          <a:noFill/>
        </p:spPr>
        <p:txBody>
          <a:bodyPr wrap="square" rtlCol="0">
            <a:spAutoFit/>
          </a:bodyPr>
          <a:lstStyle/>
          <a:p>
            <a:r>
              <a:rPr lang="en-US" sz="1600" dirty="0"/>
              <a:t>In the structure                           Extracted from the structure</a:t>
            </a:r>
          </a:p>
        </p:txBody>
      </p:sp>
    </p:spTree>
    <p:extLst>
      <p:ext uri="{BB962C8B-B14F-4D97-AF65-F5344CB8AC3E}">
        <p14:creationId xmlns:p14="http://schemas.microsoft.com/office/powerpoint/2010/main" val="3538637310"/>
      </p:ext>
    </p:extLst>
  </p:cSld>
  <p:clrMapOvr>
    <a:masterClrMapping/>
  </p:clrMapOvr>
</p:sld>
</file>

<file path=ppt/theme/theme1.xml><?xml version="1.0" encoding="utf-8"?>
<a:theme xmlns:a="http://schemas.openxmlformats.org/drawingml/2006/main" name="FNAL_TemplateMac_060514">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A6561EA-5476-4052-84D7-7BCA5B4A2A6E}" vid="{B6CED81E-951A-4DFA-9287-6DC86C25A1D3}"/>
    </a:ext>
  </a:extLst>
</a:theme>
</file>

<file path=ppt/theme/theme2.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A6561EA-5476-4052-84D7-7BCA5B4A2A6E}" vid="{3CED6F7E-0C40-4358-9557-CEEF733EC32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5399</TotalTime>
  <Words>1966</Words>
  <Application>Microsoft Office PowerPoint</Application>
  <PresentationFormat>On-screen Show (4:3)</PresentationFormat>
  <Paragraphs>177</Paragraphs>
  <Slides>17</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vt:lpstr>
      <vt:lpstr>Calibri</vt:lpstr>
      <vt:lpstr>Helvetica</vt:lpstr>
      <vt:lpstr>Symbol</vt:lpstr>
      <vt:lpstr>FNAL_TemplateMac_060514</vt:lpstr>
      <vt:lpstr>Fermilab: Footer Only</vt:lpstr>
      <vt:lpstr>REBCO technology - Part 2</vt:lpstr>
      <vt:lpstr>REBCO magnet development</vt:lpstr>
      <vt:lpstr>Conductor On Molded Barrel (COMB) magnet technology </vt:lpstr>
      <vt:lpstr>Short-sample test campaign (2020-2021)</vt:lpstr>
      <vt:lpstr>Test model</vt:lpstr>
      <vt:lpstr>Coil winding</vt:lpstr>
      <vt:lpstr>First LN2 test of the model</vt:lpstr>
      <vt:lpstr>Possible causes of the Ic reduction</vt:lpstr>
      <vt:lpstr>LN2 test in/out of the structure</vt:lpstr>
      <vt:lpstr>Self-field effect</vt:lpstr>
      <vt:lpstr>Lessons learned from the short sample tests so far</vt:lpstr>
      <vt:lpstr>Next steps</vt:lpstr>
      <vt:lpstr>Redesigned coil cross-section</vt:lpstr>
      <vt:lpstr>Design scalability – 2-8 layers</vt:lpstr>
      <vt:lpstr>Magnet parameter space – standalone</vt:lpstr>
      <vt:lpstr>Magnet parameter space – boost field in 15 T background</vt:lpstr>
      <vt:lpstr>REBCO conductor needs </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COMB progress and preliminary CORC wire test results in LN2</dc:title>
  <dc:creator>Vadim Kashikhin</dc:creator>
  <cp:lastModifiedBy>Vadim Kashikhin</cp:lastModifiedBy>
  <cp:revision>160</cp:revision>
  <cp:lastPrinted>2014-01-20T19:40:21Z</cp:lastPrinted>
  <dcterms:created xsi:type="dcterms:W3CDTF">2021-01-05T21:44:54Z</dcterms:created>
  <dcterms:modified xsi:type="dcterms:W3CDTF">2021-03-02T14:57:04Z</dcterms:modified>
</cp:coreProperties>
</file>