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10" r:id="rId2"/>
  </p:sldMasterIdLst>
  <p:notesMasterIdLst>
    <p:notesMasterId r:id="rId17"/>
  </p:notesMasterIdLst>
  <p:sldIdLst>
    <p:sldId id="523" r:id="rId3"/>
    <p:sldId id="524" r:id="rId4"/>
    <p:sldId id="557" r:id="rId5"/>
    <p:sldId id="553" r:id="rId6"/>
    <p:sldId id="558" r:id="rId7"/>
    <p:sldId id="559" r:id="rId8"/>
    <p:sldId id="560" r:id="rId9"/>
    <p:sldId id="561" r:id="rId10"/>
    <p:sldId id="562" r:id="rId11"/>
    <p:sldId id="563" r:id="rId12"/>
    <p:sldId id="564" r:id="rId13"/>
    <p:sldId id="555" r:id="rId14"/>
    <p:sldId id="554" r:id="rId15"/>
    <p:sldId id="4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8" autoAdjust="0"/>
    <p:restoredTop sz="96326" autoAdjust="0"/>
  </p:normalViewPr>
  <p:slideViewPr>
    <p:cSldViewPr snapToGrid="0" snapToObjects="1">
      <p:cViewPr varScale="1">
        <p:scale>
          <a:sx n="215" d="100"/>
          <a:sy n="215" d="100"/>
        </p:scale>
        <p:origin x="1632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92353-37BC-E445-94E7-4FE325BDB74D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7B93C-2B01-B046-861A-3420016F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8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B93C-2B01-B046-861A-3420016F1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7B93C-2B01-B046-861A-3420016F1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847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855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C9833-FD03-704A-8E9E-0D857426C7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923D6-38D4-B448-B22C-7813A0B3A1E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2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B6D99-2A49-114C-A58E-17BB94C2C64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0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DA3A3-85F9-B54A-9078-68C308D641D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1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FD316-3BF3-E34A-80AC-931FBBE1BB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C10DC-DC34-6140-BC18-3B61A2029CE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7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DB63E-F4B6-154C-8EFD-8C8FCB9083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1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6F380-D1D2-A647-BF9D-E3B370D2A2F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2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B049-40F1-344E-9C79-9823181B067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39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97813" y="6275388"/>
            <a:ext cx="990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D253-4B3B-E144-ABFF-FAD37AF8828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3B29B8C-A5CE-514F-9771-A650C2D2D361}" type="datetimeFigureOut">
              <a:rPr lang="en-US" smtClean="0"/>
              <a:t>3/1/21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073050D-6150-F94E-A66A-EA16834ABD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12700"/>
            <a:ext cx="457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3BBFFF2-3FE1-BF45-8401-A00D499AA340}" type="slidenum">
              <a:rPr lang="en-US">
                <a:solidFill>
                  <a:prstClr val="black"/>
                </a:solidFill>
                <a:latin typeface="Calibri" charset="0"/>
                <a:ea typeface="MS PGothic" charset="0"/>
                <a:cs typeface="MS PGothic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MS PGothic" pitchFamily="34" charset="-128"/>
          <a:cs typeface="MS PGothic" charset="0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"/><Relationship Id="rId5" Type="http://schemas.openxmlformats.org/officeDocument/2006/relationships/image" Target="../media/image14.ti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57179" y="1162065"/>
            <a:ext cx="7830046" cy="153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2800" b="1" dirty="0">
                <a:solidFill>
                  <a:srgbClr val="CC0000"/>
                </a:solidFill>
                <a:latin typeface="Calibri"/>
                <a:cs typeface="Calibri"/>
              </a:rPr>
              <a:t> CORC® wires have become the </a:t>
            </a:r>
            <a:r>
              <a:rPr lang="en-US" altLang="ja-JP" sz="2800" b="1" dirty="0" err="1">
                <a:solidFill>
                  <a:srgbClr val="CC0000"/>
                </a:solidFill>
                <a:latin typeface="Calibri"/>
                <a:cs typeface="Calibri"/>
              </a:rPr>
              <a:t>Nb</a:t>
            </a:r>
            <a:r>
              <a:rPr lang="en-US" altLang="ja-JP" sz="2800" b="1" dirty="0">
                <a:solidFill>
                  <a:srgbClr val="CC0000"/>
                </a:solidFill>
                <a:latin typeface="Calibri"/>
                <a:cs typeface="Calibri"/>
              </a:rPr>
              <a:t>-Ti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2800" b="1" dirty="0">
                <a:solidFill>
                  <a:srgbClr val="CC0000"/>
                </a:solidFill>
                <a:latin typeface="Calibri"/>
                <a:cs typeface="Calibri"/>
              </a:rPr>
              <a:t>of high-temperature superconductors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altLang="ja-JP" sz="2800" b="1" dirty="0">
                <a:solidFill>
                  <a:srgbClr val="CC0000"/>
                </a:solidFill>
                <a:latin typeface="Calibri"/>
                <a:cs typeface="Calibri"/>
              </a:rPr>
              <a:t>by having the REBCO films pretend they’re metallic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altLang="ja-JP" sz="2800" b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02810" y="6475921"/>
            <a:ext cx="2412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002060"/>
                </a:solidFill>
              </a:rPr>
              <a:t>USMDP 2021, March 2</a:t>
            </a:r>
            <a:r>
              <a:rPr lang="en-US" sz="1400" b="1" baseline="30000" dirty="0">
                <a:solidFill>
                  <a:srgbClr val="002060"/>
                </a:solidFill>
              </a:rPr>
              <a:t>nd</a:t>
            </a:r>
            <a:r>
              <a:rPr lang="en-US" sz="1400" b="1" dirty="0">
                <a:solidFill>
                  <a:srgbClr val="002060"/>
                </a:solidFill>
              </a:rPr>
              <a:t>, 2021</a:t>
            </a:r>
          </a:p>
        </p:txBody>
      </p:sp>
      <p:pic>
        <p:nvPicPr>
          <p:cNvPr id="7" name="Picture 13" descr="cu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6105" y="2828779"/>
            <a:ext cx="772112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Calibri"/>
                <a:cs typeface="Calibri"/>
              </a:rPr>
              <a:t>Danko</a:t>
            </a:r>
            <a:r>
              <a:rPr lang="en-US" sz="1600" b="1" dirty="0">
                <a:latin typeface="Calibri"/>
                <a:cs typeface="Calibri"/>
              </a:rPr>
              <a:t> van der </a:t>
            </a:r>
            <a:r>
              <a:rPr lang="en-US" sz="1600" b="1" dirty="0" err="1">
                <a:latin typeface="Calibri"/>
                <a:cs typeface="Calibri"/>
              </a:rPr>
              <a:t>Laan</a:t>
            </a:r>
            <a:r>
              <a:rPr lang="en-US" sz="1600" b="1" dirty="0">
                <a:latin typeface="Calibri"/>
                <a:cs typeface="Calibri"/>
              </a:rPr>
              <a:t> and Jeremy Weiss</a:t>
            </a: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Advanced Conductor Technologies &amp; University of Colorado, Boulder, Colorado, USA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131" y="150167"/>
            <a:ext cx="8753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This work was in part supported by the US Department of Energy under agreement numbers </a:t>
            </a:r>
          </a:p>
          <a:p>
            <a:r>
              <a:rPr lang="en-US" sz="1400" dirty="0">
                <a:latin typeface="Calibri"/>
                <a:cs typeface="Calibri"/>
              </a:rPr>
              <a:t>DE-SC0014009  and DE-SC0021710.</a:t>
            </a:r>
            <a:endParaRPr lang="en-US" sz="1400" dirty="0"/>
          </a:p>
        </p:txBody>
      </p:sp>
      <p:pic>
        <p:nvPicPr>
          <p:cNvPr id="16" name="Picture 7" descr="Logo met tek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CA95C60D-EEAE-6946-B06A-404FE93A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463" y="3414925"/>
            <a:ext cx="6499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/>
                <a:cs typeface="Calibri"/>
              </a:rPr>
              <a:t>Kyle Radcliff and Sven </a:t>
            </a:r>
            <a:r>
              <a:rPr lang="en-US" sz="1600" b="1" dirty="0" err="1">
                <a:latin typeface="Calibri"/>
                <a:cs typeface="Calibri"/>
              </a:rPr>
              <a:t>Doenges</a:t>
            </a:r>
            <a:r>
              <a:rPr lang="en-US" sz="1600" b="1" dirty="0">
                <a:latin typeface="Calibri"/>
                <a:cs typeface="Calibri"/>
              </a:rPr>
              <a:t> </a:t>
            </a: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Advanced Conductor Technologies, Boulder, Colorado, USA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A95C60D-EEAE-6946-B06A-404FE93A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41" y="3993036"/>
            <a:ext cx="6499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Calibri"/>
                <a:cs typeface="Calibri"/>
              </a:rPr>
              <a:t>Zack Johnson</a:t>
            </a: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University of Colorado, Boulder, Colorado, USA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CA95C60D-EEAE-6946-B06A-404FE93A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463" y="4565056"/>
            <a:ext cx="6499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Calibri"/>
                <a:cs typeface="Calibri"/>
              </a:rPr>
              <a:t>Shreyas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</a:rPr>
              <a:t>Balachandran</a:t>
            </a:r>
            <a:endParaRPr lang="en-US" sz="1600" b="1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Applied Superconductivity Center, NHMFL, Tallahassee, Florida USA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A95C60D-EEAE-6946-B06A-404FE93A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441" y="5133574"/>
            <a:ext cx="649997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err="1">
                <a:latin typeface="Calibri"/>
                <a:cs typeface="Calibri"/>
              </a:rPr>
              <a:t>Anvar</a:t>
            </a:r>
            <a:r>
              <a:rPr lang="en-US" sz="1600" b="1" dirty="0">
                <a:latin typeface="Calibri"/>
                <a:cs typeface="Calibri"/>
              </a:rPr>
              <a:t> V.A., </a:t>
            </a:r>
            <a:r>
              <a:rPr lang="en-US" sz="1600" b="1" dirty="0" err="1">
                <a:latin typeface="Calibri"/>
                <a:cs typeface="Calibri"/>
              </a:rPr>
              <a:t>Keyang</a:t>
            </a:r>
            <a:r>
              <a:rPr lang="en-US" sz="1600" b="1" dirty="0">
                <a:latin typeface="Calibri"/>
                <a:cs typeface="Calibri"/>
              </a:rPr>
              <a:t> Wang and </a:t>
            </a:r>
            <a:r>
              <a:rPr lang="en-US" sz="1600" b="1" dirty="0" err="1">
                <a:latin typeface="Calibri"/>
                <a:cs typeface="Calibri"/>
              </a:rPr>
              <a:t>Arend</a:t>
            </a:r>
            <a:r>
              <a:rPr lang="en-US" sz="1600" b="1" dirty="0">
                <a:latin typeface="Calibri"/>
                <a:cs typeface="Calibri"/>
              </a:rPr>
              <a:t> </a:t>
            </a:r>
            <a:r>
              <a:rPr lang="en-US" sz="1600" b="1" dirty="0" err="1">
                <a:latin typeface="Calibri"/>
                <a:cs typeface="Calibri"/>
              </a:rPr>
              <a:t>Nijhuis</a:t>
            </a:r>
            <a:endParaRPr lang="en-US" sz="1600" b="1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400" dirty="0">
                <a:latin typeface="Calibri"/>
                <a:cs typeface="Calibri"/>
              </a:rPr>
              <a:t>University of </a:t>
            </a:r>
            <a:r>
              <a:rPr lang="en-US" sz="1400" dirty="0" err="1">
                <a:latin typeface="Calibri"/>
                <a:cs typeface="Calibri"/>
              </a:rPr>
              <a:t>Twente</a:t>
            </a:r>
            <a:r>
              <a:rPr lang="en-US" sz="1400" dirty="0">
                <a:latin typeface="Calibri"/>
                <a:cs typeface="Calibri"/>
              </a:rPr>
              <a:t>, </a:t>
            </a:r>
            <a:r>
              <a:rPr lang="en-US" sz="1400" dirty="0" err="1">
                <a:latin typeface="Calibri"/>
                <a:cs typeface="Calibri"/>
              </a:rPr>
              <a:t>Enschede</a:t>
            </a:r>
            <a:r>
              <a:rPr lang="en-US" sz="1400" dirty="0">
                <a:latin typeface="Calibri"/>
                <a:cs typeface="Calibri"/>
              </a:rPr>
              <a:t>, the Netherlands</a:t>
            </a:r>
          </a:p>
        </p:txBody>
      </p:sp>
    </p:spTree>
    <p:extLst>
      <p:ext uri="{BB962C8B-B14F-4D97-AF65-F5344CB8AC3E}">
        <p14:creationId xmlns:p14="http://schemas.microsoft.com/office/powerpoint/2010/main" val="275433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9"/>
    </mc:Choice>
    <mc:Fallback xmlns="">
      <p:transition xmlns:p14="http://schemas.microsoft.com/office/powerpoint/2010/main" spd="slow" advTm="75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Extending </a:t>
            </a:r>
            <a:r>
              <a:rPr lang="en-US" sz="2600" i="1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e</a:t>
            </a:r>
            <a:r>
              <a:rPr lang="en-US" sz="2600" baseline="-25000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irr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of high tape count CORC</a:t>
            </a:r>
            <a:r>
              <a:rPr lang="en-US" sz="2600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wires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536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Optimized 28-tape CORC® wire layout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28 tapes of 2 mm width (30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 substrate)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14 layers wound on 2.55 mm copper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tape winding angle 25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35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°,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depending on layer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0821" y="5667467"/>
            <a:ext cx="4607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Optimized 28-tape CORC® wire : </a:t>
            </a:r>
            <a:r>
              <a:rPr lang="en-US" b="1" i="1" dirty="0" err="1">
                <a:solidFill>
                  <a:srgbClr val="C00000"/>
                </a:solidFill>
                <a:latin typeface="Symbol" charset="2"/>
                <a:cs typeface="Symbol" charset="2"/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  <a:latin typeface="Calibri"/>
                <a:cs typeface="Calibri"/>
              </a:rPr>
              <a:t>irr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= 6 </a:t>
            </a:r>
            <a:r>
              <a:rPr lang="mr-IN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7 %!!  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E8159789-F50E-8D4E-9A7C-3C3718CE3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402" y="2056057"/>
            <a:ext cx="5061857" cy="361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Verification of tape </a:t>
            </a:r>
            <a:r>
              <a:rPr lang="en-US" sz="2600" i="1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</a:t>
            </a:r>
            <a:r>
              <a:rPr lang="en-US" sz="2600" baseline="-25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retention after high strain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75BB1B7-E991-4DD3-B57B-E30137D7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165" y="3010116"/>
            <a:ext cx="4278309" cy="30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D0209E09-A0C9-40B5-81BF-A5BA2496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768" y="3010116"/>
            <a:ext cx="4278309" cy="30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7D3EA54-6787-4505-B15E-FFC85BF359AE}"/>
              </a:ext>
            </a:extLst>
          </p:cNvPr>
          <p:cNvSpPr/>
          <p:nvPr/>
        </p:nvSpPr>
        <p:spPr>
          <a:xfrm>
            <a:off x="3904277" y="4161053"/>
            <a:ext cx="228600" cy="10757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85BB9-BCB0-4516-A739-2D1B5B916052}"/>
              </a:ext>
            </a:extLst>
          </p:cNvPr>
          <p:cNvSpPr txBox="1"/>
          <p:nvPr/>
        </p:nvSpPr>
        <p:spPr>
          <a:xfrm>
            <a:off x="3218477" y="2578355"/>
            <a:ext cx="22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Extensometer location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53E08D-32D5-4FA9-8EE0-2627A58B8141}"/>
              </a:ext>
            </a:extLst>
          </p:cNvPr>
          <p:cNvSpPr/>
          <p:nvPr/>
        </p:nvSpPr>
        <p:spPr>
          <a:xfrm>
            <a:off x="1161077" y="4389653"/>
            <a:ext cx="228600" cy="6185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5239BE-8337-4A2A-8CB1-4751EFE3C680}"/>
              </a:ext>
            </a:extLst>
          </p:cNvPr>
          <p:cNvSpPr txBox="1"/>
          <p:nvPr/>
        </p:nvSpPr>
        <p:spPr>
          <a:xfrm>
            <a:off x="242536" y="2351075"/>
            <a:ext cx="2249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Former location</a:t>
            </a:r>
          </a:p>
          <a:p>
            <a:r>
              <a:rPr lang="en-US" dirty="0">
                <a:latin typeface="Calibri"/>
                <a:cs typeface="Calibri"/>
              </a:rPr>
              <a:t>Highest winding angle</a:t>
            </a:r>
          </a:p>
        </p:txBody>
      </p:sp>
      <p:pic>
        <p:nvPicPr>
          <p:cNvPr id="17" name="Picture 11">
            <a:extLst>
              <a:ext uri="{FF2B5EF4-FFF2-40B4-BE49-F238E27FC236}">
                <a16:creationId xmlns:a16="http://schemas.microsoft.com/office/drawing/2014/main" id="{075BB1B7-E991-4DD3-B57B-E30137D7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4688" y="838200"/>
            <a:ext cx="3040683" cy="217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536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Optimized 28-tape CORC® wire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CORC® wire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retention 98 % at 7 % strain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Extracted tape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retention 99 %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Only tapes in the inner and outer layer damaged</a:t>
            </a:r>
          </a:p>
        </p:txBody>
      </p:sp>
      <p:cxnSp>
        <p:nvCxnSpPr>
          <p:cNvPr id="20" name="Straight Arrow Connector 19"/>
          <p:cNvCxnSpPr>
            <a:stCxn id="16" idx="2"/>
            <a:endCxn id="14" idx="0"/>
          </p:cNvCxnSpPr>
          <p:nvPr/>
        </p:nvCxnSpPr>
        <p:spPr>
          <a:xfrm flipH="1">
            <a:off x="1275377" y="2997406"/>
            <a:ext cx="92152" cy="1392247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040725" y="2947687"/>
            <a:ext cx="92152" cy="1213366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7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Axial strain practical superconductors Master Plot  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901464" y="4812062"/>
            <a:ext cx="4980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CORC® wires can now be engineered to have </a:t>
            </a:r>
            <a:r>
              <a:rPr lang="en-US" b="1" i="1" dirty="0" err="1">
                <a:solidFill>
                  <a:srgbClr val="C00000"/>
                </a:solidFill>
                <a:latin typeface="Symbol" charset="2"/>
                <a:cs typeface="Symbol" charset="2"/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  <a:latin typeface="Calibri"/>
                <a:cs typeface="Calibri"/>
              </a:rPr>
              <a:t>irr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twice as high as </a:t>
            </a:r>
            <a:r>
              <a:rPr lang="en-US" b="1" dirty="0" err="1">
                <a:solidFill>
                  <a:srgbClr val="C00000"/>
                </a:solidFill>
                <a:latin typeface="Calibri"/>
                <a:cs typeface="Calibri"/>
              </a:rPr>
              <a:t>Nb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-Ti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10 times as high as REBCO coated conductors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20 times as high as Nb</a:t>
            </a:r>
            <a:r>
              <a:rPr lang="en-US" b="1" baseline="-25000" dirty="0">
                <a:solidFill>
                  <a:srgbClr val="C00000"/>
                </a:solidFill>
                <a:latin typeface="Calibri"/>
                <a:cs typeface="Calibri"/>
              </a:rPr>
              <a:t>3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Sn, Bi-2212 and Bi-2223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21B15F-651C-214B-B3EF-E3BF327C5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13" y="874365"/>
            <a:ext cx="6309755" cy="39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4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58" y="2365929"/>
            <a:ext cx="4599687" cy="3241342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CORC</a:t>
            </a:r>
            <a:r>
              <a:rPr lang="en-US" sz="2600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wires with improved mechanical tensile strength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6" y="846964"/>
            <a:ext cx="7041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Critical stress limit under tension</a:t>
            </a:r>
            <a:endParaRPr lang="en-US" altLang="ja-JP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All tests on 12-tape CORC® wires (2 mm tape width)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Critical stress limit with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soft annealed copper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former: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134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Critical stress limit with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half hard copper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former: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280 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Critical stress limit with </a:t>
            </a: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CuBe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former: 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613 MPa</a:t>
            </a:r>
          </a:p>
        </p:txBody>
      </p:sp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A029242-30BE-3342-9A47-D89A4DB6B240}"/>
              </a:ext>
            </a:extLst>
          </p:cNvPr>
          <p:cNvSpPr txBox="1"/>
          <p:nvPr/>
        </p:nvSpPr>
        <p:spPr>
          <a:xfrm>
            <a:off x="2399605" y="5268717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76 K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0DFB4D-185E-5D4F-842D-454A5B74CE2B}"/>
              </a:ext>
            </a:extLst>
          </p:cNvPr>
          <p:cNvCxnSpPr>
            <a:cxnSpLocks/>
          </p:cNvCxnSpPr>
          <p:nvPr/>
        </p:nvCxnSpPr>
        <p:spPr>
          <a:xfrm flipV="1">
            <a:off x="3110437" y="3680558"/>
            <a:ext cx="376570" cy="79155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442370-0869-7D41-8E62-1C3F0904E23E}"/>
              </a:ext>
            </a:extLst>
          </p:cNvPr>
          <p:cNvSpPr txBox="1"/>
          <p:nvPr/>
        </p:nvSpPr>
        <p:spPr>
          <a:xfrm>
            <a:off x="2834422" y="4472116"/>
            <a:ext cx="10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Annealed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 former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1F691C-986F-7549-9559-CFCA5EBD4482}"/>
              </a:ext>
            </a:extLst>
          </p:cNvPr>
          <p:cNvSpPr txBox="1"/>
          <p:nvPr/>
        </p:nvSpPr>
        <p:spPr>
          <a:xfrm>
            <a:off x="3487007" y="3925567"/>
            <a:ext cx="10251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Hardened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 former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1797B67-37E7-894E-88CA-243759148DB7}"/>
              </a:ext>
            </a:extLst>
          </p:cNvPr>
          <p:cNvCxnSpPr>
            <a:cxnSpLocks/>
          </p:cNvCxnSpPr>
          <p:nvPr/>
        </p:nvCxnSpPr>
        <p:spPr>
          <a:xfrm flipV="1">
            <a:off x="3946870" y="3217798"/>
            <a:ext cx="207405" cy="728169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1672777-53FD-2D48-8F78-62520CA64074}"/>
              </a:ext>
            </a:extLst>
          </p:cNvPr>
          <p:cNvSpPr/>
          <p:nvPr/>
        </p:nvSpPr>
        <p:spPr>
          <a:xfrm>
            <a:off x="119658" y="5670263"/>
            <a:ext cx="903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alibri"/>
                <a:cs typeface="Calibri"/>
              </a:rPr>
              <a:t>Irreversible tensile stress limit of CORC® wires can be engineered to exceed 600 MPa at 77 K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1F691C-986F-7549-9559-CFCA5EBD4482}"/>
              </a:ext>
            </a:extLst>
          </p:cNvPr>
          <p:cNvSpPr txBox="1"/>
          <p:nvPr/>
        </p:nvSpPr>
        <p:spPr>
          <a:xfrm>
            <a:off x="4705261" y="3511281"/>
            <a:ext cx="1241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former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797B67-37E7-894E-88CA-243759148DB7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5326184" y="2981037"/>
            <a:ext cx="119578" cy="53024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F81FD39-F256-A845-BBB6-9A60E6D804E1}"/>
              </a:ext>
            </a:extLst>
          </p:cNvPr>
          <p:cNvSpPr/>
          <p:nvPr/>
        </p:nvSpPr>
        <p:spPr>
          <a:xfrm>
            <a:off x="6557002" y="2159125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1,036 </a:t>
            </a:r>
            <a:r>
              <a:rPr lang="en-US" b="1" dirty="0" err="1">
                <a:solidFill>
                  <a:srgbClr val="000000"/>
                </a:solidFill>
                <a:latin typeface="Calibri"/>
                <a:cs typeface="Calibri"/>
              </a:rPr>
              <a:t>lbs</a:t>
            </a:r>
            <a:r>
              <a:rPr lang="en-US" b="1" dirty="0">
                <a:solidFill>
                  <a:srgbClr val="000000"/>
                </a:solidFill>
                <a:latin typeface="Calibri"/>
                <a:cs typeface="Calibri"/>
              </a:rPr>
              <a:t>!</a:t>
            </a:r>
            <a:endParaRPr lang="en-US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DA1F40-5348-A346-A6D3-0684648B6DB5}"/>
              </a:ext>
            </a:extLst>
          </p:cNvPr>
          <p:cNvCxnSpPr>
            <a:cxnSpLocks/>
          </p:cNvCxnSpPr>
          <p:nvPr/>
        </p:nvCxnSpPr>
        <p:spPr>
          <a:xfrm flipH="1">
            <a:off x="6139890" y="2511631"/>
            <a:ext cx="558055" cy="326902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4325" y="-76200"/>
            <a:ext cx="8601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8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Summary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4" name="Picture 7" descr="Logo met tekst.jpg">
            <a:extLst>
              <a:ext uri="{FF2B5EF4-FFF2-40B4-BE49-F238E27FC236}">
                <a16:creationId xmlns:a16="http://schemas.microsoft.com/office/drawing/2014/main" id="{8090E3FC-ED45-8F4A-95B6-3C811887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ulogo">
            <a:extLst>
              <a:ext uri="{FF2B5EF4-FFF2-40B4-BE49-F238E27FC236}">
                <a16:creationId xmlns:a16="http://schemas.microsoft.com/office/drawing/2014/main" id="{7FA7802D-22F7-6A45-9A8A-97A09BD4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6" y="976107"/>
            <a:ext cx="7041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Of course, the title of this presentation is slightly misleading</a:t>
            </a:r>
            <a:endParaRPr lang="en-US" altLang="ja-JP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CORC® wires will never match the flexibility of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Nb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-Ti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6" y="1795492"/>
            <a:ext cx="807474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On the other hand</a:t>
            </a:r>
            <a:endParaRPr lang="en-US" altLang="ja-JP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CORC® wires allow mechanical uncoupling of the REBCO layer from the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This allows extremely high irreversible strain limits in CORC® wires of 7 %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Because of this, the CORC® wire strength depends almost entirely on the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CORC® wires with very high critical stress exceeding 600 MPa have been made 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6" y="3426432"/>
            <a:ext cx="818362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The challenge ahead in creating Goliath CORC®</a:t>
            </a:r>
            <a:endParaRPr lang="en-US" altLang="ja-JP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High irreversible strain limits were demonstrated with pure copper formers that allow high levels of elongation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To combine high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Calibri"/>
              </a:rPr>
              <a:t>irr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with high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Calibri"/>
              </a:rPr>
              <a:t>crit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 strong formers that allow elongations to 3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7 % need to be applied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Harder formers also typically reduce the CORC® wire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Specially-engineered formers are key to the creation of Goliath CORC®!</a:t>
            </a:r>
          </a:p>
        </p:txBody>
      </p:sp>
    </p:spTree>
    <p:extLst>
      <p:ext uri="{BB962C8B-B14F-4D97-AF65-F5344CB8AC3E}">
        <p14:creationId xmlns:p14="http://schemas.microsoft.com/office/powerpoint/2010/main" val="11915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76200"/>
            <a:ext cx="90893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Why is </a:t>
            </a:r>
            <a:r>
              <a:rPr lang="en-US" sz="2600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Nb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-Ti the workhorse of superconducting magnets? 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2" name="Rectangle 6">
            <a:extLst>
              <a:ext uri="{FF2B5EF4-FFF2-40B4-BE49-F238E27FC236}">
                <a16:creationId xmlns:a16="http://schemas.microsoft.com/office/drawing/2014/main" id="{6D9FC681-5EA7-EF48-B736-E5ABCC36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69" y="988314"/>
            <a:ext cx="6127658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Nb</a:t>
            </a:r>
            <a:r>
              <a:rPr lang="en-US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-Ti is a superconducting magnet workhorse because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It’s a round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It’s fully isotropic (mechanically and electro-magnetically)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Doesn’t require reaction after magnet winding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It’s a transposed, multifilament wire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It’s highly flexible, allowing very tight bends</a:t>
            </a:r>
          </a:p>
        </p:txBody>
      </p:sp>
      <p:pic>
        <p:nvPicPr>
          <p:cNvPr id="12" name="Picture 11" descr="cu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7" descr="Logo met tek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75556" y="988314"/>
            <a:ext cx="2622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How about CORC® wires?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2482" y="1224272"/>
            <a:ext cx="492443" cy="466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62482" y="1455105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73244" y="17199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82103" y="1994997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83835" y="2265779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7210" y="2021682"/>
            <a:ext cx="1633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(At least partly)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27210" y="2320914"/>
            <a:ext cx="226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(Not too tight please!)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03598" y="2830284"/>
            <a:ext cx="753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We know this, so what’s new? To find out, let’s consider this 43 year old plot:</a:t>
            </a:r>
            <a:endParaRPr lang="en-US" dirty="0"/>
          </a:p>
        </p:txBody>
      </p:sp>
      <p:pic>
        <p:nvPicPr>
          <p:cNvPr id="7" name="Picture 6" descr="NbTi strain plot NbTi onl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91" y="3199616"/>
            <a:ext cx="6705484" cy="26144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8288" y="5790376"/>
            <a:ext cx="66452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"/>
              </a:rPr>
              <a:t>J.W. </a:t>
            </a:r>
            <a:r>
              <a:rPr lang="en-US" sz="1400" dirty="0" err="1">
                <a:latin typeface=""/>
              </a:rPr>
              <a:t>Ekin</a:t>
            </a:r>
            <a:r>
              <a:rPr lang="en-US" sz="1400" dirty="0">
                <a:latin typeface=""/>
              </a:rPr>
              <a:t>, IEEE Transactions on Magnetics, Vol. MAG-13, No. 1, January 1977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094585" y="4469515"/>
            <a:ext cx="5869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Irreversible strain limit under axial tension (</a:t>
            </a:r>
            <a:r>
              <a:rPr lang="en-US" i="1" dirty="0" err="1">
                <a:latin typeface="Symbol" charset="2"/>
                <a:ea typeface="MS PGothic" charset="0"/>
                <a:cs typeface="Symbol" charset="2"/>
              </a:rPr>
              <a:t>e</a:t>
            </a:r>
            <a:r>
              <a:rPr lang="en-US" baseline="-25000" dirty="0" err="1">
                <a:latin typeface="Calibri" charset="0"/>
                <a:ea typeface="MS PGothic" charset="0"/>
                <a:cs typeface="Calibri" charset="0"/>
              </a:rPr>
              <a:t>irr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) exceeds 2 %,</a:t>
            </a:r>
          </a:p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driven by reduction in </a:t>
            </a:r>
            <a:r>
              <a:rPr lang="en-US" dirty="0" err="1">
                <a:latin typeface="Calibri" charset="0"/>
                <a:ea typeface="MS PGothic" charset="0"/>
                <a:cs typeface="Calibri" charset="0"/>
              </a:rPr>
              <a:t>Nb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-Ti cross-section with strain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68556" y="6137898"/>
            <a:ext cx="201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Symbol" charset="2"/>
                <a:ea typeface="MS PGothic" charset="0"/>
                <a:cs typeface="Symbol" charset="2"/>
              </a:rPr>
              <a:t>e</a:t>
            </a:r>
            <a:r>
              <a:rPr lang="en-US" baseline="-25000" dirty="0" err="1">
                <a:latin typeface="Calibri" charset="0"/>
                <a:ea typeface="MS PGothic" charset="0"/>
                <a:cs typeface="Calibri" charset="0"/>
              </a:rPr>
              <a:t>irr</a:t>
            </a:r>
            <a:r>
              <a:rPr lang="en-US" baseline="-25000" dirty="0">
                <a:latin typeface="Calibri" charset="0"/>
                <a:ea typeface="MS PGothic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defined at </a:t>
            </a:r>
          </a:p>
          <a:p>
            <a:r>
              <a:rPr lang="en-US" i="1" dirty="0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baseline="-25000" dirty="0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(</a:t>
            </a:r>
            <a:r>
              <a:rPr lang="en-US" i="1" dirty="0">
                <a:latin typeface="Symbol" charset="2"/>
                <a:ea typeface="MS PGothic" charset="0"/>
                <a:cs typeface="Symbol" charset="2"/>
              </a:rPr>
              <a:t>e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)/</a:t>
            </a:r>
            <a:r>
              <a:rPr lang="en-US" i="1" dirty="0">
                <a:latin typeface="Calibri" charset="0"/>
                <a:ea typeface="MS PGothic" charset="0"/>
                <a:cs typeface="Calibri" charset="0"/>
              </a:rPr>
              <a:t>I</a:t>
            </a:r>
            <a:r>
              <a:rPr lang="en-US" baseline="-25000" dirty="0"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(0) &lt; 97-98 %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3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9" grpId="0"/>
      <p:bldP spid="21" grpId="0"/>
      <p:bldP spid="27" grpId="0"/>
      <p:bldP spid="28" grpId="0"/>
      <p:bldP spid="5" grpId="0"/>
      <p:bldP spid="29" grpId="0"/>
      <p:bldP spid="30" grpId="0"/>
      <p:bldP spid="8" grpId="0"/>
      <p:bldP spid="3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" y="-76200"/>
            <a:ext cx="90893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Irreversible strain limit of practical superconductors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2" name="Picture 11" descr="cu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7" descr="Logo met tek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3162300" cy="6143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480" y="1354218"/>
            <a:ext cx="5139438" cy="3347977"/>
          </a:xfrm>
          <a:prstGeom prst="rect">
            <a:avLst/>
          </a:prstGeom>
        </p:spPr>
      </p:pic>
      <p:sp>
        <p:nvSpPr>
          <p:cNvPr id="32" name="Rectangle 6">
            <a:extLst>
              <a:ext uri="{FF2B5EF4-FFF2-40B4-BE49-F238E27FC236}">
                <a16:creationId xmlns:a16="http://schemas.microsoft.com/office/drawing/2014/main" id="{6D9FC681-5EA7-EF48-B736-E5ABCC36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68" y="988314"/>
            <a:ext cx="86568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MS PGothic" charset="0"/>
                <a:cs typeface="Calibri" charset="0"/>
              </a:rPr>
              <a:t>Irreversible strain limit (applied strain)</a:t>
            </a:r>
            <a:endParaRPr lang="en-US" sz="800" b="1" dirty="0">
              <a:solidFill>
                <a:srgbClr val="0000FF"/>
              </a:solidFill>
              <a:latin typeface="Calibri" charset="0"/>
              <a:ea typeface="MS PGothic" charset="0"/>
              <a:cs typeface="Calibri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altLang="ja-JP" b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Nb</a:t>
            </a:r>
            <a:r>
              <a:rPr lang="en-US" altLang="ja-JP" b="1" baseline="-250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3</a:t>
            </a:r>
            <a:r>
              <a:rPr lang="en-US" altLang="ja-JP" b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Sn:		</a:t>
            </a:r>
            <a:r>
              <a:rPr lang="en-US" altLang="ja-JP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0.65 %	[1]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Bi-2212 wires:	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0.3 %	[2]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Bi-2223 tapes: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 	0.4 % 	[3]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REBCO CC:		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0.6 % 	[4]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5968" y="4578827"/>
            <a:ext cx="83219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[1]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Calibri"/>
              </a:rPr>
              <a:t>Najib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Calibri"/>
              </a:rPr>
              <a:t>Cheggour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, Theodore C. Stauffer, William Starch, Peter J. Lee, Jolene D.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Calibri"/>
              </a:rPr>
              <a:t>Splett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, Loren F. Goodrich &amp; Arup K. </a:t>
            </a:r>
            <a:r>
              <a:rPr lang="en-US" sz="1400" dirty="0" err="1">
                <a:solidFill>
                  <a:prstClr val="black"/>
                </a:solidFill>
                <a:latin typeface="Calibri"/>
                <a:cs typeface="Calibri"/>
              </a:rPr>
              <a:t>Ghosh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, </a:t>
            </a:r>
            <a:r>
              <a:rPr lang="en-US" sz="1400" i="1" dirty="0">
                <a:solidFill>
                  <a:prstClr val="black"/>
                </a:solidFill>
                <a:latin typeface="Calibri"/>
                <a:cs typeface="Calibri"/>
              </a:rPr>
              <a:t>Scientific Reports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lang="en-US" sz="1400" dirty="0">
                <a:solidFill>
                  <a:prstClr val="black"/>
                </a:solidFill>
                <a:latin typeface="Calibri"/>
                <a:cs typeface="Calibri"/>
              </a:rPr>
              <a:t>, 13048 (2018)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Calibri"/>
                <a:cs typeface="Calibri"/>
              </a:rPr>
              <a:t>[2] N </a:t>
            </a:r>
            <a:r>
              <a:rPr lang="en-US" sz="1400" dirty="0" err="1">
                <a:latin typeface="Calibri"/>
                <a:cs typeface="Calibri"/>
              </a:rPr>
              <a:t>Cheggour</a:t>
            </a:r>
            <a:r>
              <a:rPr lang="en-US" sz="1400" dirty="0">
                <a:latin typeface="Calibri"/>
                <a:cs typeface="Calibri"/>
              </a:rPr>
              <a:t>, X F Lu, T G </a:t>
            </a:r>
            <a:r>
              <a:rPr lang="en-US" sz="1400" dirty="0" err="1">
                <a:latin typeface="Calibri"/>
                <a:cs typeface="Calibri"/>
              </a:rPr>
              <a:t>Holesinger</a:t>
            </a:r>
            <a:r>
              <a:rPr lang="en-US" sz="1400" dirty="0">
                <a:latin typeface="Calibri"/>
                <a:cs typeface="Calibri"/>
              </a:rPr>
              <a:t>, T C Stauffer, J Jiang and L F Goodrich, </a:t>
            </a:r>
            <a:r>
              <a:rPr lang="en-US" sz="1400" i="1" dirty="0" err="1">
                <a:latin typeface="Calibri"/>
                <a:cs typeface="Calibri"/>
              </a:rPr>
              <a:t>Superconduct</a:t>
            </a:r>
            <a:r>
              <a:rPr lang="en-US" sz="1400" i="1" dirty="0">
                <a:latin typeface="Calibri"/>
                <a:cs typeface="Calibri"/>
              </a:rPr>
              <a:t>. Sci. Technol</a:t>
            </a:r>
            <a:r>
              <a:rPr lang="en-US" sz="1400" dirty="0">
                <a:latin typeface="Calibri"/>
                <a:cs typeface="Calibri"/>
              </a:rPr>
              <a:t>. </a:t>
            </a:r>
            <a:r>
              <a:rPr lang="en-US" sz="1400" b="1" dirty="0">
                <a:latin typeface="Calibri"/>
                <a:cs typeface="Calibri"/>
              </a:rPr>
              <a:t>25</a:t>
            </a:r>
            <a:r>
              <a:rPr lang="en-US" sz="1400" dirty="0">
                <a:latin typeface="Calibri"/>
                <a:cs typeface="Calibri"/>
              </a:rPr>
              <a:t>, 015001 (2012)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charset="0"/>
                <a:ea typeface="MS PGothic" charset="0"/>
                <a:cs typeface="Calibri" charset="0"/>
              </a:rPr>
              <a:t>[3] </a:t>
            </a:r>
            <a:r>
              <a:rPr lang="en-US" sz="1400" dirty="0">
                <a:latin typeface="Calibri"/>
                <a:cs typeface="Calibri"/>
              </a:rPr>
              <a:t>D.C. van der Laan, J.F. Douglas, C.C. </a:t>
            </a:r>
            <a:r>
              <a:rPr lang="en-US" sz="1400" dirty="0" err="1">
                <a:latin typeface="Calibri"/>
                <a:cs typeface="Calibri"/>
              </a:rPr>
              <a:t>Clickner</a:t>
            </a:r>
            <a:r>
              <a:rPr lang="en-US" sz="1400" dirty="0">
                <a:latin typeface="Calibri"/>
                <a:cs typeface="Calibri"/>
              </a:rPr>
              <a:t>, T.C. Stauffer, L.F. Goodrich, and H.J.N. van Eck, </a:t>
            </a:r>
            <a:r>
              <a:rPr lang="en-US" sz="1400" dirty="0" err="1">
                <a:latin typeface="Calibri"/>
                <a:cs typeface="Calibri"/>
              </a:rPr>
              <a:t>Supercond</a:t>
            </a:r>
            <a:r>
              <a:rPr lang="en-US" sz="1400" dirty="0">
                <a:latin typeface="Calibri"/>
                <a:cs typeface="Calibri"/>
              </a:rPr>
              <a:t>. Sci. Technol. </a:t>
            </a:r>
            <a:r>
              <a:rPr lang="en-US" sz="1400" b="1" dirty="0">
                <a:latin typeface="Calibri"/>
                <a:cs typeface="Calibri"/>
              </a:rPr>
              <a:t>24</a:t>
            </a:r>
            <a:r>
              <a:rPr lang="en-US" sz="1400" dirty="0">
                <a:latin typeface="Calibri"/>
                <a:cs typeface="Calibri"/>
              </a:rPr>
              <a:t>, 032001 (2011)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latin typeface="Calibri"/>
                <a:cs typeface="Calibri"/>
              </a:rPr>
              <a:t>[4] van der Laan D C and </a:t>
            </a:r>
            <a:r>
              <a:rPr lang="en-US" sz="1400" dirty="0" err="1">
                <a:latin typeface="Calibri"/>
                <a:cs typeface="Calibri"/>
              </a:rPr>
              <a:t>Ekin</a:t>
            </a:r>
            <a:r>
              <a:rPr lang="en-US" sz="1400" dirty="0">
                <a:latin typeface="Calibri"/>
                <a:cs typeface="Calibri"/>
              </a:rPr>
              <a:t> J W, </a:t>
            </a:r>
            <a:r>
              <a:rPr lang="en-US" sz="1400" i="1" dirty="0">
                <a:latin typeface="Calibri"/>
                <a:cs typeface="Calibri"/>
              </a:rPr>
              <a:t>Appl. Phys. </a:t>
            </a:r>
            <a:r>
              <a:rPr lang="en-US" sz="1400" i="1" dirty="0" err="1">
                <a:latin typeface="Calibri"/>
                <a:cs typeface="Calibri"/>
              </a:rPr>
              <a:t>Lett</a:t>
            </a:r>
            <a:r>
              <a:rPr lang="en-US" sz="1400" dirty="0">
                <a:latin typeface="Calibri"/>
                <a:cs typeface="Calibri"/>
              </a:rPr>
              <a:t>. </a:t>
            </a:r>
            <a:r>
              <a:rPr lang="en-US" sz="1400" b="1" dirty="0">
                <a:latin typeface="Calibri"/>
                <a:cs typeface="Calibri"/>
              </a:rPr>
              <a:t>90</a:t>
            </a:r>
            <a:r>
              <a:rPr lang="en-US" sz="1400" dirty="0">
                <a:latin typeface="Calibri"/>
                <a:cs typeface="Calibri"/>
              </a:rPr>
              <a:t>, 052506 (2007)</a:t>
            </a:r>
            <a:endParaRPr lang="en-US" sz="1400" dirty="0">
              <a:solidFill>
                <a:srgbClr val="00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1349" y="3067373"/>
            <a:ext cx="2892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How about CORC® wires?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The effect of axial tensile strain on </a:t>
            </a:r>
            <a:r>
              <a:rPr lang="en-US" sz="2600" i="1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</a:t>
            </a:r>
            <a:r>
              <a:rPr lang="en-US" sz="2600" baseline="-25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of CORC</a:t>
            </a:r>
            <a:r>
              <a:rPr lang="en-US" sz="2600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wires</a:t>
            </a: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31" y="4393646"/>
            <a:ext cx="509387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Testing CORC® wires under axial tension</a:t>
            </a:r>
            <a:endParaRPr lang="en-US" altLang="ja-JP" b="1" dirty="0">
              <a:solidFill>
                <a:srgbClr val="0000FF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Test performed in LN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at 77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Maximum load of 13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kN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applied to terminations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Sample strain measured with pair of clamp-on extensometers</a:t>
            </a:r>
          </a:p>
        </p:txBody>
      </p:sp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33C46C9E-C053-384D-9869-50602065D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852" y="1276597"/>
            <a:ext cx="1601881" cy="46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016EF4A2-2598-B642-9722-1F5CCF82C9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76" y="1276597"/>
            <a:ext cx="1089907" cy="467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6">
            <a:extLst>
              <a:ext uri="{FF2B5EF4-FFF2-40B4-BE49-F238E27FC236}">
                <a16:creationId xmlns:a16="http://schemas.microsoft.com/office/drawing/2014/main" id="{B5C43DC5-844B-8942-8813-8BEF91DD4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31" y="2639320"/>
            <a:ext cx="54798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rgbClr val="0000FF"/>
                </a:solidFill>
                <a:latin typeface="Calibri"/>
                <a:cs typeface="Calibri"/>
              </a:rPr>
              <a:t>Simplified description of CORC® wire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REBCO tapes wound in a helical fashion on solid 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Tapes behave as springs; extending axially and contracting radially under tensile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The core acts a central support, but also confines the radial contraction of the springs</a:t>
            </a:r>
          </a:p>
        </p:txBody>
      </p:sp>
      <p:pic>
        <p:nvPicPr>
          <p:cNvPr id="13" name="Picture 14" descr="Single layer conc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4" y="1011762"/>
            <a:ext cx="46291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4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Effect of tape winding angle on </a:t>
            </a:r>
            <a:r>
              <a:rPr lang="en-US" sz="2600" i="1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e</a:t>
            </a:r>
            <a:r>
              <a:rPr lang="en-US" sz="2600" baseline="-25000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irr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: 40 </a:t>
            </a:r>
            <a:r>
              <a:rPr lang="mr-IN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–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45</a:t>
            </a:r>
            <a:r>
              <a:rPr lang="it-IT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°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7" y="846964"/>
            <a:ext cx="5611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CORC® wire layout with range of higher winding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12 tapes of 2 mm width (30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 substrate)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6 layers wound on 2.55 mm copper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tape winding angle 40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45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°,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depending on layer</a:t>
            </a:r>
          </a:p>
        </p:txBody>
      </p:sp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23" y="2120086"/>
            <a:ext cx="4758362" cy="309973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499356" y="3034845"/>
            <a:ext cx="0" cy="1640816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85455" y="428248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1.2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1.3 %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617" y="2279675"/>
            <a:ext cx="4000763" cy="26062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5396707"/>
            <a:ext cx="659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12-tape CORC® wire with </a:t>
            </a:r>
            <a:r>
              <a:rPr lang="mr-IN" b="1" dirty="0">
                <a:solidFill>
                  <a:srgbClr val="C00000"/>
                </a:solidFill>
                <a:latin typeface="Calibri"/>
                <a:cs typeface="Calibri"/>
              </a:rPr>
              <a:t>40 – 45°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winding angles: </a:t>
            </a:r>
            <a:r>
              <a:rPr lang="en-US" b="1" i="1" dirty="0" err="1">
                <a:solidFill>
                  <a:srgbClr val="C00000"/>
                </a:solidFill>
                <a:latin typeface="Symbol" charset="2"/>
                <a:cs typeface="Symbol" charset="2"/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  <a:latin typeface="Calibri"/>
                <a:cs typeface="Calibri"/>
              </a:rPr>
              <a:t>irr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= 1.2 </a:t>
            </a:r>
            <a:r>
              <a:rPr lang="mr-IN" b="1" dirty="0">
                <a:solidFill>
                  <a:srgbClr val="C00000"/>
                </a:solidFill>
                <a:latin typeface="Calibri"/>
                <a:cs typeface="Calibri"/>
              </a:rPr>
              <a:t>–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1.3 %  </a:t>
            </a:r>
          </a:p>
        </p:txBody>
      </p:sp>
    </p:spTree>
    <p:extLst>
      <p:ext uri="{BB962C8B-B14F-4D97-AF65-F5344CB8AC3E}">
        <p14:creationId xmlns:p14="http://schemas.microsoft.com/office/powerpoint/2010/main" val="28530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1EDC795-4EB0-FD49-BFB1-EF643DB1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48" y="2246550"/>
            <a:ext cx="4151042" cy="2965030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Effect of tape winding angle on </a:t>
            </a:r>
            <a:r>
              <a:rPr lang="en-US" sz="2600" i="1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e</a:t>
            </a:r>
            <a:r>
              <a:rPr lang="en-US" sz="2600" baseline="-25000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irr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: 30 </a:t>
            </a:r>
            <a:r>
              <a:rPr lang="mr-IN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–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36</a:t>
            </a:r>
            <a:r>
              <a:rPr lang="it-IT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°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536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CORC® wire layout with range lower of winding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12 tapes of 2 mm width (30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 substrate)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6 layers wound on 2.55 mm copper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tape winding angle 30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36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°,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depending on 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5396707"/>
            <a:ext cx="5988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12-tape CORC® wire with 3</a:t>
            </a:r>
            <a:r>
              <a:rPr lang="mr-IN" b="1" dirty="0">
                <a:solidFill>
                  <a:srgbClr val="C00000"/>
                </a:solidFill>
                <a:latin typeface="Calibri"/>
                <a:cs typeface="Calibri"/>
              </a:rPr>
              <a:t>0 – 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36</a:t>
            </a:r>
            <a:r>
              <a:rPr lang="mr-IN" b="1" dirty="0">
                <a:solidFill>
                  <a:srgbClr val="C00000"/>
                </a:solidFill>
                <a:latin typeface="Calibri"/>
                <a:cs typeface="Calibri"/>
              </a:rPr>
              <a:t>°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winding angles: </a:t>
            </a:r>
            <a:r>
              <a:rPr lang="en-US" b="1" i="1" dirty="0" err="1">
                <a:solidFill>
                  <a:srgbClr val="C00000"/>
                </a:solidFill>
                <a:latin typeface="Symbol" charset="2"/>
                <a:cs typeface="Symbol" charset="2"/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  <a:latin typeface="Calibri"/>
                <a:cs typeface="Calibri"/>
              </a:rPr>
              <a:t>irr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= 3.3 %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090" y="2668942"/>
            <a:ext cx="3922290" cy="2555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56F585-13D5-40C8-8B11-4F96006B415E}"/>
              </a:ext>
            </a:extLst>
          </p:cNvPr>
          <p:cNvSpPr txBox="1"/>
          <p:nvPr/>
        </p:nvSpPr>
        <p:spPr>
          <a:xfrm>
            <a:off x="7775225" y="277961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H00-LA-04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7267" y="2140290"/>
            <a:ext cx="3212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second sample strained to 2.8 %</a:t>
            </a:r>
            <a:endParaRPr lang="en-US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569420" y="2393213"/>
            <a:ext cx="1376653" cy="658356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29851" y="3260846"/>
            <a:ext cx="0" cy="1414815"/>
          </a:xfrm>
          <a:prstGeom prst="line">
            <a:avLst/>
          </a:prstGeom>
          <a:ln w="1905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267377" y="4292507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B1AB392D-0F46-F748-8724-7CC09E591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0" y="2187900"/>
            <a:ext cx="3475079" cy="2482199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Verification of tape </a:t>
            </a:r>
            <a:r>
              <a:rPr lang="en-US" sz="2600" i="1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</a:t>
            </a:r>
            <a:r>
              <a:rPr lang="en-US" sz="2600" baseline="-25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c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retention after strain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D66BA-3E68-4FA4-B574-EAC2545B0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08" y="895487"/>
            <a:ext cx="3587392" cy="256242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277133" y="2646495"/>
            <a:ext cx="1790951" cy="248935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536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Procedure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Strain CORC® wire to 0.85 x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Calibri"/>
              </a:rPr>
              <a:t>irr</a:t>
            </a:r>
            <a:endParaRPr lang="en-US" baseline="-25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Extract tapes from CORC® wire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Measure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from extracted tapes  </a:t>
            </a:r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40" y="4698976"/>
            <a:ext cx="40814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CORC® wire retention 98 %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Extracted </a:t>
            </a:r>
            <a:r>
              <a:rPr lang="en-US" dirty="0">
                <a:latin typeface="Calibri"/>
                <a:cs typeface="Calibri"/>
              </a:rPr>
              <a:t>tape </a:t>
            </a:r>
            <a:r>
              <a:rPr lang="en-US" i="1" dirty="0">
                <a:latin typeface="Calibri"/>
                <a:cs typeface="Calibri"/>
              </a:rPr>
              <a:t>I</a:t>
            </a:r>
            <a:r>
              <a:rPr lang="en-US" baseline="-25000" dirty="0">
                <a:latin typeface="Calibri"/>
                <a:cs typeface="Calibri"/>
              </a:rPr>
              <a:t>c</a:t>
            </a:r>
            <a:r>
              <a:rPr lang="en-US" dirty="0">
                <a:latin typeface="Calibri"/>
                <a:cs typeface="Calibri"/>
              </a:rPr>
              <a:t> retention 98 %</a:t>
            </a:r>
            <a:endParaRPr lang="en-US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15993" y="5622306"/>
            <a:ext cx="2784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High </a:t>
            </a:r>
            <a:r>
              <a:rPr lang="en-US" sz="2000" b="1" i="1" dirty="0" err="1">
                <a:solidFill>
                  <a:schemeClr val="accent6"/>
                </a:solidFill>
                <a:latin typeface="Symbol" charset="2"/>
                <a:ea typeface="MS PGothic" charset="0"/>
                <a:cs typeface="Symbol" charset="2"/>
              </a:rPr>
              <a:t>e</a:t>
            </a:r>
            <a:r>
              <a:rPr lang="en-US" sz="2000" b="1" baseline="-25000" dirty="0" err="1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irr</a:t>
            </a:r>
            <a:r>
              <a:rPr lang="en-US" sz="2000" b="1" dirty="0">
                <a:solidFill>
                  <a:schemeClr val="accent6"/>
                </a:solidFill>
                <a:latin typeface="Calibri" charset="0"/>
                <a:ea typeface="MS PGothic" charset="0"/>
                <a:cs typeface="Calibri" charset="0"/>
              </a:rPr>
              <a:t> of 3.3 % is real!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0E44D08E-B31F-40A7-8D8A-D06F30C39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508" y="3515705"/>
            <a:ext cx="3587392" cy="25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4050D9-25E9-412E-BC89-9AA8E6DD4DC5}"/>
              </a:ext>
            </a:extLst>
          </p:cNvPr>
          <p:cNvSpPr txBox="1"/>
          <p:nvPr/>
        </p:nvSpPr>
        <p:spPr>
          <a:xfrm>
            <a:off x="6683603" y="2118152"/>
            <a:ext cx="114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Calibri"/>
                <a:cs typeface="Calibri"/>
              </a:rPr>
              <a:t>ε</a:t>
            </a:r>
            <a:r>
              <a:rPr lang="en-US" baseline="-25000" dirty="0">
                <a:latin typeface="Calibri"/>
                <a:cs typeface="Calibri"/>
              </a:rPr>
              <a:t>max</a:t>
            </a:r>
            <a:r>
              <a:rPr lang="en-US" dirty="0">
                <a:latin typeface="Calibri"/>
                <a:cs typeface="Calibri"/>
              </a:rPr>
              <a:t>=2.8%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ECE7B-568F-944B-960A-74FFC46AB430}"/>
              </a:ext>
            </a:extLst>
          </p:cNvPr>
          <p:cNvSpPr txBox="1"/>
          <p:nvPr/>
        </p:nvSpPr>
        <p:spPr>
          <a:xfrm>
            <a:off x="6683603" y="4847498"/>
            <a:ext cx="114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latin typeface="Calibri"/>
                <a:cs typeface="Calibri"/>
              </a:rPr>
              <a:t>ε</a:t>
            </a:r>
            <a:r>
              <a:rPr lang="en-US" baseline="-25000" dirty="0">
                <a:latin typeface="Calibri"/>
                <a:cs typeface="Calibri"/>
              </a:rPr>
              <a:t>max</a:t>
            </a:r>
            <a:r>
              <a:rPr lang="en-US" dirty="0">
                <a:latin typeface="Calibri"/>
                <a:cs typeface="Calibri"/>
              </a:rPr>
              <a:t>=2.8%</a:t>
            </a:r>
          </a:p>
        </p:txBody>
      </p:sp>
    </p:spTree>
    <p:extLst>
      <p:ext uri="{BB962C8B-B14F-4D97-AF65-F5344CB8AC3E}">
        <p14:creationId xmlns:p14="http://schemas.microsoft.com/office/powerpoint/2010/main" val="294854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1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99D4DB92-2421-4587-8B25-8E9576C5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5" y="4666522"/>
            <a:ext cx="6052820" cy="1286510"/>
          </a:xfrm>
          <a:prstGeom prst="rect">
            <a:avLst/>
          </a:prstGeom>
        </p:spPr>
      </p:pic>
      <p:pic>
        <p:nvPicPr>
          <p:cNvPr id="9" name="Picture 8" descr="Char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451" y="3229928"/>
            <a:ext cx="3200929" cy="3200929"/>
          </a:xfrm>
          <a:prstGeom prst="rect">
            <a:avLst/>
          </a:prstGeo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Analytical and FEM verification of results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25" y="827438"/>
            <a:ext cx="3086100" cy="23983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4211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Analytical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Calculate the tape axial strain from change in geometry</a:t>
            </a:r>
            <a:endParaRPr lang="en-US" baseline="-25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Ignore the torsion component</a:t>
            </a:r>
          </a:p>
        </p:txBody>
      </p:sp>
      <p:pic>
        <p:nvPicPr>
          <p:cNvPr id="2" name="Picture 1" descr="Analytical calcula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" y="2059419"/>
            <a:ext cx="3426298" cy="157901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751683" y="2206183"/>
            <a:ext cx="1651039" cy="596118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919" y="3664225"/>
            <a:ext cx="50665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FEM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Calculate REBCO value exceeding </a:t>
            </a:r>
            <a:r>
              <a:rPr lang="en-US" i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solidFill>
                  <a:srgbClr val="000000"/>
                </a:solidFill>
                <a:latin typeface="Calibri"/>
                <a:cs typeface="Calibri"/>
              </a:rPr>
              <a:t>irr</a:t>
            </a:r>
            <a:endParaRPr lang="en-US" baseline="-25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Assumes </a:t>
            </a:r>
            <a:r>
              <a:rPr lang="en-US" i="1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correlates to remaining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Calibri"/>
              </a:rPr>
              <a:t>s.c.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volume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9495" y="1231865"/>
            <a:ext cx="2070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Low-angle CORC® wire</a:t>
            </a:r>
            <a:endParaRPr lang="en-US" sz="16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66219" y="1899540"/>
            <a:ext cx="21088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cs typeface="Calibri"/>
              </a:rPr>
              <a:t>High-angle CORC® wire</a:t>
            </a:r>
            <a:endParaRPr lang="en-US" sz="16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6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" y="-76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600" i="1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charset="2"/>
                <a:cs typeface="Symbol" charset="2"/>
              </a:rPr>
              <a:t>e</a:t>
            </a:r>
            <a:r>
              <a:rPr lang="en-US" sz="2600" baseline="-25000" dirty="0" err="1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irr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of non-optimized high tape count CORC</a:t>
            </a:r>
            <a:r>
              <a:rPr lang="en-US" sz="2600" baseline="300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®</a:t>
            </a:r>
            <a:r>
              <a:rPr lang="en-US" sz="2600" dirty="0">
                <a:solidFill>
                  <a:srgbClr val="CE473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  <a:cs typeface="Arial" charset="0"/>
              </a:rPr>
              <a:t> wires</a:t>
            </a:r>
            <a:endParaRPr lang="en-US" sz="2600" baseline="-25000" dirty="0">
              <a:solidFill>
                <a:srgbClr val="CE473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  <a:cs typeface="Arial" charset="0"/>
            </a:endParaRPr>
          </a:p>
        </p:txBody>
      </p: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609600" y="721965"/>
            <a:ext cx="7988300" cy="76200"/>
            <a:chOff x="415" y="552"/>
            <a:chExt cx="5032" cy="48"/>
          </a:xfrm>
        </p:grpSpPr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415" y="552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15" y="600"/>
              <a:ext cx="503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1" name="Picture 7" descr="Logo met tekst.jpg">
            <a:extLst>
              <a:ext uri="{FF2B5EF4-FFF2-40B4-BE49-F238E27FC236}">
                <a16:creationId xmlns:a16="http://schemas.microsoft.com/office/drawing/2014/main" id="{6FD2F8F2-A081-3042-AC86-E51C175B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51045"/>
            <a:ext cx="3255749" cy="6325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ulogo">
            <a:extLst>
              <a:ext uri="{FF2B5EF4-FFF2-40B4-BE49-F238E27FC236}">
                <a16:creationId xmlns:a16="http://schemas.microsoft.com/office/drawing/2014/main" id="{C589649D-8A6B-DC4A-958F-8F589E51C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18" y="6207435"/>
            <a:ext cx="652462" cy="576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6DCEF384-C3E9-C545-9C61-E7071AC66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58" y="846964"/>
            <a:ext cx="5363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Standard 30-tape CORC® wire layout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30 tapes of 2 mm width (30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 substrate)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12 layers wound on 2.55 mm copper former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tape winding angle 30 </a:t>
            </a:r>
            <a:r>
              <a:rPr lang="mr-IN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47</a:t>
            </a:r>
            <a:r>
              <a:rPr lang="it-IT" dirty="0">
                <a:solidFill>
                  <a:srgbClr val="000000"/>
                </a:solidFill>
                <a:latin typeface="Calibri"/>
                <a:cs typeface="Calibri"/>
              </a:rPr>
              <a:t>°,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depending on layer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075BB1B7-E991-4DD3-B57B-E30137D7B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76886"/>
            <a:ext cx="4148138" cy="296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34" y="2176886"/>
            <a:ext cx="4148650" cy="296295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5396707"/>
            <a:ext cx="525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30-tape CORC® wire with standard layout: </a:t>
            </a:r>
            <a:r>
              <a:rPr lang="en-US" b="1" i="1" dirty="0" err="1">
                <a:solidFill>
                  <a:srgbClr val="C00000"/>
                </a:solidFill>
                <a:latin typeface="Symbol" charset="2"/>
                <a:cs typeface="Symbol" charset="2"/>
              </a:rPr>
              <a:t>e</a:t>
            </a:r>
            <a:r>
              <a:rPr lang="en-US" b="1" baseline="-25000" dirty="0" err="1">
                <a:solidFill>
                  <a:srgbClr val="C00000"/>
                </a:solidFill>
                <a:latin typeface="Calibri"/>
                <a:cs typeface="Calibri"/>
              </a:rPr>
              <a:t>irr</a:t>
            </a:r>
            <a:r>
              <a:rPr lang="en-US" b="1" dirty="0">
                <a:solidFill>
                  <a:srgbClr val="C00000"/>
                </a:solidFill>
                <a:latin typeface="Calibri"/>
                <a:cs typeface="Calibri"/>
              </a:rPr>
              <a:t> = 1.5 % </a:t>
            </a:r>
            <a:r>
              <a:rPr lang="en-US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31875" y="1677961"/>
            <a:ext cx="223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higher winding angles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200042" y="2047293"/>
            <a:ext cx="796418" cy="384889"/>
          </a:xfrm>
          <a:prstGeom prst="ellipse">
            <a:avLst/>
          </a:prstGeom>
          <a:noFill/>
          <a:ln w="28575" cmpd="sng">
            <a:solidFill>
              <a:srgbClr val="9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63474</TotalTime>
  <Words>1268</Words>
  <Application>Microsoft Macintosh PowerPoint</Application>
  <PresentationFormat>On-screen Show (4:3)</PresentationFormat>
  <Paragraphs>148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News Gothic MT</vt:lpstr>
      <vt:lpstr>Symbol</vt:lpstr>
      <vt:lpstr>Tahoma</vt:lpstr>
      <vt:lpstr>Wingdings 2</vt:lpstr>
      <vt:lpstr>Zapf Dingbats</vt:lpstr>
      <vt:lpstr>Breeze</vt:lpstr>
      <vt:lpstr>1_Breeze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Advanced Conductor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Danko van der Laan</dc:creator>
  <cp:lastModifiedBy>Daniel C Van Der Laan</cp:lastModifiedBy>
  <cp:revision>709</cp:revision>
  <dcterms:created xsi:type="dcterms:W3CDTF">2013-05-05T16:55:21Z</dcterms:created>
  <dcterms:modified xsi:type="dcterms:W3CDTF">2021-03-01T22:55:49Z</dcterms:modified>
</cp:coreProperties>
</file>