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832" r:id="rId3"/>
    <p:sldId id="833" r:id="rId4"/>
    <p:sldId id="849" r:id="rId5"/>
    <p:sldId id="850" r:id="rId6"/>
    <p:sldId id="264" r:id="rId7"/>
    <p:sldId id="851" r:id="rId8"/>
    <p:sldId id="835" r:id="rId9"/>
    <p:sldId id="836" r:id="rId10"/>
    <p:sldId id="837" r:id="rId11"/>
    <p:sldId id="839" r:id="rId12"/>
    <p:sldId id="838" r:id="rId13"/>
    <p:sldId id="841" r:id="rId14"/>
    <p:sldId id="842" r:id="rId15"/>
    <p:sldId id="844" r:id="rId16"/>
    <p:sldId id="843" r:id="rId17"/>
    <p:sldId id="845" r:id="rId18"/>
    <p:sldId id="847" r:id="rId19"/>
    <p:sldId id="846" r:id="rId20"/>
    <p:sldId id="852" r:id="rId21"/>
    <p:sldId id="84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94660"/>
  </p:normalViewPr>
  <p:slideViewPr>
    <p:cSldViewPr>
      <p:cViewPr varScale="1">
        <p:scale>
          <a:sx n="62" d="100"/>
          <a:sy n="62" d="100"/>
        </p:scale>
        <p:origin x="568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0.emf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7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Fiber-optic diagnostics development</a:t>
            </a:r>
            <a:b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MDP meeting</a:t>
            </a:r>
            <a:b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800" dirty="0">
                <a:latin typeface="Helvetica" panose="020B0604020202020204" pitchFamily="34" charset="0"/>
                <a:cs typeface="Helvetica" panose="020B0604020202020204" pitchFamily="34" charset="0"/>
              </a:rPr>
              <a:t>March 1-5 2021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7376" y="4509120"/>
            <a:ext cx="10363200" cy="1728192"/>
          </a:xfrm>
          <a:solidFill>
            <a:srgbClr val="EAEAEA">
              <a:alpha val="23137"/>
            </a:srgbClr>
          </a:solidFill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M. Baldini (FNAL),  S. Krave (FNAL), Piyush Joshi (BNL)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A2E9A-7798-42E3-B8B3-7F5F39AE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kern="12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Istron</a:t>
            </a:r>
            <a:r>
              <a:rPr lang="en-US" sz="360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 strain test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EC47749-54D1-464A-8BD8-6C095DA3B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5" b="4"/>
          <a:stretch/>
        </p:blipFill>
        <p:spPr>
          <a:xfrm rot="5400000">
            <a:off x="-120585" y="2272274"/>
            <a:ext cx="4520560" cy="3419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49501-F26B-4D1E-A281-1F9469338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2"/>
          <a:stretch/>
        </p:blipFill>
        <p:spPr>
          <a:xfrm rot="5400000">
            <a:off x="3676855" y="2271904"/>
            <a:ext cx="4520560" cy="3420596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AD79A8A-340F-4CD3-9D7D-3BD348E55926}"/>
              </a:ext>
            </a:extLst>
          </p:cNvPr>
          <p:cNvSpPr txBox="1">
            <a:spLocks/>
          </p:cNvSpPr>
          <p:nvPr/>
        </p:nvSpPr>
        <p:spPr>
          <a:xfrm>
            <a:off x="7917054" y="1877540"/>
            <a:ext cx="3701658" cy="4595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Fix one of the fiber extremities and pull 200*10</a:t>
            </a:r>
            <a:r>
              <a:rPr lang="en-US" sz="2200" baseline="30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-6</a:t>
            </a:r>
            <a:r>
              <a:rPr lang="en-US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mm/mm. Fibers need to be glued in tension</a:t>
            </a:r>
          </a:p>
          <a:p>
            <a:pPr marL="514350" lvl="1" indent="0">
              <a:lnSpc>
                <a:spcPct val="90000"/>
              </a:lnSpc>
              <a:buNone/>
            </a:pPr>
            <a:endParaRPr lang="en-US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28600"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 along X was not glued well and did not stick to the sample</a:t>
            </a:r>
          </a:p>
          <a:p>
            <a:pPr indent="-228600">
              <a:lnSpc>
                <a:spcPct val="90000"/>
              </a:lnSpc>
            </a:pPr>
            <a:endParaRPr lang="en-US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28600"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 was broken during gluing pressing on the edge of the </a:t>
            </a:r>
            <a:r>
              <a:rPr lang="en-US" sz="2200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sample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F8DFF-DB13-4A1F-9B15-0C8692DAD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March- 1-5 -2021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DF129-EE77-42D9-8042-AAA8E3AE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6910A57-C4C2-471D-B852-7E80F10F5A4C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0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7F354-C40C-41A2-B6B5-FCF4192DD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gauge raw 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3B60B8-E45D-4CBB-BF3A-B3EF00E37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A4013-419A-4EC7-9C8A-0FEEF795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3ED66FB-2D19-4303-925E-0F29616A60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646532"/>
              </p:ext>
            </p:extLst>
          </p:nvPr>
        </p:nvGraphicFramePr>
        <p:xfrm>
          <a:off x="12099" y="1196752"/>
          <a:ext cx="6426880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Graph" r:id="rId3" imgW="3840480" imgH="2926080" progId="Origin50.Graph">
                  <p:embed/>
                </p:oleObj>
              </mc:Choice>
              <mc:Fallback>
                <p:oleObj name="Graph" r:id="rId3" imgW="38404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99" y="1196752"/>
                        <a:ext cx="6426880" cy="4896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0E5CC65-E696-45F7-84E6-2B6CA3DAFFAD}"/>
              </a:ext>
            </a:extLst>
          </p:cNvPr>
          <p:cNvSpPr/>
          <p:nvPr/>
        </p:nvSpPr>
        <p:spPr>
          <a:xfrm>
            <a:off x="5807968" y="1556792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Test was repeated 3 times.</a:t>
            </a:r>
          </a:p>
          <a:p>
            <a:pPr marL="1143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143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Each time tension was brought back to 0.</a:t>
            </a:r>
          </a:p>
          <a:p>
            <a:pPr marL="1143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143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Load applied at 0.1 mm</a:t>
            </a: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/min</a:t>
            </a:r>
          </a:p>
        </p:txBody>
      </p:sp>
    </p:spTree>
    <p:extLst>
      <p:ext uri="{BB962C8B-B14F-4D97-AF65-F5344CB8AC3E}">
        <p14:creationId xmlns:p14="http://schemas.microsoft.com/office/powerpoint/2010/main" val="1768844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3A8-4CB5-4FC2-B59D-4D3016B2D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gauge 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A964-8CB4-4DF3-A963-3DD46A99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17F-6B47-4225-AD90-BFE01ADF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19C725B-3524-4CAD-BB95-2B5B3C3B8873}"/>
              </a:ext>
            </a:extLst>
          </p:cNvPr>
          <p:cNvSpPr txBox="1">
            <a:spLocks/>
          </p:cNvSpPr>
          <p:nvPr/>
        </p:nvSpPr>
        <p:spPr>
          <a:xfrm>
            <a:off x="12276" y="-1534897"/>
            <a:ext cx="11973220" cy="493537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Test 1 up to 100 MPa</a:t>
            </a:r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E7DDAEA-CD81-4953-B9B3-2C26B3EEA2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394316"/>
              </p:ext>
            </p:extLst>
          </p:nvPr>
        </p:nvGraphicFramePr>
        <p:xfrm>
          <a:off x="-372058" y="908720"/>
          <a:ext cx="5484172" cy="423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E9D8140-1C3B-42B8-B422-45A9CC2EAD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72058" y="908720"/>
                        <a:ext cx="5484172" cy="4237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DF2E3D8-A069-4BFE-B76C-0B223C91D5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559357"/>
              </p:ext>
            </p:extLst>
          </p:nvPr>
        </p:nvGraphicFramePr>
        <p:xfrm>
          <a:off x="4079776" y="2893291"/>
          <a:ext cx="4882700" cy="3720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Graph" r:id="rId5" imgW="3840480" imgH="2926080" progId="Origin50.Graph">
                  <p:embed/>
                </p:oleObj>
              </mc:Choice>
              <mc:Fallback>
                <p:oleObj name="Graph" r:id="rId5" imgW="3840480" imgH="2926080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DB815BA-2E9B-4742-B6CC-D0B4044D18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79776" y="2893291"/>
                        <a:ext cx="4882700" cy="3720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C129CC1-3636-4BBC-AA98-B0EBC08B40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45464"/>
              </p:ext>
            </p:extLst>
          </p:nvPr>
        </p:nvGraphicFramePr>
        <p:xfrm>
          <a:off x="7752184" y="785349"/>
          <a:ext cx="5065193" cy="3859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" name="Graph" r:id="rId7" imgW="3840480" imgH="2926080" progId="Origin50.Graph">
                  <p:embed/>
                </p:oleObj>
              </mc:Choice>
              <mc:Fallback>
                <p:oleObj name="Graph" r:id="rId7" imgW="3840480" imgH="292608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64002D2-0FF0-48F9-B308-76728A9983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52184" y="785349"/>
                        <a:ext cx="5065193" cy="3859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1744DD1-478A-4F62-80A6-A54F2F79FDCA}"/>
              </a:ext>
            </a:extLst>
          </p:cNvPr>
          <p:cNvSpPr txBox="1"/>
          <p:nvPr/>
        </p:nvSpPr>
        <p:spPr>
          <a:xfrm>
            <a:off x="4638628" y="1314102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Tensile stress calculated from applied load and specimen cross 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85767E-3FA8-4746-A85F-F213068F6DF8}"/>
              </a:ext>
            </a:extLst>
          </p:cNvPr>
          <p:cNvSpPr txBox="1"/>
          <p:nvPr/>
        </p:nvSpPr>
        <p:spPr>
          <a:xfrm>
            <a:off x="224875" y="5295865"/>
            <a:ext cx="421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Young modulus is 114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GPa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6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1449A-C022-41AB-B084-F293784A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sensors data: test 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60209-8388-4745-B2FC-8E406B7B8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4DC25-BC63-42A8-BB86-EFCE10EA9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4C8199-A485-4BDB-8416-9B32CCF76BB0}"/>
              </a:ext>
            </a:extLst>
          </p:cNvPr>
          <p:cNvSpPr txBox="1">
            <a:spLocks/>
          </p:cNvSpPr>
          <p:nvPr/>
        </p:nvSpPr>
        <p:spPr>
          <a:xfrm>
            <a:off x="87763" y="4426282"/>
            <a:ext cx="8205717" cy="17219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If Dl is above 2.5 nm, interrogator stop collecting meaningful data. This is observed for each sensors around the same time. Loss of data in FBG1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Behavior is very different for FBG1 and FBG3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F652A8-3B5A-48DC-963A-3B0532390543}"/>
              </a:ext>
            </a:extLst>
          </p:cNvPr>
          <p:cNvSpPr/>
          <p:nvPr/>
        </p:nvSpPr>
        <p:spPr>
          <a:xfrm>
            <a:off x="4439816" y="1364829"/>
            <a:ext cx="23375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CH0S001 ; 1507.952 ; </a:t>
            </a:r>
          </a:p>
          <a:p>
            <a:r>
              <a:rPr lang="en-US" dirty="0"/>
              <a:t>CH0S002 ; 1512.732 ; </a:t>
            </a:r>
          </a:p>
          <a:p>
            <a:r>
              <a:rPr lang="en-US" dirty="0"/>
              <a:t>CH0S003 ; 1519.933 ;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EA2F0-F1EB-4C72-81C3-DD75E4BAC4EB}"/>
              </a:ext>
            </a:extLst>
          </p:cNvPr>
          <p:cNvSpPr txBox="1"/>
          <p:nvPr/>
        </p:nvSpPr>
        <p:spPr>
          <a:xfrm>
            <a:off x="3679292" y="2572390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2.5 nm is the maximum allowed wavelength shift to avoid peaks overlap.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Strain is around 2000 um/m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8127B34-E3F4-455F-81FC-71BC8D6F2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753403"/>
              </p:ext>
            </p:extLst>
          </p:nvPr>
        </p:nvGraphicFramePr>
        <p:xfrm>
          <a:off x="12556" y="1268760"/>
          <a:ext cx="3960440" cy="3017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" name="Graph" r:id="rId3" imgW="3840480" imgH="2926080" progId="Origin50.Graph">
                  <p:embed/>
                </p:oleObj>
              </mc:Choice>
              <mc:Fallback>
                <p:oleObj name="Graph" r:id="rId3" imgW="3840480" imgH="292608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F1F983D-DCA7-45CA-BDB3-13290B3A93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56" y="1268760"/>
                        <a:ext cx="3960440" cy="3017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3214118-0795-4969-AF31-35A7A2CB8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315" y="4639689"/>
            <a:ext cx="3462362" cy="1227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ECE415-3675-4D1E-B7BB-38A701F79E69}"/>
              </a:ext>
            </a:extLst>
          </p:cNvPr>
          <p:cNvSpPr txBox="1"/>
          <p:nvPr/>
        </p:nvSpPr>
        <p:spPr>
          <a:xfrm>
            <a:off x="8896309" y="5621196"/>
            <a:ext cx="30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K=0.78 (provided by the vendor)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B4CD557-5CD3-40D3-8E48-52615C7D42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802344"/>
              </p:ext>
            </p:extLst>
          </p:nvPr>
        </p:nvGraphicFramePr>
        <p:xfrm>
          <a:off x="7306303" y="814929"/>
          <a:ext cx="5292970" cy="4089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" name="Graph" r:id="rId6" imgW="4023360" imgH="3108960" progId="Origin50.Graph">
                  <p:embed/>
                </p:oleObj>
              </mc:Choice>
              <mc:Fallback>
                <p:oleObj name="Graph" r:id="rId6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06303" y="814929"/>
                        <a:ext cx="5292970" cy="4089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1111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B8B2-1D81-430D-93A4-D48D021D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gauge vs fiber sensor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B9C507-EBED-4C18-88E0-E197534D3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C423E-1DEF-4657-A283-471F5923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ABE5C1C-BED4-43B1-AE1D-C8DFBD52B6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735293"/>
              </p:ext>
            </p:extLst>
          </p:nvPr>
        </p:nvGraphicFramePr>
        <p:xfrm>
          <a:off x="12923" y="1111697"/>
          <a:ext cx="6083077" cy="4634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name="Graph" r:id="rId3" imgW="3840480" imgH="2926080" progId="Origin50.Graph">
                  <p:embed/>
                </p:oleObj>
              </mc:Choice>
              <mc:Fallback>
                <p:oleObj name="Graph" r:id="rId3" imgW="3840480" imgH="292608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7763304-BAC5-4C87-B426-0642913BF3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23" y="1111697"/>
                        <a:ext cx="6083077" cy="4634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05F4F7-E408-438D-8041-DBCD3B29691F}"/>
              </a:ext>
            </a:extLst>
          </p:cNvPr>
          <p:cNvSpPr txBox="1"/>
          <p:nvPr/>
        </p:nvSpPr>
        <p:spPr>
          <a:xfrm>
            <a:off x="4655840" y="102259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strain(t)-strain (t=0)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3230F13-2637-459E-B52B-9DF7EDB35A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264728"/>
              </p:ext>
            </p:extLst>
          </p:nvPr>
        </p:nvGraphicFramePr>
        <p:xfrm>
          <a:off x="5951984" y="1111697"/>
          <a:ext cx="6423310" cy="4893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name="Graph" r:id="rId5" imgW="3840480" imgH="2926080" progId="Origin50.Graph">
                  <p:embed/>
                </p:oleObj>
              </mc:Choice>
              <mc:Fallback>
                <p:oleObj name="Graph" r:id="rId5" imgW="3840480" imgH="292608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9E043C5-2F46-4EBC-A1D1-C9815FD254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51984" y="1111697"/>
                        <a:ext cx="6423310" cy="4893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2440042-C314-4EC0-973C-3670B01D5038}"/>
              </a:ext>
            </a:extLst>
          </p:cNvPr>
          <p:cNvSpPr txBox="1"/>
          <p:nvPr/>
        </p:nvSpPr>
        <p:spPr>
          <a:xfrm>
            <a:off x="1415480" y="5581101"/>
            <a:ext cx="3550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strain vs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19142-0160-4ABE-B63C-D9B14170DA76}"/>
              </a:ext>
            </a:extLst>
          </p:cNvPr>
          <p:cNvSpPr txBox="1"/>
          <p:nvPr/>
        </p:nvSpPr>
        <p:spPr>
          <a:xfrm>
            <a:off x="7531021" y="5681442"/>
            <a:ext cx="3951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stress vs strain</a:t>
            </a:r>
          </a:p>
        </p:txBody>
      </p:sp>
    </p:spTree>
    <p:extLst>
      <p:ext uri="{BB962C8B-B14F-4D97-AF65-F5344CB8AC3E}">
        <p14:creationId xmlns:p14="http://schemas.microsoft.com/office/powerpoint/2010/main" val="248281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CFCC-5B25-405E-9BED-1B1C42B0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fit and young modulus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D798E-356D-4669-B6F2-DE7BA4B20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9315F-DD2C-48E8-B9D4-93F5532A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1B57952-A65D-4F35-9475-B0A3713E16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595332"/>
              </p:ext>
            </p:extLst>
          </p:nvPr>
        </p:nvGraphicFramePr>
        <p:xfrm>
          <a:off x="-149749" y="800896"/>
          <a:ext cx="4596526" cy="350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8" name="Graph" r:id="rId3" imgW="3840480" imgH="2926080" progId="Origin50.Graph">
                  <p:embed/>
                </p:oleObj>
              </mc:Choice>
              <mc:Fallback>
                <p:oleObj name="Graph" r:id="rId3" imgW="3840480" imgH="292608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0F9DF81-C5AB-46CB-AFE1-CA9F34DF02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49749" y="800896"/>
                        <a:ext cx="4596526" cy="350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C588D63-BFA0-412C-80AF-051366F5C3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215067"/>
              </p:ext>
            </p:extLst>
          </p:nvPr>
        </p:nvGraphicFramePr>
        <p:xfrm>
          <a:off x="3690331" y="2590934"/>
          <a:ext cx="5071598" cy="386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9" name="Graph" r:id="rId5" imgW="3840480" imgH="2926080" progId="Origin50.Graph">
                  <p:embed/>
                </p:oleObj>
              </mc:Choice>
              <mc:Fallback>
                <p:oleObj name="Graph" r:id="rId5" imgW="3840480" imgH="292608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0C730A2-DE15-494A-B22F-037D420342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0331" y="2590934"/>
                        <a:ext cx="5071598" cy="386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4E145E-CE03-49C6-82AA-29030AC4E6C0}"/>
              </a:ext>
            </a:extLst>
          </p:cNvPr>
          <p:cNvSpPr txBox="1"/>
          <p:nvPr/>
        </p:nvSpPr>
        <p:spPr>
          <a:xfrm>
            <a:off x="4223792" y="1202691"/>
            <a:ext cx="3273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FBG3 Young modulus is consistent with what is expected for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0FC49-585E-4359-A795-F90D83A84520}"/>
              </a:ext>
            </a:extLst>
          </p:cNvPr>
          <p:cNvSpPr txBox="1"/>
          <p:nvPr/>
        </p:nvSpPr>
        <p:spPr>
          <a:xfrm>
            <a:off x="623392" y="4321518"/>
            <a:ext cx="3273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FBG1 Young modulus is not consistent.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No linear behavior. 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BBB6AE0D-7E6F-4B79-A9AC-7CB0EAE218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65" b="4"/>
          <a:stretch/>
        </p:blipFill>
        <p:spPr>
          <a:xfrm rot="5400000">
            <a:off x="8572101" y="1606910"/>
            <a:ext cx="3320231" cy="25117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FE3C86-BAC5-4BD4-942B-CB7A64A9FAC7}"/>
              </a:ext>
            </a:extLst>
          </p:cNvPr>
          <p:cNvSpPr txBox="1"/>
          <p:nvPr/>
        </p:nvSpPr>
        <p:spPr>
          <a:xfrm>
            <a:off x="8747159" y="4854165"/>
            <a:ext cx="3108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Sensors are close to Instron clamps: bending effects</a:t>
            </a:r>
          </a:p>
        </p:txBody>
      </p:sp>
    </p:spTree>
    <p:extLst>
      <p:ext uri="{BB962C8B-B14F-4D97-AF65-F5344CB8AC3E}">
        <p14:creationId xmlns:p14="http://schemas.microsoft.com/office/powerpoint/2010/main" val="2848055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D5A5B-833A-4F08-8991-67A4032E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test: short term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28192-D8B5-4BF7-BDA1-1C77DC3D6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ABB8F-75BF-420D-B83A-5EA79D7A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99AA745-A9A8-4F33-B428-50B663FBE7F2}"/>
              </a:ext>
            </a:extLst>
          </p:cNvPr>
          <p:cNvSpPr txBox="1">
            <a:spLocks/>
          </p:cNvSpPr>
          <p:nvPr/>
        </p:nvSpPr>
        <p:spPr>
          <a:xfrm>
            <a:off x="47623" y="1009419"/>
            <a:ext cx="8928693" cy="31350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Wider and longer sample: 22 inches long stainless-steel bar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Sensors in the center of the bar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avoid to reach maximum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anose="05050102010706020507" pitchFamily="18" charset="2"/>
                <a:cs typeface="Helvetica" panose="020B0604020202020204" pitchFamily="34" charset="0"/>
              </a:rPr>
              <a:t>Dl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shift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Get data along X axis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Reduce bending effects having sensors and strain gauge on both sides of the bar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B488B-ABD2-49AB-BD75-79F5CF44A5F4}"/>
              </a:ext>
            </a:extLst>
          </p:cNvPr>
          <p:cNvSpPr txBox="1"/>
          <p:nvPr/>
        </p:nvSpPr>
        <p:spPr>
          <a:xfrm>
            <a:off x="7031886" y="3778510"/>
            <a:ext cx="4848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New data at ambient temperature by the end of the week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Test in liquid Ni by the end of March 2021.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 descr="A picture containing person, little, young, laying&#10;&#10;Description automatically generated">
            <a:extLst>
              <a:ext uri="{FF2B5EF4-FFF2-40B4-BE49-F238E27FC236}">
                <a16:creationId xmlns:a16="http://schemas.microsoft.com/office/drawing/2014/main" id="{27D0B5EE-CD01-483A-A69B-1F90F9740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15524" r="5113" b="56041"/>
          <a:stretch/>
        </p:blipFill>
        <p:spPr>
          <a:xfrm>
            <a:off x="6531542" y="1630160"/>
            <a:ext cx="4984794" cy="11885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E3E9B8-E3AD-45DB-A941-45690E78BA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30050"/>
          <a:stretch/>
        </p:blipFill>
        <p:spPr>
          <a:xfrm>
            <a:off x="311509" y="4104580"/>
            <a:ext cx="6185647" cy="16561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C599C37-870D-46D6-87E1-369E6F0A4EE2}"/>
              </a:ext>
            </a:extLst>
          </p:cNvPr>
          <p:cNvSpPr/>
          <p:nvPr/>
        </p:nvSpPr>
        <p:spPr>
          <a:xfrm>
            <a:off x="1415480" y="4293096"/>
            <a:ext cx="883858" cy="115212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291682-DCEE-4FB6-A837-D97552D3B46A}"/>
              </a:ext>
            </a:extLst>
          </p:cNvPr>
          <p:cNvSpPr/>
          <p:nvPr/>
        </p:nvSpPr>
        <p:spPr>
          <a:xfrm>
            <a:off x="5438734" y="4376562"/>
            <a:ext cx="883858" cy="115212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91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A6C05-0121-47A6-9C54-4E2FBC30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70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FBG sensors for MDP magnets: VMTF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C8F65-C441-4A9F-9385-F3328B814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5" r="10138" b="1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DAF1C-3C1B-4F2A-AC92-C888B345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" r="20306" b="3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1194339-25C0-4AE4-AFBF-D4B68606C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01" r="-1" b="-1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618BC40-DDF8-4747-84AF-E0446D89A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85" r="-3" b="-3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10" name="Picture 9" descr="Timeline&#10;&#10;Description automatically generated">
            <a:extLst>
              <a:ext uri="{FF2B5EF4-FFF2-40B4-BE49-F238E27FC236}">
                <a16:creationId xmlns:a16="http://schemas.microsoft.com/office/drawing/2014/main" id="{D32EAB77-3164-4FB8-8460-22383B397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79998" b="-79998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B6C628-1B46-4B74-952B-312B71DEAEF1}"/>
              </a:ext>
            </a:extLst>
          </p:cNvPr>
          <p:cNvSpPr txBox="1"/>
          <p:nvPr/>
        </p:nvSpPr>
        <p:spPr>
          <a:xfrm>
            <a:off x="7527222" y="2400474"/>
            <a:ext cx="4329417" cy="3955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Modification of the 30 kA top plate are underway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Feedthrough and cabling specs have been identified and purchased.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First test on the structure of a mirror magnet that is being assembled now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Test with 11 T mirror magnet in April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012D0-39FD-44E3-8FF4-74B9725A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215390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March- 1-5 -2021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ADB56-0519-48C3-B8C7-D6DBA945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6910A57-C4C2-471D-B852-7E80F10F5A4C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08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03387-21A5-465F-8D6A-BF5F87878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Synergy within MDP partners and other FNAL activities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29921-B3BF-42C2-ADAC-9A4CD603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4B8D5-E494-4E6A-BD6C-91BD0E2FA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132EA-5884-4A55-A2D9-74D4460E9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5" y="1183061"/>
            <a:ext cx="5374864" cy="1740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DCEA1-075E-45A2-AB3B-E44C47E5333F}"/>
              </a:ext>
            </a:extLst>
          </p:cNvPr>
          <p:cNvSpPr txBox="1"/>
          <p:nvPr/>
        </p:nvSpPr>
        <p:spPr>
          <a:xfrm>
            <a:off x="6481775" y="1415434"/>
            <a:ext cx="537486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Custom made FBG fibers has been purchased and will be installed on MQXFA08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Participate to discussion with LBNL colleague on fibers applications: learn from each other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LDRD approved: Purchase distributed fibers and interrogator and perform several experiment use small solenoids made of cheap wires </a:t>
            </a: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to optimize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fiber sensitivity to strain and T and find optimal tradeoff between spatial and time resolution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607A10-21B7-430E-9850-1909217594FE}"/>
              </a:ext>
            </a:extLst>
          </p:cNvPr>
          <p:cNvGrpSpPr/>
          <p:nvPr/>
        </p:nvGrpSpPr>
        <p:grpSpPr>
          <a:xfrm>
            <a:off x="637538" y="3783187"/>
            <a:ext cx="2509598" cy="2041924"/>
            <a:chOff x="0" y="0"/>
            <a:chExt cx="4311650" cy="3638052"/>
          </a:xfrm>
        </p:grpSpPr>
        <p:sp>
          <p:nvSpPr>
            <p:cNvPr id="8" name="Text Box 103">
              <a:extLst>
                <a:ext uri="{FF2B5EF4-FFF2-40B4-BE49-F238E27FC236}">
                  <a16:creationId xmlns:a16="http://schemas.microsoft.com/office/drawing/2014/main" id="{7DA9419D-1EB5-4BB3-BCD6-F818E5ED74DB}"/>
                </a:ext>
              </a:extLst>
            </p:cNvPr>
            <p:cNvSpPr txBox="1"/>
            <p:nvPr/>
          </p:nvSpPr>
          <p:spPr>
            <a:xfrm>
              <a:off x="0" y="3357454"/>
              <a:ext cx="4311650" cy="28059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200"/>
                </a:spcBef>
                <a:spcAft>
                  <a:spcPts val="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0C79710-D879-4EC1-A050-059C58A5BDF4}"/>
                </a:ext>
              </a:extLst>
            </p:cNvPr>
            <p:cNvGrpSpPr/>
            <p:nvPr/>
          </p:nvGrpSpPr>
          <p:grpSpPr>
            <a:xfrm>
              <a:off x="593313" y="0"/>
              <a:ext cx="3159760" cy="3357400"/>
              <a:chOff x="0" y="0"/>
              <a:chExt cx="3159760" cy="3357400"/>
            </a:xfrm>
          </p:grpSpPr>
          <p:pic>
            <p:nvPicPr>
              <p:cNvPr id="10" name="Content Placeholder 10">
                <a:extLst>
                  <a:ext uri="{FF2B5EF4-FFF2-40B4-BE49-F238E27FC236}">
                    <a16:creationId xmlns:a16="http://schemas.microsoft.com/office/drawing/2014/main" id="{40B3A529-BDF3-4B2A-AB08-B822E9A18AA7}"/>
                  </a:ext>
                </a:extLst>
              </p:cNvPr>
              <p:cNvPicPr>
                <a:picLocks noGrp="1"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605435"/>
                <a:ext cx="3159760" cy="1751965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C7DE66C-9E2E-4F1B-965C-F6743742456C}"/>
                  </a:ext>
                </a:extLst>
              </p:cNvPr>
              <p:cNvGrpSpPr/>
              <p:nvPr/>
            </p:nvGrpSpPr>
            <p:grpSpPr>
              <a:xfrm>
                <a:off x="0" y="0"/>
                <a:ext cx="3157855" cy="1535430"/>
                <a:chOff x="0" y="0"/>
                <a:chExt cx="3892438" cy="1892300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398C0B19-DB47-4714-8291-B3B0E2B57A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934845" cy="1892300"/>
                </a:xfrm>
                <a:prstGeom prst="rect">
                  <a:avLst/>
                </a:prstGeom>
              </p:spPr>
            </p:pic>
            <p:pic>
              <p:nvPicPr>
                <p:cNvPr id="13" name="Content Placeholder 28">
                  <a:extLst>
                    <a:ext uri="{FF2B5EF4-FFF2-40B4-BE49-F238E27FC236}">
                      <a16:creationId xmlns:a16="http://schemas.microsoft.com/office/drawing/2014/main" id="{3EB03578-CB1F-4254-9BCD-ACD148641BE6}"/>
                    </a:ext>
                  </a:extLst>
                </p:cNvPr>
                <p:cNvPicPr>
                  <a:picLocks noGrp="1"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9343" y="0"/>
                  <a:ext cx="1903095" cy="1875155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5" name="Picture 10" descr="C:\Users\Manu\Desktop\ROMA\DSC05080.JPG">
            <a:extLst>
              <a:ext uri="{FF2B5EF4-FFF2-40B4-BE49-F238E27FC236}">
                <a16:creationId xmlns:a16="http://schemas.microsoft.com/office/drawing/2014/main" id="{90793BD6-D5D6-47B6-8192-3492C172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20" y="3789040"/>
            <a:ext cx="2610131" cy="19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586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1482-EDCB-446C-81AE-5C889D34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F97BF-CAA9-4363-9F4D-AD067E503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340768"/>
            <a:ext cx="10670976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Early strain tests are being performed using FBG sensors on known material: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 SS.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Perform test at low temperature to measure T effect on strain.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Start using those fibers on MDP magnet tested at FNAL during the rest of 2021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Good synergy with AUP and LDRD project and within the MDP program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Explore current limitation on slow interrogation frequency and low sensitivity of FBG </a:t>
            </a: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temperature sensor below 50K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86158-5240-4BAF-BB4E-0951A169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4E423-012A-4253-96B5-63CC59BF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54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8C57-B87F-4490-954B-738EAE71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608C8-B9A0-4A7B-BC0B-1424969B6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MDP milestones </a:t>
            </a:r>
          </a:p>
          <a:p>
            <a:r>
              <a:rPr lang="en-US" dirty="0"/>
              <a:t>Proposed work at BNL</a:t>
            </a:r>
          </a:p>
          <a:p>
            <a:r>
              <a:rPr lang="en-US" dirty="0"/>
              <a:t>Tensile stress test at FNAL </a:t>
            </a:r>
          </a:p>
          <a:p>
            <a:r>
              <a:rPr lang="en-US" dirty="0"/>
              <a:t>Short term plan at 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08858-8346-4DE0-8B27-E650D2230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4DFEB-30B3-4527-A140-2FDBA9E9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2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6DC6-7AFF-4D06-AD40-112B2D1E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0A4E6-F31E-490D-A52B-9A3A34B6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B1E6C-2CBB-4B4D-9B72-3A831325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86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4D12-FCFF-4EE7-8CC0-9CF39A61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sensors data: test 1 and 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3A019D-AF20-4D28-8080-DEA1AC69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7E447-4191-43B7-9F22-34ACABD2D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0D1B076-A8C0-448B-B0E1-EE7DC284D7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440405"/>
              </p:ext>
            </p:extLst>
          </p:nvPr>
        </p:nvGraphicFramePr>
        <p:xfrm>
          <a:off x="-20680" y="901787"/>
          <a:ext cx="4464496" cy="340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8" name="Graph" r:id="rId3" imgW="3840480" imgH="2926080" progId="Origin50.Graph">
                  <p:embed/>
                </p:oleObj>
              </mc:Choice>
              <mc:Fallback>
                <p:oleObj name="Graph" r:id="rId3" imgW="3840480" imgH="292608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EC25F0C-6F2C-417B-BBFD-244C47BFDA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0680" y="901787"/>
                        <a:ext cx="4464496" cy="3401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C9D3997-3013-4C45-8C26-D1FC7CF6FE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417096"/>
              </p:ext>
            </p:extLst>
          </p:nvPr>
        </p:nvGraphicFramePr>
        <p:xfrm>
          <a:off x="7968207" y="764704"/>
          <a:ext cx="4824351" cy="3675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9" name="Graph" r:id="rId5" imgW="3840480" imgH="2926080" progId="Origin50.Graph">
                  <p:embed/>
                </p:oleObj>
              </mc:Choice>
              <mc:Fallback>
                <p:oleObj name="Graph" r:id="rId5" imgW="3840480" imgH="2926080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BB0DD2B-0001-4D01-8826-304DA56B30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68207" y="764704"/>
                        <a:ext cx="4824351" cy="3675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0FB76A-5B60-4140-8FCE-D577CB08D3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148909"/>
              </p:ext>
            </p:extLst>
          </p:nvPr>
        </p:nvGraphicFramePr>
        <p:xfrm>
          <a:off x="5375920" y="3599469"/>
          <a:ext cx="3840163" cy="292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0" name="Graph" r:id="rId7" imgW="3840480" imgH="2926080" progId="Origin50.Graph">
                  <p:embed/>
                </p:oleObj>
              </mc:Choice>
              <mc:Fallback>
                <p:oleObj name="Graph" r:id="rId7" imgW="3840480" imgH="2926080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9EC1003-80D7-4E94-A977-71C8791CF0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75920" y="3599469"/>
                        <a:ext cx="3840163" cy="292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972ACE2-7864-4B1B-8446-2E64974507C3}"/>
              </a:ext>
            </a:extLst>
          </p:cNvPr>
          <p:cNvSpPr txBox="1"/>
          <p:nvPr/>
        </p:nvSpPr>
        <p:spPr>
          <a:xfrm>
            <a:off x="4007768" y="2365218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No wavelength shift measured during test 1 and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722E4-77DA-4C55-BEDD-28DAF929EE18}"/>
              </a:ext>
            </a:extLst>
          </p:cNvPr>
          <p:cNvSpPr txBox="1"/>
          <p:nvPr/>
        </p:nvSpPr>
        <p:spPr>
          <a:xfrm>
            <a:off x="728346" y="4906616"/>
            <a:ext cx="449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It is not obvious why at moment</a:t>
            </a:r>
          </a:p>
        </p:txBody>
      </p:sp>
    </p:spTree>
    <p:extLst>
      <p:ext uri="{BB962C8B-B14F-4D97-AF65-F5344CB8AC3E}">
        <p14:creationId xmlns:p14="http://schemas.microsoft.com/office/powerpoint/2010/main" val="2040054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736A0-9281-4C31-8288-82ABF2B01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C4C34-B42C-4123-A1A3-B8BCB89AC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67999"/>
            <a:ext cx="11582400" cy="4641379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Develop a novel diagnostic tool and analysis technique based on fiber optics sensors.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FBG: v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alidate technology for strain and temperature sensing. Install on MDP magnet to test the performance  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4C195-8119-4E8A-A91A-65084B0E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B9E3B-83A5-4B88-9468-B7EC314F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7BEFC1D-68DE-4CAD-9DD4-7AB00FF24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187439"/>
              </p:ext>
            </p:extLst>
          </p:nvPr>
        </p:nvGraphicFramePr>
        <p:xfrm>
          <a:off x="191344" y="3688689"/>
          <a:ext cx="11809312" cy="219456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83092">
                  <a:extLst>
                    <a:ext uri="{9D8B030D-6E8A-4147-A177-3AD203B41FA5}">
                      <a16:colId xmlns:a16="http://schemas.microsoft.com/office/drawing/2014/main" val="1581901530"/>
                    </a:ext>
                  </a:extLst>
                </a:gridCol>
                <a:gridCol w="8349956">
                  <a:extLst>
                    <a:ext uri="{9D8B030D-6E8A-4147-A177-3AD203B41FA5}">
                      <a16:colId xmlns:a16="http://schemas.microsoft.com/office/drawing/2014/main" val="4266412003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90225584"/>
                    </a:ext>
                  </a:extLst>
                </a:gridCol>
              </a:tblGrid>
              <a:tr h="19787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AIIId-M9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Calibration of FBG fibers in a small cryostat. Installation on an MDP magnet and strain measurement during a quench. Design a proof of principle experiment for quench 3D spatial detection and coil azimuthal strain mapping and install fiber on MDP magnet. Use fibers for energy spectrum analysis and HTS quench detection.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December 2022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617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87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7EB48-A8A5-4BAC-B3F0-115D84D1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of Fiber Bragg Grating (FBG)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A443A-1A16-48A8-85D1-55B815A0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1E224-531E-49B0-B9FD-C1F0D1E8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2" descr="Enhanced Strain Measurement Range of an FBG Sensor Embedded in ...">
            <a:extLst>
              <a:ext uri="{FF2B5EF4-FFF2-40B4-BE49-F238E27FC236}">
                <a16:creationId xmlns:a16="http://schemas.microsoft.com/office/drawing/2014/main" id="{F6EE0D72-D9EE-4A2D-814E-388FBE4A0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443" y="1101226"/>
            <a:ext cx="7640513" cy="487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572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799C-8E72-4BDA-A83C-FAEE635B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application of FBG Sensor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04E53-8069-42FF-AC6B-5E6818FDB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65319-35AB-470C-A82E-F47524BE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FE50B-043F-48D3-9742-FC1905222F6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368425"/>
            <a:ext cx="4982344" cy="437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/>
              <a:t>FBGs are proven to be good sensors for strain measurement up to 4.2K. No data available for 1.8K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FBGs are not very sensitive below 50K for absolute temperature measurement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FBGs need special coating to increase sensitivity at cryogenic temperature.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FBGs can be effectively used up to 550K on high side</a:t>
            </a:r>
          </a:p>
        </p:txBody>
      </p:sp>
      <p:pic>
        <p:nvPicPr>
          <p:cNvPr id="7" name="Picture 2" descr="Optical fiber based sensors for low temperature and superconductors">
            <a:extLst>
              <a:ext uri="{FF2B5EF4-FFF2-40B4-BE49-F238E27FC236}">
                <a16:creationId xmlns:a16="http://schemas.microsoft.com/office/drawing/2014/main" id="{17EB0D8D-C2A0-4EA0-BABD-156C429E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0057" y="1121070"/>
            <a:ext cx="4885365" cy="33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D0045DB-6B3D-4E46-A68F-21DE8D2C7DA5}"/>
                  </a:ext>
                </a:extLst>
              </p:cNvPr>
              <p:cNvSpPr/>
              <p:nvPr/>
            </p:nvSpPr>
            <p:spPr>
              <a:xfrm>
                <a:off x="5138582" y="4269564"/>
                <a:ext cx="2634916" cy="53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el-G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l-G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l-GR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l-GR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𝑻</m:t>
                    </m:r>
                  </m:oMath>
                </a14:m>
                <a:endParaRPr lang="en-US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D0045DB-6B3D-4E46-A68F-21DE8D2C7D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582" y="4269564"/>
                <a:ext cx="2634916" cy="530082"/>
              </a:xfrm>
              <a:prstGeom prst="rect">
                <a:avLst/>
              </a:prstGeom>
              <a:blipFill>
                <a:blip r:embed="rId3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6EE3EC6-77C0-4C36-A268-4B42C20E6064}"/>
              </a:ext>
            </a:extLst>
          </p:cNvPr>
          <p:cNvSpPr txBox="1"/>
          <p:nvPr/>
        </p:nvSpPr>
        <p:spPr>
          <a:xfrm>
            <a:off x="7464153" y="4498513"/>
            <a:ext cx="42193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= 	the thermo-optic coefficient which represents the temperature dependence of the refractive index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= 	thermal expansion of silica</a:t>
            </a:r>
          </a:p>
        </p:txBody>
      </p:sp>
    </p:spTree>
    <p:extLst>
      <p:ext uri="{BB962C8B-B14F-4D97-AF65-F5344CB8AC3E}">
        <p14:creationId xmlns:p14="http://schemas.microsoft.com/office/powerpoint/2010/main" val="2020485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3E249-0D37-4D0E-974B-5AA59F53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68" y="0"/>
            <a:ext cx="11089232" cy="114626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Proposed technology validation test setup at BNL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CC91AF-5F4A-401E-8CC4-33094517295F}"/>
              </a:ext>
            </a:extLst>
          </p:cNvPr>
          <p:cNvSpPr/>
          <p:nvPr/>
        </p:nvSpPr>
        <p:spPr>
          <a:xfrm>
            <a:off x="2691065" y="2351122"/>
            <a:ext cx="6558011" cy="14567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Beveled 3">
            <a:extLst>
              <a:ext uri="{FF2B5EF4-FFF2-40B4-BE49-F238E27FC236}">
                <a16:creationId xmlns:a16="http://schemas.microsoft.com/office/drawing/2014/main" id="{BCEC9936-2143-46F3-8B97-2DEDA31DCBA8}"/>
              </a:ext>
            </a:extLst>
          </p:cNvPr>
          <p:cNvSpPr/>
          <p:nvPr/>
        </p:nvSpPr>
        <p:spPr>
          <a:xfrm>
            <a:off x="3930316" y="2584556"/>
            <a:ext cx="192506" cy="154185"/>
          </a:xfrm>
          <a:prstGeom prst="beve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9D141-6B3B-44EB-BA7D-7E5B4D63B036}"/>
              </a:ext>
            </a:extLst>
          </p:cNvPr>
          <p:cNvSpPr/>
          <p:nvPr/>
        </p:nvSpPr>
        <p:spPr>
          <a:xfrm>
            <a:off x="3858129" y="2899857"/>
            <a:ext cx="385011" cy="8422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9BBE94-4C49-4BD3-BABF-FDEDDB2BEC09}"/>
              </a:ext>
            </a:extLst>
          </p:cNvPr>
          <p:cNvSpPr/>
          <p:nvPr/>
        </p:nvSpPr>
        <p:spPr>
          <a:xfrm>
            <a:off x="3810002" y="3107154"/>
            <a:ext cx="433137" cy="1010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7CD76D52-B8B0-4A0A-BEC4-A82687AEE011}"/>
              </a:ext>
            </a:extLst>
          </p:cNvPr>
          <p:cNvSpPr/>
          <p:nvPr/>
        </p:nvSpPr>
        <p:spPr>
          <a:xfrm>
            <a:off x="3852112" y="3274218"/>
            <a:ext cx="397042" cy="252663"/>
          </a:xfrm>
          <a:prstGeom prst="star6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AFF85C1D-89F0-4B94-99A7-BD9CF4A82680}"/>
              </a:ext>
            </a:extLst>
          </p:cNvPr>
          <p:cNvSpPr/>
          <p:nvPr/>
        </p:nvSpPr>
        <p:spPr>
          <a:xfrm>
            <a:off x="7293140" y="2578541"/>
            <a:ext cx="192506" cy="154185"/>
          </a:xfrm>
          <a:prstGeom prst="beve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4726F-2730-490F-87F4-429315867D38}"/>
              </a:ext>
            </a:extLst>
          </p:cNvPr>
          <p:cNvSpPr/>
          <p:nvPr/>
        </p:nvSpPr>
        <p:spPr>
          <a:xfrm>
            <a:off x="7220953" y="2905874"/>
            <a:ext cx="385011" cy="8422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BA7C4B-DA11-472D-98CD-80B22D5198C3}"/>
              </a:ext>
            </a:extLst>
          </p:cNvPr>
          <p:cNvSpPr/>
          <p:nvPr/>
        </p:nvSpPr>
        <p:spPr>
          <a:xfrm>
            <a:off x="7202904" y="3105041"/>
            <a:ext cx="433137" cy="1334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61ED3A76-CF07-4B21-8684-7AE2073E6B9B}"/>
              </a:ext>
            </a:extLst>
          </p:cNvPr>
          <p:cNvSpPr/>
          <p:nvPr/>
        </p:nvSpPr>
        <p:spPr>
          <a:xfrm>
            <a:off x="7220952" y="3315514"/>
            <a:ext cx="397042" cy="252663"/>
          </a:xfrm>
          <a:prstGeom prst="star6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FB833C-6109-4AED-BBC6-58925DA0D971}"/>
              </a:ext>
            </a:extLst>
          </p:cNvPr>
          <p:cNvCxnSpPr>
            <a:cxnSpLocks/>
          </p:cNvCxnSpPr>
          <p:nvPr/>
        </p:nvCxnSpPr>
        <p:spPr>
          <a:xfrm>
            <a:off x="4243138" y="2928897"/>
            <a:ext cx="2977814" cy="6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E5D9D8-90D5-4B49-B0E9-DF3A350637CC}"/>
              </a:ext>
            </a:extLst>
          </p:cNvPr>
          <p:cNvCxnSpPr>
            <a:cxnSpLocks/>
          </p:cNvCxnSpPr>
          <p:nvPr/>
        </p:nvCxnSpPr>
        <p:spPr>
          <a:xfrm>
            <a:off x="7567261" y="2944869"/>
            <a:ext cx="2342750" cy="3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51CF0261-349F-42F8-8598-A9F99D819680}"/>
              </a:ext>
            </a:extLst>
          </p:cNvPr>
          <p:cNvSpPr/>
          <p:nvPr/>
        </p:nvSpPr>
        <p:spPr>
          <a:xfrm rot="13470272">
            <a:off x="3739174" y="2767271"/>
            <a:ext cx="956890" cy="106453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671DEF-A510-40F9-B897-CF36F113F5ED}"/>
              </a:ext>
            </a:extLst>
          </p:cNvPr>
          <p:cNvCxnSpPr/>
          <p:nvPr/>
        </p:nvCxnSpPr>
        <p:spPr>
          <a:xfrm>
            <a:off x="3840082" y="3672637"/>
            <a:ext cx="60518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089155D-3B2C-43D0-B31D-E5E8FBBDCBE1}"/>
              </a:ext>
            </a:extLst>
          </p:cNvPr>
          <p:cNvSpPr txBox="1"/>
          <p:nvPr/>
        </p:nvSpPr>
        <p:spPr>
          <a:xfrm>
            <a:off x="4026570" y="1903995"/>
            <a:ext cx="134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Strain Gages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31CE91-78C1-4A7C-BB28-F35C450860B1}"/>
              </a:ext>
            </a:extLst>
          </p:cNvPr>
          <p:cNvSpPr txBox="1"/>
          <p:nvPr/>
        </p:nvSpPr>
        <p:spPr>
          <a:xfrm>
            <a:off x="5732047" y="1933036"/>
            <a:ext cx="124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Strain FBGs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02A991-DF9F-4F3D-9E67-5A4A23C44008}"/>
              </a:ext>
            </a:extLst>
          </p:cNvPr>
          <p:cNvSpPr txBox="1"/>
          <p:nvPr/>
        </p:nvSpPr>
        <p:spPr>
          <a:xfrm>
            <a:off x="2119927" y="3953602"/>
            <a:ext cx="218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Cernox</a:t>
            </a:r>
            <a:r>
              <a:rPr lang="en-US" dirty="0"/>
              <a:t> Temp Sensors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B7C5B4-65E9-4F8D-923A-ADC30552EF36}"/>
              </a:ext>
            </a:extLst>
          </p:cNvPr>
          <p:cNvSpPr txBox="1"/>
          <p:nvPr/>
        </p:nvSpPr>
        <p:spPr>
          <a:xfrm>
            <a:off x="4707920" y="4030820"/>
            <a:ext cx="136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Spot heaters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56F8BB9-8E2B-40CA-B2BC-AB1365F2ED4E}"/>
              </a:ext>
            </a:extLst>
          </p:cNvPr>
          <p:cNvCxnSpPr>
            <a:cxnSpLocks/>
          </p:cNvCxnSpPr>
          <p:nvPr/>
        </p:nvCxnSpPr>
        <p:spPr>
          <a:xfrm flipH="1">
            <a:off x="4109280" y="2193737"/>
            <a:ext cx="315123" cy="403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AF8B6A-497C-4937-9792-E244E0E1DC23}"/>
              </a:ext>
            </a:extLst>
          </p:cNvPr>
          <p:cNvCxnSpPr>
            <a:stCxn id="27" idx="2"/>
            <a:endCxn id="6" idx="3"/>
          </p:cNvCxnSpPr>
          <p:nvPr/>
        </p:nvCxnSpPr>
        <p:spPr>
          <a:xfrm flipH="1">
            <a:off x="4243140" y="2302368"/>
            <a:ext cx="2112668" cy="63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467E2E-10B4-4563-92BC-C534CE85E001}"/>
              </a:ext>
            </a:extLst>
          </p:cNvPr>
          <p:cNvCxnSpPr>
            <a:cxnSpLocks/>
            <a:stCxn id="29" idx="0"/>
            <a:endCxn id="8" idx="1"/>
          </p:cNvCxnSpPr>
          <p:nvPr/>
        </p:nvCxnSpPr>
        <p:spPr>
          <a:xfrm flipH="1" flipV="1">
            <a:off x="4249154" y="3463715"/>
            <a:ext cx="1141517" cy="567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D8C0923-D19F-4D13-93A0-C3270DA40F99}"/>
              </a:ext>
            </a:extLst>
          </p:cNvPr>
          <p:cNvSpPr txBox="1"/>
          <p:nvPr/>
        </p:nvSpPr>
        <p:spPr>
          <a:xfrm flipH="1">
            <a:off x="7160794" y="1958584"/>
            <a:ext cx="14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 Fiber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B9C6D0-6F19-4C3E-93A0-C6BB526BB858}"/>
              </a:ext>
            </a:extLst>
          </p:cNvPr>
          <p:cNvCxnSpPr>
            <a:stCxn id="37" idx="2"/>
          </p:cNvCxnSpPr>
          <p:nvPr/>
        </p:nvCxnSpPr>
        <p:spPr>
          <a:xfrm>
            <a:off x="7861634" y="2327916"/>
            <a:ext cx="351926" cy="577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7108AD0-0C3F-4B00-896D-FDEE6B8B8CA4}"/>
              </a:ext>
            </a:extLst>
          </p:cNvPr>
          <p:cNvCxnSpPr>
            <a:cxnSpLocks/>
          </p:cNvCxnSpPr>
          <p:nvPr/>
        </p:nvCxnSpPr>
        <p:spPr>
          <a:xfrm flipV="1">
            <a:off x="3386248" y="3185559"/>
            <a:ext cx="471880" cy="828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5DB6286-E26F-4CE7-A2FC-533E5E50AFAD}"/>
              </a:ext>
            </a:extLst>
          </p:cNvPr>
          <p:cNvSpPr txBox="1"/>
          <p:nvPr/>
        </p:nvSpPr>
        <p:spPr>
          <a:xfrm>
            <a:off x="1356077" y="1883414"/>
            <a:ext cx="196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Aluminum rod ~3ft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86C2A1-F479-4F33-AE11-6A13C365F4A5}"/>
              </a:ext>
            </a:extLst>
          </p:cNvPr>
          <p:cNvCxnSpPr/>
          <p:nvPr/>
        </p:nvCxnSpPr>
        <p:spPr>
          <a:xfrm>
            <a:off x="2464573" y="2155991"/>
            <a:ext cx="225895" cy="214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3E1DE76-7567-4999-8951-ED9B0D3100A2}"/>
              </a:ext>
            </a:extLst>
          </p:cNvPr>
          <p:cNvSpPr txBox="1"/>
          <p:nvPr/>
        </p:nvSpPr>
        <p:spPr>
          <a:xfrm>
            <a:off x="518206" y="4841770"/>
            <a:ext cx="11415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This assembly will be placed in test </a:t>
            </a:r>
            <a:r>
              <a:rPr lang="en-US" sz="2000" dirty="0" err="1"/>
              <a:t>dewar</a:t>
            </a:r>
            <a:r>
              <a:rPr lang="en-US" sz="2000" dirty="0"/>
              <a:t> with temperature control from 300K to 4.2K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Conventional strain gage readings will be compared with Strain FBG readings during cooldown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 err="1"/>
              <a:t>Cernox</a:t>
            </a:r>
            <a:r>
              <a:rPr lang="en-US" sz="2000" dirty="0"/>
              <a:t> temperature sensor readings will be compared with Temp FBGs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Spot heaters will be used to see thermal response and sensitivity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9C3F067-D3EF-4837-97C7-A8977AE1C672}"/>
              </a:ext>
            </a:extLst>
          </p:cNvPr>
          <p:cNvSpPr/>
          <p:nvPr/>
        </p:nvSpPr>
        <p:spPr>
          <a:xfrm>
            <a:off x="7214938" y="3633788"/>
            <a:ext cx="385011" cy="842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C6D637A-DE0B-4A01-932D-40B97EE68CC6}"/>
              </a:ext>
            </a:extLst>
          </p:cNvPr>
          <p:cNvSpPr/>
          <p:nvPr/>
        </p:nvSpPr>
        <p:spPr>
          <a:xfrm>
            <a:off x="3834062" y="3621760"/>
            <a:ext cx="385011" cy="842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A27C66-E1CF-4FFF-927D-637FF1F217DE}"/>
              </a:ext>
            </a:extLst>
          </p:cNvPr>
          <p:cNvSpPr txBox="1"/>
          <p:nvPr/>
        </p:nvSpPr>
        <p:spPr>
          <a:xfrm>
            <a:off x="6476402" y="4046746"/>
            <a:ext cx="121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 FBGs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4A2388F-4C2D-4AD8-84A0-57E1761FBBC5}"/>
              </a:ext>
            </a:extLst>
          </p:cNvPr>
          <p:cNvCxnSpPr>
            <a:stCxn id="52" idx="0"/>
            <a:endCxn id="46" idx="2"/>
          </p:cNvCxnSpPr>
          <p:nvPr/>
        </p:nvCxnSpPr>
        <p:spPr>
          <a:xfrm flipV="1">
            <a:off x="7085063" y="3718009"/>
            <a:ext cx="322381" cy="328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C4D80-5A85-44E6-BE08-F1A63843A2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552950" y="635635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E567833-3193-46BC-9CDD-733DE6BD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0EFC-0298-4678-99B0-D943FB8918B3}" type="slidenum">
              <a:rPr lang="en-US" smtClean="0"/>
              <a:t>6</a:t>
            </a:fld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9C5D8C2-C2AC-4F6C-884F-4BC3F40368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0508" y="1236564"/>
            <a:ext cx="2933150" cy="153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32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5852-69D5-4DA8-BBC6-6A4D38691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64821-168D-40FB-8811-D885401F5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Work performed at 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350F4-BB74-4EAD-B454-8B16C693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4250B-7643-46A6-8157-44DF02FE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21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68C8-03F0-45D6-8AD2-5B748BC6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FBG FNAL status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9301A8-5479-48A8-8AD6-70113A08B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D5C41-1809-4C05-8493-092D24D50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AC98388-927D-47FA-A411-2D9E0E7DCD7F}"/>
              </a:ext>
            </a:extLst>
          </p:cNvPr>
          <p:cNvSpPr txBox="1">
            <a:spLocks/>
          </p:cNvSpPr>
          <p:nvPr/>
        </p:nvSpPr>
        <p:spPr>
          <a:xfrm>
            <a:off x="4027512" y="1290718"/>
            <a:ext cx="3219450" cy="20364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Nominal wavelengths FBG1=1502 nm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FBG2=1508 nm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FBG3=1514 nm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FBG4=1520 nm</a:t>
            </a:r>
          </a:p>
          <a:p>
            <a:pPr marL="1828800" lvl="4" indent="0">
              <a:buFont typeface="Arial" pitchFamily="34" charset="0"/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CE4DBD-E46C-4150-B6CD-74F1442979A1}"/>
              </a:ext>
            </a:extLst>
          </p:cNvPr>
          <p:cNvGrpSpPr/>
          <p:nvPr/>
        </p:nvGrpSpPr>
        <p:grpSpPr>
          <a:xfrm>
            <a:off x="6430544" y="2637134"/>
            <a:ext cx="5245780" cy="1196015"/>
            <a:chOff x="897845" y="1710295"/>
            <a:chExt cx="5245780" cy="11960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3B6813-AA3C-4710-8B7C-0B97D5C7D748}"/>
                </a:ext>
              </a:extLst>
            </p:cNvPr>
            <p:cNvGrpSpPr/>
            <p:nvPr/>
          </p:nvGrpSpPr>
          <p:grpSpPr>
            <a:xfrm>
              <a:off x="897845" y="2263155"/>
              <a:ext cx="5245780" cy="137144"/>
              <a:chOff x="897845" y="2263155"/>
              <a:chExt cx="5245780" cy="13714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19BBFBE-97E6-4E70-9980-DB6F51BB16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7845" y="2266950"/>
                <a:ext cx="5245780" cy="104775"/>
              </a:xfrm>
              <a:prstGeom prst="line">
                <a:avLst/>
              </a:prstGeom>
              <a:ln w="762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DDDB488-6ECB-474A-9021-BDF4ED41EFE6}"/>
                  </a:ext>
                </a:extLst>
              </p:cNvPr>
              <p:cNvSpPr/>
              <p:nvPr/>
            </p:nvSpPr>
            <p:spPr>
              <a:xfrm>
                <a:off x="4512182" y="2263155"/>
                <a:ext cx="488315" cy="8572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7B79755-BAEC-4949-B35F-52F4B75E48F2}"/>
                  </a:ext>
                </a:extLst>
              </p:cNvPr>
              <p:cNvSpPr/>
              <p:nvPr/>
            </p:nvSpPr>
            <p:spPr>
              <a:xfrm>
                <a:off x="3514723" y="2276872"/>
                <a:ext cx="488315" cy="8572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13580A0-8DFE-47F6-A3ED-DF03F7CAA889}"/>
                  </a:ext>
                </a:extLst>
              </p:cNvPr>
              <p:cNvSpPr/>
              <p:nvPr/>
            </p:nvSpPr>
            <p:spPr>
              <a:xfrm>
                <a:off x="2535680" y="2290761"/>
                <a:ext cx="488315" cy="8572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D0E81FD-DC80-47D3-B6EC-7752B4597E39}"/>
                  </a:ext>
                </a:extLst>
              </p:cNvPr>
              <p:cNvSpPr/>
              <p:nvPr/>
            </p:nvSpPr>
            <p:spPr>
              <a:xfrm>
                <a:off x="1247814" y="2314574"/>
                <a:ext cx="488315" cy="8572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EA3234-65FE-45DE-85BD-B05F72F6EA07}"/>
                </a:ext>
              </a:extLst>
            </p:cNvPr>
            <p:cNvSpPr txBox="1"/>
            <p:nvPr/>
          </p:nvSpPr>
          <p:spPr>
            <a:xfrm>
              <a:off x="3932029" y="1726907"/>
              <a:ext cx="1210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 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2FA99A-0624-410E-9CBD-000DFD65E214}"/>
                </a:ext>
              </a:extLst>
            </p:cNvPr>
            <p:cNvSpPr txBox="1"/>
            <p:nvPr/>
          </p:nvSpPr>
          <p:spPr>
            <a:xfrm>
              <a:off x="2721441" y="1710986"/>
              <a:ext cx="1210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 mm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3442E1-2475-43FB-9A91-633B9879CFB8}"/>
                </a:ext>
              </a:extLst>
            </p:cNvPr>
            <p:cNvSpPr txBox="1"/>
            <p:nvPr/>
          </p:nvSpPr>
          <p:spPr>
            <a:xfrm>
              <a:off x="1646996" y="1710295"/>
              <a:ext cx="1210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500 mm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0DB8376-B323-44D8-B216-4A9EA7A1816E}"/>
                </a:ext>
              </a:extLst>
            </p:cNvPr>
            <p:cNvCxnSpPr/>
            <p:nvPr/>
          </p:nvCxnSpPr>
          <p:spPr>
            <a:xfrm>
              <a:off x="3874405" y="2132856"/>
              <a:ext cx="99745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C2F6FAD-745C-4568-88F0-CEAA87836C1A}"/>
                </a:ext>
              </a:extLst>
            </p:cNvPr>
            <p:cNvCxnSpPr/>
            <p:nvPr/>
          </p:nvCxnSpPr>
          <p:spPr>
            <a:xfrm>
              <a:off x="2761421" y="2132856"/>
              <a:ext cx="99745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8069CBE-77A0-4234-BF2A-300DBCAECBD4}"/>
                </a:ext>
              </a:extLst>
            </p:cNvPr>
            <p:cNvCxnSpPr/>
            <p:nvPr/>
          </p:nvCxnSpPr>
          <p:spPr>
            <a:xfrm>
              <a:off x="1646996" y="2140588"/>
              <a:ext cx="99745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03AC68-0538-43BB-8DA7-566221570800}"/>
                </a:ext>
              </a:extLst>
            </p:cNvPr>
            <p:cNvSpPr txBox="1"/>
            <p:nvPr/>
          </p:nvSpPr>
          <p:spPr>
            <a:xfrm>
              <a:off x="4450915" y="2444645"/>
              <a:ext cx="8418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FBG1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6DD681-953E-482B-B86D-70C37423004C}"/>
                </a:ext>
              </a:extLst>
            </p:cNvPr>
            <p:cNvSpPr txBox="1"/>
            <p:nvPr/>
          </p:nvSpPr>
          <p:spPr>
            <a:xfrm>
              <a:off x="3452890" y="2447974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FBG2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51BBC84-5BA7-4D1A-8749-CF5A21B2D759}"/>
                </a:ext>
              </a:extLst>
            </p:cNvPr>
            <p:cNvSpPr txBox="1"/>
            <p:nvPr/>
          </p:nvSpPr>
          <p:spPr>
            <a:xfrm>
              <a:off x="2456169" y="2466024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FBG3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7034AA-D673-454D-A7B8-CF082ACA3375}"/>
                </a:ext>
              </a:extLst>
            </p:cNvPr>
            <p:cNvSpPr txBox="1"/>
            <p:nvPr/>
          </p:nvSpPr>
          <p:spPr>
            <a:xfrm flipH="1">
              <a:off x="1181886" y="2466024"/>
              <a:ext cx="963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FBG4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584C324-DF6E-4EFC-8611-BA761E5DB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943" y="1520505"/>
            <a:ext cx="4206231" cy="10216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0751CF-4328-4A27-A7F4-5A3876C39624}"/>
              </a:ext>
            </a:extLst>
          </p:cNvPr>
          <p:cNvSpPr txBox="1"/>
          <p:nvPr/>
        </p:nvSpPr>
        <p:spPr>
          <a:xfrm>
            <a:off x="6096001" y="4176504"/>
            <a:ext cx="56405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Custom made fiber:</a:t>
            </a:r>
          </a:p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# of sensors, position and wavelengths</a:t>
            </a:r>
          </a:p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-   500mm </a:t>
            </a:r>
            <a:r>
              <a:rPr lang="en-US" sz="2200" dirty="0" err="1">
                <a:latin typeface="Helvetica" panose="020B0604020202020204" pitchFamily="34" charset="0"/>
                <a:cs typeface="Helvetica" panose="020B0604020202020204" pitchFamily="34" charset="0"/>
              </a:rPr>
              <a:t>Ormocer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coated fiber 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1,5 m aramid cable Ø3mm, 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FBG sensor lengths is 5 mm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FC-APC connectors</a:t>
            </a:r>
          </a:p>
          <a:p>
            <a:endParaRPr lang="en-US" dirty="0"/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08480BF2-0CD7-40CB-A25B-A5D35FF08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8"/>
          <a:stretch/>
        </p:blipFill>
        <p:spPr>
          <a:xfrm>
            <a:off x="0" y="38598"/>
            <a:ext cx="3422223" cy="20509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AB1E35-9C6C-4791-90D3-91308A4C32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169" y="1870849"/>
            <a:ext cx="2523582" cy="13191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915AB0A-F4F4-45B4-B6F6-C75FA68760B1}"/>
              </a:ext>
            </a:extLst>
          </p:cNvPr>
          <p:cNvSpPr txBox="1"/>
          <p:nvPr/>
        </p:nvSpPr>
        <p:spPr>
          <a:xfrm>
            <a:off x="332917" y="3117916"/>
            <a:ext cx="3108015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4 fibers with 4 FBG sensors  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8-ch interrogator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A2C460-233D-4642-99F6-031C2247A550}"/>
              </a:ext>
            </a:extLst>
          </p:cNvPr>
          <p:cNvSpPr/>
          <p:nvPr/>
        </p:nvSpPr>
        <p:spPr>
          <a:xfrm>
            <a:off x="119336" y="4463238"/>
            <a:ext cx="584721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transfer of the FBG technology and perform experiments to calibrate the effect of cooling and mechanical strain with known materials (copper, stainless steel, titanium) using FBG fibers.</a:t>
            </a:r>
          </a:p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Many thanks to Michael Guinchard and his group from CERN for the many suggestions and discussions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9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57D3-89D6-4462-BD32-DCC91A26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80" y="0"/>
            <a:ext cx="12192000" cy="1080000"/>
          </a:xfrm>
        </p:spPr>
        <p:txBody>
          <a:bodyPr/>
          <a:lstStyle/>
          <a:p>
            <a:r>
              <a:rPr lang="en-US" dirty="0"/>
              <a:t>Tensile strain test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33970-4ED4-406C-AB5B-59718D8BB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March- 1-5 -2021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7B395-3B38-46F5-B5F0-FB76EEBC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BEF842-0C68-4C7B-8D6D-D29F675832C0}"/>
              </a:ext>
            </a:extLst>
          </p:cNvPr>
          <p:cNvSpPr txBox="1">
            <a:spLocks/>
          </p:cNvSpPr>
          <p:nvPr/>
        </p:nvSpPr>
        <p:spPr>
          <a:xfrm>
            <a:off x="3796395" y="1915778"/>
            <a:ext cx="8370925" cy="38894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FBG sensors were glued on a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bar.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thickness= 0.89 mm; width= 13.06 mm; length= 15 cm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FBG1 and FBG3 sensors along Y axis, FBG2 sensor along X.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Strain gauge along Y on the back of the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bar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4AEF879-80CD-4F04-87E9-AAA4ED092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2" t="47120" b="26876"/>
          <a:stretch/>
        </p:blipFill>
        <p:spPr>
          <a:xfrm rot="5400000">
            <a:off x="-1648293" y="3023143"/>
            <a:ext cx="6000029" cy="1356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2DA023-206C-425B-8055-F10130D07380}"/>
              </a:ext>
            </a:extLst>
          </p:cNvPr>
          <p:cNvSpPr txBox="1"/>
          <p:nvPr/>
        </p:nvSpPr>
        <p:spPr>
          <a:xfrm>
            <a:off x="2118736" y="5257800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FBG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612BE-7828-47C9-9115-178421716B23}"/>
              </a:ext>
            </a:extLst>
          </p:cNvPr>
          <p:cNvSpPr txBox="1"/>
          <p:nvPr/>
        </p:nvSpPr>
        <p:spPr>
          <a:xfrm>
            <a:off x="2118736" y="2030088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FBG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2DD98A-F033-4276-915E-317B5B2C0906}"/>
              </a:ext>
            </a:extLst>
          </p:cNvPr>
          <p:cNvSpPr/>
          <p:nvPr/>
        </p:nvSpPr>
        <p:spPr>
          <a:xfrm>
            <a:off x="2110722" y="3805486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FBG 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86F2C1-0B65-4F10-B5B9-9CD22A51EAC4}"/>
              </a:ext>
            </a:extLst>
          </p:cNvPr>
          <p:cNvCxnSpPr>
            <a:cxnSpLocks/>
          </p:cNvCxnSpPr>
          <p:nvPr/>
        </p:nvCxnSpPr>
        <p:spPr>
          <a:xfrm flipV="1">
            <a:off x="2390775" y="771525"/>
            <a:ext cx="0" cy="10096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AA8D37-AA7A-4E1A-9B7C-C8255E53B598}"/>
              </a:ext>
            </a:extLst>
          </p:cNvPr>
          <p:cNvCxnSpPr>
            <a:cxnSpLocks/>
          </p:cNvCxnSpPr>
          <p:nvPr/>
        </p:nvCxnSpPr>
        <p:spPr>
          <a:xfrm>
            <a:off x="2390775" y="1781175"/>
            <a:ext cx="10001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6A9B783-8CB9-4FB7-892C-7F819C8AB41C}"/>
              </a:ext>
            </a:extLst>
          </p:cNvPr>
          <p:cNvSpPr txBox="1"/>
          <p:nvPr/>
        </p:nvSpPr>
        <p:spPr>
          <a:xfrm>
            <a:off x="2408198" y="694297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C2157B-2AD2-4742-8E76-DC782D6CDCC6}"/>
              </a:ext>
            </a:extLst>
          </p:cNvPr>
          <p:cNvSpPr txBox="1"/>
          <p:nvPr/>
        </p:nvSpPr>
        <p:spPr>
          <a:xfrm>
            <a:off x="3068564" y="1301430"/>
            <a:ext cx="32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4317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1110</Words>
  <Application>Microsoft Office PowerPoint</Application>
  <PresentationFormat>Widescreen</PresentationFormat>
  <Paragraphs>176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Franklin Gothic Book</vt:lpstr>
      <vt:lpstr>Helvetica</vt:lpstr>
      <vt:lpstr>Symbol</vt:lpstr>
      <vt:lpstr>Times New Roman</vt:lpstr>
      <vt:lpstr>Wingdings</vt:lpstr>
      <vt:lpstr>Office Theme</vt:lpstr>
      <vt:lpstr>Graph</vt:lpstr>
      <vt:lpstr>Fiber-optic diagnostics development MDP meeting March 1-5 2021 </vt:lpstr>
      <vt:lpstr>Outline</vt:lpstr>
      <vt:lpstr>Goals and Milestones</vt:lpstr>
      <vt:lpstr>Principle of Fiber Bragg Grating (FBG)</vt:lpstr>
      <vt:lpstr>Practical application of FBG Sensor</vt:lpstr>
      <vt:lpstr>Proposed technology validation test setup at BNL</vt:lpstr>
      <vt:lpstr>PowerPoint Presentation</vt:lpstr>
      <vt:lpstr>FBG FNAL status </vt:lpstr>
      <vt:lpstr>Tensile strain test</vt:lpstr>
      <vt:lpstr>Istron strain test</vt:lpstr>
      <vt:lpstr>Strain gauge raw data</vt:lpstr>
      <vt:lpstr>Strain gauge data</vt:lpstr>
      <vt:lpstr>Fiber sensors data: test 2</vt:lpstr>
      <vt:lpstr>Strain gauge vs fiber sensor</vt:lpstr>
      <vt:lpstr>Linear fit and young modulus</vt:lpstr>
      <vt:lpstr>Next test: short term plan</vt:lpstr>
      <vt:lpstr>FBG sensors for MDP magnets: VMTF</vt:lpstr>
      <vt:lpstr>Synergy within MDP partners and other FNAL activities</vt:lpstr>
      <vt:lpstr>Conclusions</vt:lpstr>
      <vt:lpstr>Extra slides</vt:lpstr>
      <vt:lpstr>Fiber sensors data: test 1 and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Fiber-optic diagnostics development MDP meeting March 1-5 2021 </dc:title>
  <dc:creator>Maria Baldini</dc:creator>
  <cp:lastModifiedBy>Maria Baldini</cp:lastModifiedBy>
  <cp:revision>35</cp:revision>
  <dcterms:created xsi:type="dcterms:W3CDTF">2021-03-03T16:04:27Z</dcterms:created>
  <dcterms:modified xsi:type="dcterms:W3CDTF">2021-03-04T17:01:25Z</dcterms:modified>
</cp:coreProperties>
</file>