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8"/>
  </p:notesMasterIdLst>
  <p:sldIdLst>
    <p:sldId id="256" r:id="rId2"/>
    <p:sldId id="908" r:id="rId3"/>
    <p:sldId id="889" r:id="rId4"/>
    <p:sldId id="872" r:id="rId5"/>
    <p:sldId id="909" r:id="rId6"/>
    <p:sldId id="870" r:id="rId7"/>
    <p:sldId id="890" r:id="rId8"/>
    <p:sldId id="887" r:id="rId9"/>
    <p:sldId id="811" r:id="rId10"/>
    <p:sldId id="913" r:id="rId11"/>
    <p:sldId id="916" r:id="rId12"/>
    <p:sldId id="917" r:id="rId13"/>
    <p:sldId id="918" r:id="rId14"/>
    <p:sldId id="922" r:id="rId15"/>
    <p:sldId id="925" r:id="rId16"/>
    <p:sldId id="937" r:id="rId17"/>
    <p:sldId id="936" r:id="rId18"/>
    <p:sldId id="933" r:id="rId19"/>
    <p:sldId id="935" r:id="rId20"/>
    <p:sldId id="934" r:id="rId21"/>
    <p:sldId id="938" r:id="rId22"/>
    <p:sldId id="814" r:id="rId23"/>
    <p:sldId id="941" r:id="rId24"/>
    <p:sldId id="874" r:id="rId25"/>
    <p:sldId id="942" r:id="rId26"/>
    <p:sldId id="954" r:id="rId27"/>
    <p:sldId id="955" r:id="rId28"/>
    <p:sldId id="944" r:id="rId29"/>
    <p:sldId id="940" r:id="rId30"/>
    <p:sldId id="945" r:id="rId31"/>
    <p:sldId id="946" r:id="rId32"/>
    <p:sldId id="949" r:id="rId33"/>
    <p:sldId id="910" r:id="rId34"/>
    <p:sldId id="950" r:id="rId35"/>
    <p:sldId id="911" r:id="rId36"/>
    <p:sldId id="912" r:id="rId37"/>
    <p:sldId id="952" r:id="rId38"/>
    <p:sldId id="951" r:id="rId39"/>
    <p:sldId id="907" r:id="rId40"/>
    <p:sldId id="953" r:id="rId41"/>
    <p:sldId id="939" r:id="rId42"/>
    <p:sldId id="943" r:id="rId43"/>
    <p:sldId id="766" r:id="rId44"/>
    <p:sldId id="800" r:id="rId45"/>
    <p:sldId id="842" r:id="rId46"/>
    <p:sldId id="845" r:id="rId47"/>
    <p:sldId id="816" r:id="rId48"/>
    <p:sldId id="848" r:id="rId49"/>
    <p:sldId id="851" r:id="rId50"/>
    <p:sldId id="860" r:id="rId51"/>
    <p:sldId id="861" r:id="rId52"/>
    <p:sldId id="862" r:id="rId53"/>
    <p:sldId id="818" r:id="rId54"/>
    <p:sldId id="894" r:id="rId55"/>
    <p:sldId id="866" r:id="rId56"/>
    <p:sldId id="868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D5EA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39" autoAdjust="0"/>
    <p:restoredTop sz="94660"/>
  </p:normalViewPr>
  <p:slideViewPr>
    <p:cSldViewPr>
      <p:cViewPr>
        <p:scale>
          <a:sx n="90" d="100"/>
          <a:sy n="90" d="100"/>
        </p:scale>
        <p:origin x="330" y="83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60714_001-2-Edit_blueppt.jpg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t="21978" r="42" b="20335"/>
          <a:stretch/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hyperlink" Target="https://conferences.lbl.gov/event/82/" TargetMode="External"/><Relationship Id="rId4" Type="http://schemas.openxmlformats.org/officeDocument/2006/relationships/image" Target="../media/image66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tiff"/><Relationship Id="rId4" Type="http://schemas.openxmlformats.org/officeDocument/2006/relationships/image" Target="../media/image76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MDP Collaboration Meeting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 20 T hybrid magnet and comparative analysis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653136"/>
            <a:ext cx="10363200" cy="1224136"/>
          </a:xfrm>
          <a:solidFill>
            <a:srgbClr val="EAEAEA">
              <a:alpha val="23137"/>
            </a:srgbClr>
          </a:solidFill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P. Ferracin</a:t>
            </a:r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endParaRPr lang="en-US" dirty="0"/>
          </a:p>
          <a:p>
            <a:pPr>
              <a:lnSpc>
                <a:spcPct val="80000"/>
              </a:lnSpc>
              <a:spcBef>
                <a:spcPts val="800"/>
              </a:spcBef>
              <a:defRPr sz="3600"/>
            </a:pPr>
            <a:r>
              <a:rPr lang="en-US" dirty="0"/>
              <a:t>US Magnet Development Program</a:t>
            </a:r>
          </a:p>
        </p:txBody>
      </p:sp>
    </p:spTree>
    <p:extLst>
      <p:ext uri="{BB962C8B-B14F-4D97-AF65-F5344CB8AC3E}">
        <p14:creationId xmlns:p14="http://schemas.microsoft.com/office/powerpoint/2010/main" val="3510451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E036F-8618-4E39-B653-B9AC7529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05930-22E3-4F0F-895E-D59DE5E27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organization of working group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Goals of working group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Design criteria for a 20 T hybrid magnets </a:t>
            </a:r>
          </a:p>
          <a:p>
            <a:r>
              <a:rPr lang="en-US" dirty="0"/>
              <a:t>Analytical estimates of general dimensions and stresses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Preliminary magnetic analysis of different design options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Areas of technological development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Next plans and conclusions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92588-E9B6-4D11-A4A9-A037BAB2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57C06-223D-44B3-91D8-0FF7C564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FA2C-3F08-40D1-9E2B-7C9D733D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619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Geometrical</a:t>
            </a:r>
          </a:p>
          <a:p>
            <a:pPr lvl="1"/>
            <a:r>
              <a:rPr lang="en-US" b="1" dirty="0"/>
              <a:t>Number of apertures 					1	</a:t>
            </a:r>
          </a:p>
          <a:p>
            <a:pPr lvl="1"/>
            <a:r>
              <a:rPr lang="en-US" b="1" dirty="0"/>
              <a:t>Free coil aperture 						50 mm</a:t>
            </a:r>
          </a:p>
          <a:p>
            <a:pPr lvl="1"/>
            <a:endParaRPr lang="en-US" dirty="0"/>
          </a:p>
          <a:p>
            <a:r>
              <a:rPr lang="en-US" dirty="0"/>
              <a:t>Comments</a:t>
            </a:r>
          </a:p>
          <a:p>
            <a:pPr lvl="1"/>
            <a:r>
              <a:rPr lang="en-US" dirty="0"/>
              <a:t>The common coils will naturally provide 2 apertures</a:t>
            </a:r>
          </a:p>
          <a:p>
            <a:pPr lvl="2"/>
            <a:r>
              <a:rPr lang="en-US" dirty="0"/>
              <a:t>This will be taken into account on the comparison</a:t>
            </a:r>
          </a:p>
          <a:p>
            <a:pPr lvl="1"/>
            <a:r>
              <a:rPr lang="en-US" dirty="0"/>
              <a:t>No “strong” constraints on </a:t>
            </a:r>
          </a:p>
          <a:p>
            <a:pPr lvl="2"/>
            <a:r>
              <a:rPr lang="en-US" dirty="0"/>
              <a:t>Magnet total length (&lt;2 m)</a:t>
            </a:r>
          </a:p>
          <a:p>
            <a:pPr lvl="2"/>
            <a:r>
              <a:rPr lang="en-US" dirty="0"/>
              <a:t>Magnet straight section (&gt;200 mm)</a:t>
            </a:r>
          </a:p>
          <a:p>
            <a:pPr lvl="2"/>
            <a:r>
              <a:rPr lang="en-US" dirty="0"/>
              <a:t>Maximum magnet OD</a:t>
            </a:r>
          </a:p>
          <a:p>
            <a:pPr lvl="3"/>
            <a:r>
              <a:rPr lang="en-US" dirty="0"/>
              <a:t>Reference numbers: 620 mm (FNAL/1.9K), 660 mm (BNL/1.9K), 914 mm (LBNL/4.5K)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95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535072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Operational</a:t>
            </a:r>
          </a:p>
          <a:p>
            <a:pPr lvl="1"/>
            <a:r>
              <a:rPr lang="en-US" b="1" dirty="0"/>
              <a:t>Reference temperature					1.9 K</a:t>
            </a:r>
          </a:p>
          <a:p>
            <a:pPr lvl="2"/>
            <a:r>
              <a:rPr lang="en-US" dirty="0"/>
              <a:t>4.5 K option</a:t>
            </a:r>
            <a:r>
              <a:rPr lang="en-US" b="1" dirty="0"/>
              <a:t> </a:t>
            </a:r>
            <a:r>
              <a:rPr lang="en-US" dirty="0"/>
              <a:t>can be considered: it would impact the ratio of HTS vs LTS</a:t>
            </a:r>
            <a:r>
              <a:rPr lang="en-US" b="1" dirty="0"/>
              <a:t>	</a:t>
            </a:r>
          </a:p>
          <a:p>
            <a:pPr lvl="1"/>
            <a:r>
              <a:rPr lang="en-US" b="1" dirty="0"/>
              <a:t>Operational bore field 					20 T</a:t>
            </a:r>
          </a:p>
          <a:p>
            <a:pPr lvl="1"/>
            <a:r>
              <a:rPr lang="en-US" b="1" dirty="0"/>
              <a:t>Margin on the load-line @ 1.9K				</a:t>
            </a:r>
            <a:r>
              <a:rPr lang="en-US" b="1" dirty="0">
                <a:latin typeface="Matura MT Script Capitals" panose="03020802060602070202" pitchFamily="66" charset="0"/>
              </a:rPr>
              <a:t> &gt;= </a:t>
            </a:r>
            <a:r>
              <a:rPr lang="en-US" b="1" dirty="0"/>
              <a:t>15 %</a:t>
            </a:r>
          </a:p>
          <a:p>
            <a:pPr lvl="2"/>
            <a:r>
              <a:rPr lang="en-US" dirty="0"/>
              <a:t>With respect to round strand </a:t>
            </a:r>
            <a:r>
              <a:rPr lang="en-US" dirty="0" err="1"/>
              <a:t>I</a:t>
            </a:r>
            <a:r>
              <a:rPr lang="en-US" baseline="-25000" dirty="0" err="1"/>
              <a:t>c</a:t>
            </a:r>
            <a:r>
              <a:rPr lang="en-US" dirty="0"/>
              <a:t> including self field and 5% cabling degradation</a:t>
            </a:r>
          </a:p>
          <a:p>
            <a:pPr lvl="1"/>
            <a:r>
              <a:rPr lang="en-US" b="1" dirty="0"/>
              <a:t>Short sample bore field					23.5 T</a:t>
            </a:r>
            <a:endParaRPr lang="en-US" dirty="0"/>
          </a:p>
          <a:p>
            <a:pPr lvl="1"/>
            <a:r>
              <a:rPr lang="en-US" b="1" dirty="0"/>
              <a:t>Geometrical harmonics at </a:t>
            </a:r>
            <a:r>
              <a:rPr lang="en-US" b="1" dirty="0" err="1"/>
              <a:t>R</a:t>
            </a:r>
            <a:r>
              <a:rPr lang="en-US" b="1" baseline="-25000" dirty="0" err="1"/>
              <a:t>ref</a:t>
            </a:r>
            <a:r>
              <a:rPr lang="en-US" b="1" dirty="0"/>
              <a:t>=17 mm and 20 T: </a:t>
            </a:r>
            <a:r>
              <a:rPr lang="en-US" dirty="0"/>
              <a:t>	</a:t>
            </a:r>
            <a:r>
              <a:rPr lang="en-US" b="1" dirty="0"/>
              <a:t>b</a:t>
            </a:r>
            <a:r>
              <a:rPr lang="en-US" b="1" baseline="-25000" dirty="0"/>
              <a:t>n</a:t>
            </a:r>
            <a:r>
              <a:rPr lang="en-US" b="1" dirty="0"/>
              <a:t>&lt;5 for n&lt;10</a:t>
            </a:r>
          </a:p>
          <a:p>
            <a:pPr lvl="2"/>
            <a:r>
              <a:rPr lang="en-US" dirty="0"/>
              <a:t>Magnet straight section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970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F157-55E4-4CBC-8F6B-17157B322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B376-F9D2-4E48-960C-E1685CA6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1535072" cy="46413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Operational</a:t>
            </a:r>
          </a:p>
          <a:p>
            <a:pPr lvl="1"/>
            <a:r>
              <a:rPr lang="en-US" b="1" dirty="0"/>
              <a:t>Conditions of coil-pole or rib interfaces at 20 T</a:t>
            </a:r>
            <a:r>
              <a:rPr lang="en-US" dirty="0"/>
              <a:t>		</a:t>
            </a:r>
          </a:p>
          <a:p>
            <a:pPr lvl="2"/>
            <a:r>
              <a:rPr lang="en-US" dirty="0"/>
              <a:t>If bonded 			</a:t>
            </a:r>
            <a:r>
              <a:rPr lang="en-US" b="1" dirty="0"/>
              <a:t>20 MPa max. tension</a:t>
            </a:r>
          </a:p>
          <a:p>
            <a:pPr lvl="3"/>
            <a:r>
              <a:rPr lang="en-US" dirty="0"/>
              <a:t>‘Corner spikes’ (~1 contact element, 1 mm) neglected</a:t>
            </a:r>
          </a:p>
          <a:p>
            <a:pPr lvl="2"/>
            <a:r>
              <a:rPr lang="en-US" dirty="0"/>
              <a:t>If separation allowed: 	</a:t>
            </a:r>
            <a:r>
              <a:rPr lang="en-US" b="1" dirty="0"/>
              <a:t>Half cable width in contact or &lt; 50 µm max gap</a:t>
            </a:r>
          </a:p>
          <a:p>
            <a:pPr lvl="3"/>
            <a:r>
              <a:rPr lang="en-US" dirty="0"/>
              <a:t>Conditions may be different depending on the design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1437C-EAB1-49D9-BF6D-A24181D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D0175-938A-45F7-B377-9CB7BDC7D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31B4-54F2-4875-8A1D-47654DEF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70D39A-A381-4D20-80B7-FC9416DA9D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166954"/>
            <a:ext cx="2674789" cy="20116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74047E-927C-4FEC-9D8E-C13518B242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4149080"/>
            <a:ext cx="2674789" cy="20116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768DE862-684D-46F0-8601-C0B423DF3F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328" y="4184797"/>
            <a:ext cx="2674789" cy="20116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6322A3-C65B-4D30-8BA8-0938828500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4166954"/>
            <a:ext cx="2674789" cy="20116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E56FBF-9230-4870-895A-AD43658F3800}"/>
              </a:ext>
            </a:extLst>
          </p:cNvPr>
          <p:cNvSpPr txBox="1"/>
          <p:nvPr/>
        </p:nvSpPr>
        <p:spPr>
          <a:xfrm>
            <a:off x="598901" y="4184797"/>
            <a:ext cx="1360942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Contact pressure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59609C-ECD2-4D2C-9B82-1FE52BFDD280}"/>
              </a:ext>
            </a:extLst>
          </p:cNvPr>
          <p:cNvSpPr txBox="1"/>
          <p:nvPr/>
        </p:nvSpPr>
        <p:spPr>
          <a:xfrm>
            <a:off x="6252472" y="5747288"/>
            <a:ext cx="1360942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Contact pressure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883EDF-498D-4CF6-9C06-9EDD4E7B0B60}"/>
              </a:ext>
            </a:extLst>
          </p:cNvPr>
          <p:cNvSpPr txBox="1"/>
          <p:nvPr/>
        </p:nvSpPr>
        <p:spPr>
          <a:xfrm>
            <a:off x="3454399" y="4213167"/>
            <a:ext cx="1360942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Contact gap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465AFA-4000-472C-AB95-6FD9AC1163E5}"/>
              </a:ext>
            </a:extLst>
          </p:cNvPr>
          <p:cNvSpPr txBox="1"/>
          <p:nvPr/>
        </p:nvSpPr>
        <p:spPr>
          <a:xfrm>
            <a:off x="9132792" y="5793865"/>
            <a:ext cx="1360942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Contact gap</a:t>
            </a:r>
          </a:p>
        </p:txBody>
      </p:sp>
    </p:spTree>
    <p:extLst>
      <p:ext uri="{BB962C8B-B14F-4D97-AF65-F5344CB8AC3E}">
        <p14:creationId xmlns:p14="http://schemas.microsoft.com/office/powerpoint/2010/main" val="3599589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AF20-D7E6-4CAC-85DF-8ACC301D9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35C2B-CC52-4F0D-86C2-4B8056658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b="1" dirty="0"/>
              <a:t>Strand diameter						0.7-1.2 mm</a:t>
            </a:r>
          </a:p>
          <a:p>
            <a:pPr lvl="1"/>
            <a:r>
              <a:rPr lang="en-US" b="1" dirty="0" err="1"/>
              <a:t>Cu:non-Cu</a:t>
            </a:r>
            <a:r>
              <a:rPr lang="en-US" b="1" dirty="0"/>
              <a:t> ratio						0.8-2.0</a:t>
            </a:r>
          </a:p>
          <a:p>
            <a:pPr lvl="1"/>
            <a:r>
              <a:rPr lang="en-US" b="1" dirty="0"/>
              <a:t>Non-Cu </a:t>
            </a:r>
            <a:r>
              <a:rPr lang="en-US" b="1" dirty="0" err="1"/>
              <a:t>J</a:t>
            </a:r>
            <a:r>
              <a:rPr lang="en-US" b="1" baseline="-25000" dirty="0" err="1"/>
              <a:t>c</a:t>
            </a:r>
            <a:r>
              <a:rPr lang="en-US" b="1" baseline="-25000" dirty="0"/>
              <a:t> </a:t>
            </a:r>
            <a:r>
              <a:rPr lang="en-US" b="1" dirty="0"/>
              <a:t>round strand with self-field</a:t>
            </a:r>
            <a:endParaRPr lang="en-US" b="1" baseline="-25000" dirty="0"/>
          </a:p>
          <a:p>
            <a:pPr lvl="2"/>
            <a:r>
              <a:rPr lang="en-US" b="1" dirty="0"/>
              <a:t>12 T, 4.2 K 							2980 A/mm2 </a:t>
            </a:r>
          </a:p>
          <a:p>
            <a:pPr lvl="2"/>
            <a:r>
              <a:rPr lang="en-US" b="1" dirty="0"/>
              <a:t>15 T, 4.2 K							1640 A/mm2 </a:t>
            </a:r>
          </a:p>
          <a:p>
            <a:pPr lvl="2"/>
            <a:r>
              <a:rPr lang="en-US" b="1" dirty="0"/>
              <a:t>16 T, 4.2 K							1250 A/mm2 </a:t>
            </a:r>
          </a:p>
          <a:p>
            <a:pPr lvl="1"/>
            <a:r>
              <a:rPr lang="en-US" b="1" dirty="0"/>
              <a:t>RRR (after cabling)	 					&gt;50</a:t>
            </a:r>
          </a:p>
          <a:p>
            <a:pPr lvl="1"/>
            <a:r>
              <a:rPr lang="en-US" b="1" dirty="0" err="1"/>
              <a:t>I</a:t>
            </a:r>
            <a:r>
              <a:rPr lang="en-US" b="1" baseline="-25000" dirty="0" err="1"/>
              <a:t>c</a:t>
            </a:r>
            <a:r>
              <a:rPr lang="en-US" b="1" dirty="0"/>
              <a:t> degradation due to cabling				5%</a:t>
            </a:r>
          </a:p>
          <a:p>
            <a:pPr lvl="1"/>
            <a:r>
              <a:rPr lang="en-US" b="1" dirty="0"/>
              <a:t>Maximum number of strands in cable			60</a:t>
            </a:r>
          </a:p>
          <a:p>
            <a:pPr lvl="1"/>
            <a:r>
              <a:rPr lang="en-US" b="1" dirty="0"/>
              <a:t>Cable Insulation thickness 					0.150 mm	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AD7B3-048B-48E2-B9E6-D3162A24F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FE82B-C06D-4FCA-8F56-303E2470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C8A7B-DA1B-4834-B0C1-399A96065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674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5D1C-435E-4C3E-B69F-314F5936F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9945F-CDD4-400B-A62E-2F9F98DE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54581"/>
            <a:ext cx="11103024" cy="1266307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Conductor and cable</a:t>
            </a:r>
          </a:p>
          <a:p>
            <a:pPr lvl="1"/>
            <a:r>
              <a:rPr lang="en-US" dirty="0"/>
              <a:t>In general, it would be better to stay within already tested parameters  (</a:t>
            </a:r>
            <a:r>
              <a:rPr lang="en-US" dirty="0">
                <a:solidFill>
                  <a:schemeClr val="accent1"/>
                </a:solidFill>
              </a:rPr>
              <a:t>min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max</a:t>
            </a:r>
            <a:r>
              <a:rPr lang="en-US" dirty="0"/>
              <a:t>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49858-7A0C-48FF-A8C9-7DB5BCD6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CC997-8527-4A94-9CE4-8F8C1AEB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E0877-5373-409D-9ED4-96934F38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779316-5C41-4B5F-9D11-50FDD455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4" y="2492896"/>
            <a:ext cx="11971020" cy="338328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E19053A-4EE8-4CA8-9093-254FE3878D50}"/>
              </a:ext>
            </a:extLst>
          </p:cNvPr>
          <p:cNvSpPr txBox="1">
            <a:spLocks/>
          </p:cNvSpPr>
          <p:nvPr/>
        </p:nvSpPr>
        <p:spPr>
          <a:xfrm>
            <a:off x="119336" y="5876176"/>
            <a:ext cx="11953328" cy="505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Dimension before reaction; In MQXF, assumed expansion during reaction is 4.5 % (</a:t>
            </a:r>
            <a:r>
              <a:rPr lang="en-US" dirty="0" err="1"/>
              <a:t>th</a:t>
            </a:r>
            <a:r>
              <a:rPr lang="en-US" dirty="0"/>
              <a:t>), 1.2 % (w)</a:t>
            </a:r>
          </a:p>
        </p:txBody>
      </p:sp>
    </p:spTree>
    <p:extLst>
      <p:ext uri="{BB962C8B-B14F-4D97-AF65-F5344CB8AC3E}">
        <p14:creationId xmlns:p14="http://schemas.microsoft.com/office/powerpoint/2010/main" val="91424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832A3-C67C-4B1D-B549-465A767BB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88D1D-CF65-47DD-B46D-26EBFF451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340768"/>
            <a:ext cx="7344816" cy="42512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 Conductor and cable </a:t>
            </a:r>
          </a:p>
          <a:p>
            <a:pPr lvl="1"/>
            <a:r>
              <a:rPr lang="en-US" b="1" dirty="0"/>
              <a:t>RC5/6</a:t>
            </a:r>
            <a:r>
              <a:rPr lang="en-US" dirty="0"/>
              <a:t> about 20% higher than what is currently “comfortably” produced.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</a:t>
            </a:r>
            <a:r>
              <a:rPr lang="en-US" b="1" dirty="0"/>
              <a:t>wire diameter</a:t>
            </a:r>
            <a:r>
              <a:rPr lang="en-US" dirty="0"/>
              <a:t>: from 0.6 mm to 1.5 mm</a:t>
            </a:r>
          </a:p>
          <a:p>
            <a:pPr lvl="1"/>
            <a:endParaRPr lang="en-US" dirty="0"/>
          </a:p>
          <a:p>
            <a:pPr lvl="1"/>
            <a:r>
              <a:rPr lang="en-US" b="1" dirty="0"/>
              <a:t>Cable width</a:t>
            </a:r>
            <a:r>
              <a:rPr lang="en-US" dirty="0"/>
              <a:t>: basically same possibilities as with Nb</a:t>
            </a:r>
            <a:r>
              <a:rPr lang="en-US" baseline="-25000" dirty="0"/>
              <a:t>3</a:t>
            </a:r>
            <a:r>
              <a:rPr lang="en-US" dirty="0"/>
              <a:t>Sn cables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984969-D98D-4721-9588-B29760327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8EC1C-97A1-46A9-86C6-FCC6572BD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DAC9E-B242-4644-A7E1-E81373CDF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5F7501-3B4C-4896-8EC8-43BA76DF6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5619215"/>
            <a:ext cx="1197102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32B25C-707C-476B-A3D0-1E2FB04D86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2" r="11646"/>
          <a:stretch/>
        </p:blipFill>
        <p:spPr>
          <a:xfrm>
            <a:off x="7752184" y="1794442"/>
            <a:ext cx="4380435" cy="351029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AE26C6-6BD0-4CEA-A970-C8B744BD2554}"/>
              </a:ext>
            </a:extLst>
          </p:cNvPr>
          <p:cNvSpPr/>
          <p:nvPr/>
        </p:nvSpPr>
        <p:spPr>
          <a:xfrm>
            <a:off x="10344472" y="3429000"/>
            <a:ext cx="1440160" cy="2880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40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FCE98-2E00-4EE1-940A-328627729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179D33-7B80-4322-B618-23E04D455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486400" cy="4641379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Conductor</a:t>
            </a:r>
          </a:p>
          <a:p>
            <a:pPr lvl="1"/>
            <a:r>
              <a:rPr lang="en-US" dirty="0"/>
              <a:t>We use the following </a:t>
            </a:r>
            <a:r>
              <a:rPr lang="en-US" b="1" dirty="0"/>
              <a:t>parameterization</a:t>
            </a:r>
          </a:p>
          <a:p>
            <a:pPr lvl="2"/>
            <a:r>
              <a:rPr lang="en-US" dirty="0" err="1"/>
              <a:t>Ic</a:t>
            </a:r>
            <a:r>
              <a:rPr lang="en-US" dirty="0"/>
              <a:t>(B, 4.2 K) = 10^(</a:t>
            </a:r>
            <a:r>
              <a:rPr lang="en-US" dirty="0">
                <a:sym typeface="Symbol" panose="05050102010706020507" pitchFamily="18" charset="2"/>
              </a:rPr>
              <a:t></a:t>
            </a:r>
            <a:r>
              <a:rPr lang="en-US" dirty="0"/>
              <a:t>*log(B)+c)</a:t>
            </a:r>
          </a:p>
          <a:p>
            <a:pPr lvl="1"/>
            <a:r>
              <a:rPr lang="en-US" dirty="0"/>
              <a:t>Where 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D0DD5-ABA7-478E-B25A-9C8EE9F3D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3C4CE-C404-4366-BAF3-BF4E80B3F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CE94D-9663-4500-8D94-03DBC2323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1612F7-9913-4D55-9A25-5CF424BB8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071"/>
          <a:stretch/>
        </p:blipFill>
        <p:spPr>
          <a:xfrm>
            <a:off x="5807968" y="1611729"/>
            <a:ext cx="4213207" cy="397751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F230EA-B419-4E36-A8A9-B5353E819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4005064"/>
            <a:ext cx="4400068" cy="8640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5F25DD-0662-4BC0-B96A-EF928C379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4065" y="1611728"/>
            <a:ext cx="1702575" cy="40524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9F44BD-DC36-4476-A6BF-1528EEBF08DD}"/>
              </a:ext>
            </a:extLst>
          </p:cNvPr>
          <p:cNvSpPr/>
          <p:nvPr/>
        </p:nvSpPr>
        <p:spPr>
          <a:xfrm>
            <a:off x="3143672" y="3990156"/>
            <a:ext cx="1296144" cy="86409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9A0B26-2D61-4F4F-8F40-9CD1DF846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066" t="43405" r="1531" b="40994"/>
          <a:stretch/>
        </p:blipFill>
        <p:spPr>
          <a:xfrm>
            <a:off x="8472264" y="1830998"/>
            <a:ext cx="1224136" cy="64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02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B5B7-E88E-4F89-9B47-2706E817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C312E2-9C17-4978-8D6A-8E5A8830D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5774432" cy="4641379"/>
          </a:xfrm>
        </p:spPr>
        <p:txBody>
          <a:bodyPr/>
          <a:lstStyle/>
          <a:p>
            <a:r>
              <a:rPr lang="en-US" dirty="0"/>
              <a:t>With properties describe above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Bi2212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14.5 T at 4.2 K</a:t>
            </a:r>
          </a:p>
          <a:p>
            <a:pPr lvl="2"/>
            <a:r>
              <a:rPr lang="en-US" dirty="0"/>
              <a:t>16.5 T at 1.9 K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REBCO </a:t>
            </a:r>
            <a:r>
              <a:rPr lang="en-US" dirty="0"/>
              <a:t>cross at </a:t>
            </a:r>
          </a:p>
          <a:p>
            <a:pPr lvl="2"/>
            <a:r>
              <a:rPr lang="en-US" dirty="0"/>
              <a:t>15.0 T at 4.2 K </a:t>
            </a:r>
          </a:p>
          <a:p>
            <a:pPr lvl="2"/>
            <a:r>
              <a:rPr lang="en-US" dirty="0"/>
              <a:t>17.5 T at 1.9 K 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DCB22-90FB-481C-89EC-567AD4282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565A9-F5E0-41D8-A362-0D742058B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298C2-8B73-49FD-AFCD-78DA0C8B9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E97DB-46A7-4A59-A918-FA7BA78ED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024" y="1896187"/>
            <a:ext cx="5633824" cy="40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38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F5DC5-E12A-4C6A-BFAA-658B3AF4F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35F0E-5BE2-48C2-96D5-C8F7AD4F6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157716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Stress limits</a:t>
            </a:r>
          </a:p>
          <a:p>
            <a:pPr lvl="1"/>
            <a:r>
              <a:rPr lang="en-US" b="1" dirty="0"/>
              <a:t>Nb</a:t>
            </a:r>
            <a:r>
              <a:rPr lang="en-US" b="1" baseline="-25000" dirty="0"/>
              <a:t>3</a:t>
            </a:r>
            <a:r>
              <a:rPr lang="en-US" b="1" dirty="0"/>
              <a:t>Sn</a:t>
            </a:r>
            <a:r>
              <a:rPr lang="en-US" dirty="0"/>
              <a:t> coil stress 			&lt;180 (&lt;150) MPa at 1.9 (293) K</a:t>
            </a:r>
          </a:p>
          <a:p>
            <a:pPr lvl="1"/>
            <a:r>
              <a:rPr lang="en-US" b="1" dirty="0"/>
              <a:t>Bi2212</a:t>
            </a:r>
            <a:r>
              <a:rPr lang="en-US" dirty="0"/>
              <a:t> coil stress 			&lt;120* MPa  (293) K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69D9C-4E71-4556-B73B-1DAEEEDF3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A16F8-993C-4409-911E-BD462B2BA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DB29B-C759-4E41-A64D-B7E8CF12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6FCBA1-B6FB-4413-9196-96F9E31393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53" t="17624" r="34054" b="56668"/>
          <a:stretch/>
        </p:blipFill>
        <p:spPr>
          <a:xfrm>
            <a:off x="1775519" y="3039904"/>
            <a:ext cx="3240361" cy="146921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1F76C1-066D-4695-A569-C33B84622A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25" t="17410" r="11300" b="21113"/>
          <a:stretch/>
        </p:blipFill>
        <p:spPr>
          <a:xfrm>
            <a:off x="6252601" y="2965941"/>
            <a:ext cx="2682246" cy="161714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8ABF39-90C4-4997-B34B-75A5BC4617A6}"/>
              </a:ext>
            </a:extLst>
          </p:cNvPr>
          <p:cNvSpPr txBox="1"/>
          <p:nvPr/>
        </p:nvSpPr>
        <p:spPr>
          <a:xfrm>
            <a:off x="9116178" y="3227024"/>
            <a:ext cx="2682246" cy="92333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*Lower values found in other publications (review from E. </a:t>
            </a:r>
            <a:r>
              <a:rPr lang="en-US" dirty="0" err="1">
                <a:solidFill>
                  <a:schemeClr val="tx2"/>
                </a:solidFill>
              </a:rPr>
              <a:t>Barzi</a:t>
            </a:r>
            <a:r>
              <a:rPr lang="en-US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330295-E976-4B0F-BDEF-8835EE6AFA85}"/>
              </a:ext>
            </a:extLst>
          </p:cNvPr>
          <p:cNvSpPr txBox="1">
            <a:spLocks/>
          </p:cNvSpPr>
          <p:nvPr/>
        </p:nvSpPr>
        <p:spPr>
          <a:xfrm>
            <a:off x="623392" y="4653136"/>
            <a:ext cx="10972800" cy="157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dirty="0"/>
              <a:t>REBCO CORC </a:t>
            </a:r>
            <a:r>
              <a:rPr lang="en-US" dirty="0"/>
              <a:t>coil stress 		&lt;120-150 MPa  (293) K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E29FF6-44AD-465B-A564-2DFF45F71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466" y="5149178"/>
            <a:ext cx="5632665" cy="987522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8E2EDA-45F3-46F7-9910-7E937C2899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76" t="19948" r="7476" b="11150"/>
          <a:stretch/>
        </p:blipFill>
        <p:spPr>
          <a:xfrm>
            <a:off x="7392144" y="5149178"/>
            <a:ext cx="2167011" cy="98752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612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E036F-8618-4E39-B653-B9AC7529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05930-22E3-4F0F-895E-D59DE5E27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organization of working group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Goals of working group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Design criteria for a 20 T hybrid magnets </a:t>
            </a:r>
          </a:p>
          <a:p>
            <a:r>
              <a:rPr lang="en-US" dirty="0"/>
              <a:t>Analytical estimates of general dimensions and stresses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Preliminary magnetic analysis of different design options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Areas of technological development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Next plans and conclusions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92588-E9B6-4D11-A4A9-A037BAB2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57C06-223D-44B3-91D8-0FF7C564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FA2C-3F08-40D1-9E2B-7C9D733D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84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CFA5D-77BF-4837-B36C-CE1A0CA6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09E14-ED69-4D17-8111-8849C6C2E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86931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Quench protection</a:t>
            </a:r>
          </a:p>
          <a:p>
            <a:pPr lvl="1"/>
            <a:r>
              <a:rPr lang="en-US" b="1" dirty="0"/>
              <a:t>Powering in series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Hot spot temperature</a:t>
            </a:r>
          </a:p>
          <a:p>
            <a:pPr lvl="2"/>
            <a:r>
              <a:rPr lang="en-US" dirty="0"/>
              <a:t>For all 3 materials,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350 K </a:t>
            </a:r>
            <a:r>
              <a:rPr lang="en-US" dirty="0"/>
              <a:t>maximum hot spot temperature appears to be reasonable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Total time delay 					40 </a:t>
            </a:r>
            <a:r>
              <a:rPr lang="en-US" dirty="0" err="1"/>
              <a:t>ms</a:t>
            </a:r>
            <a:endParaRPr lang="en-US" dirty="0"/>
          </a:p>
          <a:p>
            <a:pPr lvl="1"/>
            <a:r>
              <a:rPr lang="en-US" dirty="0"/>
              <a:t>Maximum J in the Cu (Nb</a:t>
            </a:r>
            <a:r>
              <a:rPr lang="en-US" baseline="-25000" dirty="0"/>
              <a:t>3</a:t>
            </a:r>
            <a:r>
              <a:rPr lang="en-US" dirty="0"/>
              <a:t>Sn)				1350 A/mm</a:t>
            </a:r>
            <a:r>
              <a:rPr lang="en-US" baseline="30000" dirty="0"/>
              <a:t>2</a:t>
            </a:r>
            <a:r>
              <a:rPr lang="en-US" dirty="0"/>
              <a:t>	</a:t>
            </a:r>
          </a:p>
          <a:p>
            <a:pPr lvl="1"/>
            <a:r>
              <a:rPr lang="en-US" dirty="0"/>
              <a:t>Maximum voltage to ground @ quench		1.0 kV	</a:t>
            </a:r>
          </a:p>
          <a:p>
            <a:pPr lvl="1"/>
            <a:r>
              <a:rPr lang="en-US" dirty="0"/>
              <a:t>Ground insulation design voltage	 		&gt;5 kV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ACA64-625F-4668-AAFD-D5BD645AE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72162-6BE3-49DA-B889-DDCBDF2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359D1-D712-4492-AC7C-3DCFA084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70C73C-3732-4BED-ADD8-813C1F143D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6" t="21651" r="6885" b="17450"/>
          <a:stretch/>
        </p:blipFill>
        <p:spPr>
          <a:xfrm>
            <a:off x="825624" y="3345543"/>
            <a:ext cx="2520280" cy="100811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7052F4-A5B8-47C7-A925-BBC6FBC2BA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0" t="24801" r="21651" b="53749"/>
          <a:stretch/>
        </p:blipFill>
        <p:spPr>
          <a:xfrm>
            <a:off x="3633936" y="3359264"/>
            <a:ext cx="4726496" cy="10058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7FB756-2F77-4D31-9EE8-C747C56F2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85" t="19947" r="5704" b="30050"/>
          <a:stretch/>
        </p:blipFill>
        <p:spPr>
          <a:xfrm>
            <a:off x="8658664" y="3345543"/>
            <a:ext cx="3125968" cy="10058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84040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E036F-8618-4E39-B653-B9AC7529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05930-22E3-4F0F-895E-D59DE5E27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organization of working group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Goals of working group </a:t>
            </a:r>
          </a:p>
          <a:p>
            <a:r>
              <a:rPr lang="en-US" dirty="0"/>
              <a:t>Design criteria for a 20 T hybrid magnets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Analytical estimates of general dimensions and stresses</a:t>
            </a:r>
          </a:p>
          <a:p>
            <a:r>
              <a:rPr lang="en-US" dirty="0"/>
              <a:t>Preliminary magnetic analysis of different design options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Areas of technological development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Next plans and conclusions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92588-E9B6-4D11-A4A9-A037BAB2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57C06-223D-44B3-91D8-0FF7C564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FA2C-3F08-40D1-9E2B-7C9D733D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092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12F0A54-D1E4-4E7D-BA25-484405DC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“Sector coil” analytical model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B904518-6F11-4DDD-9072-DAD95CB32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4426" y="1485471"/>
            <a:ext cx="6240762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Sector coil (60</a:t>
            </a:r>
            <a:r>
              <a:rPr lang="en-US" dirty="0">
                <a:sym typeface="Symbol" panose="05050102010706020507" pitchFamily="18" charset="2"/>
              </a:rPr>
              <a:t>) with </a:t>
            </a:r>
            <a:r>
              <a:rPr lang="en-US" altLang="en-US" i="1" dirty="0"/>
              <a:t>J = J</a:t>
            </a:r>
            <a:r>
              <a:rPr lang="en-US" altLang="en-US" i="1" baseline="-25000" dirty="0"/>
              <a:t>0</a:t>
            </a:r>
            <a:r>
              <a:rPr lang="en-US" altLang="en-US" i="1" dirty="0"/>
              <a:t>  </a:t>
            </a:r>
            <a:r>
              <a:rPr lang="en-US" altLang="en-US" dirty="0"/>
              <a:t>distribution</a:t>
            </a:r>
          </a:p>
          <a:p>
            <a:pPr lvl="1"/>
            <a:r>
              <a:rPr lang="en-US" dirty="0"/>
              <a:t>No iron</a:t>
            </a:r>
          </a:p>
          <a:p>
            <a:pPr lvl="1"/>
            <a:r>
              <a:rPr lang="en-US" dirty="0"/>
              <a:t>Constant Jo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27ACC-E788-4350-8DC0-2554D02CC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8F18D-F550-4FAC-916A-2B826170E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011AA-04C9-4D5A-B0B1-24C540442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8" name="Picture 12" descr="D:\Work\Courses_Schools\2014_02_JUAS_Archamps\Mini-workshop\sector-coil_current.tif">
            <a:extLst>
              <a:ext uri="{FF2B5EF4-FFF2-40B4-BE49-F238E27FC236}">
                <a16:creationId xmlns:a16="http://schemas.microsoft.com/office/drawing/2014/main" id="{A426DED9-4A19-4958-97D6-56279E07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2085695"/>
            <a:ext cx="1625647" cy="140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ject 6">
            <a:extLst>
              <a:ext uri="{63B3BB69-23CF-44E3-9099-C40C66FF867C}">
                <a14:compatExt xmlns:a14="http://schemas.microsoft.com/office/drawing/2010/main" spid="_x0000_s13313"/>
              </a:ext>
              <a:ext uri="{FF2B5EF4-FFF2-40B4-BE49-F238E27FC236}">
                <a16:creationId xmlns:a16="http://schemas.microsoft.com/office/drawing/2014/main" id="{00000000-0008-0000-0800-00000134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48" y="4020383"/>
            <a:ext cx="5532120" cy="640080"/>
          </a:xfrm>
          <a:prstGeom prst="rect">
            <a:avLst/>
          </a:prstGeom>
        </p:spPr>
      </p:pic>
      <p:pic>
        <p:nvPicPr>
          <p:cNvPr id="15" name="Object 7">
            <a:extLst>
              <a:ext uri="{FF2B5EF4-FFF2-40B4-BE49-F238E27FC236}">
                <a16:creationId xmlns:a16="http://schemas.microsoft.com/office/drawing/2014/main" id="{00000000-0008-0000-08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95" y="4793002"/>
            <a:ext cx="4240530" cy="69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ject 1">
            <a:extLst>
              <a:ext uri="{63B3BB69-23CF-44E3-9099-C40C66FF867C}">
                <a14:compatExt xmlns:a14="http://schemas.microsoft.com/office/drawing/2010/main" spid="_x0000_s13314"/>
              </a:ext>
              <a:ext uri="{FF2B5EF4-FFF2-40B4-BE49-F238E27FC236}">
                <a16:creationId xmlns:a16="http://schemas.microsoft.com/office/drawing/2014/main" id="{00000000-0008-0000-0800-00000234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26" y="3248866"/>
            <a:ext cx="2648487" cy="572384"/>
          </a:xfrm>
          <a:prstGeom prst="rect">
            <a:avLst/>
          </a:prstGeom>
        </p:spPr>
      </p:pic>
      <p:pic>
        <p:nvPicPr>
          <p:cNvPr id="17" name="Object 3">
            <a:extLst>
              <a:ext uri="{63B3BB69-23CF-44E3-9099-C40C66FF867C}">
                <a14:compatExt xmlns:a14="http://schemas.microsoft.com/office/drawing/2010/main" spid="_x0000_s13315"/>
              </a:ext>
              <a:ext uri="{FF2B5EF4-FFF2-40B4-BE49-F238E27FC236}">
                <a16:creationId xmlns:a16="http://schemas.microsoft.com/office/drawing/2014/main" id="{00000000-0008-0000-0800-000003340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648" y="5672980"/>
            <a:ext cx="4625340" cy="6477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F61FD8-8E18-41B8-8986-38B8FCA35D3A}"/>
              </a:ext>
            </a:extLst>
          </p:cNvPr>
          <p:cNvSpPr/>
          <p:nvPr/>
        </p:nvSpPr>
        <p:spPr>
          <a:xfrm>
            <a:off x="119336" y="1340768"/>
            <a:ext cx="6342362" cy="497991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FAFCD5A6-4FF6-44EA-902A-6D43B498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0671" y="1340768"/>
            <a:ext cx="5481993" cy="48965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Definitions</a:t>
            </a:r>
          </a:p>
          <a:p>
            <a:pPr lvl="1"/>
            <a:r>
              <a:rPr lang="en-US" i="1" dirty="0" err="1"/>
              <a:t>J</a:t>
            </a:r>
            <a:r>
              <a:rPr lang="en-US" i="1" baseline="-25000" dirty="0" err="1"/>
              <a:t>c</a:t>
            </a:r>
            <a:r>
              <a:rPr lang="en-US" dirty="0"/>
              <a:t> =  </a:t>
            </a:r>
            <a:r>
              <a:rPr lang="en-US" i="1" dirty="0"/>
              <a:t>J</a:t>
            </a:r>
            <a:r>
              <a:rPr lang="en-US" dirty="0"/>
              <a:t> in superconductor area</a:t>
            </a:r>
          </a:p>
          <a:p>
            <a:pPr lvl="1"/>
            <a:r>
              <a:rPr lang="en-US" i="1" dirty="0"/>
              <a:t>J</a:t>
            </a:r>
            <a:r>
              <a:rPr lang="en-US" i="1" baseline="-25000" dirty="0"/>
              <a:t>e</a:t>
            </a:r>
            <a:r>
              <a:rPr lang="en-US" dirty="0"/>
              <a:t> = </a:t>
            </a:r>
            <a:r>
              <a:rPr lang="en-US" i="1" dirty="0"/>
              <a:t>J</a:t>
            </a:r>
            <a:r>
              <a:rPr lang="en-US" dirty="0"/>
              <a:t> in strand area </a:t>
            </a:r>
          </a:p>
          <a:p>
            <a:pPr lvl="1"/>
            <a:r>
              <a:rPr lang="en-US" i="1" dirty="0"/>
              <a:t>J</a:t>
            </a:r>
            <a:r>
              <a:rPr lang="en-US" i="1" baseline="-25000" dirty="0"/>
              <a:t>o</a:t>
            </a:r>
            <a:r>
              <a:rPr lang="en-US" dirty="0"/>
              <a:t> = </a:t>
            </a:r>
            <a:r>
              <a:rPr lang="en-US" i="1" dirty="0"/>
              <a:t>J</a:t>
            </a:r>
            <a:r>
              <a:rPr lang="en-US" dirty="0"/>
              <a:t> in coil area</a:t>
            </a:r>
          </a:p>
          <a:p>
            <a:r>
              <a:rPr lang="en-US" dirty="0"/>
              <a:t>MQXF/11T cable parameters</a:t>
            </a:r>
          </a:p>
          <a:p>
            <a:pPr lvl="1"/>
            <a:r>
              <a:rPr lang="en-US" i="1" dirty="0"/>
              <a:t>J</a:t>
            </a:r>
            <a:r>
              <a:rPr lang="en-US" i="1" baseline="-25000" dirty="0"/>
              <a:t>e</a:t>
            </a:r>
            <a:r>
              <a:rPr lang="en-US" dirty="0"/>
              <a:t> = </a:t>
            </a:r>
            <a:r>
              <a:rPr lang="en-US" i="1" dirty="0" err="1"/>
              <a:t>J</a:t>
            </a:r>
            <a:r>
              <a:rPr lang="en-US" i="1" baseline="-25000" dirty="0" err="1"/>
              <a:t>c</a:t>
            </a:r>
            <a:r>
              <a:rPr lang="en-US" dirty="0"/>
              <a:t> *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0.48</a:t>
            </a:r>
          </a:p>
          <a:p>
            <a:pPr lvl="1"/>
            <a:r>
              <a:rPr lang="en-US" i="1" dirty="0"/>
              <a:t>J</a:t>
            </a:r>
            <a:r>
              <a:rPr lang="en-US" i="1" baseline="-25000" dirty="0"/>
              <a:t>o</a:t>
            </a:r>
            <a:r>
              <a:rPr lang="en-US" dirty="0"/>
              <a:t> = </a:t>
            </a:r>
            <a:r>
              <a:rPr lang="en-US" i="1" dirty="0"/>
              <a:t>J</a:t>
            </a:r>
            <a:r>
              <a:rPr lang="en-US" i="1" baseline="-25000" dirty="0"/>
              <a:t>e</a:t>
            </a:r>
            <a:r>
              <a:rPr lang="en-US" dirty="0"/>
              <a:t> *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0.67</a:t>
            </a:r>
          </a:p>
          <a:p>
            <a:pPr lvl="1"/>
            <a:r>
              <a:rPr lang="en-US" i="1" dirty="0"/>
              <a:t>J</a:t>
            </a:r>
            <a:r>
              <a:rPr lang="en-US" i="1" baseline="-25000" dirty="0"/>
              <a:t>o</a:t>
            </a:r>
            <a:r>
              <a:rPr lang="en-US" dirty="0"/>
              <a:t> = </a:t>
            </a:r>
            <a:r>
              <a:rPr lang="en-US" i="1" dirty="0" err="1"/>
              <a:t>J</a:t>
            </a:r>
            <a:r>
              <a:rPr lang="en-US" i="1" baseline="-25000" dirty="0" err="1"/>
              <a:t>c</a:t>
            </a:r>
            <a:r>
              <a:rPr lang="en-US" dirty="0"/>
              <a:t> *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0.32</a:t>
            </a:r>
          </a:p>
          <a:p>
            <a:r>
              <a:rPr lang="en-US" dirty="0"/>
              <a:t>No grading</a:t>
            </a:r>
          </a:p>
          <a:p>
            <a:pPr lvl="1"/>
            <a:r>
              <a:rPr lang="en-US" dirty="0"/>
              <a:t>Same current, same J everywhere</a:t>
            </a:r>
          </a:p>
          <a:p>
            <a:pPr lvl="2"/>
            <a:r>
              <a:rPr lang="en-US" dirty="0"/>
              <a:t>As if HTS and LTS use the same cable, and are powered in series</a:t>
            </a:r>
          </a:p>
        </p:txBody>
      </p:sp>
    </p:spTree>
    <p:extLst>
      <p:ext uri="{BB962C8B-B14F-4D97-AF65-F5344CB8AC3E}">
        <p14:creationId xmlns:p14="http://schemas.microsoft.com/office/powerpoint/2010/main" val="2120655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9FFEA-B1E7-4D97-AB3B-8DC1231FC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“Sector coil” analytical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F0379-31BF-4CAF-B6DC-62CDF7438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Operation J</a:t>
            </a:r>
            <a:r>
              <a:rPr lang="en-US" baseline="-25000" dirty="0"/>
              <a:t>e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coil size  azimuthal and radial stresses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51779-83F0-4B88-88D4-FFB31F88C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6E8CD1-6FB1-4D02-99B0-1E14CFD8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3DE1F-F484-4710-B79A-EE4BBA4A8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ECC12D-DEF1-45D7-8DE7-2AC7BCA5A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2321923"/>
            <a:ext cx="3053043" cy="221415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0C4C7F-9319-46EF-A757-6F9EF55FDE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63"/>
          <a:stretch/>
        </p:blipFill>
        <p:spPr>
          <a:xfrm>
            <a:off x="3431704" y="2325795"/>
            <a:ext cx="2266758" cy="221028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8878119-8FA9-4B06-9671-4674EC1EAD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50"/>
          <a:stretch/>
        </p:blipFill>
        <p:spPr>
          <a:xfrm>
            <a:off x="8832304" y="2348880"/>
            <a:ext cx="2925184" cy="22128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AD8E1B-E97A-4526-A8C0-2518D2018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950"/>
          <a:stretch/>
        </p:blipFill>
        <p:spPr>
          <a:xfrm>
            <a:off x="5807968" y="2338194"/>
            <a:ext cx="2925184" cy="22128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160898C-5227-48DF-94B0-7481585F9D8D}"/>
              </a:ext>
            </a:extLst>
          </p:cNvPr>
          <p:cNvSpPr txBox="1"/>
          <p:nvPr/>
        </p:nvSpPr>
        <p:spPr>
          <a:xfrm>
            <a:off x="10704512" y="1968662"/>
            <a:ext cx="1052976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By J. Stern</a:t>
            </a:r>
          </a:p>
        </p:txBody>
      </p:sp>
    </p:spTree>
    <p:extLst>
      <p:ext uri="{BB962C8B-B14F-4D97-AF65-F5344CB8AC3E}">
        <p14:creationId xmlns:p14="http://schemas.microsoft.com/office/powerpoint/2010/main" val="38974351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C716-0672-4498-962C-9C4609D38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05223-DDDC-46C1-A280-D6E6FD490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368000"/>
            <a:ext cx="5760640" cy="4641379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 </a:t>
            </a:r>
            <a:r>
              <a:rPr lang="en-US" dirty="0"/>
              <a:t>hybrid still larger than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</a:t>
            </a:r>
          </a:p>
          <a:p>
            <a:pPr lvl="1"/>
            <a:r>
              <a:rPr lang="en-US" dirty="0"/>
              <a:t>Because of a lower </a:t>
            </a:r>
            <a:r>
              <a:rPr lang="en-US" i="1" dirty="0"/>
              <a:t>J</a:t>
            </a:r>
            <a:r>
              <a:rPr lang="en-US" i="1" baseline="-25000" dirty="0"/>
              <a:t>e</a:t>
            </a:r>
          </a:p>
          <a:p>
            <a:pPr lvl="2"/>
            <a:r>
              <a:rPr lang="en-US" dirty="0"/>
              <a:t>And also with “unrealistic” assumption on </a:t>
            </a:r>
            <a:r>
              <a:rPr lang="en-US" dirty="0">
                <a:sym typeface="Wingdings" panose="05000000000000000000" pitchFamily="2" charset="2"/>
              </a:rPr>
              <a:t>J</a:t>
            </a:r>
            <a:r>
              <a:rPr lang="en-US" baseline="-25000" dirty="0">
                <a:sym typeface="Wingdings" panose="05000000000000000000" pitchFamily="2" charset="2"/>
              </a:rPr>
              <a:t>o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We need to build a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13-14 T HTS </a:t>
            </a:r>
            <a:r>
              <a:rPr lang="en-US" dirty="0">
                <a:sym typeface="Wingdings" panose="05000000000000000000" pitchFamily="2" charset="2"/>
              </a:rPr>
              <a:t>magnet (50 mm)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10-13 T LTS </a:t>
            </a:r>
            <a:r>
              <a:rPr lang="en-US" dirty="0"/>
              <a:t>magnet (large bore)</a:t>
            </a:r>
          </a:p>
          <a:p>
            <a:pPr lvl="2"/>
            <a:r>
              <a:rPr lang="en-US" dirty="0"/>
              <a:t>120 mm seems a good start, but we may need more</a:t>
            </a:r>
          </a:p>
          <a:p>
            <a:pPr lvl="1"/>
            <a:endParaRPr lang="en-US" dirty="0"/>
          </a:p>
          <a:p>
            <a:r>
              <a:rPr lang="en-US" dirty="0"/>
              <a:t>In hybrid 20 T,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radial stress </a:t>
            </a:r>
            <a:r>
              <a:rPr lang="en-US" dirty="0"/>
              <a:t>seems higher  than azimuthal</a:t>
            </a:r>
          </a:p>
          <a:p>
            <a:pPr lvl="1"/>
            <a:r>
              <a:rPr lang="en-US" dirty="0"/>
              <a:t>When tested separately, very high azimuthal stress in 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CDE41-312D-4268-ACBB-BC9BEB089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2D9FA-7A93-4EC6-9545-08F4ADAE3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E4C35-75F0-4097-81BB-80DDCD6F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E9C5A6-6C0E-4C9D-9A75-25D9763F4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992" y="1916832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99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E036F-8618-4E39-B653-B9AC7529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05930-22E3-4F0F-895E-D59DE5E27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organization of working group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Goals of working group </a:t>
            </a:r>
          </a:p>
          <a:p>
            <a:r>
              <a:rPr lang="en-US" dirty="0"/>
              <a:t>Design criteria for a 20 T hybrid magnets </a:t>
            </a:r>
          </a:p>
          <a:p>
            <a:r>
              <a:rPr lang="en-US" dirty="0"/>
              <a:t>Analytical estimates of general dimensions and stresses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Preliminary magnetic analysis of different design options</a:t>
            </a:r>
          </a:p>
          <a:p>
            <a:r>
              <a:rPr lang="en-US" dirty="0"/>
              <a:t>Areas of technological development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Next plans and conclusions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92588-E9B6-4D11-A4A9-A037BAB2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57C06-223D-44B3-91D8-0FF7C564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FA2C-3F08-40D1-9E2B-7C9D733D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8512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C558E-741F-48BD-AD0B-2C5C1CE1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magnetic analysis of different design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9F935-1D47-4B1F-90C1-27BDB61CD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368000"/>
            <a:ext cx="7344816" cy="4869312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Cos-theta (CT) option</a:t>
            </a:r>
          </a:p>
          <a:p>
            <a:pPr lvl="1"/>
            <a:r>
              <a:rPr lang="en-US" dirty="0"/>
              <a:t>4 layer HTS, 2 layer LTS</a:t>
            </a:r>
          </a:p>
          <a:p>
            <a:pPr lvl="1"/>
            <a:r>
              <a:rPr lang="en-US" dirty="0" err="1"/>
              <a:t>B</a:t>
            </a:r>
            <a:r>
              <a:rPr lang="en-US" baseline="-25000" dirty="0" err="1"/>
              <a:t>bore</a:t>
            </a:r>
            <a:r>
              <a:rPr lang="en-US" dirty="0"/>
              <a:t> = 20 T</a:t>
            </a:r>
          </a:p>
          <a:p>
            <a:pPr lvl="2"/>
            <a:r>
              <a:rPr lang="en-US" b="1" dirty="0"/>
              <a:t>14 T</a:t>
            </a:r>
            <a:r>
              <a:rPr lang="en-US" dirty="0"/>
              <a:t> from HTS, </a:t>
            </a:r>
            <a:r>
              <a:rPr lang="en-US" b="1" dirty="0"/>
              <a:t>6 T</a:t>
            </a:r>
            <a:r>
              <a:rPr lang="en-US" dirty="0"/>
              <a:t> from LTS</a:t>
            </a:r>
          </a:p>
          <a:p>
            <a:pPr lvl="1"/>
            <a:r>
              <a:rPr lang="en-US" dirty="0"/>
              <a:t>Coil width: </a:t>
            </a:r>
            <a:r>
              <a:rPr lang="en-US" b="1" dirty="0"/>
              <a:t>105 mm</a:t>
            </a:r>
          </a:p>
          <a:p>
            <a:pPr lvl="1"/>
            <a:r>
              <a:rPr lang="en-US" dirty="0"/>
              <a:t>Peak field: 20.48 – 15.88 – 12.53 T</a:t>
            </a:r>
          </a:p>
          <a:p>
            <a:pPr lvl="1"/>
            <a:r>
              <a:rPr lang="en-US" dirty="0"/>
              <a:t>Azim. Lorentz stress </a:t>
            </a:r>
            <a:r>
              <a:rPr lang="en-US" b="1" dirty="0"/>
              <a:t>151/142 MPa </a:t>
            </a:r>
            <a:r>
              <a:rPr lang="en-US" dirty="0"/>
              <a:t>(LTS/HTS)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standalone, i.e. tested separately at 85% of </a:t>
            </a:r>
            <a:r>
              <a:rPr lang="en-US" dirty="0" err="1"/>
              <a:t>I</a:t>
            </a:r>
            <a:r>
              <a:rPr lang="en-US" baseline="-25000" dirty="0" err="1"/>
              <a:t>ss</a:t>
            </a:r>
            <a:r>
              <a:rPr lang="en-US" baseline="-25000" dirty="0"/>
              <a:t> </a:t>
            </a:r>
          </a:p>
          <a:p>
            <a:pPr lvl="2"/>
            <a:r>
              <a:rPr lang="en-US" b="1" dirty="0"/>
              <a:t>16 T</a:t>
            </a:r>
            <a:r>
              <a:rPr lang="en-US" dirty="0"/>
              <a:t> HTS magnet, </a:t>
            </a:r>
            <a:r>
              <a:rPr lang="en-US" b="1" dirty="0"/>
              <a:t>10 T</a:t>
            </a:r>
            <a:r>
              <a:rPr lang="en-US" dirty="0"/>
              <a:t> LTS magnet </a:t>
            </a: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DAC3C-2679-4730-93AA-AC28119D2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3D6A9-0F2C-4CD5-AA05-57CD7B46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425C7-78E6-4DBE-878B-393F08F4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4D09EE-DE93-416C-9483-28AEB6A31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3869019"/>
            <a:ext cx="3815616" cy="24403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4BBBA-4CD6-4D5D-B4BA-5C29D0535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132594"/>
            <a:ext cx="3828240" cy="26564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1C074-ABB6-46FC-AEFB-1B6576903DAC}"/>
              </a:ext>
            </a:extLst>
          </p:cNvPr>
          <p:cNvSpPr txBox="1"/>
          <p:nvPr/>
        </p:nvSpPr>
        <p:spPr>
          <a:xfrm>
            <a:off x="9984432" y="4060975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HTS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A46071-2C17-4322-8205-D5B4DE3B6A25}"/>
              </a:ext>
            </a:extLst>
          </p:cNvPr>
          <p:cNvSpPr txBox="1"/>
          <p:nvPr/>
        </p:nvSpPr>
        <p:spPr>
          <a:xfrm>
            <a:off x="9538678" y="4283348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HTS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78F2FF-F78A-41F7-AFAE-7BB17D7F7676}"/>
              </a:ext>
            </a:extLst>
          </p:cNvPr>
          <p:cNvSpPr txBox="1"/>
          <p:nvPr/>
        </p:nvSpPr>
        <p:spPr>
          <a:xfrm>
            <a:off x="10430186" y="3891079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902D2A-2BF7-4A0D-8BCA-50951E888390}"/>
              </a:ext>
            </a:extLst>
          </p:cNvPr>
          <p:cNvSpPr txBox="1"/>
          <p:nvPr/>
        </p:nvSpPr>
        <p:spPr>
          <a:xfrm>
            <a:off x="6532991" y="1218931"/>
            <a:ext cx="1211238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By V. </a:t>
            </a:r>
            <a:r>
              <a:rPr lang="en-US" sz="1200" b="1" dirty="0" err="1">
                <a:solidFill>
                  <a:schemeClr val="tx2"/>
                </a:solidFill>
              </a:rPr>
              <a:t>Marinozzi</a:t>
            </a:r>
            <a:endParaRPr lang="en-US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77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3A8E328-E2D7-4FE9-8BF8-69639716C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3823149"/>
            <a:ext cx="3749040" cy="247423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7C558E-741F-48BD-AD0B-2C5C1CE1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magnetic analysis of different design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9F935-1D47-4B1F-90C1-27BDB61CD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368000"/>
            <a:ext cx="11247040" cy="464137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Cos-theta (CT) option</a:t>
            </a:r>
          </a:p>
          <a:p>
            <a:pPr lvl="1"/>
            <a:r>
              <a:rPr lang="en-US" dirty="0"/>
              <a:t>2 layer HTS, 4 layer LTS</a:t>
            </a:r>
          </a:p>
          <a:p>
            <a:pPr lvl="1"/>
            <a:r>
              <a:rPr lang="en-US" dirty="0" err="1"/>
              <a:t>B</a:t>
            </a:r>
            <a:r>
              <a:rPr lang="en-US" baseline="-25000" dirty="0" err="1"/>
              <a:t>bore</a:t>
            </a:r>
            <a:r>
              <a:rPr lang="en-US" dirty="0"/>
              <a:t> = 20 T</a:t>
            </a:r>
          </a:p>
          <a:p>
            <a:pPr lvl="2"/>
            <a:r>
              <a:rPr lang="en-US" b="1" dirty="0"/>
              <a:t>8 T</a:t>
            </a:r>
            <a:r>
              <a:rPr lang="en-US" dirty="0"/>
              <a:t> from HTS, </a:t>
            </a:r>
            <a:r>
              <a:rPr lang="en-US" b="1" dirty="0"/>
              <a:t>12 T</a:t>
            </a:r>
            <a:r>
              <a:rPr lang="en-US" dirty="0"/>
              <a:t> from LTS</a:t>
            </a:r>
          </a:p>
          <a:p>
            <a:pPr lvl="1"/>
            <a:r>
              <a:rPr lang="en-US" dirty="0"/>
              <a:t>Coil width: </a:t>
            </a:r>
            <a:r>
              <a:rPr lang="en-US" b="1" dirty="0"/>
              <a:t>110 mm</a:t>
            </a:r>
          </a:p>
          <a:p>
            <a:pPr lvl="1"/>
            <a:r>
              <a:rPr lang="en-US" dirty="0"/>
              <a:t>Peak field: 20.7 – 15.77 – 11.43 T</a:t>
            </a:r>
          </a:p>
          <a:p>
            <a:pPr lvl="1"/>
            <a:r>
              <a:rPr lang="en-US" dirty="0"/>
              <a:t>Azim. Lorentz stress </a:t>
            </a:r>
            <a:r>
              <a:rPr lang="en-US" b="1" dirty="0"/>
              <a:t>119/162 MPa </a:t>
            </a:r>
            <a:r>
              <a:rPr lang="en-US" dirty="0"/>
              <a:t>(LTS/HTS)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standalone, i.e. tested separately at 85% of </a:t>
            </a:r>
            <a:r>
              <a:rPr lang="en-US" dirty="0" err="1"/>
              <a:t>I</a:t>
            </a:r>
            <a:r>
              <a:rPr lang="en-US" baseline="-25000" dirty="0" err="1"/>
              <a:t>ss</a:t>
            </a:r>
            <a:r>
              <a:rPr lang="en-US" baseline="-25000" dirty="0"/>
              <a:t> </a:t>
            </a:r>
          </a:p>
          <a:p>
            <a:pPr lvl="2"/>
            <a:r>
              <a:rPr lang="en-US" b="1" dirty="0"/>
              <a:t>10 T</a:t>
            </a:r>
            <a:r>
              <a:rPr lang="en-US" dirty="0"/>
              <a:t> HTS magnet, </a:t>
            </a:r>
            <a:r>
              <a:rPr lang="en-US" b="1" dirty="0"/>
              <a:t>15 T</a:t>
            </a:r>
            <a:r>
              <a:rPr lang="en-US" dirty="0"/>
              <a:t> LTS magnet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DAC3C-2679-4730-93AA-AC28119D2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3D6A9-0F2C-4CD5-AA05-57CD7B46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425C7-78E6-4DBE-878B-393F08F4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A46071-2C17-4322-8205-D5B4DE3B6A25}"/>
              </a:ext>
            </a:extLst>
          </p:cNvPr>
          <p:cNvSpPr txBox="1"/>
          <p:nvPr/>
        </p:nvSpPr>
        <p:spPr>
          <a:xfrm>
            <a:off x="9692408" y="4412348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HTS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78F2FF-F78A-41F7-AFAE-7BB17D7F7676}"/>
              </a:ext>
            </a:extLst>
          </p:cNvPr>
          <p:cNvSpPr txBox="1"/>
          <p:nvPr/>
        </p:nvSpPr>
        <p:spPr>
          <a:xfrm>
            <a:off x="10631230" y="3930525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E7FF7C-83A1-421E-9850-8B6E1BCBC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137192"/>
            <a:ext cx="3749040" cy="26287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EF3A40-2948-4A72-91F2-236ECB8A2775}"/>
              </a:ext>
            </a:extLst>
          </p:cNvPr>
          <p:cNvSpPr txBox="1"/>
          <p:nvPr/>
        </p:nvSpPr>
        <p:spPr>
          <a:xfrm>
            <a:off x="9883341" y="3977933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LTS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F50095-7AB2-435E-B399-7C61ADCBFD7E}"/>
              </a:ext>
            </a:extLst>
          </p:cNvPr>
          <p:cNvSpPr txBox="1"/>
          <p:nvPr/>
        </p:nvSpPr>
        <p:spPr>
          <a:xfrm>
            <a:off x="6532991" y="1218931"/>
            <a:ext cx="1211238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By V. </a:t>
            </a:r>
            <a:r>
              <a:rPr lang="en-US" sz="1200" b="1" dirty="0" err="1">
                <a:solidFill>
                  <a:schemeClr val="tx2"/>
                </a:solidFill>
              </a:rPr>
              <a:t>Marinozzi</a:t>
            </a:r>
            <a:endParaRPr lang="en-US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065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67B56-5313-4A25-A623-C935F7965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magnetic analysis of different design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16884-CDC1-46A0-AE4D-3062BFDD5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Stress management Cos-theta (SMCT) option</a:t>
            </a:r>
          </a:p>
          <a:p>
            <a:pPr lvl="1"/>
            <a:r>
              <a:rPr lang="en-US" dirty="0"/>
              <a:t>4 layer HTS, 2 layer LTS</a:t>
            </a:r>
          </a:p>
          <a:p>
            <a:pPr lvl="1"/>
            <a:r>
              <a:rPr lang="en-US" dirty="0" err="1"/>
              <a:t>B</a:t>
            </a:r>
            <a:r>
              <a:rPr lang="en-US" baseline="-25000" dirty="0" err="1"/>
              <a:t>bore</a:t>
            </a:r>
            <a:r>
              <a:rPr lang="en-US" dirty="0"/>
              <a:t> = 20 T</a:t>
            </a:r>
          </a:p>
          <a:p>
            <a:pPr lvl="1"/>
            <a:r>
              <a:rPr lang="en-US" dirty="0"/>
              <a:t>5 mm spar</a:t>
            </a:r>
          </a:p>
          <a:p>
            <a:pPr lvl="1"/>
            <a:r>
              <a:rPr lang="en-US" dirty="0"/>
              <a:t>Coil width: </a:t>
            </a:r>
            <a:r>
              <a:rPr lang="en-US" b="1" dirty="0"/>
              <a:t>132 mm</a:t>
            </a:r>
          </a:p>
          <a:p>
            <a:pPr lvl="1"/>
            <a:r>
              <a:rPr lang="en-US" dirty="0"/>
              <a:t>Peak field: 20.54 – 15.39 – 12.78 T</a:t>
            </a:r>
          </a:p>
          <a:p>
            <a:pPr lvl="1"/>
            <a:r>
              <a:rPr lang="en-US" b="1" dirty="0"/>
              <a:t>Stress intercepted</a:t>
            </a:r>
            <a:endParaRPr lang="en-US" b="1" baseline="30000" dirty="0"/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9ED17-30C8-4D79-94DE-625B8C90C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B4EA-C237-422B-850E-AC89B3EB9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598DA-1958-4904-BBF1-F4EDC561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44FA5A-A392-4A3C-9978-562324AA8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2410066"/>
            <a:ext cx="3749040" cy="267279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BA92EE-C908-4034-9585-0E8F77E2E04C}"/>
              </a:ext>
            </a:extLst>
          </p:cNvPr>
          <p:cNvSpPr txBox="1"/>
          <p:nvPr/>
        </p:nvSpPr>
        <p:spPr>
          <a:xfrm>
            <a:off x="9602536" y="3071327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HTS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5B05C3-461F-46EE-A028-862D52C6063D}"/>
              </a:ext>
            </a:extLst>
          </p:cNvPr>
          <p:cNvSpPr txBox="1"/>
          <p:nvPr/>
        </p:nvSpPr>
        <p:spPr>
          <a:xfrm>
            <a:off x="10403133" y="2456630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LTS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8D8235-E5D2-450D-821E-450264CFDCE1}"/>
              </a:ext>
            </a:extLst>
          </p:cNvPr>
          <p:cNvSpPr txBox="1"/>
          <p:nvPr/>
        </p:nvSpPr>
        <p:spPr>
          <a:xfrm>
            <a:off x="9987220" y="2712614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6D3C64-1844-4C48-AB99-B1995483D206}"/>
              </a:ext>
            </a:extLst>
          </p:cNvPr>
          <p:cNvSpPr txBox="1"/>
          <p:nvPr/>
        </p:nvSpPr>
        <p:spPr>
          <a:xfrm>
            <a:off x="10393279" y="1859373"/>
            <a:ext cx="1211238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By V. </a:t>
            </a:r>
            <a:r>
              <a:rPr lang="en-US" sz="1200" b="1" dirty="0" err="1">
                <a:solidFill>
                  <a:schemeClr val="tx2"/>
                </a:solidFill>
              </a:rPr>
              <a:t>Marinozzi</a:t>
            </a:r>
            <a:endParaRPr lang="en-US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45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5DCD90-5518-4528-A64A-94A4A7A9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9" t="5091" r="15738" b="4416"/>
          <a:stretch/>
        </p:blipFill>
        <p:spPr>
          <a:xfrm>
            <a:off x="8139350" y="1857401"/>
            <a:ext cx="3501266" cy="346346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7C7E78-B44A-440A-9719-D3C73A90A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magnetic analysis of different design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C7F42-FF72-42A6-B0BF-815B93922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Canted Cos-theta (CCT) option</a:t>
            </a:r>
          </a:p>
          <a:p>
            <a:pPr lvl="1"/>
            <a:r>
              <a:rPr lang="en-US" dirty="0"/>
              <a:t>4 layer HTS, 2 layer LTS</a:t>
            </a:r>
          </a:p>
          <a:p>
            <a:pPr lvl="1"/>
            <a:r>
              <a:rPr lang="en-US" dirty="0" err="1"/>
              <a:t>B</a:t>
            </a:r>
            <a:r>
              <a:rPr lang="en-US" baseline="-25000" dirty="0" err="1"/>
              <a:t>bore</a:t>
            </a:r>
            <a:r>
              <a:rPr lang="en-US" dirty="0"/>
              <a:t> = 20 T</a:t>
            </a:r>
          </a:p>
          <a:p>
            <a:pPr lvl="1"/>
            <a:r>
              <a:rPr lang="en-US" dirty="0"/>
              <a:t>5 mm spar</a:t>
            </a:r>
          </a:p>
          <a:p>
            <a:pPr lvl="1"/>
            <a:r>
              <a:rPr lang="en-US" dirty="0"/>
              <a:t>Coil width: </a:t>
            </a:r>
            <a:r>
              <a:rPr lang="en-US" b="1" dirty="0"/>
              <a:t>139 mm</a:t>
            </a:r>
          </a:p>
          <a:p>
            <a:pPr lvl="1"/>
            <a:r>
              <a:rPr lang="en-US" dirty="0"/>
              <a:t>Peak field: 21.2 – 17.9 – 14.0 T</a:t>
            </a:r>
          </a:p>
          <a:p>
            <a:pPr lvl="1"/>
            <a:r>
              <a:rPr lang="en-US" b="1" dirty="0"/>
              <a:t>Stress intercepted</a:t>
            </a:r>
            <a:endParaRPr lang="en-US" b="1" baseline="30000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60310-0038-4B12-BA7A-9D8177313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EE8EB-B3B6-4F5E-B7F8-C6B1CACDA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24830-D66E-42AF-9471-1EF383192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89DD85-90D5-47F0-AB91-A25B46A602D3}"/>
              </a:ext>
            </a:extLst>
          </p:cNvPr>
          <p:cNvSpPr txBox="1"/>
          <p:nvPr/>
        </p:nvSpPr>
        <p:spPr>
          <a:xfrm>
            <a:off x="9686988" y="2833651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HTS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033B7D-3CBF-4BD6-856E-E87BA0DC3EF2}"/>
              </a:ext>
            </a:extLst>
          </p:cNvPr>
          <p:cNvSpPr txBox="1"/>
          <p:nvPr/>
        </p:nvSpPr>
        <p:spPr>
          <a:xfrm>
            <a:off x="9688960" y="1954275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LTS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A01048-DD63-440B-9D5C-28F7A96D58BD}"/>
              </a:ext>
            </a:extLst>
          </p:cNvPr>
          <p:cNvSpPr txBox="1"/>
          <p:nvPr/>
        </p:nvSpPr>
        <p:spPr>
          <a:xfrm>
            <a:off x="9686988" y="2472129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HTS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9FBDBF-B762-49A4-B440-BC4322E6A829}"/>
              </a:ext>
            </a:extLst>
          </p:cNvPr>
          <p:cNvSpPr txBox="1"/>
          <p:nvPr/>
        </p:nvSpPr>
        <p:spPr>
          <a:xfrm>
            <a:off x="9880310" y="1239602"/>
            <a:ext cx="2074609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By D. Arbelaez and L. </a:t>
            </a:r>
            <a:r>
              <a:rPr lang="en-US" sz="1200" b="1" dirty="0" err="1">
                <a:solidFill>
                  <a:schemeClr val="tx2"/>
                </a:solidFill>
              </a:rPr>
              <a:t>Browers</a:t>
            </a:r>
            <a:endParaRPr lang="en-US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77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F3C09-963A-4F01-9929-BE1BEC95F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organization of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7F89B-51C5-4496-9128-A42069336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Members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LBNL</a:t>
            </a:r>
            <a:r>
              <a:rPr lang="en-US" dirty="0"/>
              <a:t>: P. Ferracin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FNAL</a:t>
            </a:r>
            <a:r>
              <a:rPr lang="en-US" dirty="0"/>
              <a:t>: G. Ambrosio, E. </a:t>
            </a:r>
            <a:r>
              <a:rPr lang="en-US" dirty="0" err="1"/>
              <a:t>Barzi</a:t>
            </a:r>
            <a:r>
              <a:rPr lang="en-US" dirty="0"/>
              <a:t>, V. </a:t>
            </a:r>
            <a:r>
              <a:rPr lang="en-US" dirty="0" err="1"/>
              <a:t>Kashikhin</a:t>
            </a:r>
            <a:r>
              <a:rPr lang="en-US" dirty="0"/>
              <a:t>, V. </a:t>
            </a:r>
            <a:r>
              <a:rPr lang="en-US" dirty="0" err="1"/>
              <a:t>Marinozzi</a:t>
            </a:r>
            <a:r>
              <a:rPr lang="en-US" dirty="0"/>
              <a:t>, I. </a:t>
            </a:r>
            <a:r>
              <a:rPr lang="en-US" dirty="0" err="1"/>
              <a:t>Novitski</a:t>
            </a:r>
            <a:r>
              <a:rPr lang="en-US" dirty="0"/>
              <a:t>, A. </a:t>
            </a:r>
            <a:r>
              <a:rPr lang="en-US" dirty="0" err="1"/>
              <a:t>Zlobin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NHMFL</a:t>
            </a:r>
            <a:r>
              <a:rPr lang="en-US" dirty="0"/>
              <a:t>: L. Cooley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BNL</a:t>
            </a:r>
            <a:r>
              <a:rPr lang="en-US" dirty="0"/>
              <a:t>: R. Gupta, B. Yahia</a:t>
            </a:r>
          </a:p>
          <a:p>
            <a:pPr lvl="1"/>
            <a:endParaRPr lang="en-US" dirty="0"/>
          </a:p>
          <a:p>
            <a:r>
              <a:rPr lang="en-US" dirty="0"/>
              <a:t>Contributions from</a:t>
            </a:r>
          </a:p>
          <a:p>
            <a:pPr lvl="1"/>
            <a:r>
              <a:rPr lang="en-US" dirty="0"/>
              <a:t>Diego Arbelaez and Lucas Brower (LBNL)</a:t>
            </a:r>
          </a:p>
          <a:p>
            <a:pPr lvl="1"/>
            <a:r>
              <a:rPr lang="en-US" dirty="0"/>
              <a:t>Etienne </a:t>
            </a:r>
            <a:r>
              <a:rPr lang="en-US" dirty="0" err="1"/>
              <a:t>Rochepault</a:t>
            </a:r>
            <a:r>
              <a:rPr lang="en-US" dirty="0"/>
              <a:t> (CEA)</a:t>
            </a:r>
          </a:p>
          <a:p>
            <a:pPr lvl="1"/>
            <a:r>
              <a:rPr lang="en-US" dirty="0" err="1"/>
              <a:t>Jillien</a:t>
            </a:r>
            <a:r>
              <a:rPr lang="en-US" dirty="0"/>
              <a:t> Stern (TUFTS University, Prof. Luisa Chiesa)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23B00-38D1-489D-8072-3571AD3B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F7F28-DCD8-4291-8734-292A32587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B873D-2677-4229-AD01-D13F1DD6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730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A4FB-12E9-4DAF-8828-6F349350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magnetic analysis of different design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E96B54-5288-440C-8541-8E792D32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26467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Block option </a:t>
            </a:r>
          </a:p>
          <a:p>
            <a:pPr lvl="1"/>
            <a:r>
              <a:rPr lang="en-US" dirty="0"/>
              <a:t>B</a:t>
            </a:r>
            <a:r>
              <a:rPr lang="en-US" baseline="-25000" dirty="0"/>
              <a:t>0</a:t>
            </a:r>
            <a:r>
              <a:rPr lang="en-US" dirty="0"/>
              <a:t>: 20 T		</a:t>
            </a:r>
          </a:p>
          <a:p>
            <a:pPr lvl="1"/>
            <a:r>
              <a:rPr lang="en-US" dirty="0"/>
              <a:t>Lorentz stress </a:t>
            </a:r>
            <a:r>
              <a:rPr lang="en-US" dirty="0" err="1"/>
              <a:t>Sx</a:t>
            </a:r>
            <a:r>
              <a:rPr lang="en-US" dirty="0"/>
              <a:t> / Sy: </a:t>
            </a:r>
            <a:r>
              <a:rPr lang="en-US" b="1" dirty="0"/>
              <a:t>275 MPa / 109 MPa</a:t>
            </a:r>
            <a:r>
              <a:rPr lang="en-US" dirty="0"/>
              <a:t>	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	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7FF85-4395-4B9E-BB03-8D069E241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A0AF0-5646-4C3F-812F-9CE212E72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39F4C-FA7B-4046-8496-E15BCFC9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235665-13FF-4DCA-AFF1-AE2910F4B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56240" y="1196752"/>
            <a:ext cx="3600400" cy="2700299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A46F64-81C5-4BA7-AF0A-624C92EB8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9277" y="3325189"/>
            <a:ext cx="3846587" cy="2884941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BDC462-990F-4EC0-873F-95D14E7BB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344" y="3325189"/>
            <a:ext cx="3793327" cy="2844995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4986D4-FE1F-4753-AA72-77F4F402066C}"/>
              </a:ext>
            </a:extLst>
          </p:cNvPr>
          <p:cNvSpPr txBox="1"/>
          <p:nvPr/>
        </p:nvSpPr>
        <p:spPr>
          <a:xfrm>
            <a:off x="6600056" y="1251248"/>
            <a:ext cx="1584605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By E. </a:t>
            </a:r>
            <a:r>
              <a:rPr lang="en-US" sz="1200" b="1" dirty="0" err="1">
                <a:solidFill>
                  <a:schemeClr val="tx2"/>
                </a:solidFill>
              </a:rPr>
              <a:t>Rochepault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59EDE1-8CFC-49A7-8561-0663C629B2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1" t="15801" r="6800" b="8601"/>
          <a:stretch/>
        </p:blipFill>
        <p:spPr>
          <a:xfrm>
            <a:off x="8256240" y="3937000"/>
            <a:ext cx="3596755" cy="2288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6E34AC-1129-43C6-AD64-A9C1E621E835}"/>
              </a:ext>
            </a:extLst>
          </p:cNvPr>
          <p:cNvCxnSpPr>
            <a:cxnSpLocks/>
          </p:cNvCxnSpPr>
          <p:nvPr/>
        </p:nvCxnSpPr>
        <p:spPr>
          <a:xfrm flipV="1">
            <a:off x="8612118" y="4189483"/>
            <a:ext cx="1264131" cy="728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02278D-627F-4653-8D84-E2A1CD70F7ED}"/>
              </a:ext>
            </a:extLst>
          </p:cNvPr>
          <p:cNvCxnSpPr>
            <a:cxnSpLocks/>
          </p:cNvCxnSpPr>
          <p:nvPr/>
        </p:nvCxnSpPr>
        <p:spPr>
          <a:xfrm flipV="1">
            <a:off x="10488488" y="4189482"/>
            <a:ext cx="1264131" cy="728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048C93-FF9B-42F6-A82C-A93E92F4B881}"/>
              </a:ext>
            </a:extLst>
          </p:cNvPr>
          <p:cNvCxnSpPr>
            <a:cxnSpLocks/>
          </p:cNvCxnSpPr>
          <p:nvPr/>
        </p:nvCxnSpPr>
        <p:spPr>
          <a:xfrm flipV="1">
            <a:off x="8607260" y="5630908"/>
            <a:ext cx="1264131" cy="728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FB89D92-9E6C-4125-8325-283236CFEE03}"/>
              </a:ext>
            </a:extLst>
          </p:cNvPr>
          <p:cNvCxnSpPr>
            <a:cxnSpLocks/>
          </p:cNvCxnSpPr>
          <p:nvPr/>
        </p:nvCxnSpPr>
        <p:spPr>
          <a:xfrm flipV="1">
            <a:off x="10493742" y="5633943"/>
            <a:ext cx="1264131" cy="728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A689A4-E043-4CCA-BED7-4F411082A2F3}"/>
              </a:ext>
            </a:extLst>
          </p:cNvPr>
          <p:cNvCxnSpPr>
            <a:cxnSpLocks/>
          </p:cNvCxnSpPr>
          <p:nvPr/>
        </p:nvCxnSpPr>
        <p:spPr>
          <a:xfrm flipV="1">
            <a:off x="8607868" y="4674005"/>
            <a:ext cx="1097158" cy="3037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70505E-F6B3-439E-830F-2F438966CB28}"/>
              </a:ext>
            </a:extLst>
          </p:cNvPr>
          <p:cNvCxnSpPr>
            <a:cxnSpLocks/>
          </p:cNvCxnSpPr>
          <p:nvPr/>
        </p:nvCxnSpPr>
        <p:spPr>
          <a:xfrm flipV="1">
            <a:off x="8607261" y="5143348"/>
            <a:ext cx="1097158" cy="3037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9E314B4-D1F1-4EAC-93F4-917653D85F8A}"/>
              </a:ext>
            </a:extLst>
          </p:cNvPr>
          <p:cNvCxnSpPr>
            <a:cxnSpLocks/>
          </p:cNvCxnSpPr>
          <p:nvPr/>
        </p:nvCxnSpPr>
        <p:spPr>
          <a:xfrm flipV="1">
            <a:off x="10646749" y="4672790"/>
            <a:ext cx="1097158" cy="3037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24E266-58AA-47B6-8A79-BB304E3E6F68}"/>
              </a:ext>
            </a:extLst>
          </p:cNvPr>
          <p:cNvCxnSpPr>
            <a:cxnSpLocks/>
          </p:cNvCxnSpPr>
          <p:nvPr/>
        </p:nvCxnSpPr>
        <p:spPr>
          <a:xfrm flipV="1">
            <a:off x="10646749" y="5138231"/>
            <a:ext cx="1097158" cy="3037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3733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54BF2-B86D-4A78-BD46-8DB971DCF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magnetic analysis of different design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FBB7D-EE53-4F42-879A-26A2A6349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04" y="1387519"/>
            <a:ext cx="4406280" cy="4641379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Common coil option</a:t>
            </a:r>
          </a:p>
          <a:p>
            <a:pPr lvl="1"/>
            <a:r>
              <a:rPr lang="en-US" dirty="0"/>
              <a:t>2 layer HTS, 4 layer LTS</a:t>
            </a:r>
          </a:p>
          <a:p>
            <a:pPr lvl="1"/>
            <a:r>
              <a:rPr lang="en-US" dirty="0" err="1"/>
              <a:t>B</a:t>
            </a:r>
            <a:r>
              <a:rPr lang="en-US" baseline="-25000" dirty="0" err="1"/>
              <a:t>bore</a:t>
            </a:r>
            <a:r>
              <a:rPr lang="en-US" dirty="0"/>
              <a:t> = 20 T</a:t>
            </a:r>
          </a:p>
          <a:p>
            <a:pPr lvl="1"/>
            <a:r>
              <a:rPr lang="en-US" dirty="0"/>
              <a:t>Stress intercepted horizontally</a:t>
            </a:r>
          </a:p>
          <a:p>
            <a:pPr lvl="1"/>
            <a:r>
              <a:rPr lang="en-US" dirty="0"/>
              <a:t>“field quality” blocks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9D22A7-D07B-4CD9-95DE-F8D4132C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A4508-93A0-4CDA-9491-93695B09E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61DE4-B37F-4BD8-B0AF-D92471DB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F71B08-C370-410B-9949-ED5E083B7055}"/>
              </a:ext>
            </a:extLst>
          </p:cNvPr>
          <p:cNvSpPr txBox="1"/>
          <p:nvPr/>
        </p:nvSpPr>
        <p:spPr>
          <a:xfrm>
            <a:off x="6816080" y="1411879"/>
            <a:ext cx="1211238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By R. Gupta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4D0DE0-E065-4A18-82C5-B68361491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8925" y="1225780"/>
            <a:ext cx="3200677" cy="29263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69F005-4057-4EF6-A2CD-E002FAAC5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984" y="1830027"/>
            <a:ext cx="3811336" cy="40239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B67E73-0739-43F3-930B-F40887CC1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0463" y="4546338"/>
            <a:ext cx="3657600" cy="146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13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95CA1-57D2-452D-8878-8C541F993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magnetic analysis of different design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3EB9A-380D-4B60-B06C-B52A8E4D1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1"/>
            <a:ext cx="10972800" cy="246158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Goal of the analysis</a:t>
            </a:r>
          </a:p>
          <a:p>
            <a:pPr lvl="1"/>
            <a:r>
              <a:rPr lang="en-US" dirty="0"/>
              <a:t>Comparison between different designs, like for FCC 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r>
              <a:rPr lang="en-US" dirty="0">
                <a:sym typeface="Wingdings" panose="05000000000000000000" pitchFamily="2" charset="2"/>
              </a:rPr>
              <a:t>Designs </a:t>
            </a:r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not comparable yet </a:t>
            </a:r>
            <a:r>
              <a:rPr lang="en-US" dirty="0">
                <a:sym typeface="Wingdings" panose="05000000000000000000" pitchFamily="2" charset="2"/>
              </a:rPr>
              <a:t>(not meeting all specs, with and without iron, with and without stress management)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but getting there…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E4CD1-A1ED-41D8-B17E-370E07E1C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0787D-3141-4FFC-A81B-2E788DC69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E5864-DBCE-4EB2-A396-D9626EF2D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AC25B6-4622-4C79-A938-95C983214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4607" y="1118407"/>
            <a:ext cx="2316006" cy="1302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66FB3-3558-4C4E-BF0C-F7C6B3D67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4794752"/>
            <a:ext cx="1761356" cy="112952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09E46F-9FB8-4E06-BEEB-82C1BD8DB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804" y="4581128"/>
            <a:ext cx="2067100" cy="147754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6047C6-90E5-4168-90EC-3C670269193F}"/>
              </a:ext>
            </a:extLst>
          </p:cNvPr>
          <p:cNvSpPr txBox="1"/>
          <p:nvPr/>
        </p:nvSpPr>
        <p:spPr>
          <a:xfrm>
            <a:off x="1257568" y="4030059"/>
            <a:ext cx="1360942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CT 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</a:rPr>
              <a:t>(no stress </a:t>
            </a:r>
            <a:r>
              <a:rPr lang="en-US" sz="1200" b="1" dirty="0" err="1">
                <a:solidFill>
                  <a:schemeClr val="tx2"/>
                </a:solidFill>
              </a:rPr>
              <a:t>manag</a:t>
            </a:r>
            <a:r>
              <a:rPr lang="en-US" sz="1200" b="1" dirty="0">
                <a:solidFill>
                  <a:schemeClr val="tx2"/>
                </a:solidFill>
              </a:rPr>
              <a:t>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E3AC45-AF22-4730-A724-BF5FDB75BFDB}"/>
              </a:ext>
            </a:extLst>
          </p:cNvPr>
          <p:cNvSpPr txBox="1"/>
          <p:nvPr/>
        </p:nvSpPr>
        <p:spPr>
          <a:xfrm>
            <a:off x="3591812" y="4036944"/>
            <a:ext cx="1213083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SMCT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49A55E-2B3B-46FE-B28E-9A000AB61128}"/>
              </a:ext>
            </a:extLst>
          </p:cNvPr>
          <p:cNvSpPr txBox="1"/>
          <p:nvPr/>
        </p:nvSpPr>
        <p:spPr>
          <a:xfrm>
            <a:off x="6050637" y="4036944"/>
            <a:ext cx="1213083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CCT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ADA3AF-EB13-435F-96CD-74311FEE6DBC}"/>
              </a:ext>
            </a:extLst>
          </p:cNvPr>
          <p:cNvSpPr txBox="1"/>
          <p:nvPr/>
        </p:nvSpPr>
        <p:spPr>
          <a:xfrm>
            <a:off x="7897853" y="4036944"/>
            <a:ext cx="1360942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Block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</a:rPr>
              <a:t>(no stress </a:t>
            </a:r>
            <a:r>
              <a:rPr lang="en-US" sz="1200" b="1" dirty="0" err="1">
                <a:solidFill>
                  <a:schemeClr val="tx2"/>
                </a:solidFill>
              </a:rPr>
              <a:t>manag</a:t>
            </a:r>
            <a:r>
              <a:rPr lang="en-US" sz="1200" b="1" dirty="0">
                <a:solidFill>
                  <a:schemeClr val="tx2"/>
                </a:solidFill>
              </a:rPr>
              <a:t>.)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698C3F-DE1A-4C51-8DCE-CBA6E0900F22}"/>
              </a:ext>
            </a:extLst>
          </p:cNvPr>
          <p:cNvSpPr txBox="1"/>
          <p:nvPr/>
        </p:nvSpPr>
        <p:spPr>
          <a:xfrm>
            <a:off x="9844607" y="4036944"/>
            <a:ext cx="1360942" cy="46166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Common coil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</a:rPr>
              <a:t>(no stress </a:t>
            </a:r>
            <a:r>
              <a:rPr lang="en-US" sz="1200" b="1" dirty="0" err="1">
                <a:solidFill>
                  <a:schemeClr val="tx2"/>
                </a:solidFill>
              </a:rPr>
              <a:t>manag</a:t>
            </a:r>
            <a:r>
              <a:rPr lang="en-US" sz="1200" b="1" dirty="0">
                <a:solidFill>
                  <a:schemeClr val="tx2"/>
                </a:solidFill>
              </a:rPr>
              <a:t>.)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4F4B01E-254B-4EF0-AC9B-53F7097EA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284" y="4461908"/>
            <a:ext cx="1783787" cy="176830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AB6FB8E-5AE2-4115-B563-7E6AE97F5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7256" y="4910942"/>
            <a:ext cx="2245605" cy="8971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B8B3636-C817-4D8D-91D8-54C165B98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7679" y="4932171"/>
            <a:ext cx="1438320" cy="9091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074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E036F-8618-4E39-B653-B9AC7529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05930-22E3-4F0F-895E-D59DE5E27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organization of working group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Goals of working group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Design criteria for a 20 T hybrid magnets </a:t>
            </a:r>
          </a:p>
          <a:p>
            <a:r>
              <a:rPr lang="en-US" dirty="0"/>
              <a:t>Analytical estimates of general dimensions and stresses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Preliminary magnetic analysis of different design options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Areas of technological development</a:t>
            </a:r>
          </a:p>
          <a:p>
            <a:r>
              <a:rPr lang="en-US" dirty="0"/>
              <a:t>Next plans and conclusions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92588-E9B6-4D11-A4A9-A037BAB2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57C06-223D-44B3-91D8-0FF7C564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FA2C-3F08-40D1-9E2B-7C9D733D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4804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40C19-7D60-4764-8BE1-AD7F53626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Areas of technological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81816-5A9B-4E5D-B624-A0F240AF8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</a:t>
            </a:r>
          </a:p>
          <a:p>
            <a:pPr lvl="1"/>
            <a:r>
              <a:rPr lang="en-US" dirty="0"/>
              <a:t>Large cables (cabling degradation) and large coils (heat treatment)</a:t>
            </a:r>
          </a:p>
          <a:p>
            <a:pPr lvl="1"/>
            <a:r>
              <a:rPr lang="en-US" dirty="0"/>
              <a:t>Better definition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stress limits </a:t>
            </a:r>
            <a:r>
              <a:rPr lang="en-US" dirty="0"/>
              <a:t>through measurements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</a:t>
            </a:r>
          </a:p>
          <a:p>
            <a:pPr lvl="1"/>
            <a:r>
              <a:rPr lang="en-US" dirty="0"/>
              <a:t>Increase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Je</a:t>
            </a:r>
          </a:p>
          <a:p>
            <a:pPr lvl="1"/>
            <a:r>
              <a:rPr lang="en-US" dirty="0"/>
              <a:t>Reduction of minimum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bending radius</a:t>
            </a:r>
            <a:endParaRPr lang="en-US" dirty="0"/>
          </a:p>
          <a:p>
            <a:pPr lvl="2"/>
            <a:r>
              <a:rPr lang="en-US" dirty="0"/>
              <a:t>With current bending radius (and high current requirements)</a:t>
            </a:r>
          </a:p>
          <a:p>
            <a:pPr lvl="3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Common coil </a:t>
            </a:r>
            <a:r>
              <a:rPr lang="en-US" dirty="0"/>
              <a:t>is more compatible (where it is easier to implement large radius)</a:t>
            </a:r>
          </a:p>
          <a:p>
            <a:pPr lvl="4"/>
            <a:r>
              <a:rPr lang="en-US" dirty="0"/>
              <a:t>Although the “field quality turns” will require some new solutions</a:t>
            </a:r>
          </a:p>
          <a:p>
            <a:pPr lvl="3"/>
            <a:r>
              <a:rPr lang="en-US" dirty="0"/>
              <a:t>For the other layouts, new design solutions could be investigated (dog bone, clover leaf…)</a:t>
            </a:r>
          </a:p>
          <a:p>
            <a:pPr lvl="4"/>
            <a:r>
              <a:rPr lang="en-US" dirty="0"/>
              <a:t>Not clear how to do for the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CT family</a:t>
            </a:r>
          </a:p>
          <a:p>
            <a:pPr lvl="5"/>
            <a:r>
              <a:rPr lang="en-US" dirty="0">
                <a:solidFill>
                  <a:schemeClr val="tx2"/>
                </a:solidFill>
              </a:rPr>
              <a:t>Although for the CCT one can increase the angle (at the price of efficiency)</a:t>
            </a:r>
          </a:p>
          <a:p>
            <a:pPr lvl="2"/>
            <a:r>
              <a:rPr lang="en-US" dirty="0"/>
              <a:t>Possible alternative scenario: smaller wires in a multi-wire cable?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82D0C-7FE1-4DE2-89C0-465F7BC69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74296-F729-407C-9DD5-7CF144AFE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93B29-2F0D-493F-9527-132C9A3FF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642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40C19-7D60-4764-8BE1-AD7F53626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Areas of technological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81816-5A9B-4E5D-B624-A0F240AF8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368000"/>
            <a:ext cx="5486400" cy="4149232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r>
              <a:rPr lang="en-US" dirty="0"/>
              <a:t>Next generation Nb</a:t>
            </a:r>
            <a:r>
              <a:rPr lang="en-US" baseline="-25000" dirty="0"/>
              <a:t>3</a:t>
            </a:r>
            <a:r>
              <a:rPr lang="en-US" dirty="0"/>
              <a:t>Sn would be extremely beneficial to both for LTS inserts (higher field) and for LTS </a:t>
            </a:r>
            <a:r>
              <a:rPr lang="en-US" dirty="0" err="1"/>
              <a:t>outserts</a:t>
            </a:r>
            <a:r>
              <a:rPr lang="en-US" dirty="0"/>
              <a:t> (smaller coils for 20 T)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 </a:t>
            </a:r>
            <a:r>
              <a:rPr lang="en-US" dirty="0"/>
              <a:t>and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Bi2212 </a:t>
            </a:r>
            <a:r>
              <a:rPr lang="en-US" dirty="0"/>
              <a:t>crossing from 16.5 T to 18 T at 1.9 K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82D0C-7FE1-4DE2-89C0-465F7BC69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74296-F729-407C-9DD5-7CF144AFE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93B29-2F0D-493F-9527-132C9A3FF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16C6B0-6903-4C4F-A466-D4CBE8B80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977" y="1496172"/>
            <a:ext cx="6312024" cy="45820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8700F5-99E4-45F6-A28F-2DA8EFA4A5CC}"/>
              </a:ext>
            </a:extLst>
          </p:cNvPr>
          <p:cNvSpPr txBox="1"/>
          <p:nvPr/>
        </p:nvSpPr>
        <p:spPr>
          <a:xfrm>
            <a:off x="10704512" y="1676509"/>
            <a:ext cx="136094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APC properties from X. Xu</a:t>
            </a:r>
          </a:p>
        </p:txBody>
      </p:sp>
    </p:spTree>
    <p:extLst>
      <p:ext uri="{BB962C8B-B14F-4D97-AF65-F5344CB8AC3E}">
        <p14:creationId xmlns:p14="http://schemas.microsoft.com/office/powerpoint/2010/main" val="3203000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2823-8840-44EB-B2B7-3B750780D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Areas of technological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FE8F2-CA21-401E-BD43-1089195EF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Coil design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CT-CCT-SMCT</a:t>
            </a:r>
          </a:p>
          <a:p>
            <a:pPr lvl="2"/>
            <a:r>
              <a:rPr lang="en-US" dirty="0"/>
              <a:t>Stress management, de-bonding, shear, pre-stress….</a:t>
            </a:r>
          </a:p>
          <a:p>
            <a:pPr lvl="2"/>
            <a:r>
              <a:rPr lang="en-US" dirty="0"/>
              <a:t>Less effective than blocks for HTS-LTS interface</a:t>
            </a:r>
          </a:p>
          <a:p>
            <a:pPr lvl="3"/>
            <a:r>
              <a:rPr lang="en-US" dirty="0"/>
              <a:t>Only top block in HTS?</a:t>
            </a:r>
          </a:p>
          <a:p>
            <a:pPr lvl="2"/>
            <a:r>
              <a:rPr lang="en-US" dirty="0"/>
              <a:t>Do we need all the layers with stress management or some can be in CT?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Block</a:t>
            </a:r>
            <a:r>
              <a:rPr lang="en-US" dirty="0"/>
              <a:t>: how to intercept part of horizontal stress</a:t>
            </a:r>
          </a:p>
          <a:p>
            <a:pPr lvl="2"/>
            <a:r>
              <a:rPr lang="en-US" dirty="0"/>
              <a:t>Something like </a:t>
            </a:r>
            <a:r>
              <a:rPr lang="en-US" dirty="0" err="1"/>
              <a:t>Tamu</a:t>
            </a:r>
            <a:r>
              <a:rPr lang="en-US" dirty="0"/>
              <a:t> stress-managed design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Common coil</a:t>
            </a:r>
            <a:r>
              <a:rPr lang="en-US" dirty="0"/>
              <a:t>: shape of the field quality turns, vertical stress?</a:t>
            </a:r>
          </a:p>
          <a:p>
            <a:pPr lvl="1"/>
            <a:r>
              <a:rPr lang="en-US" dirty="0"/>
              <a:t>Then</a:t>
            </a:r>
          </a:p>
          <a:p>
            <a:pPr lvl="2"/>
            <a:r>
              <a:rPr lang="en-US" dirty="0"/>
              <a:t>Is 1.9 K really worth it? Cryogenics cost vs HTS/LTS crossing point</a:t>
            </a:r>
          </a:p>
          <a:p>
            <a:pPr lvl="2"/>
            <a:r>
              <a:rPr lang="en-US" dirty="0"/>
              <a:t>Is grading really beneficial? Yes smaller coils, but impact on stress and QP</a:t>
            </a:r>
          </a:p>
          <a:p>
            <a:pPr lvl="2"/>
            <a:r>
              <a:rPr lang="en-US" dirty="0"/>
              <a:t>In general, many coils and layers: integration…interfaces…tolerances…splices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DF52A-1D09-43FA-AC16-531E15007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157D3-D6FB-45A0-91F8-B6F74C6DD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62292-8969-49CE-96FD-45C74345E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3A2C1A-8B30-4696-93E0-6B15015C44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0" t="18701" r="3597" b="7340"/>
          <a:stretch/>
        </p:blipFill>
        <p:spPr>
          <a:xfrm>
            <a:off x="10200456" y="1518872"/>
            <a:ext cx="1697635" cy="116941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DE2560-09FC-44D6-80AE-17211FB6D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514" y="3796881"/>
            <a:ext cx="2245605" cy="8971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8B0E1C-70A7-4FBD-845F-96D7A321E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7108" y="2779562"/>
            <a:ext cx="1438320" cy="9091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5757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E036F-8618-4E39-B653-B9AC7529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05930-22E3-4F0F-895E-D59DE5E27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organization of working group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Goals of working group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Design criteria for a 20 T hybrid magnets </a:t>
            </a:r>
          </a:p>
          <a:p>
            <a:r>
              <a:rPr lang="en-US" dirty="0"/>
              <a:t>Analytical estimates of general dimensions and stresses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Preliminary magnetic analysis of different design options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Areas of technological development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Next plans and conclusions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92588-E9B6-4D11-A4A9-A037BAB2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57C06-223D-44B3-91D8-0FF7C564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FA2C-3F08-40D1-9E2B-7C9D733D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30679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86884-372A-447C-B5B5-DDC2364AB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69D2F-BDA2-41CA-B478-DD3F828D54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Goals </a:t>
            </a:r>
            <a:r>
              <a:rPr lang="en-US" dirty="0"/>
              <a:t>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design criteria </a:t>
            </a:r>
            <a:r>
              <a:rPr lang="en-US" dirty="0"/>
              <a:t>defined</a:t>
            </a:r>
          </a:p>
          <a:p>
            <a:pPr lvl="1"/>
            <a:r>
              <a:rPr lang="en-US" dirty="0"/>
              <a:t>Aperture, field, margin, stress, QP, and conductor properties</a:t>
            </a:r>
          </a:p>
          <a:p>
            <a:r>
              <a:rPr lang="en-US" dirty="0"/>
              <a:t>Preliminary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magnetic analysis </a:t>
            </a:r>
            <a:r>
              <a:rPr lang="en-US" dirty="0"/>
              <a:t>carried out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 designs </a:t>
            </a:r>
            <a:r>
              <a:rPr lang="en-US" dirty="0"/>
              <a:t>under investigation: CT, SMCT, CCT, block, common-coil</a:t>
            </a:r>
          </a:p>
          <a:p>
            <a:pPr lvl="2"/>
            <a:r>
              <a:rPr lang="en-US" dirty="0"/>
              <a:t>We try to check both smaller coil (more HTS) and cheaper coil (more LTS) options</a:t>
            </a:r>
          </a:p>
          <a:p>
            <a:pPr lvl="2"/>
            <a:r>
              <a:rPr lang="en-US" dirty="0"/>
              <a:t>In general, with CCT6/SMCT we are not that far from a good LTS </a:t>
            </a:r>
            <a:r>
              <a:rPr lang="en-US" dirty="0" err="1"/>
              <a:t>outsert</a:t>
            </a:r>
            <a:r>
              <a:rPr lang="en-US" dirty="0"/>
              <a:t>, but we need to aim at &gt;10 T (standalone) for HTS insert</a:t>
            </a:r>
          </a:p>
          <a:p>
            <a:r>
              <a:rPr lang="en-US" dirty="0"/>
              <a:t>Next steps</a:t>
            </a:r>
          </a:p>
          <a:p>
            <a:pPr lvl="1"/>
            <a:r>
              <a:rPr lang="en-US" dirty="0"/>
              <a:t>Complete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2D magnetics </a:t>
            </a:r>
            <a:r>
              <a:rPr lang="en-US" dirty="0"/>
              <a:t>(to meet all criteria in all designs) and move to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mechanical analysis </a:t>
            </a:r>
            <a:r>
              <a:rPr lang="en-US" dirty="0"/>
              <a:t>and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QP</a:t>
            </a:r>
          </a:p>
          <a:p>
            <a:pPr lvl="1"/>
            <a:r>
              <a:rPr lang="en-US" dirty="0"/>
              <a:t>Analysis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current hybrids </a:t>
            </a:r>
            <a:r>
              <a:rPr lang="en-US" dirty="0"/>
              <a:t>at LBNL, and FNAL and BNL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EC3F2-962F-400E-95AE-9859BFF2A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8C53D-E15B-4FF0-B859-F7F931492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06860-235F-4618-BE35-5697B9FC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352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12BA-CFAF-4194-8F79-7C7B4A72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1FD1-53B0-4DDB-965F-172DBF64C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9A84E-A8B9-470D-AB96-022B532C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6CBD6-BAAA-40EB-81D1-C10FEA59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52A5E-56CF-4899-AD8B-FE279517C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142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3718D4-6CED-434F-8274-F7426D6073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51" r="32938" b="8001"/>
          <a:stretch/>
        </p:blipFill>
        <p:spPr>
          <a:xfrm>
            <a:off x="2253677" y="1094908"/>
            <a:ext cx="6578627" cy="5214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1D0ACC-42BC-4BC4-8368-E6B105FCE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organization of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A2A36-8AF1-4B5A-8BD3-CD1CB1664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D2948-5FE6-411F-BC15-DF9A5CD00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01F0C-7E6A-45F2-9EC3-8EED034A5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E6644-78E1-44AF-8474-6707066F5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99D365-4CCA-45CC-A556-628598D40195}"/>
              </a:ext>
            </a:extLst>
          </p:cNvPr>
          <p:cNvSpPr/>
          <p:nvPr/>
        </p:nvSpPr>
        <p:spPr>
          <a:xfrm>
            <a:off x="4583832" y="2996952"/>
            <a:ext cx="345638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2F69B3-C969-4FC9-9CBA-DB92D291C9DC}"/>
              </a:ext>
            </a:extLst>
          </p:cNvPr>
          <p:cNvSpPr/>
          <p:nvPr/>
        </p:nvSpPr>
        <p:spPr>
          <a:xfrm>
            <a:off x="4583832" y="3986961"/>
            <a:ext cx="345638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550BDD-3328-43F9-A655-04BCA2CAAE05}"/>
              </a:ext>
            </a:extLst>
          </p:cNvPr>
          <p:cNvSpPr/>
          <p:nvPr/>
        </p:nvSpPr>
        <p:spPr>
          <a:xfrm>
            <a:off x="4592299" y="4830281"/>
            <a:ext cx="345638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1BF0A3-FDB4-4661-8E32-C2AA32A618C9}"/>
              </a:ext>
            </a:extLst>
          </p:cNvPr>
          <p:cNvSpPr/>
          <p:nvPr/>
        </p:nvSpPr>
        <p:spPr>
          <a:xfrm>
            <a:off x="4592299" y="5207868"/>
            <a:ext cx="345638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55D25C8-2415-41D4-A657-80B6E23607E0}"/>
              </a:ext>
            </a:extLst>
          </p:cNvPr>
          <p:cNvSpPr/>
          <p:nvPr/>
        </p:nvSpPr>
        <p:spPr>
          <a:xfrm>
            <a:off x="4592299" y="5668146"/>
            <a:ext cx="345638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0C79B6-B63D-4754-8D6B-611257E7EF3C}"/>
              </a:ext>
            </a:extLst>
          </p:cNvPr>
          <p:cNvSpPr/>
          <p:nvPr/>
        </p:nvSpPr>
        <p:spPr>
          <a:xfrm>
            <a:off x="4592299" y="6056940"/>
            <a:ext cx="345638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46606C-62B6-48D8-AA1F-B667CB6E655D}"/>
              </a:ext>
            </a:extLst>
          </p:cNvPr>
          <p:cNvSpPr/>
          <p:nvPr/>
        </p:nvSpPr>
        <p:spPr>
          <a:xfrm>
            <a:off x="4583832" y="3180255"/>
            <a:ext cx="345638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898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59B69B-884C-4B04-B735-BEF7F5F72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8997D-485C-4160-BBB2-484283DE61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V9e</a:t>
            </a:r>
          </a:p>
          <a:p>
            <a:pPr lvl="1"/>
            <a:r>
              <a:rPr lang="en-US" dirty="0"/>
              <a:t>Peak field HTS: 20.48 T</a:t>
            </a:r>
          </a:p>
          <a:p>
            <a:pPr lvl="1"/>
            <a:r>
              <a:rPr lang="en-US" dirty="0"/>
              <a:t>Peak field LTS: 15.88 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Field with only HTS @ </a:t>
            </a:r>
            <a:r>
              <a:rPr lang="en-US" dirty="0" err="1"/>
              <a:t>I</a:t>
            </a:r>
            <a:r>
              <a:rPr lang="en-US" baseline="-25000" dirty="0" err="1"/>
              <a:t>op</a:t>
            </a:r>
            <a:r>
              <a:rPr lang="en-US" dirty="0"/>
              <a:t>: 14.6 T</a:t>
            </a:r>
          </a:p>
          <a:p>
            <a:pPr lvl="1"/>
            <a:r>
              <a:rPr lang="en-US" dirty="0"/>
              <a:t>Field with only LTS @ </a:t>
            </a:r>
            <a:r>
              <a:rPr lang="en-US" dirty="0" err="1"/>
              <a:t>I</a:t>
            </a:r>
            <a:r>
              <a:rPr lang="en-US" baseline="-25000" dirty="0" err="1"/>
              <a:t>op</a:t>
            </a:r>
            <a:r>
              <a:rPr lang="en-US" dirty="0"/>
              <a:t>: 6.5 T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Field with only HTS @ 85%: 16.3 T </a:t>
            </a:r>
          </a:p>
          <a:p>
            <a:pPr lvl="1"/>
            <a:r>
              <a:rPr lang="en-US" dirty="0"/>
              <a:t>Field with only LTS @ 85%: 9.9 T</a:t>
            </a: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B14776-6FAA-48F2-8F3D-D793394852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V11:</a:t>
            </a:r>
          </a:p>
          <a:p>
            <a:pPr lvl="1"/>
            <a:r>
              <a:rPr lang="en-US" dirty="0"/>
              <a:t>Peak field HTS: 20.7 T</a:t>
            </a:r>
          </a:p>
          <a:p>
            <a:pPr lvl="1"/>
            <a:r>
              <a:rPr lang="en-US" dirty="0"/>
              <a:t>Peak field LTS: 15.77 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Field with only HTS @ </a:t>
            </a:r>
            <a:r>
              <a:rPr lang="en-US" dirty="0" err="1"/>
              <a:t>I</a:t>
            </a:r>
            <a:r>
              <a:rPr lang="en-US" baseline="-25000" dirty="0" err="1"/>
              <a:t>op</a:t>
            </a:r>
            <a:r>
              <a:rPr lang="en-US" dirty="0"/>
              <a:t>: 8.2  T</a:t>
            </a:r>
          </a:p>
          <a:p>
            <a:pPr lvl="1"/>
            <a:r>
              <a:rPr lang="en-US" dirty="0"/>
              <a:t>Field with only LTS @ </a:t>
            </a:r>
            <a:r>
              <a:rPr lang="en-US" dirty="0" err="1"/>
              <a:t>I</a:t>
            </a:r>
            <a:r>
              <a:rPr lang="en-US" baseline="-25000" dirty="0" err="1"/>
              <a:t>op</a:t>
            </a:r>
            <a:r>
              <a:rPr lang="en-US" dirty="0"/>
              <a:t>:  12.5 T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Field with only HTS @ 85%:  10.2 T </a:t>
            </a:r>
          </a:p>
          <a:p>
            <a:pPr lvl="1"/>
            <a:r>
              <a:rPr lang="en-US" dirty="0"/>
              <a:t>Field with only LTS @ 85%: 14.8 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37749-202D-49CF-BFFC-62C5755B4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97DF5-04B4-4401-883E-ABED8C060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05E49-354E-4B15-A490-46E8EF6C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64D412-0031-4C9C-9BC4-4CFD8ADB29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113327"/>
            <a:ext cx="1522553" cy="97375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96958-50B2-4714-A578-AE2F06577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016" y="1113327"/>
            <a:ext cx="1460584" cy="96393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9770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C558E-741F-48BD-AD0B-2C5C1CE1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magnetic analysis of different design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9F935-1D47-4B1F-90C1-27BDB61CD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Cos-theta (CT) option</a:t>
            </a:r>
          </a:p>
          <a:p>
            <a:pPr lvl="1"/>
            <a:r>
              <a:rPr lang="en-US" b="1" dirty="0"/>
              <a:t>4 layer HTS, 2 layer LTS</a:t>
            </a:r>
          </a:p>
          <a:p>
            <a:pPr lvl="1"/>
            <a:r>
              <a:rPr lang="en-US" dirty="0"/>
              <a:t>Strands: 0.8 mm, 40 – 35 – 36</a:t>
            </a:r>
          </a:p>
          <a:p>
            <a:pPr lvl="1"/>
            <a:r>
              <a:rPr lang="en-US" dirty="0"/>
              <a:t>Cable width: 18.35 – 16.06 – 15.96 mm</a:t>
            </a:r>
          </a:p>
          <a:p>
            <a:pPr lvl="1"/>
            <a:r>
              <a:rPr lang="en-US" b="1" dirty="0"/>
              <a:t>Coil width: 105 mm</a:t>
            </a:r>
          </a:p>
          <a:p>
            <a:pPr lvl="1"/>
            <a:r>
              <a:rPr lang="en-US" dirty="0"/>
              <a:t>Current: 10920 A</a:t>
            </a:r>
          </a:p>
          <a:p>
            <a:pPr lvl="1"/>
            <a:r>
              <a:rPr lang="en-US" dirty="0"/>
              <a:t>Peak field: 20.48 – 15.88 – 12.53 T</a:t>
            </a:r>
          </a:p>
          <a:p>
            <a:pPr lvl="1"/>
            <a:r>
              <a:rPr lang="en-US" dirty="0"/>
              <a:t>Margin: 82.5 – 82.8 – 74.5 %</a:t>
            </a:r>
          </a:p>
          <a:p>
            <a:pPr lvl="1"/>
            <a:r>
              <a:rPr lang="en-US" dirty="0" err="1"/>
              <a:t>J</a:t>
            </a:r>
            <a:r>
              <a:rPr lang="en-US" baseline="-25000" dirty="0" err="1"/>
              <a:t>cu</a:t>
            </a:r>
            <a:r>
              <a:rPr lang="en-US" baseline="-25000" dirty="0"/>
              <a:t> </a:t>
            </a:r>
            <a:r>
              <a:rPr lang="en-US" dirty="0"/>
              <a:t>on LTS: 1206 A/mm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b="1" dirty="0"/>
              <a:t>Azim. Lorentz stress 151/142 MPa (LTS/HTS)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DAC3C-2679-4730-93AA-AC28119D2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3D6A9-0F2C-4CD5-AA05-57CD7B46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425C7-78E6-4DBE-878B-393F08F4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4D09EE-DE93-416C-9483-28AEB6A31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3869019"/>
            <a:ext cx="3815616" cy="24403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4BBBA-4CD6-4D5D-B4BA-5C29D0535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132594"/>
            <a:ext cx="3828240" cy="26564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1C074-ABB6-46FC-AEFB-1B6576903DAC}"/>
              </a:ext>
            </a:extLst>
          </p:cNvPr>
          <p:cNvSpPr txBox="1"/>
          <p:nvPr/>
        </p:nvSpPr>
        <p:spPr>
          <a:xfrm>
            <a:off x="9984432" y="4060975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HTS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A46071-2C17-4322-8205-D5B4DE3B6A25}"/>
              </a:ext>
            </a:extLst>
          </p:cNvPr>
          <p:cNvSpPr txBox="1"/>
          <p:nvPr/>
        </p:nvSpPr>
        <p:spPr>
          <a:xfrm>
            <a:off x="9538678" y="4283348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HTS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78F2FF-F78A-41F7-AFAE-7BB17D7F7676}"/>
              </a:ext>
            </a:extLst>
          </p:cNvPr>
          <p:cNvSpPr txBox="1"/>
          <p:nvPr/>
        </p:nvSpPr>
        <p:spPr>
          <a:xfrm>
            <a:off x="10430186" y="3891079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902D2A-2BF7-4A0D-8BCA-50951E888390}"/>
              </a:ext>
            </a:extLst>
          </p:cNvPr>
          <p:cNvSpPr txBox="1"/>
          <p:nvPr/>
        </p:nvSpPr>
        <p:spPr>
          <a:xfrm>
            <a:off x="6532991" y="1218931"/>
            <a:ext cx="1211238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By V. </a:t>
            </a:r>
            <a:r>
              <a:rPr lang="en-US" sz="1200" b="1" dirty="0" err="1">
                <a:solidFill>
                  <a:schemeClr val="tx2"/>
                </a:solidFill>
              </a:rPr>
              <a:t>Marinozzi</a:t>
            </a:r>
            <a:endParaRPr lang="en-US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713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3A8E328-E2D7-4FE9-8BF8-69639716C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3823149"/>
            <a:ext cx="3749040" cy="247423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7C558E-741F-48BD-AD0B-2C5C1CE1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Preliminary magnetic analysis of different design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9F935-1D47-4B1F-90C1-27BDB61CD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Cos-theta (CT) option</a:t>
            </a:r>
          </a:p>
          <a:p>
            <a:pPr lvl="1"/>
            <a:r>
              <a:rPr lang="en-US" b="1" dirty="0"/>
              <a:t>2 layer HTS, 4 layer LTS</a:t>
            </a:r>
          </a:p>
          <a:p>
            <a:pPr lvl="1"/>
            <a:r>
              <a:rPr lang="en-US" dirty="0"/>
              <a:t>Strands: 0.8 – 1.1 – 0.8 mm, 40-35-30</a:t>
            </a:r>
          </a:p>
          <a:p>
            <a:pPr lvl="1"/>
            <a:r>
              <a:rPr lang="en-US" dirty="0"/>
              <a:t>Cable width: 18.35 – 21.3 – 13.3 mm</a:t>
            </a:r>
          </a:p>
          <a:p>
            <a:pPr lvl="1"/>
            <a:r>
              <a:rPr lang="en-US" dirty="0"/>
              <a:t>Stabilizer/Superconductor: 3 – 1 – 1  </a:t>
            </a:r>
          </a:p>
          <a:p>
            <a:pPr lvl="1"/>
            <a:r>
              <a:rPr lang="en-US" b="1" dirty="0"/>
              <a:t>Coil width: 110 mm</a:t>
            </a:r>
          </a:p>
          <a:p>
            <a:pPr lvl="1"/>
            <a:r>
              <a:rPr lang="en-US" dirty="0"/>
              <a:t>Current: 11650 A </a:t>
            </a:r>
          </a:p>
          <a:p>
            <a:pPr lvl="1"/>
            <a:r>
              <a:rPr lang="en-US" dirty="0"/>
              <a:t>Peak field: 20.7 – 15.77 – 11.43 T</a:t>
            </a:r>
          </a:p>
          <a:p>
            <a:pPr lvl="1"/>
            <a:r>
              <a:rPr lang="en-US" dirty="0"/>
              <a:t>Margin: 86.2 – 83.3 – 73.6 %</a:t>
            </a:r>
          </a:p>
          <a:p>
            <a:pPr lvl="1"/>
            <a:r>
              <a:rPr lang="en-US" dirty="0" err="1"/>
              <a:t>J</a:t>
            </a:r>
            <a:r>
              <a:rPr lang="en-US" baseline="-25000" dirty="0" err="1"/>
              <a:t>cu</a:t>
            </a:r>
            <a:r>
              <a:rPr lang="en-US" baseline="-25000" dirty="0"/>
              <a:t> </a:t>
            </a:r>
            <a:r>
              <a:rPr lang="en-US" dirty="0"/>
              <a:t>on LTS: 700 – 1545 A/mm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b="1" dirty="0"/>
              <a:t>Azim. Lorentz stress 119/162 MPa (LTS/HTS)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DAC3C-2679-4730-93AA-AC28119D2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3D6A9-0F2C-4CD5-AA05-57CD7B46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425C7-78E6-4DBE-878B-393F08F4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A46071-2C17-4322-8205-D5B4DE3B6A25}"/>
              </a:ext>
            </a:extLst>
          </p:cNvPr>
          <p:cNvSpPr txBox="1"/>
          <p:nvPr/>
        </p:nvSpPr>
        <p:spPr>
          <a:xfrm>
            <a:off x="9692408" y="4412348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HTS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78F2FF-F78A-41F7-AFAE-7BB17D7F7676}"/>
              </a:ext>
            </a:extLst>
          </p:cNvPr>
          <p:cNvSpPr txBox="1"/>
          <p:nvPr/>
        </p:nvSpPr>
        <p:spPr>
          <a:xfrm>
            <a:off x="10631230" y="3930525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E7FF7C-83A1-421E-9850-8B6E1BCBC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137192"/>
            <a:ext cx="3749040" cy="26287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EF3A40-2948-4A72-91F2-236ECB8A2775}"/>
              </a:ext>
            </a:extLst>
          </p:cNvPr>
          <p:cNvSpPr txBox="1"/>
          <p:nvPr/>
        </p:nvSpPr>
        <p:spPr>
          <a:xfrm>
            <a:off x="9883341" y="3977933"/>
            <a:ext cx="386644" cy="24622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tx2"/>
                </a:solidFill>
              </a:rPr>
              <a:t>LTS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F50095-7AB2-435E-B399-7C61ADCBFD7E}"/>
              </a:ext>
            </a:extLst>
          </p:cNvPr>
          <p:cNvSpPr txBox="1"/>
          <p:nvPr/>
        </p:nvSpPr>
        <p:spPr>
          <a:xfrm>
            <a:off x="6532991" y="1218931"/>
            <a:ext cx="1211238" cy="27699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</a:rPr>
              <a:t>By V. </a:t>
            </a:r>
            <a:r>
              <a:rPr lang="en-US" sz="1200" b="1" dirty="0" err="1">
                <a:solidFill>
                  <a:schemeClr val="tx2"/>
                </a:solidFill>
              </a:rPr>
              <a:t>Marinozzi</a:t>
            </a:r>
            <a:endParaRPr lang="en-US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7277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517F-14CD-422B-B3E8-E9B83186C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criteria for a 20 T hybrid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3F1F9-0575-4BAC-9974-9C12C95B4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7648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Previous work within MDP on a 16 T dipole magnet</a:t>
            </a:r>
          </a:p>
          <a:p>
            <a:pPr lvl="1"/>
            <a:r>
              <a:rPr lang="en-US" dirty="0" err="1"/>
              <a:t>GianLuca</a:t>
            </a:r>
            <a:r>
              <a:rPr lang="en-US" dirty="0"/>
              <a:t> </a:t>
            </a:r>
            <a:r>
              <a:rPr lang="en-US" dirty="0" err="1"/>
              <a:t>Sabbi</a:t>
            </a:r>
            <a:r>
              <a:rPr lang="en-US" dirty="0"/>
              <a:t>, Alexander </a:t>
            </a:r>
            <a:r>
              <a:rPr lang="en-US" dirty="0" err="1"/>
              <a:t>Zlobin</a:t>
            </a:r>
            <a:r>
              <a:rPr lang="en-US" dirty="0"/>
              <a:t>, MDP General meeting – May 17, 2017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FE9EB-04FB-415A-B64C-AAFA193CD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46509-B78B-492C-BFF8-0133CDE8C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323480-7C6C-44AB-A799-3A28E4C2C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43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BF41C8-53FF-4E11-9ED3-958FFDCC7E9E}"/>
              </a:ext>
            </a:extLst>
          </p:cNvPr>
          <p:cNvGrpSpPr/>
          <p:nvPr/>
        </p:nvGrpSpPr>
        <p:grpSpPr>
          <a:xfrm>
            <a:off x="501579" y="2276872"/>
            <a:ext cx="5328001" cy="3719120"/>
            <a:chOff x="489543" y="875798"/>
            <a:chExt cx="8349657" cy="540822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DD9BAF4-6A92-4B74-BF9F-90D30A6870E8}"/>
                </a:ext>
              </a:extLst>
            </p:cNvPr>
            <p:cNvGrpSpPr/>
            <p:nvPr/>
          </p:nvGrpSpPr>
          <p:grpSpPr>
            <a:xfrm>
              <a:off x="489543" y="953015"/>
              <a:ext cx="8349657" cy="5331009"/>
              <a:chOff x="489543" y="917390"/>
              <a:chExt cx="8349657" cy="5331009"/>
            </a:xfrm>
          </p:grpSpPr>
          <p:pic>
            <p:nvPicPr>
              <p:cNvPr id="11" name="Picture 7">
                <a:extLst>
                  <a:ext uri="{FF2B5EF4-FFF2-40B4-BE49-F238E27FC236}">
                    <a16:creationId xmlns:a16="http://schemas.microsoft.com/office/drawing/2014/main" id="{7C35CF8B-08FC-4A88-8A7F-A1601C7FAA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200" y="917390"/>
                <a:ext cx="8001000" cy="4017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3">
                <a:extLst>
                  <a:ext uri="{FF2B5EF4-FFF2-40B4-BE49-F238E27FC236}">
                    <a16:creationId xmlns:a16="http://schemas.microsoft.com/office/drawing/2014/main" id="{E0E1DE78-7449-4127-9A94-811D24F576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9543" y="1524000"/>
                <a:ext cx="8316009" cy="4724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6">
                <a:extLst>
                  <a:ext uri="{FF2B5EF4-FFF2-40B4-BE49-F238E27FC236}">
                    <a16:creationId xmlns:a16="http://schemas.microsoft.com/office/drawing/2014/main" id="{812EC443-5A17-4477-9788-4E79725035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1190500"/>
                <a:ext cx="6980860" cy="2235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8A38E8F-7B91-4A04-B97F-1A9ABE3F1141}"/>
                </a:ext>
              </a:extLst>
            </p:cNvPr>
            <p:cNvSpPr txBox="1"/>
            <p:nvPr/>
          </p:nvSpPr>
          <p:spPr>
            <a:xfrm>
              <a:off x="2411337" y="875798"/>
              <a:ext cx="46307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1400" i="1" dirty="0">
                  <a:hlinkClick r:id="rId5"/>
                </a:rPr>
                <a:t>https://conferences.lbl.gov/event/82/</a:t>
              </a:r>
              <a:r>
                <a:rPr lang="en-US" sz="1400" i="1" dirty="0"/>
                <a:t>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0934291-0EC3-45C8-9058-CA70122C3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0"/>
          <a:stretch/>
        </p:blipFill>
        <p:spPr bwMode="auto">
          <a:xfrm>
            <a:off x="6083898" y="2277797"/>
            <a:ext cx="5700544" cy="37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54BEC0-79BD-4D8F-BED7-5FEFFDBC63A4}"/>
              </a:ext>
            </a:extLst>
          </p:cNvPr>
          <p:cNvSpPr/>
          <p:nvPr/>
        </p:nvSpPr>
        <p:spPr>
          <a:xfrm>
            <a:off x="191344" y="2132855"/>
            <a:ext cx="11881320" cy="4032449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52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F66E6-DE8B-4134-9D56-320C55A3C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in at 20 T hybrid dipole magnet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0E306-D9F3-40EB-8DF8-C68B2F8A1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</a:t>
            </a:r>
            <a:r>
              <a:rPr lang="en-US" dirty="0"/>
              <a:t>with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load-line margin of 15%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85% of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I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ss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/>
              <a:t>Same load-line margin for HTS and LTS 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peak_op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20.8 T</a:t>
            </a:r>
          </a:p>
          <a:p>
            <a:pPr lvl="1"/>
            <a:r>
              <a:rPr lang="en-US" dirty="0"/>
              <a:t>Assumption: 4% increase </a:t>
            </a:r>
            <a:r>
              <a:rPr lang="en-US" dirty="0" err="1"/>
              <a:t>B</a:t>
            </a:r>
            <a:r>
              <a:rPr lang="en-US" baseline="-25000" dirty="0" err="1"/>
              <a:t>bore</a:t>
            </a:r>
            <a:r>
              <a:rPr lang="en-US" dirty="0"/>
              <a:t> to </a:t>
            </a:r>
            <a:r>
              <a:rPr lang="en-US" dirty="0" err="1"/>
              <a:t>B</a:t>
            </a:r>
            <a:r>
              <a:rPr lang="en-US" baseline="-25000" dirty="0" err="1"/>
              <a:t>peak</a:t>
            </a:r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bore_ss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23.5 T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peak_ss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=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</a:p>
          <a:p>
            <a:pPr lvl="1"/>
            <a:r>
              <a:rPr lang="en-US" dirty="0"/>
              <a:t>Assumption: 4% increase </a:t>
            </a:r>
            <a:r>
              <a:rPr lang="en-US" dirty="0" err="1"/>
              <a:t>B</a:t>
            </a:r>
            <a:r>
              <a:rPr lang="en-US" baseline="-25000" dirty="0" err="1"/>
              <a:t>bore</a:t>
            </a:r>
            <a:r>
              <a:rPr lang="en-US" dirty="0"/>
              <a:t> to </a:t>
            </a:r>
            <a:r>
              <a:rPr lang="en-US" dirty="0" err="1"/>
              <a:t>B</a:t>
            </a:r>
            <a:r>
              <a:rPr lang="en-US" baseline="-25000" dirty="0" err="1"/>
              <a:t>peak</a:t>
            </a:r>
            <a:endParaRPr lang="en-US" dirty="0"/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EF295-A34C-4F83-9792-44BED1ABF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2EA24-D4EE-4FC8-8427-942E3782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EBDFE-A75A-4BCE-B149-F974DFE28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798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Bi2212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670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450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20.8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570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382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BB7171-3E57-4009-90EB-982331D77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7" y="1290939"/>
            <a:ext cx="6590769" cy="47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474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17.3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670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450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14.7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570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382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46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3C7716-0E67-4721-8264-31246B9DE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7" y="1290939"/>
            <a:ext cx="6590769" cy="477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522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5DC10-E3B6-49DB-8E27-CF834967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2A439-5D0D-4B6E-812A-04FA5EFB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F00F-F079-48D3-B193-98D023F9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844EB-6E2E-4686-8E7B-311A43A8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1AB5F-A27E-4190-8D51-032687862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286600" cy="464137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50 mm aperture</a:t>
            </a:r>
          </a:p>
          <a:p>
            <a:r>
              <a:rPr lang="en-US" dirty="0"/>
              <a:t>Under the previous assumption (</a:t>
            </a:r>
            <a:r>
              <a:rPr lang="en-US" i="1" dirty="0"/>
              <a:t>sector coil, constant Jo everywhere, no stress management, no iron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ID Nb</a:t>
            </a:r>
            <a:r>
              <a:rPr lang="en-US" baseline="-25000" dirty="0"/>
              <a:t>3</a:t>
            </a:r>
            <a:r>
              <a:rPr lang="en-US" dirty="0"/>
              <a:t>Sn = 146 mm </a:t>
            </a:r>
          </a:p>
          <a:p>
            <a:pPr lvl="1"/>
            <a:r>
              <a:rPr lang="en-US" dirty="0"/>
              <a:t>OD Nb</a:t>
            </a:r>
            <a:r>
              <a:rPr lang="en-US" baseline="-25000" dirty="0"/>
              <a:t>3</a:t>
            </a:r>
            <a:r>
              <a:rPr lang="en-US" dirty="0"/>
              <a:t>Sn = 200 mm</a:t>
            </a:r>
          </a:p>
          <a:p>
            <a:pPr lvl="1"/>
            <a:r>
              <a:rPr lang="en-US" dirty="0"/>
              <a:t>76 m total coil thickness</a:t>
            </a:r>
          </a:p>
          <a:p>
            <a:pPr lvl="2"/>
            <a:r>
              <a:rPr lang="en-US" dirty="0"/>
              <a:t>49 mm thick Bi2212 coil</a:t>
            </a:r>
          </a:p>
          <a:p>
            <a:pPr lvl="2"/>
            <a:r>
              <a:rPr lang="en-US" dirty="0"/>
              <a:t>27 mm thick Nb</a:t>
            </a:r>
            <a:r>
              <a:rPr lang="en-US" baseline="-25000" dirty="0"/>
              <a:t>3</a:t>
            </a:r>
            <a:r>
              <a:rPr lang="en-US" dirty="0"/>
              <a:t>Sn coil</a:t>
            </a:r>
          </a:p>
          <a:p>
            <a:pPr lvl="1"/>
            <a:r>
              <a:rPr lang="en-US" dirty="0"/>
              <a:t>Area Bi2212: 2540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Area Nb</a:t>
            </a:r>
            <a:r>
              <a:rPr lang="en-US" baseline="-25000" dirty="0"/>
              <a:t>3</a:t>
            </a:r>
            <a:r>
              <a:rPr lang="en-US" dirty="0"/>
              <a:t>Sn: 2470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Stored energy: 2.86 MJ/m (4 quadrants)</a:t>
            </a:r>
          </a:p>
          <a:p>
            <a:r>
              <a:rPr lang="en-US" b="1" dirty="0"/>
              <a:t>20 T =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13 T</a:t>
            </a:r>
            <a:r>
              <a:rPr lang="en-US" b="1" dirty="0"/>
              <a:t> + </a:t>
            </a:r>
            <a:r>
              <a:rPr lang="en-US" b="1" dirty="0">
                <a:solidFill>
                  <a:srgbClr val="FF0000"/>
                </a:solidFill>
              </a:rPr>
              <a:t>7 T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424F72-253A-4D26-A858-2459BF0E93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627" b="4398"/>
          <a:stretch/>
        </p:blipFill>
        <p:spPr>
          <a:xfrm>
            <a:off x="7680176" y="1368000"/>
            <a:ext cx="4392488" cy="4437265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53E038-9E26-4BF1-B81A-4FE6C62083EF}"/>
              </a:ext>
            </a:extLst>
          </p:cNvPr>
          <p:cNvSpPr txBox="1"/>
          <p:nvPr/>
        </p:nvSpPr>
        <p:spPr>
          <a:xfrm>
            <a:off x="8544272" y="3319357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Bi2212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745E2-72C2-4872-9D05-A0D397308C95}"/>
              </a:ext>
            </a:extLst>
          </p:cNvPr>
          <p:cNvSpPr txBox="1"/>
          <p:nvPr/>
        </p:nvSpPr>
        <p:spPr>
          <a:xfrm>
            <a:off x="11136560" y="270892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9300791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D293F2E-E7C1-465A-A8DD-20D882ACC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678" y="1208112"/>
            <a:ext cx="6934644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Bi2212-Nb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Bi2212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Bi2212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18.4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17.4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769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515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15.6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14.7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653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438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48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A3AA6-AF86-4DFE-9C3B-8DB52BDC1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000" y="1412776"/>
            <a:ext cx="1545104" cy="155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510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2D4674-3BC9-4E5B-A15B-8951E8F95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278" y="1288056"/>
            <a:ext cx="6934644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 T Bi2212-Nb3Sn hybrid</a:t>
            </a:r>
            <a:br>
              <a:rPr lang="en-US" dirty="0"/>
            </a:br>
            <a:r>
              <a:rPr lang="en-US" dirty="0"/>
              <a:t>Nb3Sn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Nb3Sn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15.3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12.1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985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660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13.0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10.3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837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561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419BB1-8BF8-4500-9851-E17269127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80" y="1484784"/>
            <a:ext cx="1694038" cy="171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57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E036F-8618-4E39-B653-B9AC7529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05930-22E3-4F0F-895E-D59DE5E27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organization of working group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Goals of working group </a:t>
            </a:r>
          </a:p>
          <a:p>
            <a:r>
              <a:rPr lang="en-US" dirty="0"/>
              <a:t>Design criteria for a 20 T hybrid magnets </a:t>
            </a:r>
          </a:p>
          <a:p>
            <a:r>
              <a:rPr lang="en-US" dirty="0"/>
              <a:t>Analytical estimates of general dimensions and stresses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Preliminary magnetic analysis of different design options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Areas of technological development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/>
              <a:t>Next plans and conclusions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92588-E9B6-4D11-A4A9-A037BAB2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57C06-223D-44B3-91D8-0FF7C564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FA2C-3F08-40D1-9E2B-7C9D733D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2940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REBCO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24.4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504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338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20.8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429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287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50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C9D28D-23AA-4F11-B3BC-82D66E3C4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035" y="1244341"/>
            <a:ext cx="692793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59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18.7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504 A/mm2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o_ss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338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</a:rPr>
              <a:t>p_op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n-US" dirty="0"/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15.9 T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e_op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429 A/mm2 </a:t>
            </a:r>
            <a:r>
              <a:rPr lang="en-US" dirty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o_op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= 287 A/mm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</a:t>
            </a:r>
            <a:endParaRPr lang="en-US" baseline="300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51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D0BE68-38FA-4A6E-9EAA-ACFD96456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6035" y="1244341"/>
            <a:ext cx="692793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392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C46D8CF-494E-4443-8C1F-3DBD16DDB4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4" t="5186" r="16388" b="4851"/>
          <a:stretch/>
        </p:blipFill>
        <p:spPr>
          <a:xfrm>
            <a:off x="7699305" y="1772816"/>
            <a:ext cx="4199002" cy="4204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25DC10-E3B6-49DB-8E27-CF834967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2A439-5D0D-4B6E-812A-04FA5EFB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FF00F-F079-48D3-B193-98D023F9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844EB-6E2E-4686-8E7B-311A43A8B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52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9C1AB5F-A27E-4190-8D51-032687862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7286600" cy="464137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50 mm aperture</a:t>
            </a:r>
          </a:p>
          <a:p>
            <a:r>
              <a:rPr lang="en-US" dirty="0"/>
              <a:t>Under the previous assumption (</a:t>
            </a:r>
            <a:r>
              <a:rPr lang="en-US" i="1" dirty="0"/>
              <a:t>sector coil, constant Jo everywhere, no stress management, no iron</a:t>
            </a:r>
            <a:r>
              <a:rPr lang="en-US" dirty="0"/>
              <a:t>)</a:t>
            </a:r>
          </a:p>
          <a:p>
            <a:r>
              <a:rPr lang="en-US" dirty="0"/>
              <a:t>And also, from CORC/STAR Je to Jo like in MQXF </a:t>
            </a:r>
            <a:r>
              <a:rPr lang="en-US" dirty="0">
                <a:sym typeface="Wingdings" panose="05000000000000000000" pitchFamily="2" charset="2"/>
              </a:rPr>
              <a:t> “</a:t>
            </a:r>
            <a:r>
              <a:rPr lang="en-US" i="1" dirty="0">
                <a:sym typeface="Wingdings" panose="05000000000000000000" pitchFamily="2" charset="2"/>
              </a:rPr>
              <a:t>Rutherford cable with CORC/START wires</a:t>
            </a:r>
            <a:r>
              <a:rPr lang="en-US" dirty="0">
                <a:sym typeface="Wingdings" panose="05000000000000000000" pitchFamily="2" charset="2"/>
              </a:rPr>
              <a:t>” (see later)</a:t>
            </a:r>
            <a:endParaRPr lang="en-US" dirty="0"/>
          </a:p>
          <a:p>
            <a:pPr lvl="1"/>
            <a:r>
              <a:rPr lang="en-US" dirty="0"/>
              <a:t>ID Nb</a:t>
            </a:r>
            <a:r>
              <a:rPr lang="en-US" baseline="-25000" dirty="0"/>
              <a:t>3</a:t>
            </a:r>
            <a:r>
              <a:rPr lang="en-US" dirty="0"/>
              <a:t>Sn = 144 mm </a:t>
            </a:r>
          </a:p>
          <a:p>
            <a:pPr lvl="1"/>
            <a:r>
              <a:rPr lang="en-US" dirty="0"/>
              <a:t>OD Nb</a:t>
            </a:r>
            <a:r>
              <a:rPr lang="en-US" baseline="-25000" dirty="0"/>
              <a:t>3</a:t>
            </a:r>
            <a:r>
              <a:rPr lang="en-US" dirty="0"/>
              <a:t>Sn = 252 mm</a:t>
            </a:r>
          </a:p>
          <a:p>
            <a:pPr lvl="1"/>
            <a:r>
              <a:rPr lang="en-US" dirty="0"/>
              <a:t>101 m total coil thickness</a:t>
            </a:r>
          </a:p>
          <a:p>
            <a:pPr lvl="2"/>
            <a:r>
              <a:rPr lang="en-US" dirty="0"/>
              <a:t>47 mm thick REBCO coil</a:t>
            </a:r>
          </a:p>
          <a:p>
            <a:pPr lvl="2"/>
            <a:r>
              <a:rPr lang="en-US" dirty="0"/>
              <a:t>54 mm thick Nb</a:t>
            </a:r>
            <a:r>
              <a:rPr lang="en-US" baseline="-25000" dirty="0"/>
              <a:t>3</a:t>
            </a:r>
            <a:r>
              <a:rPr lang="en-US" dirty="0"/>
              <a:t>Sn coil</a:t>
            </a:r>
          </a:p>
          <a:p>
            <a:pPr lvl="1"/>
            <a:r>
              <a:rPr lang="en-US" dirty="0"/>
              <a:t>Area Bi2212: 2387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Area Nb</a:t>
            </a:r>
            <a:r>
              <a:rPr lang="en-US" baseline="-25000" dirty="0"/>
              <a:t>3</a:t>
            </a:r>
            <a:r>
              <a:rPr lang="en-US" dirty="0"/>
              <a:t>Sn: 5532 mm</a:t>
            </a:r>
            <a:r>
              <a:rPr lang="en-US" baseline="30000" dirty="0"/>
              <a:t>2</a:t>
            </a:r>
            <a:r>
              <a:rPr lang="en-US" dirty="0"/>
              <a:t> (1 quadrant)</a:t>
            </a:r>
          </a:p>
          <a:p>
            <a:pPr lvl="1"/>
            <a:r>
              <a:rPr lang="en-US" dirty="0"/>
              <a:t>Stored energy: 3.92 MJ/m (4 quadrants)</a:t>
            </a:r>
          </a:p>
          <a:p>
            <a:r>
              <a:rPr lang="en-US" b="1" dirty="0"/>
              <a:t>20 T =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9 T</a:t>
            </a:r>
            <a:r>
              <a:rPr lang="en-US" b="1" dirty="0"/>
              <a:t> + </a:t>
            </a:r>
            <a:r>
              <a:rPr lang="en-US" b="1" dirty="0">
                <a:solidFill>
                  <a:srgbClr val="FF0000"/>
                </a:solidFill>
              </a:rPr>
              <a:t>11 T</a:t>
            </a:r>
          </a:p>
          <a:p>
            <a:pPr lvl="1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53E038-9E26-4BF1-B81A-4FE6C62083EF}"/>
              </a:ext>
            </a:extLst>
          </p:cNvPr>
          <p:cNvSpPr txBox="1"/>
          <p:nvPr/>
        </p:nvSpPr>
        <p:spPr>
          <a:xfrm>
            <a:off x="8722403" y="3284984"/>
            <a:ext cx="82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REBCO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745E2-72C2-4872-9D05-A0D397308C95}"/>
              </a:ext>
            </a:extLst>
          </p:cNvPr>
          <p:cNvSpPr txBox="1"/>
          <p:nvPr/>
        </p:nvSpPr>
        <p:spPr>
          <a:xfrm>
            <a:off x="10820653" y="2894279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10760481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6C60-A57F-486B-87B8-9DA5F22C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comparison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12B11-F90D-4005-B201-62CD39FBB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D3A44-D432-464F-9CED-38C96E322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E1F-C255-4AA6-9DE7-B745EA517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53</a:t>
            </a:fld>
            <a:endParaRPr lang="en-GB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D9A65C1-346F-4EE3-B3D5-CCBAEE59E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565365"/>
            <a:ext cx="1883664" cy="188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9274ED8-90C6-4672-A5C7-0E00CA7DB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28" y="1973425"/>
            <a:ext cx="3067544" cy="306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33C9791-F838-4518-9899-BF41F67A35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t="5218" r="16548" b="4385"/>
          <a:stretch/>
        </p:blipFill>
        <p:spPr>
          <a:xfrm>
            <a:off x="9120336" y="2240753"/>
            <a:ext cx="2518746" cy="2532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F1EBD4-DA67-4662-AD6D-AD6BFA070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7" y="2657211"/>
            <a:ext cx="1700784" cy="16999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F3DEE6-9D06-45B4-A727-B7CF99E04E23}"/>
              </a:ext>
            </a:extLst>
          </p:cNvPr>
          <p:cNvSpPr txBox="1">
            <a:spLocks/>
          </p:cNvSpPr>
          <p:nvPr/>
        </p:nvSpPr>
        <p:spPr>
          <a:xfrm>
            <a:off x="609600" y="1368000"/>
            <a:ext cx="10972800" cy="4641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 LHC		MQXF		FRESCA2			 ????</a:t>
            </a:r>
          </a:p>
        </p:txBody>
      </p:sp>
    </p:spTree>
    <p:extLst>
      <p:ext uri="{BB962C8B-B14F-4D97-AF65-F5344CB8AC3E}">
        <p14:creationId xmlns:p14="http://schemas.microsoft.com/office/powerpoint/2010/main" val="4898870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CB553-4AB5-4F69-8532-B40CA797D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CT- SMCT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74109-68C4-4FF4-8D57-5572DAAE4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EBE5E-5F96-4CC4-B09D-75946ACE4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A3E3-3B0C-4233-BFEF-C68AF3DF8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934E9-1D56-4D34-8EA2-C3328236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68E866-BC98-46C9-996C-980B3763B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" t="21088" r="18648" b="35782"/>
          <a:stretch/>
        </p:blipFill>
        <p:spPr>
          <a:xfrm>
            <a:off x="263352" y="1890744"/>
            <a:ext cx="11467322" cy="417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152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5F1E1D-504B-492A-9F4D-46A69148F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635" y="1190514"/>
            <a:ext cx="692793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REBCO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REBCO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16.0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15.1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697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467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13.6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12.8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592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397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E2C6D-1053-414D-92FB-06A3F7955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8293" y="1412776"/>
            <a:ext cx="1584176" cy="154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43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48FF302-05DC-497C-A51C-A607B605D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635" y="1190514"/>
            <a:ext cx="692793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7CF2E4-96BF-48D7-BADE-1F7BD707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20 T REBCO-Nb</a:t>
            </a:r>
            <a:r>
              <a:rPr lang="en-US" baseline="-25000" dirty="0"/>
              <a:t>3</a:t>
            </a:r>
            <a:r>
              <a:rPr lang="en-US" dirty="0"/>
              <a:t>Sn hybrid</a:t>
            </a:r>
            <a:br>
              <a:rPr lang="en-US" dirty="0"/>
            </a:br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“only”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473D4-1416-4CBC-9314-31936E42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8000"/>
            <a:ext cx="6494512" cy="486931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Nb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Sn</a:t>
            </a:r>
          </a:p>
          <a:p>
            <a:pPr lvl="1"/>
            <a:r>
              <a:rPr lang="en-US" dirty="0"/>
              <a:t>At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p_ss</a:t>
            </a:r>
            <a:r>
              <a:rPr lang="en-US" baseline="-25000" dirty="0"/>
              <a:t> </a:t>
            </a:r>
            <a:r>
              <a:rPr lang="en-US" dirty="0"/>
              <a:t>= 17.7 T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bore_ss</a:t>
            </a:r>
            <a:r>
              <a:rPr lang="en-US" baseline="-25000" dirty="0"/>
              <a:t> </a:t>
            </a:r>
            <a:r>
              <a:rPr lang="en-US" dirty="0"/>
              <a:t>= 15.4 T</a:t>
            </a:r>
            <a:endParaRPr lang="en-US" dirty="0"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622 A/mm2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o_ss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417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So, at 85% of short sample</a:t>
            </a:r>
          </a:p>
          <a:p>
            <a:pPr lvl="2"/>
            <a:r>
              <a:rPr lang="en-US" dirty="0" err="1"/>
              <a:t>B</a:t>
            </a:r>
            <a:r>
              <a:rPr lang="en-US" baseline="-25000" dirty="0" err="1"/>
              <a:t>p_op</a:t>
            </a:r>
            <a:r>
              <a:rPr lang="en-US" baseline="-25000" dirty="0"/>
              <a:t> </a:t>
            </a:r>
            <a:r>
              <a:rPr lang="en-US" dirty="0"/>
              <a:t>= 15.0 T</a:t>
            </a:r>
          </a:p>
          <a:p>
            <a:pPr lvl="2"/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b="1" baseline="-25000" dirty="0" err="1">
                <a:solidFill>
                  <a:schemeClr val="accent6">
                    <a:lumMod val="75000"/>
                  </a:schemeClr>
                </a:solidFill>
              </a:rPr>
              <a:t>bore_op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= 13.1 T</a:t>
            </a:r>
            <a:endParaRPr lang="en-US" b="1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e_op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529 A/mm2  </a:t>
            </a:r>
          </a:p>
          <a:p>
            <a:pPr lvl="2"/>
            <a:r>
              <a:rPr lang="en-US" dirty="0" err="1">
                <a:sym typeface="Wingdings" panose="05000000000000000000" pitchFamily="2" charset="2"/>
              </a:rPr>
              <a:t>J</a:t>
            </a:r>
            <a:r>
              <a:rPr lang="en-US" baseline="-25000" dirty="0" err="1">
                <a:sym typeface="Wingdings" panose="05000000000000000000" pitchFamily="2" charset="2"/>
              </a:rPr>
              <a:t>o_op</a:t>
            </a:r>
            <a:r>
              <a:rPr lang="en-US" baseline="-25000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= 354 A/mm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9336A-762B-4171-9814-DF9185EEA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3DD47-AE04-470B-A384-B30CAB69B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6BC9F-F520-416D-BF9D-11B3077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56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87E567-7D46-4B39-9D18-7CEF11943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330" y="1412776"/>
            <a:ext cx="1506511" cy="150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86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D0566-E8EB-4EBF-AE54-5071D7D65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the 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1CB4-B144-4FB5-9DBC-8F2546852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133" y="1340768"/>
            <a:ext cx="10972800" cy="46413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Conceptual design of a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20 T hybrid HTS-LTS magnet</a:t>
            </a:r>
          </a:p>
          <a:p>
            <a:pPr lvl="1"/>
            <a:r>
              <a:rPr lang="en-US" dirty="0"/>
              <a:t>Comparative analysis of different design options for a 20 T hybrid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Cos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</a:t>
            </a:r>
            <a:r>
              <a:rPr lang="en-US" dirty="0">
                <a:sym typeface="Symbol" panose="05050102010706020507" pitchFamily="18" charset="2"/>
              </a:rPr>
              <a:t> design and its stress-management options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“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Traditional</a:t>
            </a:r>
            <a:r>
              <a:rPr lang="en-US" dirty="0">
                <a:sym typeface="Symbol" panose="05050102010706020507" pitchFamily="18" charset="2"/>
              </a:rPr>
              <a:t>”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Canted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CCT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3"/>
            <a:r>
              <a:rPr lang="en-US" dirty="0">
                <a:sym typeface="Symbol" panose="05050102010706020507" pitchFamily="18" charset="2"/>
              </a:rPr>
              <a:t>Stress management </a:t>
            </a:r>
            <a:r>
              <a:rPr lang="en-US" dirty="0"/>
              <a:t>Cos</a:t>
            </a:r>
            <a:r>
              <a:rPr lang="en-US" dirty="0">
                <a:sym typeface="Symbol" panose="05050102010706020507" pitchFamily="18" charset="2"/>
              </a:rPr>
              <a:t> (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SMCT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Block-type</a:t>
            </a:r>
            <a:r>
              <a:rPr lang="en-US" dirty="0">
                <a:sym typeface="Symbol" panose="05050102010706020507" pitchFamily="18" charset="2"/>
              </a:rPr>
              <a:t> coil design (</a:t>
            </a:r>
            <a:r>
              <a:rPr lang="en-US" i="1" dirty="0">
                <a:sym typeface="Symbol" panose="05050102010706020507" pitchFamily="18" charset="2"/>
              </a:rPr>
              <a:t>block with flared ends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Common-coil</a:t>
            </a:r>
            <a:r>
              <a:rPr lang="en-US" dirty="0">
                <a:sym typeface="Symbol" panose="05050102010706020507" pitchFamily="18" charset="2"/>
              </a:rPr>
              <a:t> design (</a:t>
            </a:r>
            <a:r>
              <a:rPr lang="en-US" i="1" dirty="0">
                <a:sym typeface="Symbol" panose="05050102010706020507" pitchFamily="18" charset="2"/>
              </a:rPr>
              <a:t>block with racetrack coils</a:t>
            </a:r>
            <a:r>
              <a:rPr lang="en-US" dirty="0">
                <a:sym typeface="Symbol" panose="05050102010706020507" pitchFamily="18" charset="2"/>
              </a:rPr>
              <a:t>)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Definition of general design criteria: aperture, field, margin…..</a:t>
            </a:r>
            <a:endParaRPr lang="en-US" dirty="0"/>
          </a:p>
          <a:p>
            <a:pPr lvl="1"/>
            <a:r>
              <a:rPr lang="en-US" dirty="0"/>
              <a:t>Analysis of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challenges </a:t>
            </a:r>
            <a:r>
              <a:rPr lang="en-US" dirty="0"/>
              <a:t>specifically of hybrid magnets</a:t>
            </a:r>
          </a:p>
          <a:p>
            <a:pPr lvl="2"/>
            <a:r>
              <a:rPr lang="en-US" dirty="0"/>
              <a:t>Integration of LTS/HTS, mechanics, protection, powering, diagnostics, test facility…..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Review and follow-up </a:t>
            </a:r>
            <a:r>
              <a:rPr lang="en-US" dirty="0">
                <a:sym typeface="Symbol" panose="05050102010706020507" pitchFamily="18" charset="2"/>
              </a:rPr>
              <a:t>of current work on hybrid magnets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Collect and organize information </a:t>
            </a:r>
            <a:r>
              <a:rPr lang="en-US" dirty="0">
                <a:sym typeface="Symbol" panose="05050102010706020507" pitchFamily="18" charset="2"/>
              </a:rPr>
              <a:t>from these programs (responsibility of area I and area II) to provide inputs for 20 T hybrid design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6D8C26-A3EE-46CE-9FCB-B4B0A7E3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549AC-7DDA-4315-9458-DA7A6017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326B0-5350-4077-AB05-37C3A54F9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636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B1535-B030-4A30-9DAB-F36C8CE9D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Goals of the working group</a:t>
            </a:r>
            <a:br>
              <a:rPr lang="en-US" dirty="0"/>
            </a:br>
            <a:r>
              <a:rPr lang="en-US" dirty="0"/>
              <a:t>(from the updated roadmap)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CB466E-AA7D-4320-A90C-50AB2270F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51" t="9192" r="28226" b="7606"/>
          <a:stretch/>
        </p:blipFill>
        <p:spPr>
          <a:xfrm>
            <a:off x="479376" y="1103291"/>
            <a:ext cx="4248472" cy="52078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A43A1-1A3E-423D-B845-F64C5183A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24ABB-A4A0-40A3-806D-4F1DAB360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7FC28-2850-4657-A531-21F61BD44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EEEC4A-8958-4405-8B92-9B37B66B2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44" t="53169" r="30313" b="8001"/>
          <a:stretch/>
        </p:blipFill>
        <p:spPr>
          <a:xfrm>
            <a:off x="5378979" y="2347234"/>
            <a:ext cx="5890884" cy="3458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C2CED4-3F43-446C-A31D-CDABDCF0C3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44" t="9562" r="30313" b="79638"/>
          <a:stretch/>
        </p:blipFill>
        <p:spPr>
          <a:xfrm>
            <a:off x="5375920" y="1356559"/>
            <a:ext cx="5890884" cy="9617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5701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6DF5D-049F-41EF-8BA5-87361535E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Snowmass LOI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F1D1D-FBD0-45DB-B1F1-AFBC934FF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26A0E-230E-4DAF-B810-1C7807516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03/05/2021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461F0-C8FE-4E7D-AD54-851C92AC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518D8-4D09-471F-B566-DDF968DB9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458EA8-31EB-48A6-89B5-7A9F8F31D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1" t="14938" r="50462" b="6543"/>
          <a:stretch/>
        </p:blipFill>
        <p:spPr>
          <a:xfrm>
            <a:off x="4019285" y="1119142"/>
            <a:ext cx="3948923" cy="51339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738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F29B-34B4-4859-A04A-007D7135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references (20 T B</a:t>
            </a:r>
            <a:r>
              <a:rPr lang="en-US" baseline="-25000" dirty="0"/>
              <a:t>op</a:t>
            </a:r>
            <a:r>
              <a:rPr lang="en-US" dirty="0"/>
              <a:t>)</a:t>
            </a:r>
            <a:endParaRPr lang="en-US" baseline="-25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E07DE-06DE-46DD-9540-1FF2708C4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91934F-9E25-4330-AEEB-04EDD6D15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8E95-4305-42BE-97A6-BA62A85AA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Ferracin -- 20 T hybrid and comparative analysis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4A5E7-7C1A-41DC-8130-A7EAE487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9F6141-82D7-4ABC-909E-CDAC75B394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778" t="24801" r="39369" b="16401"/>
          <a:stretch/>
        </p:blipFill>
        <p:spPr>
          <a:xfrm>
            <a:off x="263352" y="1468616"/>
            <a:ext cx="3020786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1AA52E-7182-463C-8F62-9E0C774F7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16" t="25850" r="36416" b="7970"/>
          <a:stretch/>
        </p:blipFill>
        <p:spPr>
          <a:xfrm>
            <a:off x="4151784" y="1402689"/>
            <a:ext cx="3336748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2B8608-F81C-4510-9CB7-2BD8DAFD6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29" t="32322" r="55316" b="26900"/>
          <a:stretch/>
        </p:blipFill>
        <p:spPr>
          <a:xfrm>
            <a:off x="4739890" y="4268121"/>
            <a:ext cx="2160536" cy="1446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3B6C72-3704-4B14-8302-C3CD4BB28F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34" t="19947" r="34644" b="3800"/>
          <a:stretch/>
        </p:blipFill>
        <p:spPr>
          <a:xfrm>
            <a:off x="8256240" y="1402689"/>
            <a:ext cx="3200243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EB7B86-0BA1-4E46-A7BE-38BE0972BB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6" t="20453" r="9247" b="5974"/>
          <a:stretch/>
        </p:blipFill>
        <p:spPr>
          <a:xfrm>
            <a:off x="8717393" y="4452710"/>
            <a:ext cx="2435684" cy="1219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5043680-D23C-4DA9-8ED5-7A43C5F226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17833" r="8643" b="33882"/>
          <a:stretch>
            <a:fillRect/>
          </a:stretch>
        </p:blipFill>
        <p:spPr bwMode="auto">
          <a:xfrm>
            <a:off x="8717393" y="3554009"/>
            <a:ext cx="2435684" cy="754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14194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40467</TotalTime>
  <Words>4123</Words>
  <Application>Microsoft Office PowerPoint</Application>
  <PresentationFormat>Widescreen</PresentationFormat>
  <Paragraphs>687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3" baseType="lpstr">
      <vt:lpstr>ＭＳ Ｐゴシック</vt:lpstr>
      <vt:lpstr>Arial</vt:lpstr>
      <vt:lpstr>Calibri</vt:lpstr>
      <vt:lpstr>Matura MT Script Capitals</vt:lpstr>
      <vt:lpstr>Symbol</vt:lpstr>
      <vt:lpstr>Wingdings</vt:lpstr>
      <vt:lpstr>Office Theme</vt:lpstr>
      <vt:lpstr>MDP Collaboration Meeting   20 T hybrid magnet and comparative analysis</vt:lpstr>
      <vt:lpstr>Outline </vt:lpstr>
      <vt:lpstr>General organization of working group</vt:lpstr>
      <vt:lpstr>General organization of working group</vt:lpstr>
      <vt:lpstr>Outline </vt:lpstr>
      <vt:lpstr>Goals of the working group</vt:lpstr>
      <vt:lpstr>Goals of the working group (from the updated roadmap)</vt:lpstr>
      <vt:lpstr>Snowmass LOI</vt:lpstr>
      <vt:lpstr>Some references (20 T Bop)</vt:lpstr>
      <vt:lpstr>Outline </vt:lpstr>
      <vt:lpstr>Design criteria for a 20 T hybrid magnet</vt:lpstr>
      <vt:lpstr>Design criteria for a 20 T hybrid magnet</vt:lpstr>
      <vt:lpstr>Design criteria for a 20 T hybrid magnet</vt:lpstr>
      <vt:lpstr>Design criteria for a 20 T hybrid magnet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Design criteria for a 20 T hybrid magnet </vt:lpstr>
      <vt:lpstr>Outline </vt:lpstr>
      <vt:lpstr>“Sector coil” analytical model</vt:lpstr>
      <vt:lpstr>“Sector coil” analytical model</vt:lpstr>
      <vt:lpstr>Summary</vt:lpstr>
      <vt:lpstr>Outline </vt:lpstr>
      <vt:lpstr>Preliminary magnetic analysis of different design options</vt:lpstr>
      <vt:lpstr>Preliminary magnetic analysis of different design options</vt:lpstr>
      <vt:lpstr>Preliminary magnetic analysis of different design options</vt:lpstr>
      <vt:lpstr>Preliminary magnetic analysis of different design options</vt:lpstr>
      <vt:lpstr>Preliminary magnetic analysis of different design options</vt:lpstr>
      <vt:lpstr>Preliminary magnetic analysis of different design options</vt:lpstr>
      <vt:lpstr>Preliminary magnetic analysis of different design options</vt:lpstr>
      <vt:lpstr>Outline </vt:lpstr>
      <vt:lpstr>Areas of technological development</vt:lpstr>
      <vt:lpstr>Areas of technological development</vt:lpstr>
      <vt:lpstr>Areas of technological development</vt:lpstr>
      <vt:lpstr>Outline </vt:lpstr>
      <vt:lpstr>Conclusions and next steps</vt:lpstr>
      <vt:lpstr>Appendix</vt:lpstr>
      <vt:lpstr>Comparison</vt:lpstr>
      <vt:lpstr>Preliminary magnetic analysis of different design options</vt:lpstr>
      <vt:lpstr>Preliminary magnetic analysis of different design options</vt:lpstr>
      <vt:lpstr>Design criteria for a 20 T hybrid magnet</vt:lpstr>
      <vt:lpstr>Field in at 20 T hybrid dipole magnet</vt:lpstr>
      <vt:lpstr>20 T Bi2212-Nb3Sn hybrid</vt:lpstr>
      <vt:lpstr>20 T Bi2212-Nb3Sn hybrid</vt:lpstr>
      <vt:lpstr>20 T Bi2212-Nb3Sn hybrid</vt:lpstr>
      <vt:lpstr>20 T Bi2212-Nb3Sn hybrid Bi2212 “only”</vt:lpstr>
      <vt:lpstr>20 T Bi2212-Nb3Sn hybrid Nb3Sn “only”</vt:lpstr>
      <vt:lpstr>20 T REBCO-Nb3Sn hybrid</vt:lpstr>
      <vt:lpstr>20 T REBCO-Nb3Sn hybrid</vt:lpstr>
      <vt:lpstr>20 T REBCO-Nb3Sn hybrid</vt:lpstr>
      <vt:lpstr>Size comparison</vt:lpstr>
      <vt:lpstr>CT- SMCT options</vt:lpstr>
      <vt:lpstr>20 T REBCO-Nb3Sn hybrid REBCO “only”</vt:lpstr>
      <vt:lpstr>20 T REBCO-Nb3Sn hybrid Nb3Sn “only”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LBNL LARP Effort – Ian Pong</dc:title>
  <dc:creator>Ian Pong</dc:creator>
  <cp:lastModifiedBy>Paolo Ferracin</cp:lastModifiedBy>
  <cp:revision>817</cp:revision>
  <dcterms:created xsi:type="dcterms:W3CDTF">2013-02-14T18:56:39Z</dcterms:created>
  <dcterms:modified xsi:type="dcterms:W3CDTF">2021-03-05T05:49:26Z</dcterms:modified>
</cp:coreProperties>
</file>