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796" r:id="rId3"/>
    <p:sldId id="774" r:id="rId4"/>
    <p:sldId id="795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4737"/>
  </p:normalViewPr>
  <p:slideViewPr>
    <p:cSldViewPr snapToGrid="0" snapToObjects="1">
      <p:cViewPr>
        <p:scale>
          <a:sx n="33" d="100"/>
          <a:sy n="33" d="100"/>
        </p:scale>
        <p:origin x="1584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US MDP Updated Roadmaps - 2019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US MDP Updated Roadmaps - 2019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9217495"/>
            <a:ext cx="16452852" cy="255845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600" dirty="0" smtClean="0"/>
              <a:t>Lucas Brouwer (for the modeling working group team)</a:t>
            </a:r>
            <a:endParaRPr lang="en-US" sz="4600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sz="4600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600" dirty="0" smtClean="0"/>
              <a:t>3/05/2021</a:t>
            </a:r>
            <a:endParaRPr sz="4600"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2927915" y="5839496"/>
            <a:ext cx="18528169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dirty="0" smtClean="0"/>
              <a:t>MDP modeling working group: current </a:t>
            </a:r>
            <a:r>
              <a:rPr lang="en-US" dirty="0"/>
              <a:t>status of R&amp;D and upcoming milestones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5701C-B3B8-B34E-AFA9-AC2A4E341B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155"/>
          <a:stretch/>
        </p:blipFill>
        <p:spPr>
          <a:xfrm>
            <a:off x="1470111" y="6459793"/>
            <a:ext cx="22237343" cy="4239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7931" y="3316211"/>
            <a:ext cx="20079969" cy="1723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 wide</a:t>
            </a:r>
            <a:r>
              <a:rPr kumimoji="0" lang="en-US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range of modeling is performed across all areas of US-MDP program, </a:t>
            </a:r>
            <a:r>
              <a:rPr lang="en-US" sz="5000" dirty="0" smtClean="0"/>
              <a:t>our update </a:t>
            </a:r>
            <a:r>
              <a:rPr kumimoji="0" lang="en-US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focuses on the work described in the modeling roadmap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6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92E7-DA75-D94D-8984-ACA2EB9B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413" y="54864"/>
            <a:ext cx="19396623" cy="2213071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Our monthly meetings are focused on the driving technical </a:t>
            </a:r>
            <a:r>
              <a:rPr lang="en-US" sz="5000" dirty="0"/>
              <a:t>q</a:t>
            </a:r>
            <a:r>
              <a:rPr lang="en-US" sz="5000" dirty="0" smtClean="0"/>
              <a:t>uestions </a:t>
            </a:r>
            <a:endParaRPr lang="en-US" sz="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97" y="6740358"/>
            <a:ext cx="9249728" cy="569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2" y="7317569"/>
            <a:ext cx="9518523" cy="679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79" y="7976236"/>
            <a:ext cx="9755696" cy="616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52" y="9309542"/>
            <a:ext cx="12127421" cy="679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19" y="10629748"/>
            <a:ext cx="11953494" cy="679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54" y="11316595"/>
            <a:ext cx="11463338" cy="6324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24039" y="12916722"/>
            <a:ext cx="105913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All talks are available at https</a:t>
            </a:r>
            <a:r>
              <a:rPr lang="en-US" sz="3000" dirty="0">
                <a:solidFill>
                  <a:schemeClr val="bg1"/>
                </a:solidFill>
              </a:rPr>
              <a:t>://conferences.lbl.gov/category/100/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5795" y="3409695"/>
            <a:ext cx="9866730" cy="25342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/>
          <a:srcRect t="41867" r="10172" b="15656"/>
          <a:stretch/>
        </p:blipFill>
        <p:spPr>
          <a:xfrm>
            <a:off x="13136368" y="8140913"/>
            <a:ext cx="11247632" cy="12390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r="62552" b="84729"/>
          <a:stretch/>
        </p:blipFill>
        <p:spPr>
          <a:xfrm>
            <a:off x="13136368" y="7293043"/>
            <a:ext cx="5997206" cy="569740"/>
          </a:xfrm>
          <a:prstGeom prst="rect">
            <a:avLst/>
          </a:prstGeom>
        </p:spPr>
      </p:pic>
      <p:sp>
        <p:nvSpPr>
          <p:cNvPr id="25" name="Right Brace 24"/>
          <p:cNvSpPr/>
          <p:nvPr/>
        </p:nvSpPr>
        <p:spPr>
          <a:xfrm>
            <a:off x="9290383" y="6717413"/>
            <a:ext cx="412955" cy="1852527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7" name="Straight Arrow Connector 26"/>
          <p:cNvCxnSpPr>
            <a:stCxn id="10" idx="3"/>
          </p:cNvCxnSpPr>
          <p:nvPr/>
        </p:nvCxnSpPr>
        <p:spPr>
          <a:xfrm>
            <a:off x="10190275" y="7657517"/>
            <a:ext cx="2727439" cy="61562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/>
          <p:cNvCxnSpPr/>
          <p:nvPr/>
        </p:nvCxnSpPr>
        <p:spPr>
          <a:xfrm flipV="1">
            <a:off x="11526161" y="8795657"/>
            <a:ext cx="1387119" cy="84094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/>
          <p:cNvCxnSpPr/>
          <p:nvPr/>
        </p:nvCxnSpPr>
        <p:spPr>
          <a:xfrm flipV="1">
            <a:off x="11654971" y="9295374"/>
            <a:ext cx="1199315" cy="133437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4" name="Group 33"/>
          <p:cNvGrpSpPr/>
          <p:nvPr/>
        </p:nvGrpSpPr>
        <p:grpSpPr>
          <a:xfrm>
            <a:off x="512626" y="2629836"/>
            <a:ext cx="9618678" cy="3512788"/>
            <a:chOff x="209691" y="2391950"/>
            <a:chExt cx="9428790" cy="329229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/>
            <a:srcRect r="58153" b="79946"/>
            <a:stretch/>
          </p:blipFill>
          <p:spPr>
            <a:xfrm>
              <a:off x="210792" y="2391950"/>
              <a:ext cx="4951144" cy="67571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0"/>
            <a:srcRect l="20307" t="25123"/>
            <a:stretch/>
          </p:blipFill>
          <p:spPr>
            <a:xfrm>
              <a:off x="209691" y="3161261"/>
              <a:ext cx="9428790" cy="2522986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847571" y="5755477"/>
            <a:ext cx="4973754" cy="984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cross-over meetings with magnet materials</a:t>
            </a:r>
            <a:r>
              <a:rPr lang="en-US" sz="2600" dirty="0" smtClean="0"/>
              <a:t> working group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2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92E7-DA75-D94D-8984-ACA2EB9B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413" y="54864"/>
            <a:ext cx="19396623" cy="2213071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Progress towards key milestones in the MDP roadmap will be reviewed in today’s modeling talks </a:t>
            </a:r>
            <a:endParaRPr lang="en-US" sz="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25913"/>
              </p:ext>
            </p:extLst>
          </p:nvPr>
        </p:nvGraphicFramePr>
        <p:xfrm>
          <a:off x="472927" y="4058232"/>
          <a:ext cx="13501351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9393">
                  <a:extLst>
                    <a:ext uri="{9D8B030D-6E8A-4147-A177-3AD203B41FA5}">
                      <a16:colId xmlns:a16="http://schemas.microsoft.com/office/drawing/2014/main" val="675766335"/>
                    </a:ext>
                  </a:extLst>
                </a:gridCol>
                <a:gridCol w="8750959">
                  <a:extLst>
                    <a:ext uri="{9D8B030D-6E8A-4147-A177-3AD203B41FA5}">
                      <a16:colId xmlns:a16="http://schemas.microsoft.com/office/drawing/2014/main" val="671640536"/>
                    </a:ext>
                  </a:extLst>
                </a:gridCol>
                <a:gridCol w="1409896">
                  <a:extLst>
                    <a:ext uri="{9D8B030D-6E8A-4147-A177-3AD203B41FA5}">
                      <a16:colId xmlns:a16="http://schemas.microsoft.com/office/drawing/2014/main" val="138995497"/>
                    </a:ext>
                  </a:extLst>
                </a:gridCol>
                <a:gridCol w="1851103">
                  <a:extLst>
                    <a:ext uri="{9D8B030D-6E8A-4147-A177-3AD203B41FA5}">
                      <a16:colId xmlns:a16="http://schemas.microsoft.com/office/drawing/2014/main" val="9511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Milestone #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Description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Target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Status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54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AIIIb-M1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Identification and/or development</a:t>
                      </a:r>
                      <a:r>
                        <a:rPr lang="en-US" baseline="0" dirty="0" smtClean="0"/>
                        <a:t> of advanced FEM technical for mechanical interfaces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May 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Almost</a:t>
                      </a:r>
                      <a:r>
                        <a:rPr lang="en-US" baseline="0" dirty="0" smtClean="0"/>
                        <a:t> complete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5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AIIIb-M3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Integration of advance contact elements in existing CCT and SMCT</a:t>
                      </a:r>
                      <a:r>
                        <a:rPr lang="en-US" baseline="0" dirty="0" smtClean="0"/>
                        <a:t> mechanical models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June 2021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2D models solving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8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AIIIb-M5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Report</a:t>
                      </a:r>
                      <a:r>
                        <a:rPr lang="en-US" baseline="0" dirty="0" smtClean="0"/>
                        <a:t> correlating interface modeling results with experimental magnet training and summarizing desired interface conditions for stress managed designs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December 2021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69856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773" r="41572"/>
          <a:stretch/>
        </p:blipFill>
        <p:spPr>
          <a:xfrm>
            <a:off x="14777884" y="4645387"/>
            <a:ext cx="9329152" cy="4855846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4278137" y="5739153"/>
            <a:ext cx="2118731" cy="887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53581"/>
              </p:ext>
            </p:extLst>
          </p:nvPr>
        </p:nvGraphicFramePr>
        <p:xfrm>
          <a:off x="472926" y="9751302"/>
          <a:ext cx="13359161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203">
                  <a:extLst>
                    <a:ext uri="{9D8B030D-6E8A-4147-A177-3AD203B41FA5}">
                      <a16:colId xmlns:a16="http://schemas.microsoft.com/office/drawing/2014/main" val="675766335"/>
                    </a:ext>
                  </a:extLst>
                </a:gridCol>
                <a:gridCol w="8750959">
                  <a:extLst>
                    <a:ext uri="{9D8B030D-6E8A-4147-A177-3AD203B41FA5}">
                      <a16:colId xmlns:a16="http://schemas.microsoft.com/office/drawing/2014/main" val="671640536"/>
                    </a:ext>
                  </a:extLst>
                </a:gridCol>
                <a:gridCol w="1409896">
                  <a:extLst>
                    <a:ext uri="{9D8B030D-6E8A-4147-A177-3AD203B41FA5}">
                      <a16:colId xmlns:a16="http://schemas.microsoft.com/office/drawing/2014/main" val="138995497"/>
                    </a:ext>
                  </a:extLst>
                </a:gridCol>
                <a:gridCol w="1851103">
                  <a:extLst>
                    <a:ext uri="{9D8B030D-6E8A-4147-A177-3AD203B41FA5}">
                      <a16:colId xmlns:a16="http://schemas.microsoft.com/office/drawing/2014/main" val="9511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AIIIb-M2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Extension of existing codes to model HTS behavior as</a:t>
                      </a:r>
                      <a:r>
                        <a:rPr lang="en-US" baseline="0" dirty="0" smtClean="0"/>
                        <a:t> required for hybrid magnet protection studies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May 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models solving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5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AIIIb-M4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Benchmarking</a:t>
                      </a:r>
                      <a:r>
                        <a:rPr lang="en-US" baseline="0" dirty="0" smtClean="0"/>
                        <a:t> of new codes with existing hybrid magnet test data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Sept.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8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AIIIb-M6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Design and optimization</a:t>
                      </a:r>
                      <a:r>
                        <a:rPr lang="en-US" baseline="0" dirty="0" smtClean="0"/>
                        <a:t> of quench protection systems for planned hybrid tests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May 2022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69856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/>
          <p:nvPr/>
        </p:nvCxnSpPr>
        <p:spPr>
          <a:xfrm flipV="1">
            <a:off x="14305935" y="9013877"/>
            <a:ext cx="2090933" cy="720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36372"/>
              </p:ext>
            </p:extLst>
          </p:nvPr>
        </p:nvGraphicFramePr>
        <p:xfrm>
          <a:off x="472925" y="7762015"/>
          <a:ext cx="13359161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203">
                  <a:extLst>
                    <a:ext uri="{9D8B030D-6E8A-4147-A177-3AD203B41FA5}">
                      <a16:colId xmlns:a16="http://schemas.microsoft.com/office/drawing/2014/main" val="675766335"/>
                    </a:ext>
                  </a:extLst>
                </a:gridCol>
                <a:gridCol w="8750959">
                  <a:extLst>
                    <a:ext uri="{9D8B030D-6E8A-4147-A177-3AD203B41FA5}">
                      <a16:colId xmlns:a16="http://schemas.microsoft.com/office/drawing/2014/main" val="671640536"/>
                    </a:ext>
                  </a:extLst>
                </a:gridCol>
                <a:gridCol w="1409896">
                  <a:extLst>
                    <a:ext uri="{9D8B030D-6E8A-4147-A177-3AD203B41FA5}">
                      <a16:colId xmlns:a16="http://schemas.microsoft.com/office/drawing/2014/main" val="138995497"/>
                    </a:ext>
                  </a:extLst>
                </a:gridCol>
                <a:gridCol w="1851103">
                  <a:extLst>
                    <a:ext uri="{9D8B030D-6E8A-4147-A177-3AD203B41FA5}">
                      <a16:colId xmlns:a16="http://schemas.microsoft.com/office/drawing/2014/main" val="95117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AIIIb-M8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Application of multi-scale,</a:t>
                      </a:r>
                      <a:r>
                        <a:rPr lang="en-US" baseline="0" dirty="0" smtClean="0"/>
                        <a:t> mechanical strain studies to refine strain-based conductor limits from the strand to magnet level for both Nb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Sn and 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December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565976"/>
                  </a:ext>
                </a:extLst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V="1">
            <a:off x="14278137" y="7867667"/>
            <a:ext cx="2118731" cy="2448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927" y="3319572"/>
            <a:ext cx="2055367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Interfaces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925" y="7038861"/>
            <a:ext cx="2154753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Conductor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925" y="9036386"/>
            <a:ext cx="3289679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Hybrid modeling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59372</TotalTime>
  <Words>234</Words>
  <Application>Microsoft Office PowerPoint</Application>
  <PresentationFormat>Custom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Franklin Gothic Book</vt:lpstr>
      <vt:lpstr>Franklin Gothic Medium</vt:lpstr>
      <vt:lpstr>ATAP No Footer</vt:lpstr>
      <vt:lpstr>PowerPoint Presentation</vt:lpstr>
      <vt:lpstr>PowerPoint Presentation</vt:lpstr>
      <vt:lpstr>Our monthly meetings are focused on the driving technical questions </vt:lpstr>
      <vt:lpstr>Progress towards key milestones in the MDP roadmap will be reviewed in today’s modeling talks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Lucas N. Brouwer</cp:lastModifiedBy>
  <cp:revision>847</cp:revision>
  <dcterms:modified xsi:type="dcterms:W3CDTF">2021-03-04T17:41:43Z</dcterms:modified>
</cp:coreProperties>
</file>