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25"/>
  </p:notesMasterIdLst>
  <p:handoutMasterIdLst>
    <p:handoutMasterId r:id="rId26"/>
  </p:handoutMasterIdLst>
  <p:sldIdLst>
    <p:sldId id="331" r:id="rId2"/>
    <p:sldId id="1279" r:id="rId3"/>
    <p:sldId id="1278" r:id="rId4"/>
    <p:sldId id="1259" r:id="rId5"/>
    <p:sldId id="1260" r:id="rId6"/>
    <p:sldId id="1179" r:id="rId7"/>
    <p:sldId id="1261" r:id="rId8"/>
    <p:sldId id="1262" r:id="rId9"/>
    <p:sldId id="1205" r:id="rId10"/>
    <p:sldId id="1208" r:id="rId11"/>
    <p:sldId id="1264" r:id="rId12"/>
    <p:sldId id="1280" r:id="rId13"/>
    <p:sldId id="1273" r:id="rId14"/>
    <p:sldId id="1274" r:id="rId15"/>
    <p:sldId id="1281" r:id="rId16"/>
    <p:sldId id="1266" r:id="rId17"/>
    <p:sldId id="1267" r:id="rId18"/>
    <p:sldId id="1268" r:id="rId19"/>
    <p:sldId id="1269" r:id="rId20"/>
    <p:sldId id="1270" r:id="rId21"/>
    <p:sldId id="1271" r:id="rId22"/>
    <p:sldId id="1282" r:id="rId23"/>
    <p:sldId id="1277" r:id="rId24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1279"/>
            <p14:sldId id="1278"/>
            <p14:sldId id="1259"/>
            <p14:sldId id="1260"/>
            <p14:sldId id="1179"/>
            <p14:sldId id="1261"/>
            <p14:sldId id="1262"/>
            <p14:sldId id="1205"/>
            <p14:sldId id="1208"/>
            <p14:sldId id="1264"/>
            <p14:sldId id="1280"/>
            <p14:sldId id="1273"/>
            <p14:sldId id="1274"/>
            <p14:sldId id="1281"/>
            <p14:sldId id="1266"/>
            <p14:sldId id="1267"/>
            <p14:sldId id="1268"/>
            <p14:sldId id="1269"/>
            <p14:sldId id="1270"/>
            <p14:sldId id="1271"/>
            <p14:sldId id="1282"/>
            <p14:sldId id="1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chmann@gmail.com" initials="a" lastIdx="1" clrIdx="0">
    <p:extLst>
      <p:ext uri="{19B8F6BF-5375-455C-9EA6-DF929625EA0E}">
        <p15:presenceInfo xmlns:p15="http://schemas.microsoft.com/office/powerpoint/2012/main" userId="581e28c61e3209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F4D"/>
    <a:srgbClr val="4F81BD"/>
    <a:srgbClr val="8064A2"/>
    <a:srgbClr val="F79646"/>
    <a:srgbClr val="76933C"/>
    <a:srgbClr val="4BACC6"/>
    <a:srgbClr val="E36B09"/>
    <a:srgbClr val="FDCA00"/>
    <a:srgbClr val="000000"/>
    <a:srgbClr val="FB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7"/>
    <p:restoredTop sz="95982" autoAdjust="0"/>
  </p:normalViewPr>
  <p:slideViewPr>
    <p:cSldViewPr snapToObjects="1">
      <p:cViewPr>
        <p:scale>
          <a:sx n="125" d="100"/>
          <a:sy n="125" d="100"/>
        </p:scale>
        <p:origin x="408" y="-128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outlineViewPr>
    <p:cViewPr>
      <p:scale>
        <a:sx n="33" d="100"/>
        <a:sy n="33" d="100"/>
      </p:scale>
      <p:origin x="0" y="-1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C8FF03-1C7C-704D-9829-51FE64A17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760" y="13863"/>
            <a:ext cx="916380" cy="9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63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5085184"/>
            <a:ext cx="7969249" cy="1090800"/>
          </a:xfrm>
        </p:spPr>
        <p:txBody>
          <a:bodyPr/>
          <a:lstStyle/>
          <a:p>
            <a:r>
              <a:rPr lang="en-US" dirty="0"/>
              <a:t>Status of CCT at PSI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611560" y="4005064"/>
            <a:ext cx="8352927" cy="364520"/>
          </a:xfrm>
        </p:spPr>
        <p:txBody>
          <a:bodyPr/>
          <a:lstStyle/>
          <a:p>
            <a:r>
              <a:rPr lang="en-GB" sz="1200" b="0" dirty="0"/>
              <a:t>D. Arbelaez (LBNL), </a:t>
            </a:r>
            <a:r>
              <a:rPr lang="en-GB" sz="1200" b="0" u="sng" dirty="0"/>
              <a:t>B. Auchmann </a:t>
            </a:r>
            <a:r>
              <a:rPr lang="en-GB" sz="1200" b="0" dirty="0"/>
              <a:t>(CERN/PSI), A. </a:t>
            </a:r>
            <a:r>
              <a:rPr lang="en-GB" sz="1200" b="0" dirty="0" err="1"/>
              <a:t>Brem</a:t>
            </a:r>
            <a:r>
              <a:rPr lang="en-GB" sz="1200" b="0" dirty="0"/>
              <a:t> (PSI), L. Brouwer (LBNL), S. Caspi (LBNL), M. Daly (PSI), M. </a:t>
            </a:r>
            <a:r>
              <a:rPr lang="en-GB" sz="1200" b="0" dirty="0" err="1"/>
              <a:t>Dhallé</a:t>
            </a:r>
            <a:r>
              <a:rPr lang="en-GB" sz="1200" b="0" dirty="0"/>
              <a:t> (</a:t>
            </a:r>
            <a:r>
              <a:rPr lang="en-GB" sz="1200" b="0" dirty="0" err="1"/>
              <a:t>UTwente</a:t>
            </a:r>
            <a:r>
              <a:rPr lang="en-GB" sz="1200" b="0" dirty="0"/>
              <a:t>), </a:t>
            </a:r>
            <a:br>
              <a:rPr lang="en-GB" sz="1200" b="0" dirty="0"/>
            </a:br>
            <a:r>
              <a:rPr lang="en-GB" sz="1200" b="0" dirty="0"/>
              <a:t>C. Hug (PSI), A. </a:t>
            </a:r>
            <a:r>
              <a:rPr lang="en-GB" sz="1200" b="0" dirty="0" err="1"/>
              <a:t>Kario</a:t>
            </a:r>
            <a:r>
              <a:rPr lang="en-GB" sz="1200" b="0" dirty="0"/>
              <a:t> (</a:t>
            </a:r>
            <a:r>
              <a:rPr lang="en-GB" sz="1200" b="0" dirty="0" err="1"/>
              <a:t>UTwente</a:t>
            </a:r>
            <a:r>
              <a:rPr lang="en-GB" sz="1200" b="0" dirty="0"/>
              <a:t>), G. </a:t>
            </a:r>
            <a:r>
              <a:rPr lang="en-GB" sz="1200" b="0" dirty="0" err="1"/>
              <a:t>Montenero</a:t>
            </a:r>
            <a:r>
              <a:rPr lang="en-GB" sz="1200" b="0" dirty="0"/>
              <a:t> (PSI), S. Otten (</a:t>
            </a:r>
            <a:r>
              <a:rPr lang="en-GB" sz="1200" b="0" dirty="0" err="1"/>
              <a:t>UTwente</a:t>
            </a:r>
            <a:r>
              <a:rPr lang="en-GB" sz="1200" b="0" dirty="0"/>
              <a:t>), S. </a:t>
            </a:r>
            <a:r>
              <a:rPr lang="en-GB" sz="1200" b="0" dirty="0" err="1"/>
              <a:t>Sidorov</a:t>
            </a:r>
            <a:r>
              <a:rPr lang="en-GB" sz="1200" b="0" dirty="0"/>
              <a:t> (PSI), H. ten Kate (</a:t>
            </a:r>
            <a:r>
              <a:rPr lang="en-GB" sz="1200" b="0" dirty="0" err="1"/>
              <a:t>UTwente</a:t>
            </a:r>
            <a:r>
              <a:rPr lang="en-GB" sz="1200" b="0" dirty="0"/>
              <a:t>), D. </a:t>
            </a:r>
            <a:r>
              <a:rPr lang="en-GB" sz="1200" b="0" dirty="0" err="1"/>
              <a:t>Tommasini</a:t>
            </a:r>
            <a:r>
              <a:rPr lang="en-GB" sz="1200" b="0" dirty="0"/>
              <a:t> (CERN)</a:t>
            </a:r>
          </a:p>
          <a:p>
            <a:r>
              <a:rPr lang="en-GB" sz="1200" b="0" dirty="0"/>
              <a:t>1. March, 2021, US MDP Annual Meeting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91680" y="6201867"/>
            <a:ext cx="7790061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200" dirty="0">
                <a:solidFill>
                  <a:srgbClr val="969696"/>
                </a:solidFill>
              </a:rPr>
              <a:t>Work supported by the Swiss State Secretariat for Education, Research and Innovation SERI.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200" kern="1000" spc="30" dirty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7F8F26-F8B5-8945-A24E-9C4F2A856C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7" y="1052736"/>
            <a:ext cx="1257018" cy="1257018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549448E3-B230-8844-911F-A50CED327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2383801"/>
            <a:ext cx="1257018" cy="12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A42A9-5873-9B4F-92C7-B8AF12D6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Identified on CD1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E88C-11ED-764A-806D-B1DCE28E6B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AAFB39-4BA3-1445-B779-D60C24B201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538" y="4465817"/>
            <a:ext cx="3273950" cy="1843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DB4B71-1BA2-454E-9A35-0A79558BA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005064"/>
            <a:ext cx="3919984" cy="206411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54ABB-3264-E14D-AA35-A76F98389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413345"/>
            <a:ext cx="7742237" cy="4679951"/>
          </a:xfrm>
        </p:spPr>
        <p:txBody>
          <a:bodyPr/>
          <a:lstStyle/>
          <a:p>
            <a:r>
              <a:rPr lang="en-US" dirty="0"/>
              <a:t>CCT-inherent technological challenges: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bonding of cable in winding channels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reliable insulation.</a:t>
            </a:r>
          </a:p>
          <a:p>
            <a:r>
              <a:rPr lang="en-US" dirty="0"/>
              <a:t>FCC-parameter specific challenges:</a:t>
            </a:r>
          </a:p>
          <a:p>
            <a:pPr lvl="1"/>
            <a:r>
              <a:rPr lang="en-US" dirty="0"/>
              <a:t>winding and annealing on small diameter.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plastic deformation </a:t>
            </a:r>
            <a:r>
              <a:rPr lang="en-US" dirty="0"/>
              <a:t>of thin mandrel </a:t>
            </a:r>
            <a:br>
              <a:rPr lang="en-US" dirty="0"/>
            </a:br>
            <a:r>
              <a:rPr lang="en-US" dirty="0"/>
              <a:t>at 665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n-US" dirty="0"/>
              <a:t>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1D391-5430-984E-A9A9-83E66552AE0A}"/>
              </a:ext>
            </a:extLst>
          </p:cNvPr>
          <p:cNvSpPr txBox="1"/>
          <p:nvPr/>
        </p:nvSpPr>
        <p:spPr>
          <a:xfrm>
            <a:off x="1014726" y="58052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kern="1000" spc="30" dirty="0">
                <a:latin typeface="+mn-lt"/>
                <a:cs typeface="Franklin Gothic Book"/>
              </a:rPr>
              <a:t>[Cable-channel delamination in CCT5 after testing. Photo courtesy of LBNL]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697684-DC55-ED4B-99FC-7285499E3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68189"/>
              </p:ext>
            </p:extLst>
          </p:nvPr>
        </p:nvGraphicFramePr>
        <p:xfrm>
          <a:off x="5375542" y="1124744"/>
          <a:ext cx="3588946" cy="204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9128">
                  <a:extLst>
                    <a:ext uri="{9D8B030D-6E8A-4147-A177-3AD203B41FA5}">
                      <a16:colId xmlns:a16="http://schemas.microsoft.com/office/drawing/2014/main" val="417511819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44387853"/>
                    </a:ext>
                  </a:extLst>
                </a:gridCol>
                <a:gridCol w="1157690">
                  <a:extLst>
                    <a:ext uri="{9D8B030D-6E8A-4147-A177-3AD203B41FA5}">
                      <a16:colId xmlns:a16="http://schemas.microsoft.com/office/drawing/2014/main" val="3728379017"/>
                    </a:ext>
                  </a:extLst>
                </a:gridCol>
              </a:tblGrid>
              <a:tr h="121866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CCT5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02411"/>
                  </a:ext>
                </a:extLst>
              </a:tr>
              <a:tr h="121866">
                <a:tc>
                  <a:txBody>
                    <a:bodyPr/>
                    <a:lstStyle/>
                    <a:p>
                      <a:r>
                        <a:rPr lang="de-DE" sz="14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63.6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90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90890"/>
                  </a:ext>
                </a:extLst>
              </a:tr>
              <a:tr h="121866">
                <a:tc>
                  <a:txBody>
                    <a:bodyPr/>
                    <a:lstStyle/>
                    <a:p>
                      <a:r>
                        <a:rPr lang="de-DE" sz="1400" dirty="0"/>
                        <a:t>Spar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3/2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7.4/3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325498"/>
                  </a:ext>
                </a:extLst>
              </a:tr>
              <a:tr h="207173">
                <a:tc>
                  <a:txBody>
                    <a:bodyPr/>
                    <a:lstStyle/>
                    <a:p>
                      <a:r>
                        <a:rPr lang="de-DE" sz="1400" dirty="0"/>
                        <a:t>Layer </a:t>
                      </a:r>
                      <a:r>
                        <a:rPr lang="de-DE" sz="1400" dirty="0" err="1"/>
                        <a:t>interface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Sliding</a:t>
                      </a:r>
                      <a:r>
                        <a:rPr lang="de-DE" sz="1400" dirty="0"/>
                        <a:t>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Bend</a:t>
                      </a:r>
                      <a:r>
                        <a:rPr lang="de-DE" sz="1400" dirty="0"/>
                        <a:t> &amp;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998033"/>
                  </a:ext>
                </a:extLst>
              </a:tr>
              <a:tr h="207173">
                <a:tc>
                  <a:txBody>
                    <a:bodyPr/>
                    <a:lstStyle/>
                    <a:p>
                      <a:r>
                        <a:rPr lang="de-DE" sz="1400" dirty="0" err="1"/>
                        <a:t>Mechanical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structure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Bladder</a:t>
                      </a:r>
                      <a:r>
                        <a:rPr lang="de-DE" sz="1400" dirty="0"/>
                        <a:t> &amp;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Al </a:t>
                      </a:r>
                      <a:r>
                        <a:rPr lang="de-DE" sz="1400" dirty="0" err="1"/>
                        <a:t>shell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11180"/>
                  </a:ext>
                </a:extLst>
              </a:tr>
              <a:tr h="207173">
                <a:tc>
                  <a:txBody>
                    <a:bodyPr/>
                    <a:lstStyle/>
                    <a:p>
                      <a:r>
                        <a:rPr lang="de-DE" sz="1400" dirty="0" err="1"/>
                        <a:t>Resin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FSU Mix 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FSU Mix 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45977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9C62C-2B71-7C48-A6CD-00AB9C6AC5DC}"/>
              </a:ext>
            </a:extLst>
          </p:cNvPr>
          <p:cNvGrpSpPr/>
          <p:nvPr/>
        </p:nvGrpSpPr>
        <p:grpSpPr>
          <a:xfrm>
            <a:off x="4928871" y="3277217"/>
            <a:ext cx="4035617" cy="1020469"/>
            <a:chOff x="5188268" y="3080772"/>
            <a:chExt cx="5737943" cy="1450930"/>
          </a:xfrm>
        </p:grpSpPr>
        <p:pic>
          <p:nvPicPr>
            <p:cNvPr id="8" name="Picture 7" descr="A picture containing indoor, table, sitting, monitor&#10;&#10;Description automatically generated">
              <a:extLst>
                <a:ext uri="{FF2B5EF4-FFF2-40B4-BE49-F238E27FC236}">
                  <a16:creationId xmlns:a16="http://schemas.microsoft.com/office/drawing/2014/main" id="{62DE2DEE-7300-5E4B-B4BE-86C9DC723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8268" y="3080772"/>
              <a:ext cx="1949284" cy="1450930"/>
            </a:xfrm>
            <a:prstGeom prst="rect">
              <a:avLst/>
            </a:prstGeom>
          </p:spPr>
        </p:pic>
        <p:pic>
          <p:nvPicPr>
            <p:cNvPr id="16" name="Picture 15" descr="A picture containing indoor, table, food, messy&#10;&#10;Description automatically generated">
              <a:extLst>
                <a:ext uri="{FF2B5EF4-FFF2-40B4-BE49-F238E27FC236}">
                  <a16:creationId xmlns:a16="http://schemas.microsoft.com/office/drawing/2014/main" id="{8921B62E-0BDF-034A-883C-5A53EC065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7151" y="3083187"/>
              <a:ext cx="1927572" cy="1445678"/>
            </a:xfrm>
            <a:prstGeom prst="rect">
              <a:avLst/>
            </a:prstGeom>
          </p:spPr>
        </p:pic>
        <p:pic>
          <p:nvPicPr>
            <p:cNvPr id="20" name="Picture 19" descr="A picture containing indoor, table, sitting, desk&#10;&#10;Description automatically generated">
              <a:extLst>
                <a:ext uri="{FF2B5EF4-FFF2-40B4-BE49-F238E27FC236}">
                  <a16:creationId xmlns:a16="http://schemas.microsoft.com/office/drawing/2014/main" id="{C423039C-66A8-DC44-B652-158E0E4E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8638" y="3080772"/>
              <a:ext cx="1927573" cy="144568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29E22B9-4DB6-4F41-BBC5-46E1398D46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943" y1="20524" x2="50943" y2="20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386" y="3905371"/>
            <a:ext cx="1795252" cy="11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441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00109-FA61-F747-97EA-975B3CDC807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31C43-950B-B649-B75F-E88721EB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CCT4FCC Pros and Cons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2F3E9-7DAB-6C44-9043-A241BEF21C0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1200" dirty="0"/>
              <a:t>Design:</a:t>
            </a:r>
          </a:p>
          <a:p>
            <a:pPr lvl="1"/>
            <a:r>
              <a:rPr lang="en-US" sz="1200" b="1" dirty="0">
                <a:solidFill>
                  <a:srgbClr val="00B050"/>
                </a:solidFill>
              </a:rPr>
              <a:t>Mechanical support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/>
              <a:t>of each turn</a:t>
            </a:r>
            <a:br>
              <a:rPr lang="en-US" sz="1200" dirty="0"/>
            </a:br>
            <a:r>
              <a:rPr lang="en-US" sz="1200" dirty="0">
                <a:sym typeface="Wingdings" pitchFamily="2" charset="2"/>
              </a:rPr>
              <a:t> reduced coil stress and avoidance of stress-induced degradation.</a:t>
            </a:r>
          </a:p>
          <a:p>
            <a:pPr lvl="1"/>
            <a:r>
              <a:rPr lang="en-US" sz="1200" dirty="0"/>
              <a:t>Easy </a:t>
            </a:r>
            <a:r>
              <a:rPr lang="en-US" sz="1200" dirty="0">
                <a:solidFill>
                  <a:srgbClr val="00B050"/>
                </a:solidFill>
              </a:rPr>
              <a:t>field quality </a:t>
            </a:r>
            <a:r>
              <a:rPr lang="en-US" sz="1200" dirty="0"/>
              <a:t>(on paper).</a:t>
            </a:r>
          </a:p>
          <a:p>
            <a:pPr lvl="1"/>
            <a:r>
              <a:rPr lang="en-US" sz="1200" dirty="0"/>
              <a:t>Ideally suited for LTS/HTS </a:t>
            </a:r>
            <a:r>
              <a:rPr lang="en-US" sz="1200" b="1" dirty="0">
                <a:solidFill>
                  <a:srgbClr val="00B050"/>
                </a:solidFill>
              </a:rPr>
              <a:t>hybrid magnets </a:t>
            </a:r>
            <a:r>
              <a:rPr lang="en-US" sz="1200" dirty="0"/>
              <a:t>due to easy stacking of heterogeneous layers.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</a:rPr>
              <a:t>Simpler external mechanical structure </a:t>
            </a:r>
            <a:r>
              <a:rPr lang="en-US" sz="1200" dirty="0">
                <a:sym typeface="Wingdings" pitchFamily="2" charset="2"/>
              </a:rPr>
              <a:t> more iron between the apertures and better magnetic separation </a:t>
            </a:r>
            <a:r>
              <a:rPr lang="en-US" sz="1200" dirty="0">
                <a:solidFill>
                  <a:srgbClr val="00B050"/>
                </a:solidFill>
                <a:sym typeface="Wingdings" pitchFamily="2" charset="2"/>
              </a:rPr>
              <a:t> less cross-talk</a:t>
            </a:r>
            <a:r>
              <a:rPr lang="en-US" sz="1200" dirty="0">
                <a:sym typeface="Wingdings" pitchFamily="2" charset="2"/>
              </a:rPr>
              <a:t>.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sym typeface="Wingdings" pitchFamily="2" charset="2"/>
              </a:rPr>
              <a:t>Hope to fix training: </a:t>
            </a:r>
            <a:r>
              <a:rPr lang="en-US" sz="1200" dirty="0">
                <a:sym typeface="Wingdings" pitchFamily="2" charset="2"/>
              </a:rPr>
              <a:t>getting one turn “right”, the entire magnet would work; no discontinuities towards the end regions </a:t>
            </a:r>
          </a:p>
          <a:p>
            <a:r>
              <a:rPr lang="en-US" sz="1200" dirty="0">
                <a:sym typeface="Wingdings" pitchFamily="2" charset="2"/>
              </a:rPr>
              <a:t>Fabrication:</a:t>
            </a:r>
          </a:p>
          <a:p>
            <a:pPr lvl="1"/>
            <a:r>
              <a:rPr lang="en-US" sz="1200" dirty="0"/>
              <a:t>Simple and safe coil-manufacturing process</a:t>
            </a:r>
            <a:r>
              <a:rPr lang="en-US" sz="1200" dirty="0">
                <a:solidFill>
                  <a:srgbClr val="00B050"/>
                </a:solidFill>
              </a:rPr>
              <a:t>; little tooling</a:t>
            </a:r>
            <a:r>
              <a:rPr lang="en-US" sz="1200" dirty="0"/>
              <a:t> needed; coil always protected by former.</a:t>
            </a:r>
          </a:p>
          <a:p>
            <a:r>
              <a:rPr lang="en-US" sz="1200" dirty="0"/>
              <a:t>Instrumentation and protection: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sym typeface="Wingdings" pitchFamily="2" charset="2"/>
              </a:rPr>
              <a:t>Efficient CLIQ protection </a:t>
            </a:r>
            <a:r>
              <a:rPr lang="en-US" sz="1200" dirty="0">
                <a:sym typeface="Wingdings" pitchFamily="2" charset="2"/>
              </a:rPr>
              <a:t>as every turn is a high-field turn.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sym typeface="Wingdings" pitchFamily="2" charset="2"/>
              </a:rPr>
              <a:t>Co-winding</a:t>
            </a:r>
            <a:r>
              <a:rPr lang="en-US" sz="12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200" dirty="0">
                <a:sym typeface="Wingdings" pitchFamily="2" charset="2"/>
              </a:rPr>
              <a:t>of instrumentation (fibers, wires, etc.) is supposedly easy.</a:t>
            </a:r>
            <a:endParaRPr lang="en-US" sz="1200" dirty="0">
              <a:solidFill>
                <a:srgbClr val="0070C0"/>
              </a:solidFill>
            </a:endParaRP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FD6E3-0E62-2949-8B3F-EBB84D813B3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200" dirty="0"/>
              <a:t>Design:</a:t>
            </a:r>
          </a:p>
          <a:p>
            <a:pPr lvl="1"/>
            <a:r>
              <a:rPr lang="en-US" sz="1200" dirty="0"/>
              <a:t>Every turn must be </a:t>
            </a:r>
            <a:r>
              <a:rPr lang="en-US" sz="1200" b="1" dirty="0">
                <a:solidFill>
                  <a:schemeClr val="accent3"/>
                </a:solidFill>
              </a:rPr>
              <a:t>glued to metal surfaces</a:t>
            </a:r>
            <a:r>
              <a:rPr lang="en-US" sz="1200" dirty="0"/>
              <a:t>; delamination would preclude good performance.</a:t>
            </a:r>
          </a:p>
          <a:p>
            <a:pPr lvl="1"/>
            <a:r>
              <a:rPr lang="en-US" sz="1200" i="1" dirty="0">
                <a:solidFill>
                  <a:schemeClr val="accent3"/>
                </a:solidFill>
              </a:rPr>
              <a:t>Reduced efficiency </a:t>
            </a:r>
            <a:r>
              <a:rPr lang="en-US" sz="1200" dirty="0"/>
              <a:t>by winding angle, rib thickness, and spar thickness.</a:t>
            </a:r>
          </a:p>
          <a:p>
            <a:pPr lvl="1"/>
            <a:r>
              <a:rPr lang="en-US" sz="1200" dirty="0"/>
              <a:t>Check FQ variation along z-axis due to </a:t>
            </a:r>
            <a:r>
              <a:rPr lang="en-US" sz="1200" dirty="0">
                <a:solidFill>
                  <a:srgbClr val="C00000"/>
                </a:solidFill>
              </a:rPr>
              <a:t>lack of control on turn position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Some</a:t>
            </a:r>
            <a:r>
              <a:rPr lang="en-US" sz="1200" dirty="0">
                <a:solidFill>
                  <a:schemeClr val="accent3"/>
                </a:solidFill>
              </a:rPr>
              <a:t> axial strain </a:t>
            </a:r>
            <a:r>
              <a:rPr lang="en-US" sz="1200" dirty="0"/>
              <a:t>on cable in every turn.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</a:rPr>
              <a:t>No radial pre-compression </a:t>
            </a:r>
            <a:r>
              <a:rPr lang="en-US" sz="1200" dirty="0"/>
              <a:t>possible.</a:t>
            </a:r>
          </a:p>
          <a:p>
            <a:r>
              <a:rPr lang="en-US" sz="1200" dirty="0"/>
              <a:t>Fabrication:</a:t>
            </a:r>
          </a:p>
          <a:p>
            <a:pPr lvl="1"/>
            <a:r>
              <a:rPr lang="en-US" sz="1200" dirty="0"/>
              <a:t>Tricky </a:t>
            </a:r>
            <a:r>
              <a:rPr lang="en-US" sz="1200" i="1" dirty="0">
                <a:solidFill>
                  <a:schemeClr val="accent3"/>
                </a:solidFill>
              </a:rPr>
              <a:t>winding</a:t>
            </a:r>
            <a:r>
              <a:rPr lang="en-US" sz="1200" dirty="0"/>
              <a:t> on small ID with wide cable.</a:t>
            </a:r>
          </a:p>
          <a:p>
            <a:pPr lvl="1"/>
            <a:r>
              <a:rPr lang="en-US" sz="1200" dirty="0"/>
              <a:t>Difficult to obtain </a:t>
            </a:r>
            <a:r>
              <a:rPr lang="en-US" sz="1200" i="1" dirty="0">
                <a:solidFill>
                  <a:srgbClr val="C00000"/>
                </a:solidFill>
              </a:rPr>
              <a:t>reliable insulation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Difficult to </a:t>
            </a:r>
            <a:r>
              <a:rPr lang="en-US" sz="1200" i="1" dirty="0">
                <a:solidFill>
                  <a:srgbClr val="C00000"/>
                </a:solidFill>
              </a:rPr>
              <a:t>keep cable in groove </a:t>
            </a:r>
            <a:r>
              <a:rPr lang="en-US" sz="1200" dirty="0"/>
              <a:t>on small IDs.</a:t>
            </a:r>
          </a:p>
          <a:p>
            <a:pPr lvl="1"/>
            <a:r>
              <a:rPr lang="en-US" sz="1200" dirty="0"/>
              <a:t>Interplay between </a:t>
            </a:r>
            <a:r>
              <a:rPr lang="en-US" sz="1200" dirty="0">
                <a:solidFill>
                  <a:srgbClr val="C00000"/>
                </a:solidFill>
              </a:rPr>
              <a:t>former and cable during reaction</a:t>
            </a:r>
            <a:r>
              <a:rPr lang="en-US" sz="1200" dirty="0"/>
              <a:t>.</a:t>
            </a:r>
          </a:p>
          <a:p>
            <a:r>
              <a:rPr lang="en-US" sz="1200" dirty="0"/>
              <a:t>Instrumentation and protection</a:t>
            </a:r>
          </a:p>
          <a:p>
            <a:pPr lvl="1"/>
            <a:r>
              <a:rPr lang="en-US" sz="1200" dirty="0">
                <a:solidFill>
                  <a:schemeClr val="accent3"/>
                </a:solidFill>
              </a:rPr>
              <a:t>No heater </a:t>
            </a:r>
            <a:r>
              <a:rPr lang="en-US" sz="1200" dirty="0"/>
              <a:t>protection possible.</a:t>
            </a:r>
          </a:p>
          <a:p>
            <a:r>
              <a:rPr lang="en-US" sz="1200" dirty="0"/>
              <a:t>Scaleup:</a:t>
            </a:r>
          </a:p>
          <a:p>
            <a:pPr lvl="1"/>
            <a:r>
              <a:rPr lang="en-US" sz="1200" dirty="0"/>
              <a:t>Involved </a:t>
            </a:r>
            <a:r>
              <a:rPr lang="en-US" sz="1200" i="1" dirty="0">
                <a:solidFill>
                  <a:schemeClr val="accent3"/>
                </a:solidFill>
              </a:rPr>
              <a:t>former manufacturing</a:t>
            </a:r>
            <a:r>
              <a:rPr lang="en-US" sz="1200" dirty="0"/>
              <a:t>; cost and time consuming; difficult to scale to 15 m.</a:t>
            </a:r>
          </a:p>
          <a:p>
            <a:pPr lvl="1"/>
            <a:r>
              <a:rPr lang="en-US" sz="1200" dirty="0"/>
              <a:t>Difficult </a:t>
            </a:r>
            <a:r>
              <a:rPr lang="en-US" sz="1200" b="1" dirty="0">
                <a:solidFill>
                  <a:srgbClr val="C00000"/>
                </a:solidFill>
              </a:rPr>
              <a:t>assembly</a:t>
            </a:r>
            <a:r>
              <a:rPr lang="en-US" sz="1200" dirty="0"/>
              <a:t> for long magnets – assembly gaps reduce performance.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6DFC4-8FFD-7847-ABD4-F71F47E04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380" y="98153"/>
            <a:ext cx="1239908" cy="1242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452E60-FA70-0540-A8C8-EC73C4EF03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077" y="211741"/>
            <a:ext cx="1404470" cy="5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90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88910-F658-0648-A5EC-9C05242CA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88840"/>
            <a:ext cx="6372200" cy="3873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088D8-8017-1A45-AB26-A6721A1784E1}"/>
              </a:ext>
            </a:extLst>
          </p:cNvPr>
          <p:cNvSpPr txBox="1"/>
          <p:nvPr/>
        </p:nvSpPr>
        <p:spPr>
          <a:xfrm>
            <a:off x="6245411" y="16553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800" b="1" kern="1000" spc="30" dirty="0">
                <a:solidFill>
                  <a:srgbClr val="4F81BD"/>
                </a:solidFill>
                <a:latin typeface="+mn-lt"/>
                <a:cs typeface="Franklin Gothic Book"/>
              </a:rPr>
              <a:t>MagDev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0D98EE4-28C9-624D-9C3D-FE0133F2F535}"/>
              </a:ext>
            </a:extLst>
          </p:cNvPr>
          <p:cNvSpPr/>
          <p:nvPr/>
        </p:nvSpPr>
        <p:spPr bwMode="auto">
          <a:xfrm rot="16200000" flipV="1">
            <a:off x="5514190" y="1888463"/>
            <a:ext cx="742363" cy="610518"/>
          </a:xfrm>
          <a:custGeom>
            <a:avLst/>
            <a:gdLst>
              <a:gd name="connsiteX0" fmla="*/ 1451610 w 1451610"/>
              <a:gd name="connsiteY0" fmla="*/ 0 h 735210"/>
              <a:gd name="connsiteX1" fmla="*/ 640080 w 1451610"/>
              <a:gd name="connsiteY1" fmla="*/ 640080 h 735210"/>
              <a:gd name="connsiteX2" fmla="*/ 0 w 1451610"/>
              <a:gd name="connsiteY2" fmla="*/ 720090 h 735210"/>
              <a:gd name="connsiteX0" fmla="*/ 878130 w 878130"/>
              <a:gd name="connsiteY0" fmla="*/ 0 h 688749"/>
              <a:gd name="connsiteX1" fmla="*/ 66600 w 878130"/>
              <a:gd name="connsiteY1" fmla="*/ 640080 h 688749"/>
              <a:gd name="connsiteX2" fmla="*/ 135767 w 878130"/>
              <a:gd name="connsiteY2" fmla="*/ 602859 h 688749"/>
              <a:gd name="connsiteX0" fmla="*/ 742363 w 742363"/>
              <a:gd name="connsiteY0" fmla="*/ 0 h 604877"/>
              <a:gd name="connsiteX1" fmla="*/ 411479 w 742363"/>
              <a:gd name="connsiteY1" fmla="*/ 370449 h 604877"/>
              <a:gd name="connsiteX2" fmla="*/ 0 w 742363"/>
              <a:gd name="connsiteY2" fmla="*/ 602859 h 604877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363" h="610519">
                <a:moveTo>
                  <a:pt x="742363" y="0"/>
                </a:moveTo>
                <a:cubicBezTo>
                  <a:pt x="733058" y="160386"/>
                  <a:pt x="670998" y="355943"/>
                  <a:pt x="563879" y="452511"/>
                </a:cubicBezTo>
                <a:cubicBezTo>
                  <a:pt x="368837" y="613557"/>
                  <a:pt x="199072" y="622861"/>
                  <a:pt x="0" y="602859"/>
                </a:cubicBezTo>
              </a:path>
            </a:pathLst>
          </a:cu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C01A8-1A88-804A-A658-18E978069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817" y="1413345"/>
            <a:ext cx="7742237" cy="467995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CHART1 FCC Conceptual Design and CD1</a:t>
            </a:r>
          </a:p>
          <a:p>
            <a:r>
              <a:rPr lang="en-US" dirty="0"/>
              <a:t>CHART2 </a:t>
            </a:r>
            <a:r>
              <a:rPr lang="en-US" dirty="0" err="1"/>
              <a:t>MagDev</a:t>
            </a:r>
            <a:r>
              <a:rPr lang="en-US" dirty="0"/>
              <a:t> Goals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BOX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3F54D-E194-1245-83D7-3305F4BB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D7A90-542B-FA49-B3B4-2612EC640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7158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6714DF-C4F3-E64E-A404-41496D90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90" y="291600"/>
            <a:ext cx="6708025" cy="508500"/>
          </a:xfrm>
        </p:spPr>
        <p:txBody>
          <a:bodyPr/>
          <a:lstStyle/>
          <a:p>
            <a:r>
              <a:rPr lang="en-CH" dirty="0"/>
              <a:t>CHART MagDev Embedded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A4F28-CAB4-7840-9010-48E0A336F8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CA005B8-5A05-A546-B7F7-FE2A6BF8BE33}"/>
              </a:ext>
            </a:extLst>
          </p:cNvPr>
          <p:cNvSpPr txBox="1"/>
          <p:nvPr/>
        </p:nvSpPr>
        <p:spPr>
          <a:xfrm>
            <a:off x="1535799" y="112474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sz="11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01F05E-475E-EF48-83A7-1F840BCD8A29}"/>
              </a:ext>
            </a:extLst>
          </p:cNvPr>
          <p:cNvSpPr txBox="1"/>
          <p:nvPr/>
        </p:nvSpPr>
        <p:spPr>
          <a:xfrm>
            <a:off x="2372539" y="112474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sz="11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110339D-A286-6B4E-8D8E-7CB4AB9FC270}"/>
              </a:ext>
            </a:extLst>
          </p:cNvPr>
          <p:cNvSpPr txBox="1"/>
          <p:nvPr/>
        </p:nvSpPr>
        <p:spPr>
          <a:xfrm>
            <a:off x="3209278" y="112474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sz="11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5053879-A5A0-F84B-BBB1-2D321FDE69AC}"/>
              </a:ext>
            </a:extLst>
          </p:cNvPr>
          <p:cNvSpPr txBox="1"/>
          <p:nvPr/>
        </p:nvSpPr>
        <p:spPr>
          <a:xfrm>
            <a:off x="4046017" y="112474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sz="11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0D2DC50-6E95-C348-AE60-32BDC6694900}"/>
              </a:ext>
            </a:extLst>
          </p:cNvPr>
          <p:cNvSpPr txBox="1"/>
          <p:nvPr/>
        </p:nvSpPr>
        <p:spPr>
          <a:xfrm>
            <a:off x="4882756" y="112474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sz="11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B3B6615-CC8E-8549-BF55-7999F2FAA4F4}"/>
              </a:ext>
            </a:extLst>
          </p:cNvPr>
          <p:cNvSpPr txBox="1"/>
          <p:nvPr/>
        </p:nvSpPr>
        <p:spPr>
          <a:xfrm>
            <a:off x="5719496" y="112474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sz="11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2494EBC-3738-384C-ADC7-24B19638B710}"/>
              </a:ext>
            </a:extLst>
          </p:cNvPr>
          <p:cNvSpPr txBox="1"/>
          <p:nvPr/>
        </p:nvSpPr>
        <p:spPr>
          <a:xfrm>
            <a:off x="6556235" y="112474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sz="11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940D22E-DDFC-2743-9CDD-BD73D05573B3}"/>
              </a:ext>
            </a:extLst>
          </p:cNvPr>
          <p:cNvSpPr txBox="1"/>
          <p:nvPr/>
        </p:nvSpPr>
        <p:spPr>
          <a:xfrm>
            <a:off x="7392974" y="1124744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sz="11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2027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AAE146E-3C1A-3844-95D6-0B9DC7DFD2A7}"/>
              </a:ext>
            </a:extLst>
          </p:cNvPr>
          <p:cNvGrpSpPr/>
          <p:nvPr/>
        </p:nvGrpSpPr>
        <p:grpSpPr>
          <a:xfrm>
            <a:off x="2182727" y="1297048"/>
            <a:ext cx="5020432" cy="5130814"/>
            <a:chOff x="2349661" y="729205"/>
            <a:chExt cx="5636870" cy="4467828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AD09F37-C937-6C4A-B140-2D354EA25502}"/>
                </a:ext>
              </a:extLst>
            </p:cNvPr>
            <p:cNvCxnSpPr>
              <a:cxnSpLocks/>
            </p:cNvCxnSpPr>
            <p:nvPr/>
          </p:nvCxnSpPr>
          <p:spPr>
            <a:xfrm>
              <a:off x="2349661" y="729205"/>
              <a:ext cx="0" cy="446782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30842D7-F6E0-5C4B-9C8F-84F58B92710F}"/>
                </a:ext>
              </a:extLst>
            </p:cNvPr>
            <p:cNvCxnSpPr>
              <a:cxnSpLocks/>
            </p:cNvCxnSpPr>
            <p:nvPr/>
          </p:nvCxnSpPr>
          <p:spPr>
            <a:xfrm>
              <a:off x="3300714" y="729205"/>
              <a:ext cx="0" cy="446782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C9E979E-7AB3-3C43-9D0A-87C96A995DFC}"/>
                </a:ext>
              </a:extLst>
            </p:cNvPr>
            <p:cNvCxnSpPr>
              <a:cxnSpLocks/>
            </p:cNvCxnSpPr>
            <p:nvPr/>
          </p:nvCxnSpPr>
          <p:spPr>
            <a:xfrm>
              <a:off x="4217043" y="729205"/>
              <a:ext cx="0" cy="446782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3C9456B-A3F4-FA41-A1D4-51C009BE02FE}"/>
                </a:ext>
              </a:extLst>
            </p:cNvPr>
            <p:cNvCxnSpPr>
              <a:cxnSpLocks/>
            </p:cNvCxnSpPr>
            <p:nvPr/>
          </p:nvCxnSpPr>
          <p:spPr>
            <a:xfrm>
              <a:off x="5191245" y="729205"/>
              <a:ext cx="0" cy="446782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9061C2C-381E-5840-9D64-A7C334B753D0}"/>
                </a:ext>
              </a:extLst>
            </p:cNvPr>
            <p:cNvCxnSpPr>
              <a:cxnSpLocks/>
            </p:cNvCxnSpPr>
            <p:nvPr/>
          </p:nvCxnSpPr>
          <p:spPr>
            <a:xfrm>
              <a:off x="6103716" y="729205"/>
              <a:ext cx="0" cy="446782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6D0EAD2-755C-9948-8D9F-86D6AB96E987}"/>
                </a:ext>
              </a:extLst>
            </p:cNvPr>
            <p:cNvCxnSpPr>
              <a:cxnSpLocks/>
            </p:cNvCxnSpPr>
            <p:nvPr/>
          </p:nvCxnSpPr>
          <p:spPr>
            <a:xfrm>
              <a:off x="7047053" y="729205"/>
              <a:ext cx="0" cy="446782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9075DBE-D4F5-4848-9DE5-CFD20089607B}"/>
                </a:ext>
              </a:extLst>
            </p:cNvPr>
            <p:cNvCxnSpPr>
              <a:cxnSpLocks/>
            </p:cNvCxnSpPr>
            <p:nvPr/>
          </p:nvCxnSpPr>
          <p:spPr>
            <a:xfrm>
              <a:off x="7986531" y="729205"/>
              <a:ext cx="0" cy="446782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87" name="Chevron 86">
            <a:extLst>
              <a:ext uri="{FF2B5EF4-FFF2-40B4-BE49-F238E27FC236}">
                <a16:creationId xmlns:a16="http://schemas.microsoft.com/office/drawing/2014/main" id="{6ED080BC-FA2C-354C-987F-B84CF46C5921}"/>
              </a:ext>
            </a:extLst>
          </p:cNvPr>
          <p:cNvSpPr/>
          <p:nvPr/>
        </p:nvSpPr>
        <p:spPr>
          <a:xfrm>
            <a:off x="5083154" y="1888745"/>
            <a:ext cx="2867278" cy="248120"/>
          </a:xfrm>
          <a:prstGeom prst="chevron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CHART3</a:t>
            </a:r>
          </a:p>
        </p:txBody>
      </p:sp>
      <p:sp>
        <p:nvSpPr>
          <p:cNvPr id="88" name="Chevron 87">
            <a:extLst>
              <a:ext uri="{FF2B5EF4-FFF2-40B4-BE49-F238E27FC236}">
                <a16:creationId xmlns:a16="http://schemas.microsoft.com/office/drawing/2014/main" id="{C71A5D35-C2AE-754E-895A-A35A349C5CB8}"/>
              </a:ext>
            </a:extLst>
          </p:cNvPr>
          <p:cNvSpPr/>
          <p:nvPr/>
        </p:nvSpPr>
        <p:spPr>
          <a:xfrm>
            <a:off x="1275544" y="1887332"/>
            <a:ext cx="3843814" cy="248120"/>
          </a:xfrm>
          <a:prstGeom prst="chevron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CHART2</a:t>
            </a:r>
          </a:p>
        </p:txBody>
      </p:sp>
      <p:sp>
        <p:nvSpPr>
          <p:cNvPr id="89" name="Pentagon 88">
            <a:extLst>
              <a:ext uri="{FF2B5EF4-FFF2-40B4-BE49-F238E27FC236}">
                <a16:creationId xmlns:a16="http://schemas.microsoft.com/office/drawing/2014/main" id="{FEDF1AF2-E5AD-C344-A2CC-6098EF995387}"/>
              </a:ext>
            </a:extLst>
          </p:cNvPr>
          <p:cNvSpPr/>
          <p:nvPr/>
        </p:nvSpPr>
        <p:spPr>
          <a:xfrm>
            <a:off x="-58952" y="1887332"/>
            <a:ext cx="1374013" cy="248120"/>
          </a:xfrm>
          <a:prstGeom prst="homePlate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12137B3-16AB-8044-8B5D-5378B85608AD}"/>
              </a:ext>
            </a:extLst>
          </p:cNvPr>
          <p:cNvSpPr txBox="1"/>
          <p:nvPr/>
        </p:nvSpPr>
        <p:spPr>
          <a:xfrm>
            <a:off x="122109" y="3289909"/>
            <a:ext cx="1598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H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b="1" dirty="0">
                <a:solidFill>
                  <a:srgbClr val="BF504C"/>
                </a:solidFill>
                <a:latin typeface="Calibri" panose="020F0502020204030204"/>
                <a:ea typeface="+mn-ea"/>
                <a:cs typeface="+mn-cs"/>
              </a:rPr>
              <a:t>Enabling Technologies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88CFA3-2FED-0040-BC3E-CD3AB8344B29}"/>
              </a:ext>
            </a:extLst>
          </p:cNvPr>
          <p:cNvSpPr txBox="1"/>
          <p:nvPr/>
        </p:nvSpPr>
        <p:spPr>
          <a:xfrm>
            <a:off x="122109" y="2708920"/>
            <a:ext cx="106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H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b="1" dirty="0">
                <a:solidFill>
                  <a:srgbClr val="4BACC5"/>
                </a:solidFill>
                <a:latin typeface="Calibri" panose="020F0502020204030204"/>
                <a:ea typeface="+mn-ea"/>
                <a:cs typeface="+mn-cs"/>
              </a:rPr>
              <a:t>Infrastructure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F4C10D-71AA-8641-8B3D-6CEDF943AA91}"/>
              </a:ext>
            </a:extLst>
          </p:cNvPr>
          <p:cNvSpPr txBox="1"/>
          <p:nvPr/>
        </p:nvSpPr>
        <p:spPr>
          <a:xfrm>
            <a:off x="128277" y="3981399"/>
            <a:ext cx="1169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H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b="1" dirty="0">
                <a:solidFill>
                  <a:srgbClr val="4E81BD"/>
                </a:solidFill>
                <a:latin typeface="Calibri" panose="020F0502020204030204"/>
                <a:ea typeface="+mn-ea"/>
                <a:cs typeface="+mn-cs"/>
              </a:rPr>
              <a:t>LTS Magnt R&amp;D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5E7A3CE-A2B4-4B41-AEA1-9B73563C560C}"/>
              </a:ext>
            </a:extLst>
          </p:cNvPr>
          <p:cNvSpPr txBox="1"/>
          <p:nvPr/>
        </p:nvSpPr>
        <p:spPr>
          <a:xfrm>
            <a:off x="132544" y="5228889"/>
            <a:ext cx="1213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H"/>
            </a:defPPr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H" b="1" dirty="0">
                <a:solidFill>
                  <a:srgbClr val="F79645"/>
                </a:solidFill>
                <a:latin typeface="Calibri" panose="020F0502020204030204"/>
                <a:ea typeface="+mn-ea"/>
                <a:cs typeface="+mn-cs"/>
              </a:rPr>
              <a:t>HTS Magnt R&amp;D</a:t>
            </a:r>
          </a:p>
        </p:txBody>
      </p:sp>
      <p:sp>
        <p:nvSpPr>
          <p:cNvPr id="102" name="Chevron 101">
            <a:extLst>
              <a:ext uri="{FF2B5EF4-FFF2-40B4-BE49-F238E27FC236}">
                <a16:creationId xmlns:a16="http://schemas.microsoft.com/office/drawing/2014/main" id="{BEA64D91-5F6F-1B4C-B530-42DADE291F60}"/>
              </a:ext>
            </a:extLst>
          </p:cNvPr>
          <p:cNvSpPr/>
          <p:nvPr/>
        </p:nvSpPr>
        <p:spPr>
          <a:xfrm>
            <a:off x="3463570" y="2960750"/>
            <a:ext cx="1655789" cy="248120"/>
          </a:xfrm>
          <a:prstGeom prst="chevron">
            <a:avLst/>
          </a:prstGeom>
          <a:solidFill>
            <a:srgbClr val="4BACC5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1789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Welding Press</a:t>
            </a:r>
          </a:p>
        </p:txBody>
      </p:sp>
      <p:sp>
        <p:nvSpPr>
          <p:cNvPr id="103" name="Chevron 102">
            <a:extLst>
              <a:ext uri="{FF2B5EF4-FFF2-40B4-BE49-F238E27FC236}">
                <a16:creationId xmlns:a16="http://schemas.microsoft.com/office/drawing/2014/main" id="{FC4AAA60-E9B2-E146-9FBC-F9D3A8744F32}"/>
              </a:ext>
            </a:extLst>
          </p:cNvPr>
          <p:cNvSpPr/>
          <p:nvPr/>
        </p:nvSpPr>
        <p:spPr>
          <a:xfrm>
            <a:off x="1275544" y="2959337"/>
            <a:ext cx="2210691" cy="248120"/>
          </a:xfrm>
          <a:prstGeom prst="chevron">
            <a:avLst/>
          </a:prstGeom>
          <a:solidFill>
            <a:srgbClr val="4BACC5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1789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MagDev Lab, CF Test Station Upgrade</a:t>
            </a:r>
          </a:p>
        </p:txBody>
      </p:sp>
      <p:sp>
        <p:nvSpPr>
          <p:cNvPr id="104" name="Pentagon 103">
            <a:extLst>
              <a:ext uri="{FF2B5EF4-FFF2-40B4-BE49-F238E27FC236}">
                <a16:creationId xmlns:a16="http://schemas.microsoft.com/office/drawing/2014/main" id="{26E17EE8-66C3-EB49-BE05-705D04629529}"/>
              </a:ext>
            </a:extLst>
          </p:cNvPr>
          <p:cNvSpPr/>
          <p:nvPr/>
        </p:nvSpPr>
        <p:spPr>
          <a:xfrm>
            <a:off x="-75065" y="2957923"/>
            <a:ext cx="1390124" cy="240938"/>
          </a:xfrm>
          <a:prstGeom prst="homePlate">
            <a:avLst/>
          </a:prstGeom>
          <a:solidFill>
            <a:srgbClr val="4BACC5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1789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Furnace, VI</a:t>
            </a:r>
          </a:p>
        </p:txBody>
      </p:sp>
      <p:sp>
        <p:nvSpPr>
          <p:cNvPr id="105" name="Chevron 104">
            <a:extLst>
              <a:ext uri="{FF2B5EF4-FFF2-40B4-BE49-F238E27FC236}">
                <a16:creationId xmlns:a16="http://schemas.microsoft.com/office/drawing/2014/main" id="{9A9A8E26-61B8-1742-8748-316CF06C840F}"/>
              </a:ext>
            </a:extLst>
          </p:cNvPr>
          <p:cNvSpPr/>
          <p:nvPr/>
        </p:nvSpPr>
        <p:spPr>
          <a:xfrm>
            <a:off x="5085138" y="2957923"/>
            <a:ext cx="1655789" cy="248120"/>
          </a:xfrm>
          <a:prstGeom prst="chevron">
            <a:avLst/>
          </a:prstGeom>
          <a:solidFill>
            <a:srgbClr val="4BACC5">
              <a:alpha val="34118"/>
            </a:srgbClr>
          </a:solidFill>
          <a:ln w="12700" cap="flat" cmpd="sng" algn="ctr">
            <a:solidFill>
              <a:srgbClr val="178992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17899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Testing</a:t>
            </a:r>
          </a:p>
        </p:txBody>
      </p:sp>
      <p:sp>
        <p:nvSpPr>
          <p:cNvPr id="106" name="Pentagon 105">
            <a:extLst>
              <a:ext uri="{FF2B5EF4-FFF2-40B4-BE49-F238E27FC236}">
                <a16:creationId xmlns:a16="http://schemas.microsoft.com/office/drawing/2014/main" id="{C2AF9E14-A6DF-9B40-877D-ADBE74351736}"/>
              </a:ext>
            </a:extLst>
          </p:cNvPr>
          <p:cNvSpPr/>
          <p:nvPr/>
        </p:nvSpPr>
        <p:spPr>
          <a:xfrm>
            <a:off x="1775413" y="3354954"/>
            <a:ext cx="3343945" cy="121751"/>
          </a:xfrm>
          <a:prstGeom prst="homePlate">
            <a:avLst/>
          </a:prstGeom>
          <a:solidFill>
            <a:srgbClr val="BF504C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8C44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Resins and constitutive modeling</a:t>
            </a:r>
          </a:p>
        </p:txBody>
      </p:sp>
      <p:sp>
        <p:nvSpPr>
          <p:cNvPr id="107" name="Pentagon 106">
            <a:extLst>
              <a:ext uri="{FF2B5EF4-FFF2-40B4-BE49-F238E27FC236}">
                <a16:creationId xmlns:a16="http://schemas.microsoft.com/office/drawing/2014/main" id="{1921D6E9-ABFD-AB40-954E-81917450830C}"/>
              </a:ext>
            </a:extLst>
          </p:cNvPr>
          <p:cNvSpPr/>
          <p:nvPr/>
        </p:nvSpPr>
        <p:spPr>
          <a:xfrm>
            <a:off x="2175159" y="3540997"/>
            <a:ext cx="2241374" cy="144331"/>
          </a:xfrm>
          <a:prstGeom prst="homePlate">
            <a:avLst/>
          </a:prstGeom>
          <a:solidFill>
            <a:srgbClr val="BF504C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8C44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Sizing, Curing, Coil composite analysis</a:t>
            </a:r>
          </a:p>
        </p:txBody>
      </p:sp>
      <p:sp>
        <p:nvSpPr>
          <p:cNvPr id="108" name="Pentagon 107">
            <a:extLst>
              <a:ext uri="{FF2B5EF4-FFF2-40B4-BE49-F238E27FC236}">
                <a16:creationId xmlns:a16="http://schemas.microsoft.com/office/drawing/2014/main" id="{020FB3D1-AF0F-914F-A8F4-51DD0A182A3A}"/>
              </a:ext>
            </a:extLst>
          </p:cNvPr>
          <p:cNvSpPr/>
          <p:nvPr/>
        </p:nvSpPr>
        <p:spPr>
          <a:xfrm>
            <a:off x="1594915" y="3751378"/>
            <a:ext cx="2465551" cy="141162"/>
          </a:xfrm>
          <a:prstGeom prst="homePlate">
            <a:avLst/>
          </a:prstGeom>
          <a:solidFill>
            <a:srgbClr val="BF504C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8C44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Interfaces Bonding, Sliding</a:t>
            </a:r>
          </a:p>
        </p:txBody>
      </p:sp>
      <p:sp>
        <p:nvSpPr>
          <p:cNvPr id="109" name="Pentagon 108">
            <a:extLst>
              <a:ext uri="{FF2B5EF4-FFF2-40B4-BE49-F238E27FC236}">
                <a16:creationId xmlns:a16="http://schemas.microsoft.com/office/drawing/2014/main" id="{C92FA538-6594-B146-BD1E-D2CC18F9A842}"/>
              </a:ext>
            </a:extLst>
          </p:cNvPr>
          <p:cNvSpPr/>
          <p:nvPr/>
        </p:nvSpPr>
        <p:spPr>
          <a:xfrm>
            <a:off x="2894893" y="3958591"/>
            <a:ext cx="2224463" cy="141162"/>
          </a:xfrm>
          <a:prstGeom prst="homePlate">
            <a:avLst/>
          </a:prstGeom>
          <a:solidFill>
            <a:srgbClr val="BF504C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8C44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</a:p>
        </p:txBody>
      </p:sp>
      <p:sp>
        <p:nvSpPr>
          <p:cNvPr id="110" name="Pentagon 109">
            <a:extLst>
              <a:ext uri="{FF2B5EF4-FFF2-40B4-BE49-F238E27FC236}">
                <a16:creationId xmlns:a16="http://schemas.microsoft.com/office/drawing/2014/main" id="{3DF85E1E-8620-E04A-97A6-5669E4C988BF}"/>
              </a:ext>
            </a:extLst>
          </p:cNvPr>
          <p:cNvSpPr/>
          <p:nvPr/>
        </p:nvSpPr>
        <p:spPr>
          <a:xfrm>
            <a:off x="-75065" y="4227728"/>
            <a:ext cx="1351148" cy="246707"/>
          </a:xfrm>
          <a:prstGeom prst="homePlate">
            <a:avLst/>
          </a:prstGeom>
          <a:solidFill>
            <a:srgbClr val="4E81BD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CD1</a:t>
            </a:r>
          </a:p>
        </p:txBody>
      </p:sp>
      <p:sp>
        <p:nvSpPr>
          <p:cNvPr id="111" name="Chevron 110">
            <a:extLst>
              <a:ext uri="{FF2B5EF4-FFF2-40B4-BE49-F238E27FC236}">
                <a16:creationId xmlns:a16="http://schemas.microsoft.com/office/drawing/2014/main" id="{08B35052-3E4D-9647-B9F6-3AE6147553D8}"/>
              </a:ext>
            </a:extLst>
          </p:cNvPr>
          <p:cNvSpPr/>
          <p:nvPr/>
        </p:nvSpPr>
        <p:spPr>
          <a:xfrm>
            <a:off x="1227145" y="4227728"/>
            <a:ext cx="2210691" cy="248120"/>
          </a:xfrm>
          <a:prstGeom prst="chevron">
            <a:avLst/>
          </a:prstGeom>
          <a:solidFill>
            <a:srgbClr val="4E81BD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Program</a:t>
            </a:r>
          </a:p>
        </p:txBody>
      </p:sp>
      <p:sp>
        <p:nvSpPr>
          <p:cNvPr id="112" name="Chevron 111">
            <a:extLst>
              <a:ext uri="{FF2B5EF4-FFF2-40B4-BE49-F238E27FC236}">
                <a16:creationId xmlns:a16="http://schemas.microsoft.com/office/drawing/2014/main" id="{DDA67332-5D8D-E54B-98E3-FE3FF29860F5}"/>
              </a:ext>
            </a:extLst>
          </p:cNvPr>
          <p:cNvSpPr/>
          <p:nvPr/>
        </p:nvSpPr>
        <p:spPr>
          <a:xfrm>
            <a:off x="3398740" y="4227728"/>
            <a:ext cx="1715874" cy="248120"/>
          </a:xfrm>
          <a:prstGeom prst="chevron">
            <a:avLst/>
          </a:prstGeom>
          <a:solidFill>
            <a:srgbClr val="4E81BD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 Collaboration US-MDP</a:t>
            </a:r>
          </a:p>
        </p:txBody>
      </p:sp>
      <p:sp>
        <p:nvSpPr>
          <p:cNvPr id="113" name="Pentagon 112">
            <a:extLst>
              <a:ext uri="{FF2B5EF4-FFF2-40B4-BE49-F238E27FC236}">
                <a16:creationId xmlns:a16="http://schemas.microsoft.com/office/drawing/2014/main" id="{A8DD11DC-4A66-3540-A16C-69A3943F56B7}"/>
              </a:ext>
            </a:extLst>
          </p:cNvPr>
          <p:cNvSpPr/>
          <p:nvPr/>
        </p:nvSpPr>
        <p:spPr>
          <a:xfrm>
            <a:off x="2182727" y="4533470"/>
            <a:ext cx="929810" cy="248120"/>
          </a:xfrm>
          <a:prstGeom prst="homePlate">
            <a:avLst/>
          </a:prstGeom>
          <a:solidFill>
            <a:srgbClr val="4E81BD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HFM Concept Study</a:t>
            </a:r>
          </a:p>
        </p:txBody>
      </p:sp>
      <p:sp>
        <p:nvSpPr>
          <p:cNvPr id="114" name="Chevron 113">
            <a:extLst>
              <a:ext uri="{FF2B5EF4-FFF2-40B4-BE49-F238E27FC236}">
                <a16:creationId xmlns:a16="http://schemas.microsoft.com/office/drawing/2014/main" id="{99BD6900-186F-8141-9C3A-261972001D94}"/>
              </a:ext>
            </a:extLst>
          </p:cNvPr>
          <p:cNvSpPr/>
          <p:nvPr/>
        </p:nvSpPr>
        <p:spPr>
          <a:xfrm>
            <a:off x="3053620" y="4533470"/>
            <a:ext cx="720792" cy="248120"/>
          </a:xfrm>
          <a:prstGeom prst="chevron">
            <a:avLst/>
          </a:prstGeom>
          <a:solidFill>
            <a:srgbClr val="4E81BD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Tech. Coil </a:t>
            </a:r>
          </a:p>
        </p:txBody>
      </p:sp>
      <p:sp>
        <p:nvSpPr>
          <p:cNvPr id="115" name="Chevron 114">
            <a:extLst>
              <a:ext uri="{FF2B5EF4-FFF2-40B4-BE49-F238E27FC236}">
                <a16:creationId xmlns:a16="http://schemas.microsoft.com/office/drawing/2014/main" id="{B7351B6A-E55C-DD49-8CD6-8E24D67C62B3}"/>
              </a:ext>
            </a:extLst>
          </p:cNvPr>
          <p:cNvSpPr/>
          <p:nvPr/>
        </p:nvSpPr>
        <p:spPr>
          <a:xfrm>
            <a:off x="3723720" y="4533470"/>
            <a:ext cx="720792" cy="248120"/>
          </a:xfrm>
          <a:prstGeom prst="chevron">
            <a:avLst/>
          </a:prstGeom>
          <a:solidFill>
            <a:srgbClr val="4E81BD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Tech. Coil </a:t>
            </a:r>
          </a:p>
        </p:txBody>
      </p:sp>
      <p:sp>
        <p:nvSpPr>
          <p:cNvPr id="116" name="Chevron 115">
            <a:extLst>
              <a:ext uri="{FF2B5EF4-FFF2-40B4-BE49-F238E27FC236}">
                <a16:creationId xmlns:a16="http://schemas.microsoft.com/office/drawing/2014/main" id="{B0F187C3-2C50-B74E-AB1D-B5A5A4BDBFBC}"/>
              </a:ext>
            </a:extLst>
          </p:cNvPr>
          <p:cNvSpPr/>
          <p:nvPr/>
        </p:nvSpPr>
        <p:spPr>
          <a:xfrm>
            <a:off x="4393821" y="4533470"/>
            <a:ext cx="720792" cy="248120"/>
          </a:xfrm>
          <a:prstGeom prst="chevron">
            <a:avLst/>
          </a:prstGeom>
          <a:solidFill>
            <a:srgbClr val="4E81BD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Tech. Coil </a:t>
            </a:r>
          </a:p>
        </p:txBody>
      </p:sp>
      <p:sp>
        <p:nvSpPr>
          <p:cNvPr id="117" name="Pentagon 116">
            <a:extLst>
              <a:ext uri="{FF2B5EF4-FFF2-40B4-BE49-F238E27FC236}">
                <a16:creationId xmlns:a16="http://schemas.microsoft.com/office/drawing/2014/main" id="{4B75D874-1AE4-EA41-BAFA-3CD57775DE3A}"/>
              </a:ext>
            </a:extLst>
          </p:cNvPr>
          <p:cNvSpPr/>
          <p:nvPr/>
        </p:nvSpPr>
        <p:spPr>
          <a:xfrm>
            <a:off x="1965116" y="5227047"/>
            <a:ext cx="1908267" cy="248120"/>
          </a:xfrm>
          <a:prstGeom prst="homePlate">
            <a:avLst/>
          </a:prstGeom>
          <a:solidFill>
            <a:srgbClr val="F79645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SuperBend Technology Demo</a:t>
            </a:r>
          </a:p>
        </p:txBody>
      </p:sp>
      <p:sp>
        <p:nvSpPr>
          <p:cNvPr id="118" name="Chevron 117">
            <a:extLst>
              <a:ext uri="{FF2B5EF4-FFF2-40B4-BE49-F238E27FC236}">
                <a16:creationId xmlns:a16="http://schemas.microsoft.com/office/drawing/2014/main" id="{A3734E5B-068B-364C-A637-33FEC52F953A}"/>
              </a:ext>
            </a:extLst>
          </p:cNvPr>
          <p:cNvSpPr/>
          <p:nvPr/>
        </p:nvSpPr>
        <p:spPr>
          <a:xfrm>
            <a:off x="3811762" y="5231941"/>
            <a:ext cx="1302851" cy="248120"/>
          </a:xfrm>
          <a:prstGeom prst="chevron">
            <a:avLst/>
          </a:prstGeom>
          <a:solidFill>
            <a:srgbClr val="F79645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HFM CableTech</a:t>
            </a:r>
          </a:p>
        </p:txBody>
      </p:sp>
      <p:sp>
        <p:nvSpPr>
          <p:cNvPr id="119" name="Pentagon 118">
            <a:extLst>
              <a:ext uri="{FF2B5EF4-FFF2-40B4-BE49-F238E27FC236}">
                <a16:creationId xmlns:a16="http://schemas.microsoft.com/office/drawing/2014/main" id="{8DFC840A-836D-6441-836C-A7C04FAF18D8}"/>
              </a:ext>
            </a:extLst>
          </p:cNvPr>
          <p:cNvSpPr/>
          <p:nvPr/>
        </p:nvSpPr>
        <p:spPr>
          <a:xfrm>
            <a:off x="3037476" y="5539359"/>
            <a:ext cx="2077136" cy="248120"/>
          </a:xfrm>
          <a:prstGeom prst="homePlate">
            <a:avLst/>
          </a:prstGeom>
          <a:solidFill>
            <a:srgbClr val="F79645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HTS Feasibility Study</a:t>
            </a:r>
          </a:p>
        </p:txBody>
      </p:sp>
      <p:sp>
        <p:nvSpPr>
          <p:cNvPr id="120" name="Chevron 119">
            <a:extLst>
              <a:ext uri="{FF2B5EF4-FFF2-40B4-BE49-F238E27FC236}">
                <a16:creationId xmlns:a16="http://schemas.microsoft.com/office/drawing/2014/main" id="{7662E97B-C06E-7444-B495-6724308AF30F}"/>
              </a:ext>
            </a:extLst>
          </p:cNvPr>
          <p:cNvSpPr/>
          <p:nvPr/>
        </p:nvSpPr>
        <p:spPr>
          <a:xfrm>
            <a:off x="5068611" y="4535095"/>
            <a:ext cx="2881809" cy="248120"/>
          </a:xfrm>
          <a:prstGeom prst="chevron">
            <a:avLst/>
          </a:prstGeom>
          <a:solidFill>
            <a:srgbClr val="4E81BD">
              <a:alpha val="34118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T Technology Program</a:t>
            </a:r>
          </a:p>
        </p:txBody>
      </p:sp>
      <p:sp>
        <p:nvSpPr>
          <p:cNvPr id="121" name="Chevron 120">
            <a:extLst>
              <a:ext uri="{FF2B5EF4-FFF2-40B4-BE49-F238E27FC236}">
                <a16:creationId xmlns:a16="http://schemas.microsoft.com/office/drawing/2014/main" id="{3590A249-BF49-0E4A-9F31-A841DEE009E2}"/>
              </a:ext>
            </a:extLst>
          </p:cNvPr>
          <p:cNvSpPr/>
          <p:nvPr/>
        </p:nvSpPr>
        <p:spPr>
          <a:xfrm>
            <a:off x="5055656" y="5236835"/>
            <a:ext cx="2881809" cy="248120"/>
          </a:xfrm>
          <a:prstGeom prst="chevron">
            <a:avLst/>
          </a:prstGeom>
          <a:solidFill>
            <a:srgbClr val="F79645">
              <a:alpha val="34118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T Technology Program</a:t>
            </a:r>
          </a:p>
        </p:txBody>
      </p:sp>
      <p:sp>
        <p:nvSpPr>
          <p:cNvPr id="122" name="Pentagon 121">
            <a:extLst>
              <a:ext uri="{FF2B5EF4-FFF2-40B4-BE49-F238E27FC236}">
                <a16:creationId xmlns:a16="http://schemas.microsoft.com/office/drawing/2014/main" id="{ADC02629-1A3B-7541-9E1D-0D6E5B44BCB1}"/>
              </a:ext>
            </a:extLst>
          </p:cNvPr>
          <p:cNvSpPr/>
          <p:nvPr/>
        </p:nvSpPr>
        <p:spPr>
          <a:xfrm>
            <a:off x="3029775" y="4836324"/>
            <a:ext cx="2084836" cy="248120"/>
          </a:xfrm>
          <a:prstGeom prst="homePlate">
            <a:avLst/>
          </a:prstGeom>
          <a:solidFill>
            <a:srgbClr val="4E81BD">
              <a:alpha val="3411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9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Subscale sample manufacturing</a:t>
            </a:r>
          </a:p>
        </p:txBody>
      </p:sp>
      <p:sp>
        <p:nvSpPr>
          <p:cNvPr id="123" name="Chevron 122">
            <a:extLst>
              <a:ext uri="{FF2B5EF4-FFF2-40B4-BE49-F238E27FC236}">
                <a16:creationId xmlns:a16="http://schemas.microsoft.com/office/drawing/2014/main" id="{E8E92AEB-A13E-3841-836C-3EAEA970DEAF}"/>
              </a:ext>
            </a:extLst>
          </p:cNvPr>
          <p:cNvSpPr/>
          <p:nvPr/>
        </p:nvSpPr>
        <p:spPr>
          <a:xfrm>
            <a:off x="5710982" y="1450165"/>
            <a:ext cx="1655789" cy="248120"/>
          </a:xfrm>
          <a:prstGeom prst="chevron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ESPP Update</a:t>
            </a:r>
          </a:p>
        </p:txBody>
      </p:sp>
      <p:sp>
        <p:nvSpPr>
          <p:cNvPr id="124" name="Chevron 123">
            <a:extLst>
              <a:ext uri="{FF2B5EF4-FFF2-40B4-BE49-F238E27FC236}">
                <a16:creationId xmlns:a16="http://schemas.microsoft.com/office/drawing/2014/main" id="{DFFD525E-5DFA-CF4E-BC6E-F6C8C7B2C2BD}"/>
              </a:ext>
            </a:extLst>
          </p:cNvPr>
          <p:cNvSpPr/>
          <p:nvPr/>
        </p:nvSpPr>
        <p:spPr>
          <a:xfrm>
            <a:off x="218493" y="1463376"/>
            <a:ext cx="1655789" cy="248120"/>
          </a:xfrm>
          <a:prstGeom prst="chevron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ESPP Update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85674ACB-37D4-E945-99A8-549872558D8B}"/>
              </a:ext>
            </a:extLst>
          </p:cNvPr>
          <p:cNvSpPr/>
          <p:nvPr/>
        </p:nvSpPr>
        <p:spPr bwMode="auto">
          <a:xfrm>
            <a:off x="2815322" y="4258398"/>
            <a:ext cx="548099" cy="548099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69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DFF3A7-54B5-C14C-A3E4-380B573B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MagDev Laboratory and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3414F-7F6B-9444-BB33-48A3FCEE4D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pic>
        <p:nvPicPr>
          <p:cNvPr id="14" name="Picture 13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4FB9F1B9-4AD0-0846-9C99-9EEA294D21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38" y="5374371"/>
            <a:ext cx="755260" cy="857209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9ABC964-4370-F94B-95EF-945D2E073E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37" y="4350917"/>
            <a:ext cx="755260" cy="9746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2F5F05-3BB7-CF47-9E29-E42D79437370}"/>
              </a:ext>
            </a:extLst>
          </p:cNvPr>
          <p:cNvSpPr txBox="1"/>
          <p:nvPr/>
        </p:nvSpPr>
        <p:spPr>
          <a:xfrm>
            <a:off x="7563734" y="1651840"/>
            <a:ext cx="968706" cy="968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kern="1000" spc="30" dirty="0">
                <a:latin typeface="+mn-lt"/>
                <a:cs typeface="Franklin Gothic Book"/>
              </a:rPr>
              <a:t>Christoph Hug</a:t>
            </a:r>
            <a:br>
              <a:rPr lang="en-CH" sz="1200" kern="1000" spc="30" dirty="0">
                <a:latin typeface="+mn-lt"/>
                <a:cs typeface="Franklin Gothic Book"/>
              </a:rPr>
            </a:br>
            <a:r>
              <a:rPr lang="en-CH" sz="1200" i="1" kern="1000" spc="30" dirty="0">
                <a:latin typeface="+mn-lt"/>
                <a:cs typeface="Franklin Gothic Book"/>
              </a:rPr>
              <a:t>Technician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55EA6C-956A-2640-BD26-E029FD2AAEC3}"/>
              </a:ext>
            </a:extLst>
          </p:cNvPr>
          <p:cNvSpPr txBox="1"/>
          <p:nvPr/>
        </p:nvSpPr>
        <p:spPr>
          <a:xfrm>
            <a:off x="7563734" y="2647512"/>
            <a:ext cx="968706" cy="968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kern="1000" spc="30" dirty="0">
                <a:latin typeface="+mn-lt"/>
                <a:cs typeface="Franklin Gothic Book"/>
              </a:rPr>
              <a:t>Michael Daly</a:t>
            </a:r>
            <a:br>
              <a:rPr lang="en-CH" sz="1200" kern="1000" spc="30" dirty="0">
                <a:latin typeface="+mn-lt"/>
                <a:cs typeface="Franklin Gothic Book"/>
              </a:rPr>
            </a:br>
            <a:r>
              <a:rPr lang="en-CH" sz="1200" i="1" kern="1000" spc="30" dirty="0">
                <a:latin typeface="+mn-lt"/>
                <a:cs typeface="Franklin Gothic Book"/>
              </a:rPr>
              <a:t>LTS, BOX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FAE22-7E1E-1C48-BD7E-28C4BA7DA15A}"/>
              </a:ext>
            </a:extLst>
          </p:cNvPr>
          <p:cNvSpPr txBox="1"/>
          <p:nvPr/>
        </p:nvSpPr>
        <p:spPr>
          <a:xfrm>
            <a:off x="7563734" y="3697781"/>
            <a:ext cx="968706" cy="968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kern="1000" spc="30" dirty="0">
                <a:latin typeface="+mn-lt"/>
                <a:cs typeface="Franklin Gothic Book"/>
              </a:rPr>
              <a:t>André Brem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i="1" kern="1000" spc="30" dirty="0">
                <a:latin typeface="+mn-lt"/>
                <a:cs typeface="Franklin Gothic Book"/>
              </a:rPr>
              <a:t>Materials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0764B4-25D7-0645-A420-1E19407432B5}"/>
              </a:ext>
            </a:extLst>
          </p:cNvPr>
          <p:cNvSpPr txBox="1"/>
          <p:nvPr/>
        </p:nvSpPr>
        <p:spPr>
          <a:xfrm>
            <a:off x="7563734" y="4618300"/>
            <a:ext cx="968706" cy="968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kern="1000" spc="30" dirty="0">
                <a:latin typeface="+mn-lt"/>
                <a:cs typeface="Franklin Gothic Book"/>
              </a:rPr>
              <a:t>Jaap Kosse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i="1" kern="1000" spc="30" dirty="0">
                <a:latin typeface="+mn-lt"/>
                <a:cs typeface="Franklin Gothic Book"/>
              </a:rPr>
              <a:t>REBCO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AB096-FE44-8142-8F21-7C023B83922D}"/>
              </a:ext>
            </a:extLst>
          </p:cNvPr>
          <p:cNvSpPr txBox="1"/>
          <p:nvPr/>
        </p:nvSpPr>
        <p:spPr>
          <a:xfrm>
            <a:off x="7563734" y="5587005"/>
            <a:ext cx="968706" cy="968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kern="1000" spc="30" dirty="0">
                <a:latin typeface="+mn-lt"/>
                <a:cs typeface="Franklin Gothic Book"/>
              </a:rPr>
              <a:t>Dariusz Pullikowksi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i="1" kern="1000" spc="30" dirty="0">
                <a:latin typeface="+mn-lt"/>
                <a:cs typeface="Franklin Gothic Book"/>
              </a:rPr>
              <a:t>LTS, starting June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E54437-5095-954D-97E1-DEB95A8A46B5}"/>
              </a:ext>
            </a:extLst>
          </p:cNvPr>
          <p:cNvGrpSpPr/>
          <p:nvPr/>
        </p:nvGrpSpPr>
        <p:grpSpPr>
          <a:xfrm>
            <a:off x="827584" y="2854169"/>
            <a:ext cx="5273803" cy="3383143"/>
            <a:chOff x="827584" y="2780928"/>
            <a:chExt cx="6048672" cy="3880221"/>
          </a:xfrm>
        </p:grpSpPr>
        <p:pic>
          <p:nvPicPr>
            <p:cNvPr id="6" name="Picture 5" descr="A picture containing indoor, worktable, cluttered&#10;&#10;Description automatically generated">
              <a:extLst>
                <a:ext uri="{FF2B5EF4-FFF2-40B4-BE49-F238E27FC236}">
                  <a16:creationId xmlns:a16="http://schemas.microsoft.com/office/drawing/2014/main" id="{35870759-AFFF-3F4C-906B-FEF310A8B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584" y="2780928"/>
              <a:ext cx="6048672" cy="388022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1EC807-30F3-EC45-B9E6-E41A4788B39A}"/>
                </a:ext>
              </a:extLst>
            </p:cNvPr>
            <p:cNvSpPr/>
            <p:nvPr/>
          </p:nvSpPr>
          <p:spPr>
            <a:xfrm>
              <a:off x="1490243" y="4561827"/>
              <a:ext cx="1173914" cy="272869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HTS Winding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145B7B-3407-5045-87A5-75E81D109D3C}"/>
                </a:ext>
              </a:extLst>
            </p:cNvPr>
            <p:cNvSpPr/>
            <p:nvPr/>
          </p:nvSpPr>
          <p:spPr>
            <a:xfrm>
              <a:off x="2241104" y="6301110"/>
              <a:ext cx="1173914" cy="272869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LTS Winding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5E6CE4-6AC5-044A-ADC5-25750869BDF0}"/>
                </a:ext>
              </a:extLst>
            </p:cNvPr>
            <p:cNvSpPr/>
            <p:nvPr/>
          </p:nvSpPr>
          <p:spPr>
            <a:xfrm>
              <a:off x="5580112" y="5187276"/>
              <a:ext cx="1097022" cy="623104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Assembly, Loading, Metrology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C111AE-D6BB-C142-9874-9C05926E38C2}"/>
                </a:ext>
              </a:extLst>
            </p:cNvPr>
            <p:cNvSpPr/>
            <p:nvPr/>
          </p:nvSpPr>
          <p:spPr>
            <a:xfrm>
              <a:off x="2555776" y="3373037"/>
              <a:ext cx="1406077" cy="272869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Heat Treatment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AC8196-85C2-514B-8BBD-C94CAF9AB506}"/>
                </a:ext>
              </a:extLst>
            </p:cNvPr>
            <p:cNvSpPr/>
            <p:nvPr/>
          </p:nvSpPr>
          <p:spPr>
            <a:xfrm>
              <a:off x="4763563" y="4233970"/>
              <a:ext cx="1406077" cy="272869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Impregnation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680D24E-A250-3348-9B30-B0603C5899E1}"/>
              </a:ext>
            </a:extLst>
          </p:cNvPr>
          <p:cNvSpPr txBox="1"/>
          <p:nvPr/>
        </p:nvSpPr>
        <p:spPr>
          <a:xfrm>
            <a:off x="827584" y="62552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H" sz="1800" kern="1000" spc="30" dirty="0" err="1">
              <a:latin typeface="+mn-lt"/>
              <a:cs typeface="Franklin Gothic Book"/>
            </a:endParaRPr>
          </a:p>
        </p:txBody>
      </p:sp>
      <p:pic>
        <p:nvPicPr>
          <p:cNvPr id="30" name="Picture 29" descr="A picture containing outdoor, road, street, truck&#10;&#10;Description automatically generated">
            <a:extLst>
              <a:ext uri="{FF2B5EF4-FFF2-40B4-BE49-F238E27FC236}">
                <a16:creationId xmlns:a16="http://schemas.microsoft.com/office/drawing/2014/main" id="{8CC08627-8ADB-014C-9DE6-0C33DC0EF1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425656"/>
            <a:ext cx="5273804" cy="1370511"/>
          </a:xfrm>
          <a:prstGeom prst="rect">
            <a:avLst/>
          </a:prstGeom>
        </p:spPr>
      </p:pic>
      <p:pic>
        <p:nvPicPr>
          <p:cNvPr id="7" name="Picture 6" descr="A picture containing person, person, wall, glasses&#10;&#10;Description automatically generated">
            <a:extLst>
              <a:ext uri="{FF2B5EF4-FFF2-40B4-BE49-F238E27FC236}">
                <a16:creationId xmlns:a16="http://schemas.microsoft.com/office/drawing/2014/main" id="{4FA2F38F-B2B2-BA4A-880E-110CFE1F81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089" y="3379946"/>
            <a:ext cx="744527" cy="925921"/>
          </a:xfrm>
          <a:prstGeom prst="rect">
            <a:avLst/>
          </a:prstGeom>
        </p:spPr>
      </p:pic>
      <p:pic>
        <p:nvPicPr>
          <p:cNvPr id="15" name="Picture 1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A4AC2A1-1F37-BD40-A552-EF04F0A668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37" y="2402123"/>
            <a:ext cx="755260" cy="939931"/>
          </a:xfrm>
          <a:prstGeom prst="rect">
            <a:avLst/>
          </a:prstGeom>
        </p:spPr>
      </p:pic>
      <p:pic>
        <p:nvPicPr>
          <p:cNvPr id="37" name="Picture 36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F77329CB-80CA-F741-9B6D-11CA0E5D2A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737" y="1425657"/>
            <a:ext cx="755260" cy="9222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9317DE-E6E5-ED46-B72F-AD2D22A09F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779" y="1365822"/>
            <a:ext cx="974689" cy="9746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63C84F-89CC-BB4A-9B50-5FC536C81B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356" y="2345796"/>
            <a:ext cx="974689" cy="9746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95A329-8AA2-504D-B2CF-AC91A91EFD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355" y="3340218"/>
            <a:ext cx="974689" cy="9746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FCB8CF-23A7-B948-A4B2-EA1A1926B8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844" y="4255716"/>
            <a:ext cx="974689" cy="10389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63A5807-8E1B-7E44-9744-0C28F15D54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400" y="5280552"/>
            <a:ext cx="974689" cy="9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149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88910-F658-0648-A5EC-9C05242CA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88840"/>
            <a:ext cx="6372200" cy="3873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088D8-8017-1A45-AB26-A6721A1784E1}"/>
              </a:ext>
            </a:extLst>
          </p:cNvPr>
          <p:cNvSpPr txBox="1"/>
          <p:nvPr/>
        </p:nvSpPr>
        <p:spPr>
          <a:xfrm>
            <a:off x="6245411" y="16553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800" b="1" kern="1000" spc="30" dirty="0">
                <a:solidFill>
                  <a:srgbClr val="4F81BD"/>
                </a:solidFill>
                <a:latin typeface="+mn-lt"/>
                <a:cs typeface="Franklin Gothic Book"/>
              </a:rPr>
              <a:t>MagDev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0D98EE4-28C9-624D-9C3D-FE0133F2F535}"/>
              </a:ext>
            </a:extLst>
          </p:cNvPr>
          <p:cNvSpPr/>
          <p:nvPr/>
        </p:nvSpPr>
        <p:spPr bwMode="auto">
          <a:xfrm rot="16200000" flipV="1">
            <a:off x="5514190" y="1888463"/>
            <a:ext cx="742363" cy="610518"/>
          </a:xfrm>
          <a:custGeom>
            <a:avLst/>
            <a:gdLst>
              <a:gd name="connsiteX0" fmla="*/ 1451610 w 1451610"/>
              <a:gd name="connsiteY0" fmla="*/ 0 h 735210"/>
              <a:gd name="connsiteX1" fmla="*/ 640080 w 1451610"/>
              <a:gd name="connsiteY1" fmla="*/ 640080 h 735210"/>
              <a:gd name="connsiteX2" fmla="*/ 0 w 1451610"/>
              <a:gd name="connsiteY2" fmla="*/ 720090 h 735210"/>
              <a:gd name="connsiteX0" fmla="*/ 878130 w 878130"/>
              <a:gd name="connsiteY0" fmla="*/ 0 h 688749"/>
              <a:gd name="connsiteX1" fmla="*/ 66600 w 878130"/>
              <a:gd name="connsiteY1" fmla="*/ 640080 h 688749"/>
              <a:gd name="connsiteX2" fmla="*/ 135767 w 878130"/>
              <a:gd name="connsiteY2" fmla="*/ 602859 h 688749"/>
              <a:gd name="connsiteX0" fmla="*/ 742363 w 742363"/>
              <a:gd name="connsiteY0" fmla="*/ 0 h 604877"/>
              <a:gd name="connsiteX1" fmla="*/ 411479 w 742363"/>
              <a:gd name="connsiteY1" fmla="*/ 370449 h 604877"/>
              <a:gd name="connsiteX2" fmla="*/ 0 w 742363"/>
              <a:gd name="connsiteY2" fmla="*/ 602859 h 604877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363" h="610519">
                <a:moveTo>
                  <a:pt x="742363" y="0"/>
                </a:moveTo>
                <a:cubicBezTo>
                  <a:pt x="733058" y="160386"/>
                  <a:pt x="670998" y="355943"/>
                  <a:pt x="563879" y="452511"/>
                </a:cubicBezTo>
                <a:cubicBezTo>
                  <a:pt x="368837" y="613557"/>
                  <a:pt x="199072" y="622861"/>
                  <a:pt x="0" y="602859"/>
                </a:cubicBezTo>
              </a:path>
            </a:pathLst>
          </a:cu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C01A8-1A88-804A-A658-18E978069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817" y="1413345"/>
            <a:ext cx="7742237" cy="467995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CHART1 FCC Conceptual Design and CD1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CHART2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MagDev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Goals</a:t>
            </a:r>
          </a:p>
          <a:p>
            <a:r>
              <a:rPr lang="en-US" dirty="0"/>
              <a:t>BOX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3F54D-E194-1245-83D7-3305F4BB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D7A90-542B-FA49-B3B4-2612EC640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6561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4AFA97-BD8A-3F4F-85CD-7FA69B27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BOX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7BE4-C64B-F846-80BC-009E4E6FE2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D018B-1B98-8548-9948-CD62CF7AF5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81" y="3505350"/>
            <a:ext cx="5351739" cy="277353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4A73E-6B6D-934A-AA11-0FD9B8C2F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413345"/>
            <a:ext cx="7742237" cy="4679951"/>
          </a:xfrm>
        </p:spPr>
        <p:txBody>
          <a:bodyPr/>
          <a:lstStyle/>
          <a:p>
            <a:r>
              <a:rPr lang="en-CH" sz="1600" dirty="0"/>
              <a:t>MagDev1 conceived the below </a:t>
            </a:r>
            <a:br>
              <a:rPr lang="en-CH" sz="1600" dirty="0"/>
            </a:br>
            <a:r>
              <a:rPr lang="en-CH" sz="1600" b="1" dirty="0">
                <a:solidFill>
                  <a:srgbClr val="4F81BD"/>
                </a:solidFill>
              </a:rPr>
              <a:t>BOnding eXperiment (BOX) </a:t>
            </a:r>
            <a:r>
              <a:rPr lang="en-CH" sz="1600" dirty="0"/>
              <a:t>to test </a:t>
            </a:r>
            <a:br>
              <a:rPr lang="en-CH" sz="1600" dirty="0"/>
            </a:br>
            <a:r>
              <a:rPr lang="en-CH" sz="1600" dirty="0"/>
              <a:t>technological solutions to the bonding problem. </a:t>
            </a:r>
          </a:p>
          <a:p>
            <a:r>
              <a:rPr lang="en-CH" sz="1600" b="1" dirty="0"/>
              <a:t>University of Twente </a:t>
            </a:r>
            <a:r>
              <a:rPr lang="en-CH" sz="1600" dirty="0"/>
              <a:t>tests the BOX samples with a </a:t>
            </a:r>
            <a:br>
              <a:rPr lang="en-CH" sz="1600" dirty="0"/>
            </a:br>
            <a:r>
              <a:rPr lang="en-CH" sz="1600" dirty="0"/>
              <a:t>SC transformer in up to 11 T background field.</a:t>
            </a:r>
          </a:p>
          <a:p>
            <a:r>
              <a:rPr lang="en-CH" sz="1600" dirty="0"/>
              <a:t>For the CCT cable, the maximum pull-out force is </a:t>
            </a:r>
            <a:br>
              <a:rPr lang="en-CH" sz="1600" dirty="0"/>
            </a:br>
            <a:r>
              <a:rPr lang="en-CH" sz="1600" dirty="0"/>
              <a:t>reached with 7.5 T background field.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F6B2A-B9E4-0E4D-B1F4-07649F433F18}"/>
              </a:ext>
            </a:extLst>
          </p:cNvPr>
          <p:cNvSpPr txBox="1"/>
          <p:nvPr/>
        </p:nvSpPr>
        <p:spPr>
          <a:xfrm>
            <a:off x="216367" y="62373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kern="1000" spc="30" dirty="0">
                <a:latin typeface="+mn-lt"/>
                <a:cs typeface="Franklin Gothic Book"/>
              </a:rPr>
              <a:t>Courtesy </a:t>
            </a:r>
            <a:r>
              <a:rPr lang="en-CH" b="1" kern="1000" spc="30" dirty="0">
                <a:latin typeface="+mn-lt"/>
                <a:cs typeface="Franklin Gothic Book"/>
              </a:rPr>
              <a:t>M. Daly </a:t>
            </a:r>
            <a:r>
              <a:rPr lang="en-CH" kern="1000" spc="30" dirty="0">
                <a:latin typeface="+mn-lt"/>
                <a:cs typeface="Franklin Gothic Book"/>
              </a:rPr>
              <a:t>et al.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6D29EBFD-719A-E34E-BBB5-B47F8EA6DD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598" y="1196752"/>
            <a:ext cx="3285930" cy="19571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F968295-9A62-0F4B-B18B-FF852C227769}"/>
              </a:ext>
            </a:extLst>
          </p:cNvPr>
          <p:cNvGrpSpPr/>
          <p:nvPr/>
        </p:nvGrpSpPr>
        <p:grpSpPr>
          <a:xfrm>
            <a:off x="6039084" y="3356992"/>
            <a:ext cx="2470085" cy="2987223"/>
            <a:chOff x="6300192" y="3555061"/>
            <a:chExt cx="2470085" cy="29872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2A8AC7-03B3-D94B-8646-1539A2BEB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041623" y="3813630"/>
              <a:ext cx="2987223" cy="247008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883F6D-320C-B342-A659-87CE307BE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3905" y="4944804"/>
              <a:ext cx="290278" cy="1240037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FABC68-9058-984A-BFF4-4D15C8BCCDDA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5776" y="4149080"/>
            <a:ext cx="288032" cy="8229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F8150B-3481-534D-A082-C1B958F054AC}"/>
              </a:ext>
            </a:extLst>
          </p:cNvPr>
          <p:cNvCxnSpPr>
            <a:cxnSpLocks/>
          </p:cNvCxnSpPr>
          <p:nvPr/>
        </p:nvCxnSpPr>
        <p:spPr bwMode="auto">
          <a:xfrm flipH="1">
            <a:off x="2843808" y="4320609"/>
            <a:ext cx="288032" cy="8229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2C3522-E97A-4949-9A3B-3EB4800618CF}"/>
              </a:ext>
            </a:extLst>
          </p:cNvPr>
          <p:cNvCxnSpPr>
            <a:cxnSpLocks/>
          </p:cNvCxnSpPr>
          <p:nvPr/>
        </p:nvCxnSpPr>
        <p:spPr bwMode="auto">
          <a:xfrm flipH="1">
            <a:off x="3108988" y="4485529"/>
            <a:ext cx="288032" cy="8229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FC7AE8-BB38-B343-A01F-3E44B38BA269}"/>
              </a:ext>
            </a:extLst>
          </p:cNvPr>
          <p:cNvCxnSpPr>
            <a:cxnSpLocks/>
          </p:cNvCxnSpPr>
          <p:nvPr/>
        </p:nvCxnSpPr>
        <p:spPr bwMode="auto">
          <a:xfrm flipH="1">
            <a:off x="3367136" y="4650449"/>
            <a:ext cx="288032" cy="82295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811C18-4E1C-4043-9859-2D83F281CF9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33382" y="4231375"/>
            <a:ext cx="288032" cy="8229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AED528-9F9A-DC48-8EAD-804E4AFC2920}"/>
              </a:ext>
            </a:extLst>
          </p:cNvPr>
          <p:cNvCxnSpPr>
            <a:cxnSpLocks/>
          </p:cNvCxnSpPr>
          <p:nvPr/>
        </p:nvCxnSpPr>
        <p:spPr bwMode="auto">
          <a:xfrm flipV="1">
            <a:off x="2991631" y="4409843"/>
            <a:ext cx="288032" cy="8229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CC5AF1-63F7-EE4F-ABAF-C66DCD41E500}"/>
              </a:ext>
            </a:extLst>
          </p:cNvPr>
          <p:cNvCxnSpPr>
            <a:cxnSpLocks/>
          </p:cNvCxnSpPr>
          <p:nvPr/>
        </p:nvCxnSpPr>
        <p:spPr bwMode="auto">
          <a:xfrm flipV="1">
            <a:off x="3240284" y="4574763"/>
            <a:ext cx="288032" cy="8229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844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4A73E-6B6D-934A-AA11-0FD9B8C2F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388" y="1485353"/>
            <a:ext cx="5572733" cy="4679951"/>
          </a:xfrm>
        </p:spPr>
        <p:txBody>
          <a:bodyPr/>
          <a:lstStyle/>
          <a:p>
            <a:r>
              <a:rPr lang="en-CH" sz="1400" dirty="0">
                <a:solidFill>
                  <a:srgbClr val="0070C0"/>
                </a:solidFill>
              </a:rPr>
              <a:t>BOX1 and BOX2</a:t>
            </a:r>
            <a:r>
              <a:rPr lang="en-CH" sz="1400" dirty="0"/>
              <a:t> were produced at PSI and tested U-Twente</a:t>
            </a:r>
            <a:br>
              <a:rPr lang="en-CH" sz="1400" dirty="0"/>
            </a:br>
            <a:r>
              <a:rPr lang="en-CH" sz="1400" dirty="0"/>
              <a:t>as a proof of concept and baseline for future improvements.</a:t>
            </a:r>
          </a:p>
          <a:p>
            <a:r>
              <a:rPr lang="en-CH" sz="1400" dirty="0">
                <a:solidFill>
                  <a:srgbClr val="0070C0"/>
                </a:solidFill>
              </a:rPr>
              <a:t>Acoustic sensors </a:t>
            </a:r>
            <a:r>
              <a:rPr lang="en-CH" sz="1400" dirty="0"/>
              <a:t>with cryogenic pre-amplifiers have been built and successfully deployed at PSI following LBNL design with </a:t>
            </a:r>
            <a:br>
              <a:rPr lang="en-CH" sz="1400" dirty="0"/>
            </a:br>
            <a:r>
              <a:rPr lang="en-CH" sz="1400" dirty="0"/>
              <a:t>support from Maxim – many thanks!</a:t>
            </a:r>
          </a:p>
          <a:p>
            <a:r>
              <a:rPr lang="en-CH" sz="1400" dirty="0"/>
              <a:t>The BOX is a true </a:t>
            </a:r>
            <a:r>
              <a:rPr lang="en-CH" sz="1400" dirty="0">
                <a:solidFill>
                  <a:srgbClr val="0070C0"/>
                </a:solidFill>
              </a:rPr>
              <a:t>fast-turnaround R&amp;D platform</a:t>
            </a:r>
            <a:r>
              <a:rPr lang="en-CH" sz="1400" dirty="0"/>
              <a:t>:</a:t>
            </a:r>
          </a:p>
          <a:p>
            <a:pPr lvl="1"/>
            <a:r>
              <a:rPr lang="en-CH" sz="1400" dirty="0"/>
              <a:t>Material cost per BOX is &lt; 1 kCHF, and test cost is ~ 5 kCHF.</a:t>
            </a:r>
          </a:p>
          <a:p>
            <a:pPr lvl="1"/>
            <a:r>
              <a:rPr lang="en-CH" sz="1400" dirty="0"/>
              <a:t>Manufacturing of a standard BOX takes ~ 2 weeks. </a:t>
            </a:r>
          </a:p>
          <a:p>
            <a:pPr lvl="2"/>
            <a:r>
              <a:rPr lang="en-CH" sz="1400" dirty="0"/>
              <a:t>More innovative BOXes require process R&amp;D.</a:t>
            </a:r>
          </a:p>
          <a:p>
            <a:endParaRPr lang="en-CH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FA97-BD8A-3F4F-85CD-7FA69B27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BOX1 &amp;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7BE4-C64B-F846-80BC-009E4E6FE2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6F395-2D1D-4541-B8A9-C6D892326B56}"/>
              </a:ext>
            </a:extLst>
          </p:cNvPr>
          <p:cNvGrpSpPr/>
          <p:nvPr/>
        </p:nvGrpSpPr>
        <p:grpSpPr>
          <a:xfrm>
            <a:off x="1216936" y="3820082"/>
            <a:ext cx="7394340" cy="2525951"/>
            <a:chOff x="11672" y="3973805"/>
            <a:chExt cx="9002340" cy="3075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32E3F8-D48D-FA42-B653-0E27DBFF6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683028" y="3718074"/>
              <a:ext cx="1859915" cy="48020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6911F0-EF8E-7F4F-BB7D-38C91F77D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960" y="3973805"/>
              <a:ext cx="4802052" cy="1064931"/>
            </a:xfrm>
            <a:prstGeom prst="rect">
              <a:avLst/>
            </a:prstGeom>
          </p:spPr>
        </p:pic>
        <p:pic>
          <p:nvPicPr>
            <p:cNvPr id="9" name="Picture 8" descr="A circuit board&#10;&#10;Description automatically generated">
              <a:extLst>
                <a:ext uri="{FF2B5EF4-FFF2-40B4-BE49-F238E27FC236}">
                  <a16:creationId xmlns:a16="http://schemas.microsoft.com/office/drawing/2014/main" id="{528683D7-C4CD-3149-82AD-2240B7B97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72" y="3986808"/>
              <a:ext cx="4083001" cy="306225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036155E-9950-9A4D-8248-DE07073D98AE}"/>
              </a:ext>
            </a:extLst>
          </p:cNvPr>
          <p:cNvSpPr txBox="1"/>
          <p:nvPr/>
        </p:nvSpPr>
        <p:spPr>
          <a:xfrm>
            <a:off x="8645981" y="413458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kern="1000" spc="30" dirty="0">
                <a:latin typeface="+mn-lt"/>
                <a:cs typeface="Franklin Gothic Book"/>
              </a:rPr>
              <a:t>BOX1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9699E-37D6-1245-9BB6-0C63444C6DBD}"/>
              </a:ext>
            </a:extLst>
          </p:cNvPr>
          <p:cNvSpPr txBox="1"/>
          <p:nvPr/>
        </p:nvSpPr>
        <p:spPr>
          <a:xfrm>
            <a:off x="7201490" y="63403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kern="1000" spc="30" dirty="0">
                <a:latin typeface="+mn-lt"/>
                <a:cs typeface="Franklin Gothic Book"/>
              </a:rPr>
              <a:t>BOX2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B09CAA-2AD7-0E42-A5D5-2766A38A19E9}"/>
              </a:ext>
            </a:extLst>
          </p:cNvPr>
          <p:cNvSpPr txBox="1"/>
          <p:nvPr/>
        </p:nvSpPr>
        <p:spPr>
          <a:xfrm>
            <a:off x="100628" y="459178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100" kern="1000" spc="30" dirty="0">
                <a:latin typeface="+mn-lt"/>
                <a:cs typeface="Franklin Gothic Book"/>
              </a:rPr>
              <a:t>Accoustic sensors </a:t>
            </a:r>
            <a:br>
              <a:rPr lang="en-CH" sz="1100" kern="1000" spc="30" dirty="0">
                <a:latin typeface="+mn-lt"/>
                <a:cs typeface="Franklin Gothic Book"/>
              </a:rPr>
            </a:br>
            <a:r>
              <a:rPr lang="en-CH" sz="1100" kern="1000" spc="30" dirty="0">
                <a:latin typeface="+mn-lt"/>
                <a:cs typeface="Franklin Gothic Book"/>
              </a:rPr>
              <a:t>with (left) and </a:t>
            </a:r>
            <a:br>
              <a:rPr lang="en-CH" sz="1100" kern="1000" spc="30" dirty="0">
                <a:latin typeface="+mn-lt"/>
                <a:cs typeface="Franklin Gothic Book"/>
              </a:rPr>
            </a:br>
            <a:r>
              <a:rPr lang="en-CH" sz="1100" kern="1000" spc="30" dirty="0">
                <a:latin typeface="+mn-lt"/>
                <a:cs typeface="Franklin Gothic Book"/>
              </a:rPr>
              <a:t>without (right) </a:t>
            </a:r>
            <a:br>
              <a:rPr lang="en-CH" sz="1100" kern="1000" spc="30" dirty="0">
                <a:latin typeface="+mn-lt"/>
                <a:cs typeface="Franklin Gothic Book"/>
              </a:rPr>
            </a:br>
            <a:r>
              <a:rPr lang="en-CH" sz="1100" kern="1000" spc="30" dirty="0">
                <a:latin typeface="+mn-lt"/>
                <a:cs typeface="Franklin Gothic Book"/>
              </a:rPr>
              <a:t>cryoamplyfier.</a:t>
            </a:r>
          </a:p>
        </p:txBody>
      </p:sp>
      <p:pic>
        <p:nvPicPr>
          <p:cNvPr id="15" name="Picture 6" descr="A picture containing person, indoor, person, young&#10;&#10;Description automatically generated">
            <a:extLst>
              <a:ext uri="{FF2B5EF4-FFF2-40B4-BE49-F238E27FC236}">
                <a16:creationId xmlns:a16="http://schemas.microsoft.com/office/drawing/2014/main" id="{5C7BB756-15BC-9D49-9CBD-D111F4C5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721" y="707009"/>
            <a:ext cx="1995555" cy="29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AE7B04-AB5E-5248-AA30-B4925B868CD6}"/>
              </a:ext>
            </a:extLst>
          </p:cNvPr>
          <p:cNvSpPr txBox="1"/>
          <p:nvPr/>
        </p:nvSpPr>
        <p:spPr>
          <a:xfrm>
            <a:off x="6441772" y="12626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kern="1000" spc="30" dirty="0">
                <a:latin typeface="+mn-lt"/>
                <a:cs typeface="Franklin Gothic Book"/>
              </a:rPr>
              <a:t>BOX1 mounted </a:t>
            </a:r>
            <a:br>
              <a:rPr lang="en-CH" kern="1000" spc="30" dirty="0">
                <a:latin typeface="+mn-lt"/>
                <a:cs typeface="Franklin Gothic Book"/>
              </a:rPr>
            </a:br>
            <a:r>
              <a:rPr lang="en-CH" kern="1000" spc="30" dirty="0">
                <a:latin typeface="+mn-lt"/>
                <a:cs typeface="Franklin Gothic Book"/>
              </a:rPr>
              <a:t>on SC transformer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B38039-8129-8B47-8BA1-A4FB230C6FF5}"/>
              </a:ext>
            </a:extLst>
          </p:cNvPr>
          <p:cNvSpPr txBox="1"/>
          <p:nvPr/>
        </p:nvSpPr>
        <p:spPr>
          <a:xfrm>
            <a:off x="146914" y="65253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400" kern="1000" spc="30" dirty="0">
                <a:latin typeface="+mn-lt"/>
                <a:cs typeface="Franklin Gothic Book"/>
              </a:rPr>
              <a:t>Courtesy M. Daly, C. Hug, A Kario, S. Otten, et al.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EA8C96-7132-184A-A8AE-909C46DB32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67" y="583469"/>
            <a:ext cx="1334612" cy="6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87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899E1A-54CC-C845-9A75-DE1A545939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196752"/>
            <a:ext cx="7742237" cy="4679951"/>
          </a:xfrm>
        </p:spPr>
        <p:txBody>
          <a:bodyPr/>
          <a:lstStyle/>
          <a:p>
            <a:r>
              <a:rPr lang="en-CH" sz="1600" dirty="0"/>
              <a:t>Powering and accoustic signals during a typical test.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CBF5BB-210E-8542-832C-3BBA6FD9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BOX Powering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432C-32FF-474F-B635-D8D4360BA8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C262D9-6138-D442-8302-1A523C41E8CB}"/>
              </a:ext>
            </a:extLst>
          </p:cNvPr>
          <p:cNvGrpSpPr/>
          <p:nvPr/>
        </p:nvGrpSpPr>
        <p:grpSpPr>
          <a:xfrm>
            <a:off x="1332215" y="1556792"/>
            <a:ext cx="7416249" cy="4647498"/>
            <a:chOff x="1216576" y="1589814"/>
            <a:chExt cx="7416249" cy="464749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9E6384D-832E-DA44-BAA8-DFA7A5696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6576" y="2132856"/>
              <a:ext cx="6336704" cy="4104456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FE94AD6-4002-A149-B5A8-C16507435DD6}"/>
                </a:ext>
              </a:extLst>
            </p:cNvPr>
            <p:cNvCxnSpPr/>
            <p:nvPr/>
          </p:nvCxnSpPr>
          <p:spPr bwMode="auto">
            <a:xfrm flipH="1">
              <a:off x="4716016" y="202006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B480A4-8AA8-CB41-B469-0F727A1D81AC}"/>
                </a:ext>
              </a:extLst>
            </p:cNvPr>
            <p:cNvSpPr txBox="1"/>
            <p:nvPr/>
          </p:nvSpPr>
          <p:spPr>
            <a:xfrm>
              <a:off x="4788024" y="1623350"/>
              <a:ext cx="1008112" cy="4029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kern="1000" spc="30" dirty="0">
                  <a:latin typeface="+mn-lt"/>
                  <a:cs typeface="Franklin Gothic Book"/>
                </a:rPr>
                <a:t>Current ramp-up 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kern="1000" spc="30" dirty="0">
                  <a:latin typeface="+mn-lt"/>
                  <a:cs typeface="Franklin Gothic Book"/>
                </a:rPr>
                <a:t>(200 A/s)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35783F7-E0F0-AB4D-A9AC-A5F0856296EF}"/>
                </a:ext>
              </a:extLst>
            </p:cNvPr>
            <p:cNvCxnSpPr/>
            <p:nvPr/>
          </p:nvCxnSpPr>
          <p:spPr bwMode="auto">
            <a:xfrm flipV="1">
              <a:off x="5822424" y="1809603"/>
              <a:ext cx="380021" cy="38002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00172D-60B9-DD42-802C-004533FB5790}"/>
                </a:ext>
              </a:extLst>
            </p:cNvPr>
            <p:cNvSpPr txBox="1"/>
            <p:nvPr/>
          </p:nvSpPr>
          <p:spPr>
            <a:xfrm>
              <a:off x="6070535" y="1589814"/>
              <a:ext cx="733713" cy="2197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kern="1000" spc="30" dirty="0">
                  <a:solidFill>
                    <a:srgbClr val="FF0000"/>
                  </a:solidFill>
                  <a:latin typeface="+mn-lt"/>
                  <a:cs typeface="Franklin Gothic Book"/>
                </a:rPr>
                <a:t>Quench !</a:t>
              </a:r>
              <a:endParaRPr lang="en-US" sz="1800" b="1" kern="1000" spc="30" dirty="0">
                <a:solidFill>
                  <a:srgbClr val="FF0000"/>
                </a:solidFill>
                <a:latin typeface="+mn-lt"/>
                <a:cs typeface="Franklin Gothic Book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9C6010D-F940-A348-91E5-33E8FF403954}"/>
                </a:ext>
              </a:extLst>
            </p:cNvPr>
            <p:cNvCxnSpPr/>
            <p:nvPr/>
          </p:nvCxnSpPr>
          <p:spPr bwMode="auto">
            <a:xfrm flipV="1">
              <a:off x="5837429" y="2694389"/>
              <a:ext cx="365016" cy="1480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15D563-CE06-F648-A84F-40C19DC4E10A}"/>
                </a:ext>
              </a:extLst>
            </p:cNvPr>
            <p:cNvSpPr txBox="1"/>
            <p:nvPr/>
          </p:nvSpPr>
          <p:spPr>
            <a:xfrm>
              <a:off x="6008594" y="2492896"/>
              <a:ext cx="1008112" cy="4029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kern="1000" spc="30" dirty="0">
                  <a:latin typeface="+mn-lt"/>
                  <a:cs typeface="Franklin Gothic Book"/>
                </a:rPr>
                <a:t>Current discharge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905C5EF-75C8-5741-A2F6-9919E7862B87}"/>
                </a:ext>
              </a:extLst>
            </p:cNvPr>
            <p:cNvCxnSpPr/>
            <p:nvPr/>
          </p:nvCxnSpPr>
          <p:spPr bwMode="auto">
            <a:xfrm flipH="1">
              <a:off x="5831632" y="3653408"/>
              <a:ext cx="172164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8E41D1A-5949-7B4C-90C5-D4D313179501}"/>
                </a:ext>
              </a:extLst>
            </p:cNvPr>
            <p:cNvSpPr txBox="1"/>
            <p:nvPr/>
          </p:nvSpPr>
          <p:spPr>
            <a:xfrm>
              <a:off x="6008594" y="3128760"/>
              <a:ext cx="2448272" cy="4352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kern="1000" spc="30" dirty="0">
                  <a:latin typeface="+mn-lt"/>
                  <a:cs typeface="Franklin Gothic Book"/>
                </a:rPr>
                <a:t>Primary ramp-down + cool down + </a:t>
              </a:r>
            </a:p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kern="1000" spc="30" dirty="0">
                  <a:latin typeface="+mn-lt"/>
                  <a:cs typeface="Franklin Gothic Book"/>
                </a:rPr>
                <a:t>]preparation for next ramp-up (10mins) 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E0A51F2-F8D0-394F-98B9-A53607D7544E}"/>
                </a:ext>
              </a:extLst>
            </p:cNvPr>
            <p:cNvCxnSpPr/>
            <p:nvPr/>
          </p:nvCxnSpPr>
          <p:spPr bwMode="auto">
            <a:xfrm>
              <a:off x="7553280" y="3649062"/>
              <a:ext cx="10795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/>
              <a:tailEnd type="triangle"/>
            </a:ln>
            <a:effectLst/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41FEBA9-FA60-9D4F-B983-834D879DCD03}"/>
                </a:ext>
              </a:extLst>
            </p:cNvPr>
            <p:cNvSpPr txBox="1"/>
            <p:nvPr/>
          </p:nvSpPr>
          <p:spPr>
            <a:xfrm>
              <a:off x="1492072" y="2209956"/>
              <a:ext cx="847680" cy="167208"/>
            </a:xfrm>
            <a:prstGeom prst="rect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 anchorCtr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050" b="1" kern="1000" spc="30" dirty="0">
                  <a:solidFill>
                    <a:srgbClr val="C50006"/>
                  </a:solidFill>
                  <a:latin typeface="+mn-lt"/>
                  <a:cs typeface="Franklin Gothic Book"/>
                </a:rPr>
                <a:t>Current ramp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867403-98A6-5F45-84F1-C01A8942CE39}"/>
                </a:ext>
              </a:extLst>
            </p:cNvPr>
            <p:cNvSpPr txBox="1"/>
            <p:nvPr/>
          </p:nvSpPr>
          <p:spPr>
            <a:xfrm>
              <a:off x="1439652" y="4397270"/>
              <a:ext cx="648072" cy="167208"/>
            </a:xfrm>
            <a:prstGeom prst="rect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 anchorCtr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050" b="1" kern="1000" spc="30" dirty="0">
                  <a:solidFill>
                    <a:schemeClr val="accent6"/>
                  </a:solidFill>
                  <a:latin typeface="+mn-lt"/>
                  <a:cs typeface="Franklin Gothic Book"/>
                </a:rPr>
                <a:t>Acoustics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53392A-8248-D741-B8E9-39FDC1B42512}"/>
                </a:ext>
              </a:extLst>
            </p:cNvPr>
            <p:cNvSpPr txBox="1"/>
            <p:nvPr/>
          </p:nvSpPr>
          <p:spPr>
            <a:xfrm>
              <a:off x="1449408" y="5460739"/>
              <a:ext cx="432048" cy="167208"/>
            </a:xfrm>
            <a:prstGeom prst="rect">
              <a:avLst/>
            </a:prstGeom>
            <a:solidFill>
              <a:srgbClr val="E5E5E5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 anchorCtr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1050" b="1" kern="1000" spc="30" dirty="0" err="1">
                  <a:solidFill>
                    <a:srgbClr val="F29E62"/>
                  </a:solidFill>
                  <a:latin typeface="+mn-lt"/>
                  <a:cs typeface="Franklin Gothic Book"/>
                </a:rPr>
                <a:t>V</a:t>
              </a:r>
              <a:r>
                <a:rPr lang="en-US" sz="1050" b="1" kern="1000" spc="30" dirty="0" err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t</a:t>
              </a:r>
              <a:r>
                <a:rPr lang="en-US" sz="1050" b="1" kern="1000" spc="3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a</a:t>
              </a:r>
              <a:r>
                <a:rPr lang="en-US" sz="1050" b="1" kern="1000" spc="3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cs typeface="Franklin Gothic Book"/>
                </a:rPr>
                <a:t>p</a:t>
              </a:r>
              <a:r>
                <a:rPr lang="en-US" sz="1050" b="1" kern="1000" spc="30" dirty="0" err="1">
                  <a:solidFill>
                    <a:srgbClr val="002060"/>
                  </a:solidFill>
                  <a:latin typeface="+mn-lt"/>
                  <a:cs typeface="Franklin Gothic Book"/>
                </a:rPr>
                <a:t>s</a:t>
              </a:r>
              <a:endParaRPr lang="en-US" sz="1050" b="1" kern="1000" spc="30" dirty="0">
                <a:solidFill>
                  <a:srgbClr val="002060"/>
                </a:solidFill>
                <a:latin typeface="+mn-lt"/>
                <a:cs typeface="Franklin Gothic Book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D51A272-0B61-9B4B-B027-761E575A09EE}"/>
              </a:ext>
            </a:extLst>
          </p:cNvPr>
          <p:cNvSpPr txBox="1"/>
          <p:nvPr/>
        </p:nvSpPr>
        <p:spPr>
          <a:xfrm>
            <a:off x="216367" y="65470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400" kern="1000" spc="30" dirty="0">
                <a:latin typeface="+mn-lt"/>
                <a:cs typeface="Franklin Gothic Book"/>
              </a:rPr>
              <a:t>Courtesy M. Daly, C. Hug, A Kario, S. Otten, et al.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8F0DBED-0F66-0A42-A970-F97010946F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67" y="583469"/>
            <a:ext cx="1334612" cy="6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70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899E1A-54CC-C845-9A75-DE1A545939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H" dirty="0"/>
              <a:t>Consistent training in BOXes 1 and 2. </a:t>
            </a:r>
          </a:p>
          <a:p>
            <a:r>
              <a:rPr lang="en-CH" dirty="0"/>
              <a:t>All sample segments see quenches. No quenches in leads.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CBF5BB-210E-8542-832C-3BBA6FD9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BOX1 &amp; 2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432C-32FF-474F-B635-D8D4360BA8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0C282F-F76E-4545-A202-FDE741239082}"/>
              </a:ext>
            </a:extLst>
          </p:cNvPr>
          <p:cNvGrpSpPr/>
          <p:nvPr/>
        </p:nvGrpSpPr>
        <p:grpSpPr>
          <a:xfrm>
            <a:off x="899592" y="4725144"/>
            <a:ext cx="7352833" cy="1882819"/>
            <a:chOff x="130804" y="4745418"/>
            <a:chExt cx="7784261" cy="19932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290D10-D90E-B246-B590-060A76D2C2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0804" y="4745418"/>
              <a:ext cx="7784261" cy="1993294"/>
              <a:chOff x="130803" y="4483968"/>
              <a:chExt cx="8805280" cy="225474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A29FD21-F1E6-1B47-86C1-C0CFDC483FD0}"/>
                  </a:ext>
                </a:extLst>
              </p:cNvPr>
              <p:cNvGrpSpPr/>
              <p:nvPr/>
            </p:nvGrpSpPr>
            <p:grpSpPr>
              <a:xfrm>
                <a:off x="430258" y="4521959"/>
                <a:ext cx="8505825" cy="2216753"/>
                <a:chOff x="314122" y="3323910"/>
                <a:chExt cx="8505825" cy="2216753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62A27E7-37DF-C642-8481-10D2669F53DC}"/>
                    </a:ext>
                  </a:extLst>
                </p:cNvPr>
                <p:cNvGrpSpPr/>
                <p:nvPr/>
              </p:nvGrpSpPr>
              <p:grpSpPr>
                <a:xfrm>
                  <a:off x="314122" y="3567149"/>
                  <a:ext cx="8505825" cy="1647438"/>
                  <a:chOff x="430258" y="2866367"/>
                  <a:chExt cx="8505825" cy="1647438"/>
                </a:xfrm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5AB0E2A7-B1A7-964E-9D4F-712DDE3F96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30258" y="3114469"/>
                    <a:ext cx="8505825" cy="1399336"/>
                  </a:xfrm>
                  <a:prstGeom prst="rect">
                    <a:avLst/>
                  </a:prstGeom>
                </p:spPr>
              </p:pic>
              <p:sp>
                <p:nvSpPr>
                  <p:cNvPr id="28" name="Left Arrow 27">
                    <a:extLst>
                      <a:ext uri="{FF2B5EF4-FFF2-40B4-BE49-F238E27FC236}">
                        <a16:creationId xmlns:a16="http://schemas.microsoft.com/office/drawing/2014/main" id="{8C75BED9-4F12-7B41-BD90-FB23106CE270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4289175" y="3110443"/>
                    <a:ext cx="648072" cy="216024"/>
                  </a:xfrm>
                  <a:prstGeom prst="leftArrow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sp>
                <p:nvSpPr>
                  <p:cNvPr id="29" name="Left Arrow 28">
                    <a:extLst>
                      <a:ext uri="{FF2B5EF4-FFF2-40B4-BE49-F238E27FC236}">
                        <a16:creationId xmlns:a16="http://schemas.microsoft.com/office/drawing/2014/main" id="{44386478-5C69-2949-9033-5C9814871C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24412" y="4199673"/>
                    <a:ext cx="648072" cy="216024"/>
                  </a:xfrm>
                  <a:prstGeom prst="leftArrow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7D74214-9E6E-8A42-BBBF-E5C73CA69026}"/>
                      </a:ext>
                    </a:extLst>
                  </p:cNvPr>
                  <p:cNvSpPr txBox="1"/>
                  <p:nvPr/>
                </p:nvSpPr>
                <p:spPr>
                  <a:xfrm>
                    <a:off x="4088822" y="2866367"/>
                    <a:ext cx="1217571" cy="16264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36000" tIns="0" rIns="0" bIns="0" rtlCol="0" anchor="ctr" anchorCtr="0">
                    <a:noAutofit/>
                  </a:bodyPr>
                  <a:lstStyle/>
                  <a:p>
                    <a:pPr>
                      <a:lnSpc>
                        <a:spcPct val="110000"/>
                      </a:lnSpc>
                      <a:spcBef>
                        <a:spcPts val="0"/>
                      </a:spcBef>
                    </a:pPr>
                    <a:r>
                      <a:rPr lang="en-US" sz="1000" kern="1000" spc="30" dirty="0">
                        <a:ln>
                          <a:solidFill>
                            <a:schemeClr val="tx1"/>
                          </a:solidFill>
                        </a:ln>
                        <a:latin typeface="+mn-lt"/>
                        <a:cs typeface="Franklin Gothic Book"/>
                      </a:rPr>
                      <a:t>Current direction</a:t>
                    </a:r>
                  </a:p>
                </p:txBody>
              </p:sp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9350F08-616B-D647-B429-9DB30404B655}"/>
                    </a:ext>
                  </a:extLst>
                </p:cNvPr>
                <p:cNvSpPr txBox="1"/>
                <p:nvPr/>
              </p:nvSpPr>
              <p:spPr>
                <a:xfrm>
                  <a:off x="1230892" y="3551608"/>
                  <a:ext cx="329761" cy="342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800" b="1" kern="1000" spc="30" dirty="0">
                      <a:latin typeface="+mn-lt"/>
                      <a:cs typeface="Franklin Gothic Book"/>
                    </a:rPr>
                    <a:t>8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8A231DD-1F18-1747-9BF0-7106FEE5B1E2}"/>
                    </a:ext>
                  </a:extLst>
                </p:cNvPr>
                <p:cNvSpPr txBox="1"/>
                <p:nvPr/>
              </p:nvSpPr>
              <p:spPr>
                <a:xfrm>
                  <a:off x="1130553" y="5181246"/>
                  <a:ext cx="329761" cy="342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800" b="1" kern="1000" spc="30" dirty="0">
                      <a:latin typeface="+mn-lt"/>
                      <a:cs typeface="Franklin Gothic Book"/>
                    </a:rPr>
                    <a:t>7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F1BB1A7-7A21-8049-AC2A-1347151150F2}"/>
                    </a:ext>
                  </a:extLst>
                </p:cNvPr>
                <p:cNvSpPr txBox="1"/>
                <p:nvPr/>
              </p:nvSpPr>
              <p:spPr>
                <a:xfrm>
                  <a:off x="1721301" y="3576490"/>
                  <a:ext cx="329761" cy="342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800" b="1" kern="1000" spc="30" dirty="0">
                      <a:latin typeface="+mn-lt"/>
                      <a:cs typeface="Franklin Gothic Book"/>
                    </a:rPr>
                    <a:t>6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1E5A-07CA-5745-9020-F0849775A93F}"/>
                    </a:ext>
                  </a:extLst>
                </p:cNvPr>
                <p:cNvSpPr txBox="1"/>
                <p:nvPr/>
              </p:nvSpPr>
              <p:spPr>
                <a:xfrm>
                  <a:off x="2098017" y="5186656"/>
                  <a:ext cx="329761" cy="342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800" b="1" kern="1000" spc="30" dirty="0">
                      <a:latin typeface="+mn-lt"/>
                      <a:cs typeface="Franklin Gothic Book"/>
                    </a:rPr>
                    <a:t>5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FBD043F-AAE1-5C43-B61F-3ECB8600A590}"/>
                    </a:ext>
                  </a:extLst>
                </p:cNvPr>
                <p:cNvSpPr txBox="1"/>
                <p:nvPr/>
              </p:nvSpPr>
              <p:spPr>
                <a:xfrm>
                  <a:off x="2593537" y="3567147"/>
                  <a:ext cx="329761" cy="342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800" b="1" kern="1000" spc="30" dirty="0">
                      <a:latin typeface="+mn-lt"/>
                      <a:cs typeface="Franklin Gothic Book"/>
                    </a:rPr>
                    <a:t>4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D3E0D6-E92A-B44B-800C-3CCA3FD33F4E}"/>
                    </a:ext>
                  </a:extLst>
                </p:cNvPr>
                <p:cNvSpPr txBox="1"/>
                <p:nvPr/>
              </p:nvSpPr>
              <p:spPr>
                <a:xfrm>
                  <a:off x="2992302" y="5181245"/>
                  <a:ext cx="329761" cy="342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800" b="1" kern="1000" spc="30" dirty="0">
                      <a:latin typeface="+mn-lt"/>
                      <a:cs typeface="Franklin Gothic Book"/>
                    </a:rPr>
                    <a:t>3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8CDC48-8597-2441-97D5-F73EFD7730D8}"/>
                    </a:ext>
                  </a:extLst>
                </p:cNvPr>
                <p:cNvSpPr txBox="1"/>
                <p:nvPr/>
              </p:nvSpPr>
              <p:spPr>
                <a:xfrm>
                  <a:off x="3482244" y="3567148"/>
                  <a:ext cx="329761" cy="342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800" b="1" kern="1000" spc="30" dirty="0">
                      <a:latin typeface="+mn-lt"/>
                      <a:cs typeface="Franklin Gothic Book"/>
                    </a:rPr>
                    <a:t>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E6B7358-658D-6E4B-82E7-BE7B0486AE0C}"/>
                    </a:ext>
                  </a:extLst>
                </p:cNvPr>
                <p:cNvSpPr txBox="1"/>
                <p:nvPr/>
              </p:nvSpPr>
              <p:spPr>
                <a:xfrm>
                  <a:off x="4148655" y="5197916"/>
                  <a:ext cx="329761" cy="3427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800" b="1" kern="1000" spc="30" dirty="0">
                      <a:latin typeface="+mn-lt"/>
                      <a:cs typeface="Franklin Gothic Book"/>
                    </a:rPr>
                    <a:t>1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B98B034-6438-FA4C-AD1C-E41F35AFF7EF}"/>
                    </a:ext>
                  </a:extLst>
                </p:cNvPr>
                <p:cNvSpPr txBox="1"/>
                <p:nvPr/>
              </p:nvSpPr>
              <p:spPr>
                <a:xfrm>
                  <a:off x="2055170" y="3323910"/>
                  <a:ext cx="852599" cy="274957"/>
                </a:xfrm>
                <a:prstGeom prst="rect">
                  <a:avLst/>
                </a:prstGeom>
                <a:solidFill>
                  <a:srgbClr val="E5E5E5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lIns="36000" tIns="0" rIns="0" bIns="0" rtlCol="0" anchor="ctr" anchorCtr="0">
                  <a:no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200" b="1" kern="1000" spc="30" dirty="0" err="1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cs typeface="Franklin Gothic Book"/>
                    </a:rPr>
                    <a:t>Vtap</a:t>
                  </a:r>
                  <a:r>
                    <a:rPr lang="en-US" sz="1200" b="1" kern="1000" spc="30" dirty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cs typeface="Franklin Gothic Book"/>
                    </a:rPr>
                    <a:t> flags</a:t>
                  </a: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C7198269-8821-194F-A96F-CAA45A0D7A8A}"/>
                    </a:ext>
                  </a:extLst>
                </p:cNvPr>
                <p:cNvCxnSpPr>
                  <a:stCxn id="19" idx="3"/>
                </p:cNvCxnSpPr>
                <p:nvPr/>
              </p:nvCxnSpPr>
              <p:spPr bwMode="auto">
                <a:xfrm>
                  <a:off x="2907770" y="3461388"/>
                  <a:ext cx="571800" cy="502704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E6FBDFC-A417-D742-8948-7A118BEAA9DA}"/>
                    </a:ext>
                  </a:extLst>
                </p:cNvPr>
                <p:cNvSpPr/>
                <p:nvPr/>
              </p:nvSpPr>
              <p:spPr bwMode="auto">
                <a:xfrm rot="242581">
                  <a:off x="3661687" y="4021159"/>
                  <a:ext cx="148986" cy="95239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  <a:alpha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BC05F46-A394-A340-9C0C-B825E6D4DF8E}"/>
                    </a:ext>
                  </a:extLst>
                </p:cNvPr>
                <p:cNvSpPr/>
                <p:nvPr/>
              </p:nvSpPr>
              <p:spPr bwMode="auto">
                <a:xfrm rot="242581">
                  <a:off x="2333352" y="3983876"/>
                  <a:ext cx="148986" cy="95239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  <a:alpha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DBE0EBC-52C6-9244-978C-DB9F005AA1C0}"/>
                    </a:ext>
                  </a:extLst>
                </p:cNvPr>
                <p:cNvSpPr/>
                <p:nvPr/>
              </p:nvSpPr>
              <p:spPr bwMode="auto">
                <a:xfrm rot="242581">
                  <a:off x="1876682" y="4001576"/>
                  <a:ext cx="148986" cy="95239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E9A9B34-9932-7543-89A2-578729D58B66}"/>
                    </a:ext>
                  </a:extLst>
                </p:cNvPr>
                <p:cNvSpPr/>
                <p:nvPr/>
              </p:nvSpPr>
              <p:spPr bwMode="auto">
                <a:xfrm rot="242581">
                  <a:off x="1427592" y="3983747"/>
                  <a:ext cx="148986" cy="952390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98B2EED-0E8E-C345-BA77-14140028ECA2}"/>
                    </a:ext>
                  </a:extLst>
                </p:cNvPr>
                <p:cNvSpPr/>
                <p:nvPr/>
              </p:nvSpPr>
              <p:spPr bwMode="auto">
                <a:xfrm rot="242581">
                  <a:off x="1004525" y="4004285"/>
                  <a:ext cx="160113" cy="871103"/>
                </a:xfrm>
                <a:prstGeom prst="ellipse">
                  <a:avLst/>
                </a:prstGeom>
                <a:solidFill>
                  <a:srgbClr val="EE7B34">
                    <a:alpha val="5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DC310A-22A8-B44F-BF80-27CF47FBDD27}"/>
                    </a:ext>
                  </a:extLst>
                </p:cNvPr>
                <p:cNvSpPr/>
                <p:nvPr/>
              </p:nvSpPr>
              <p:spPr bwMode="auto">
                <a:xfrm rot="242581">
                  <a:off x="3207451" y="3999422"/>
                  <a:ext cx="148986" cy="952390"/>
                </a:xfrm>
                <a:prstGeom prst="ellipse">
                  <a:avLst/>
                </a:prstGeom>
                <a:solidFill>
                  <a:schemeClr val="accent3">
                    <a:lumMod val="75000"/>
                    <a:alpha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77DDCB-5306-3B46-9F07-C43CC2671BE2}"/>
                  </a:ext>
                </a:extLst>
              </p:cNvPr>
              <p:cNvSpPr txBox="1"/>
              <p:nvPr/>
            </p:nvSpPr>
            <p:spPr>
              <a:xfrm rot="16200000">
                <a:off x="-243698" y="5536422"/>
                <a:ext cx="1009625" cy="260623"/>
              </a:xfrm>
              <a:prstGeom prst="rect">
                <a:avLst/>
              </a:prstGeom>
              <a:solidFill>
                <a:srgbClr val="FDCA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36000" tIns="0" rIns="0" bIns="0" rtlCol="0" anchor="ctr" anchorCtr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400" b="1" kern="1000" spc="30" dirty="0">
                    <a:latin typeface="+mn-lt"/>
                    <a:cs typeface="Franklin Gothic Book"/>
                  </a:rPr>
                  <a:t>AE Sensor</a:t>
                </a:r>
              </a:p>
            </p:txBody>
          </p:sp>
          <p:sp>
            <p:nvSpPr>
              <p:cNvPr id="8" name="Left Arrow 7">
                <a:extLst>
                  <a:ext uri="{FF2B5EF4-FFF2-40B4-BE49-F238E27FC236}">
                    <a16:creationId xmlns:a16="http://schemas.microsoft.com/office/drawing/2014/main" id="{FF104C4F-307B-7C4D-B1EB-F4DF4FFD8DC6}"/>
                  </a:ext>
                </a:extLst>
              </p:cNvPr>
              <p:cNvSpPr/>
              <p:nvPr/>
            </p:nvSpPr>
            <p:spPr bwMode="auto">
              <a:xfrm>
                <a:off x="6228184" y="4637061"/>
                <a:ext cx="1512168" cy="304107"/>
              </a:xfrm>
              <a:prstGeom prst="leftArrow">
                <a:avLst/>
              </a:prstGeom>
              <a:solidFill>
                <a:srgbClr val="00B050"/>
              </a:solidFill>
              <a:ln w="15875" cap="flat" cmpd="sng" algn="ctr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500039-197A-0548-95F6-F119CAE1840F}"/>
                  </a:ext>
                </a:extLst>
              </p:cNvPr>
              <p:cNvSpPr txBox="1"/>
              <p:nvPr/>
            </p:nvSpPr>
            <p:spPr>
              <a:xfrm>
                <a:off x="6512447" y="4483968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1400" b="1" kern="1000" spc="30" dirty="0">
                    <a:solidFill>
                      <a:srgbClr val="00B050"/>
                    </a:solidFill>
                    <a:latin typeface="+mn-lt"/>
                    <a:cs typeface="Franklin Gothic Book"/>
                  </a:rPr>
                  <a:t>Magnetic Field</a:t>
                </a: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7AC822-6D94-E04A-9D99-EABE91AAF331}"/>
                </a:ext>
              </a:extLst>
            </p:cNvPr>
            <p:cNvSpPr/>
            <p:nvPr/>
          </p:nvSpPr>
          <p:spPr bwMode="auto">
            <a:xfrm rot="242581">
              <a:off x="2581795" y="5412753"/>
              <a:ext cx="141547" cy="77009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2E946A-6767-A84A-9349-F399D08E3882}"/>
              </a:ext>
            </a:extLst>
          </p:cNvPr>
          <p:cNvGrpSpPr/>
          <p:nvPr/>
        </p:nvGrpSpPr>
        <p:grpSpPr>
          <a:xfrm>
            <a:off x="201783" y="2060848"/>
            <a:ext cx="4056897" cy="2628805"/>
            <a:chOff x="201783" y="2116613"/>
            <a:chExt cx="4056897" cy="262880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9C2F3EE-2DFC-574E-BFC4-D277F9B3D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783" y="2116613"/>
              <a:ext cx="4056897" cy="2628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28717A-DD28-264F-B02A-F7FD42F73A4C}"/>
                </a:ext>
              </a:extLst>
            </p:cNvPr>
            <p:cNvSpPr txBox="1"/>
            <p:nvPr/>
          </p:nvSpPr>
          <p:spPr>
            <a:xfrm>
              <a:off x="1877612" y="2140422"/>
              <a:ext cx="772979" cy="2176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kern="1000" spc="30" dirty="0">
                  <a:latin typeface="+mn-lt"/>
                  <a:cs typeface="Franklin Gothic Book"/>
                </a:rPr>
                <a:t>BOX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9E374C-6AB3-BA4D-AF3F-75DBE5A1A0B2}"/>
              </a:ext>
            </a:extLst>
          </p:cNvPr>
          <p:cNvGrpSpPr/>
          <p:nvPr/>
        </p:nvGrpSpPr>
        <p:grpSpPr>
          <a:xfrm>
            <a:off x="4706257" y="2062071"/>
            <a:ext cx="4313874" cy="2627582"/>
            <a:chOff x="4706257" y="2117836"/>
            <a:chExt cx="4313874" cy="262758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BFB9396-3497-D44F-A937-2DA728107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257" y="2117836"/>
              <a:ext cx="4313874" cy="26275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9F564D-721F-9C4C-B200-0F5B00274E68}"/>
                </a:ext>
              </a:extLst>
            </p:cNvPr>
            <p:cNvSpPr txBox="1"/>
            <p:nvPr/>
          </p:nvSpPr>
          <p:spPr>
            <a:xfrm>
              <a:off x="6587028" y="2132450"/>
              <a:ext cx="772979" cy="2176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kern="1000" spc="30" dirty="0">
                  <a:latin typeface="+mn-lt"/>
                  <a:cs typeface="Franklin Gothic Book"/>
                </a:rPr>
                <a:t>BOX 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7B8EE76-07D8-194D-8222-E719B851C90F}"/>
              </a:ext>
            </a:extLst>
          </p:cNvPr>
          <p:cNvSpPr txBox="1"/>
          <p:nvPr/>
        </p:nvSpPr>
        <p:spPr>
          <a:xfrm>
            <a:off x="201783" y="65470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400" kern="1000" spc="30" dirty="0">
                <a:latin typeface="+mn-lt"/>
                <a:cs typeface="Franklin Gothic Book"/>
              </a:rPr>
              <a:t>Courtesy M. Daly, C. Hug, A Kario, S. Otten, et al.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03A50A4-C941-0D45-AA6C-EE2624026D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67" y="583469"/>
            <a:ext cx="1334612" cy="6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16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88910-F658-0648-A5EC-9C05242CA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88840"/>
            <a:ext cx="6372200" cy="3873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088D8-8017-1A45-AB26-A6721A1784E1}"/>
              </a:ext>
            </a:extLst>
          </p:cNvPr>
          <p:cNvSpPr txBox="1"/>
          <p:nvPr/>
        </p:nvSpPr>
        <p:spPr>
          <a:xfrm>
            <a:off x="6245411" y="16553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800" b="1" kern="1000" spc="30" dirty="0">
                <a:solidFill>
                  <a:srgbClr val="4F81BD"/>
                </a:solidFill>
                <a:latin typeface="+mn-lt"/>
                <a:cs typeface="Franklin Gothic Book"/>
              </a:rPr>
              <a:t>MagDev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0D98EE4-28C9-624D-9C3D-FE0133F2F535}"/>
              </a:ext>
            </a:extLst>
          </p:cNvPr>
          <p:cNvSpPr/>
          <p:nvPr/>
        </p:nvSpPr>
        <p:spPr bwMode="auto">
          <a:xfrm rot="16200000" flipV="1">
            <a:off x="5514190" y="1888463"/>
            <a:ext cx="742363" cy="610518"/>
          </a:xfrm>
          <a:custGeom>
            <a:avLst/>
            <a:gdLst>
              <a:gd name="connsiteX0" fmla="*/ 1451610 w 1451610"/>
              <a:gd name="connsiteY0" fmla="*/ 0 h 735210"/>
              <a:gd name="connsiteX1" fmla="*/ 640080 w 1451610"/>
              <a:gd name="connsiteY1" fmla="*/ 640080 h 735210"/>
              <a:gd name="connsiteX2" fmla="*/ 0 w 1451610"/>
              <a:gd name="connsiteY2" fmla="*/ 720090 h 735210"/>
              <a:gd name="connsiteX0" fmla="*/ 878130 w 878130"/>
              <a:gd name="connsiteY0" fmla="*/ 0 h 688749"/>
              <a:gd name="connsiteX1" fmla="*/ 66600 w 878130"/>
              <a:gd name="connsiteY1" fmla="*/ 640080 h 688749"/>
              <a:gd name="connsiteX2" fmla="*/ 135767 w 878130"/>
              <a:gd name="connsiteY2" fmla="*/ 602859 h 688749"/>
              <a:gd name="connsiteX0" fmla="*/ 742363 w 742363"/>
              <a:gd name="connsiteY0" fmla="*/ 0 h 604877"/>
              <a:gd name="connsiteX1" fmla="*/ 411479 w 742363"/>
              <a:gd name="connsiteY1" fmla="*/ 370449 h 604877"/>
              <a:gd name="connsiteX2" fmla="*/ 0 w 742363"/>
              <a:gd name="connsiteY2" fmla="*/ 602859 h 604877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363" h="610519">
                <a:moveTo>
                  <a:pt x="742363" y="0"/>
                </a:moveTo>
                <a:cubicBezTo>
                  <a:pt x="733058" y="160386"/>
                  <a:pt x="670998" y="355943"/>
                  <a:pt x="563879" y="452511"/>
                </a:cubicBezTo>
                <a:cubicBezTo>
                  <a:pt x="368837" y="613557"/>
                  <a:pt x="199072" y="622861"/>
                  <a:pt x="0" y="602859"/>
                </a:cubicBezTo>
              </a:path>
            </a:pathLst>
          </a:cu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C01A8-1A88-804A-A658-18E978069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817" y="1413345"/>
            <a:ext cx="7742237" cy="4679951"/>
          </a:xfrm>
        </p:spPr>
        <p:txBody>
          <a:bodyPr/>
          <a:lstStyle/>
          <a:p>
            <a:r>
              <a:rPr lang="en-US" dirty="0"/>
              <a:t>CHART1 FCC Conceptual Design and CD1</a:t>
            </a:r>
          </a:p>
          <a:p>
            <a:r>
              <a:rPr lang="en-US" dirty="0"/>
              <a:t>CHART2 </a:t>
            </a:r>
            <a:r>
              <a:rPr lang="en-US" dirty="0" err="1"/>
              <a:t>MagDev</a:t>
            </a:r>
            <a:r>
              <a:rPr lang="en-US" dirty="0"/>
              <a:t> Goals</a:t>
            </a:r>
          </a:p>
          <a:p>
            <a:r>
              <a:rPr lang="en-US" dirty="0"/>
              <a:t>BOX Program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3F54D-E194-1245-83D7-3305F4BB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D7A90-542B-FA49-B3B4-2612EC640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39348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CDC8BC-A8DA-7046-B56A-A5C8868F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BOX1 Post Mortem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B143A-076E-7C43-B9E4-F90ADBF896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8C13F-0BBE-DC40-AD35-1A37EF200A9E}"/>
              </a:ext>
            </a:extLst>
          </p:cNvPr>
          <p:cNvSpPr txBox="1"/>
          <p:nvPr/>
        </p:nvSpPr>
        <p:spPr>
          <a:xfrm>
            <a:off x="226368" y="65470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400" kern="1000" spc="30" dirty="0">
                <a:latin typeface="+mn-lt"/>
                <a:cs typeface="Franklin Gothic Book"/>
              </a:rPr>
              <a:t>Courtesy M. Daly, C. Hug, et 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A2F577-F930-B64A-B6DC-D87B9B128C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59" y="753915"/>
            <a:ext cx="2892263" cy="1522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CE0749-A07A-204A-B031-EEEE28BE687C}"/>
              </a:ext>
            </a:extLst>
          </p:cNvPr>
          <p:cNvSpPr txBox="1"/>
          <p:nvPr/>
        </p:nvSpPr>
        <p:spPr>
          <a:xfrm>
            <a:off x="6841492" y="2128705"/>
            <a:ext cx="914400" cy="8535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kern="1000" spc="30" dirty="0">
                <a:latin typeface="+mn-lt"/>
                <a:cs typeface="Franklin Gothic Book"/>
              </a:rPr>
              <a:t>[Cable-channel delamination in CCT5 after </a:t>
            </a:r>
            <a:br>
              <a:rPr lang="en-US" sz="900" kern="1000" spc="30" dirty="0">
                <a:latin typeface="+mn-lt"/>
                <a:cs typeface="Franklin Gothic Book"/>
              </a:rPr>
            </a:br>
            <a:r>
              <a:rPr lang="en-US" sz="900" kern="1000" spc="30" dirty="0">
                <a:latin typeface="+mn-lt"/>
                <a:cs typeface="Franklin Gothic Book"/>
              </a:rPr>
              <a:t>testing. Photo courtesy of D. Arbelaez]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F8D100-2D68-D54B-96CE-710FFC38A9C7}"/>
              </a:ext>
            </a:extLst>
          </p:cNvPr>
          <p:cNvGrpSpPr/>
          <p:nvPr/>
        </p:nvGrpSpPr>
        <p:grpSpPr>
          <a:xfrm>
            <a:off x="2077200" y="2317414"/>
            <a:ext cx="4353388" cy="3985657"/>
            <a:chOff x="2055528" y="1844824"/>
            <a:chExt cx="5148064" cy="4713207"/>
          </a:xfrm>
        </p:grpSpPr>
        <p:pic>
          <p:nvPicPr>
            <p:cNvPr id="11" name="Picture 10" descr="A picture containing rain, sitting, fish, front&#10;&#10;Description automatically generated">
              <a:extLst>
                <a:ext uri="{FF2B5EF4-FFF2-40B4-BE49-F238E27FC236}">
                  <a16:creationId xmlns:a16="http://schemas.microsoft.com/office/drawing/2014/main" id="{003E620E-DE8E-5349-96AC-8EF9F322D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colorTemperature colorTemp="5210"/>
                      </a14:imgEffect>
                      <a14:imgEffect>
                        <a14:saturation sat="97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200" y="4334535"/>
              <a:ext cx="5126392" cy="2223496"/>
            </a:xfrm>
            <a:prstGeom prst="rect">
              <a:avLst/>
            </a:prstGeom>
          </p:spPr>
        </p:pic>
        <p:pic>
          <p:nvPicPr>
            <p:cNvPr id="13" name="Picture 12" descr="A picture containing building, fence, birdhouse, guitar&#10;&#10;Description automatically generated">
              <a:extLst>
                <a:ext uri="{FF2B5EF4-FFF2-40B4-BE49-F238E27FC236}">
                  <a16:creationId xmlns:a16="http://schemas.microsoft.com/office/drawing/2014/main" id="{42B99C9B-FE05-5D40-9845-B2A24EEBB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528" y="1844824"/>
              <a:ext cx="5148064" cy="2360405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047C47-16CC-E545-90AE-ECF1A92E02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413345"/>
            <a:ext cx="7742237" cy="4679951"/>
          </a:xfrm>
        </p:spPr>
        <p:txBody>
          <a:bodyPr/>
          <a:lstStyle/>
          <a:p>
            <a:r>
              <a:rPr lang="en-CH" sz="1600" dirty="0"/>
              <a:t>Initial microscopy and </a:t>
            </a:r>
            <a:r>
              <a:rPr lang="en-CH" sz="1600" dirty="0">
                <a:solidFill>
                  <a:srgbClr val="4F81BD"/>
                </a:solidFill>
              </a:rPr>
              <a:t>dye penetrant test appears to </a:t>
            </a:r>
            <a:br>
              <a:rPr lang="en-CH" sz="1600" dirty="0">
                <a:solidFill>
                  <a:srgbClr val="4F81BD"/>
                </a:solidFill>
              </a:rPr>
            </a:br>
            <a:r>
              <a:rPr lang="en-CH" sz="1600" dirty="0">
                <a:solidFill>
                  <a:srgbClr val="4F81BD"/>
                </a:solidFill>
              </a:rPr>
              <a:t>confirm debonding </a:t>
            </a:r>
            <a:r>
              <a:rPr lang="en-CH" sz="1600" dirty="0"/>
              <a:t>and cracking as main causes for quenches.</a:t>
            </a:r>
          </a:p>
          <a:p>
            <a:r>
              <a:rPr lang="en-CH" sz="1600" dirty="0"/>
              <a:t>Additional analyses are under way.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C86AA-1D1C-924F-B83A-4BE91126B9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762" y="2757045"/>
            <a:ext cx="2388915" cy="12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928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722685-DCAB-FC40-B568-8DAE2B8A8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413345"/>
            <a:ext cx="7742237" cy="4679951"/>
          </a:xfrm>
        </p:spPr>
        <p:txBody>
          <a:bodyPr/>
          <a:lstStyle/>
          <a:p>
            <a:r>
              <a:rPr lang="en-CH" sz="1400" dirty="0"/>
              <a:t>BOX3 is a </a:t>
            </a:r>
            <a:r>
              <a:rPr lang="en-CH" sz="1400" dirty="0">
                <a:solidFill>
                  <a:srgbClr val="0070C0"/>
                </a:solidFill>
              </a:rPr>
              <a:t>”cleaner” </a:t>
            </a:r>
            <a:r>
              <a:rPr lang="en-CH" sz="1400" dirty="0"/>
              <a:t>version of BOX2 </a:t>
            </a:r>
          </a:p>
          <a:p>
            <a:pPr lvl="1"/>
            <a:r>
              <a:rPr lang="en-CH" sz="1200" dirty="0"/>
              <a:t>sandblasted channel walls, ultrasound </a:t>
            </a:r>
            <a:br>
              <a:rPr lang="en-CH" sz="1200" dirty="0"/>
            </a:br>
            <a:r>
              <a:rPr lang="en-CH" sz="1200" dirty="0"/>
              <a:t>cleaned cable (following FSU advice), </a:t>
            </a:r>
            <a:br>
              <a:rPr lang="en-CH" sz="1200" dirty="0"/>
            </a:br>
            <a:r>
              <a:rPr lang="en-CH" sz="1200" dirty="0"/>
              <a:t>and air+heat cleaned glass insulation layer. </a:t>
            </a:r>
            <a:endParaRPr lang="en-CH" sz="1400" dirty="0"/>
          </a:p>
          <a:p>
            <a:r>
              <a:rPr lang="en-CH" sz="1400" dirty="0"/>
              <a:t>Performance to 90% of loadline was </a:t>
            </a:r>
            <a:br>
              <a:rPr lang="en-CH" sz="1400" dirty="0"/>
            </a:br>
            <a:r>
              <a:rPr lang="en-CH" sz="1400" dirty="0"/>
              <a:t>much </a:t>
            </a:r>
            <a:r>
              <a:rPr lang="en-CH" sz="1400" dirty="0">
                <a:solidFill>
                  <a:srgbClr val="0070C0"/>
                </a:solidFill>
              </a:rPr>
              <a:t>improved</a:t>
            </a:r>
            <a:r>
              <a:rPr lang="en-CH" sz="1400" dirty="0"/>
              <a:t>. </a:t>
            </a:r>
          </a:p>
          <a:p>
            <a:r>
              <a:rPr lang="en-CH" sz="1400" dirty="0"/>
              <a:t>BOX 3 recorded V-I transitions at </a:t>
            </a:r>
            <a:br>
              <a:rPr lang="en-CH" sz="1400" dirty="0"/>
            </a:br>
            <a:r>
              <a:rPr lang="en-CH" sz="1400" dirty="0"/>
              <a:t>background fields of 7.5 T and 10 T.</a:t>
            </a:r>
          </a:p>
          <a:p>
            <a:r>
              <a:rPr lang="en-CH" sz="1400" dirty="0"/>
              <a:t>BOXes at uTwente, </a:t>
            </a:r>
            <a:r>
              <a:rPr lang="en-CH" sz="1400" dirty="0">
                <a:solidFill>
                  <a:srgbClr val="0070C0"/>
                </a:solidFill>
              </a:rPr>
              <a:t>ready for testing</a:t>
            </a:r>
            <a:r>
              <a:rPr lang="en-CH" sz="1400" dirty="0"/>
              <a:t>: </a:t>
            </a:r>
          </a:p>
          <a:p>
            <a:pPr lvl="1"/>
            <a:r>
              <a:rPr lang="en-CH" sz="1400" dirty="0"/>
              <a:t>anodized-Al, CTD101K Nb-Ti  (MQM cable)</a:t>
            </a:r>
          </a:p>
          <a:p>
            <a:pPr lvl="1"/>
            <a:r>
              <a:rPr lang="en-CH" sz="1400" dirty="0"/>
              <a:t>Shlomo BOX (non-impregnated NB</a:t>
            </a:r>
            <a:r>
              <a:rPr lang="en-CH" sz="1400" baseline="-25000" dirty="0"/>
              <a:t>3</a:t>
            </a:r>
            <a:r>
              <a:rPr lang="en-CH" sz="1400" dirty="0"/>
              <a:t>Sn)</a:t>
            </a:r>
          </a:p>
          <a:p>
            <a:pPr lvl="1"/>
            <a:r>
              <a:rPr lang="en-CH" sz="1400" dirty="0"/>
              <a:t>Paraphine wax impregnated NB</a:t>
            </a:r>
            <a:r>
              <a:rPr lang="en-CH" sz="1400" baseline="-25000" dirty="0"/>
              <a:t>3</a:t>
            </a:r>
            <a:r>
              <a:rPr lang="en-CH" sz="1400" dirty="0"/>
              <a:t>Sn.</a:t>
            </a:r>
          </a:p>
          <a:p>
            <a:r>
              <a:rPr lang="en-CH" sz="1400" dirty="0"/>
              <a:t>Next BOXes </a:t>
            </a:r>
            <a:r>
              <a:rPr lang="en-CH" sz="1400" dirty="0">
                <a:solidFill>
                  <a:srgbClr val="0070C0"/>
                </a:solidFill>
              </a:rPr>
              <a:t>in the pipline</a:t>
            </a:r>
            <a:r>
              <a:rPr lang="en-CH" sz="1400" dirty="0"/>
              <a:t>:</a:t>
            </a:r>
          </a:p>
          <a:p>
            <a:pPr lvl="1"/>
            <a:r>
              <a:rPr lang="en-CH" sz="1400" dirty="0"/>
              <a:t>anodized-Al, MY750 Nb-Ti  (MQM cable).</a:t>
            </a:r>
          </a:p>
          <a:p>
            <a:pPr lvl="1"/>
            <a:r>
              <a:rPr lang="en-CH" sz="1400" dirty="0"/>
              <a:t>anodized-Al, Stycast Nb-Ti  (filling tests under way).</a:t>
            </a:r>
          </a:p>
          <a:p>
            <a:pPr lvl="1"/>
            <a:r>
              <a:rPr lang="en-CH" sz="1400" dirty="0"/>
              <a:t>Alumina-coated bear-cable NB</a:t>
            </a:r>
            <a:r>
              <a:rPr lang="en-CH" sz="1400" baseline="-25000" dirty="0"/>
              <a:t>3</a:t>
            </a:r>
            <a:r>
              <a:rPr lang="en-CH" sz="1400" dirty="0"/>
              <a:t>Sn with Stycast </a:t>
            </a:r>
            <a:br>
              <a:rPr lang="en-CH" sz="1400" dirty="0"/>
            </a:br>
            <a:r>
              <a:rPr lang="en-CH" sz="1400" dirty="0"/>
              <a:t>or MY750 (filling and coating tests under way).</a:t>
            </a:r>
          </a:p>
          <a:p>
            <a:pPr lvl="1"/>
            <a:r>
              <a:rPr lang="en-CH" sz="1400" dirty="0"/>
              <a:t>Ultimate cleaning version of BOX1-3. (studies for </a:t>
            </a:r>
            <a:br>
              <a:rPr lang="en-CH" sz="1400" dirty="0"/>
            </a:br>
            <a:r>
              <a:rPr lang="en-CH" sz="1400" dirty="0"/>
              <a:t>O</a:t>
            </a:r>
            <a:r>
              <a:rPr lang="en-CH" sz="1400" baseline="-25000" dirty="0"/>
              <a:t>2</a:t>
            </a:r>
            <a:r>
              <a:rPr lang="en-CH" sz="1400" dirty="0"/>
              <a:t> + heat cleaning, acid or base cleaning under way).</a:t>
            </a:r>
          </a:p>
          <a:p>
            <a:pPr lvl="1"/>
            <a:r>
              <a:rPr lang="en-CH" sz="1400" dirty="0"/>
              <a:t>Mullite+TiO slurry + Mix61 for a pre-filled system</a:t>
            </a:r>
            <a:br>
              <a:rPr lang="en-CH" sz="1400" dirty="0"/>
            </a:br>
            <a:r>
              <a:rPr lang="en-CH" sz="1400" dirty="0"/>
              <a:t>(thanks for Tengming for providing material).</a:t>
            </a:r>
          </a:p>
          <a:p>
            <a:pPr lvl="1"/>
            <a:endParaRPr lang="en-CH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63BF4-8D45-5A4B-94B4-E3E0FEC4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BOX3 and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0EFF-20E4-A942-B397-EFCA089FA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93F96351-427E-FF4A-803E-7A49C93E72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751" y="1124744"/>
            <a:ext cx="4315737" cy="2428930"/>
          </a:xfrm>
          <a:prstGeom prst="rect">
            <a:avLst/>
          </a:prstGeom>
        </p:spPr>
      </p:pic>
      <p:pic>
        <p:nvPicPr>
          <p:cNvPr id="6" name="Picture 5" descr="A person sitting next to a computer&#10;&#10;Description automatically generated with low confidence">
            <a:extLst>
              <a:ext uri="{FF2B5EF4-FFF2-40B4-BE49-F238E27FC236}">
                <a16:creationId xmlns:a16="http://schemas.microsoft.com/office/drawing/2014/main" id="{6EB56648-D962-964E-9CED-913281E955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994" y="3685801"/>
            <a:ext cx="2912470" cy="2184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E2F64-F05D-014F-8D13-7052B0B453A6}"/>
              </a:ext>
            </a:extLst>
          </p:cNvPr>
          <p:cNvSpPr txBox="1"/>
          <p:nvPr/>
        </p:nvSpPr>
        <p:spPr>
          <a:xfrm>
            <a:off x="6105872" y="589830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200" kern="1000" spc="30" dirty="0">
                <a:latin typeface="+mn-lt"/>
                <a:cs typeface="Franklin Gothic Book"/>
              </a:rPr>
              <a:t>BOXes 3-6 arrive arrive at uTwente. </a:t>
            </a:r>
            <a:br>
              <a:rPr lang="en-CH" sz="1200" kern="1000" spc="30" dirty="0">
                <a:latin typeface="+mn-lt"/>
                <a:cs typeface="Franklin Gothic Book"/>
              </a:rPr>
            </a:br>
            <a:r>
              <a:rPr lang="en-CH" sz="1200" kern="1000" spc="30" dirty="0">
                <a:latin typeface="+mn-lt"/>
                <a:cs typeface="Franklin Gothic Book"/>
              </a:rPr>
              <a:t>Courtesy of S. Otten and A. Kario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275C30-29DB-0F40-8F10-5B5F6414A6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67" y="583469"/>
            <a:ext cx="1334612" cy="6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88910-F658-0648-A5EC-9C05242CA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88840"/>
            <a:ext cx="6372200" cy="3873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088D8-8017-1A45-AB26-A6721A1784E1}"/>
              </a:ext>
            </a:extLst>
          </p:cNvPr>
          <p:cNvSpPr txBox="1"/>
          <p:nvPr/>
        </p:nvSpPr>
        <p:spPr>
          <a:xfrm>
            <a:off x="6245411" y="16553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800" b="1" kern="1000" spc="30" dirty="0">
                <a:solidFill>
                  <a:srgbClr val="4F81BD"/>
                </a:solidFill>
                <a:latin typeface="+mn-lt"/>
                <a:cs typeface="Franklin Gothic Book"/>
              </a:rPr>
              <a:t>MagDev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0D98EE4-28C9-624D-9C3D-FE0133F2F535}"/>
              </a:ext>
            </a:extLst>
          </p:cNvPr>
          <p:cNvSpPr/>
          <p:nvPr/>
        </p:nvSpPr>
        <p:spPr bwMode="auto">
          <a:xfrm rot="16200000" flipV="1">
            <a:off x="5514190" y="1888463"/>
            <a:ext cx="742363" cy="610518"/>
          </a:xfrm>
          <a:custGeom>
            <a:avLst/>
            <a:gdLst>
              <a:gd name="connsiteX0" fmla="*/ 1451610 w 1451610"/>
              <a:gd name="connsiteY0" fmla="*/ 0 h 735210"/>
              <a:gd name="connsiteX1" fmla="*/ 640080 w 1451610"/>
              <a:gd name="connsiteY1" fmla="*/ 640080 h 735210"/>
              <a:gd name="connsiteX2" fmla="*/ 0 w 1451610"/>
              <a:gd name="connsiteY2" fmla="*/ 720090 h 735210"/>
              <a:gd name="connsiteX0" fmla="*/ 878130 w 878130"/>
              <a:gd name="connsiteY0" fmla="*/ 0 h 688749"/>
              <a:gd name="connsiteX1" fmla="*/ 66600 w 878130"/>
              <a:gd name="connsiteY1" fmla="*/ 640080 h 688749"/>
              <a:gd name="connsiteX2" fmla="*/ 135767 w 878130"/>
              <a:gd name="connsiteY2" fmla="*/ 602859 h 688749"/>
              <a:gd name="connsiteX0" fmla="*/ 742363 w 742363"/>
              <a:gd name="connsiteY0" fmla="*/ 0 h 604877"/>
              <a:gd name="connsiteX1" fmla="*/ 411479 w 742363"/>
              <a:gd name="connsiteY1" fmla="*/ 370449 h 604877"/>
              <a:gd name="connsiteX2" fmla="*/ 0 w 742363"/>
              <a:gd name="connsiteY2" fmla="*/ 602859 h 604877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363" h="610519">
                <a:moveTo>
                  <a:pt x="742363" y="0"/>
                </a:moveTo>
                <a:cubicBezTo>
                  <a:pt x="733058" y="160386"/>
                  <a:pt x="670998" y="355943"/>
                  <a:pt x="563879" y="452511"/>
                </a:cubicBezTo>
                <a:cubicBezTo>
                  <a:pt x="368837" y="613557"/>
                  <a:pt x="199072" y="622861"/>
                  <a:pt x="0" y="602859"/>
                </a:cubicBezTo>
              </a:path>
            </a:pathLst>
          </a:cu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C01A8-1A88-804A-A658-18E978069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817" y="1413345"/>
            <a:ext cx="7742237" cy="467995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CHART1 FCC Conceptual Design and CD1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CHART2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MagDev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Goals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BOX Program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3F54D-E194-1245-83D7-3305F4BB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D7A90-542B-FA49-B3B4-2612EC640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0087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6E212C-9606-C84E-88D5-28F22EF15C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921500" cy="4679951"/>
          </a:xfrm>
        </p:spPr>
        <p:txBody>
          <a:bodyPr/>
          <a:lstStyle/>
          <a:p>
            <a:r>
              <a:rPr lang="en-CH" sz="1600" dirty="0"/>
              <a:t>Besides the MagDev LTS program, there are other CHART ASC activities: </a:t>
            </a:r>
          </a:p>
          <a:p>
            <a:pPr lvl="1"/>
            <a:r>
              <a:rPr lang="en-CH" sz="1600" dirty="0"/>
              <a:t>MagDev has an </a:t>
            </a:r>
            <a:r>
              <a:rPr lang="en-CH" sz="1600" dirty="0">
                <a:solidFill>
                  <a:srgbClr val="F79646"/>
                </a:solidFill>
              </a:rPr>
              <a:t>HTS REBCO tape program</a:t>
            </a:r>
            <a:r>
              <a:rPr lang="en-CH" sz="1600" dirty="0"/>
              <a:t>, initially focused on demonstrating </a:t>
            </a:r>
            <a:br>
              <a:rPr lang="en-CH" sz="1600" dirty="0"/>
            </a:br>
            <a:r>
              <a:rPr lang="en-CH" sz="1600" dirty="0">
                <a:solidFill>
                  <a:srgbClr val="F79646"/>
                </a:solidFill>
              </a:rPr>
              <a:t>NI technology </a:t>
            </a:r>
            <a:r>
              <a:rPr lang="en-CH" sz="1600" dirty="0"/>
              <a:t>for an SLS2.0 superbend magnet, in collaboration with </a:t>
            </a:r>
            <a:r>
              <a:rPr lang="en-CH" sz="1600" dirty="0">
                <a:solidFill>
                  <a:srgbClr val="F79646"/>
                </a:solidFill>
              </a:rPr>
              <a:t>Tokamak Energy </a:t>
            </a:r>
            <a:r>
              <a:rPr lang="en-CH" sz="1600" dirty="0"/>
              <a:t>Ltd.</a:t>
            </a:r>
          </a:p>
          <a:p>
            <a:pPr lvl="1"/>
            <a:r>
              <a:rPr lang="en-US" sz="1600" dirty="0">
                <a:solidFill>
                  <a:srgbClr val="8064A2"/>
                </a:solidFill>
              </a:rPr>
              <a:t>Nb</a:t>
            </a:r>
            <a:r>
              <a:rPr lang="en-US" sz="1600" baseline="-25000" dirty="0">
                <a:solidFill>
                  <a:srgbClr val="8064A2"/>
                </a:solidFill>
              </a:rPr>
              <a:t>3</a:t>
            </a:r>
            <a:r>
              <a:rPr lang="en-US" sz="1600" dirty="0">
                <a:solidFill>
                  <a:srgbClr val="8064A2"/>
                </a:solidFill>
              </a:rPr>
              <a:t>Sn </a:t>
            </a:r>
            <a:r>
              <a:rPr lang="en-CH" sz="1600" dirty="0">
                <a:solidFill>
                  <a:srgbClr val="8064A2"/>
                </a:solidFill>
              </a:rPr>
              <a:t>conductor characterization and development </a:t>
            </a:r>
            <a:r>
              <a:rPr lang="en-CH" sz="1600" dirty="0"/>
              <a:t>is carried out at UniGE,</a:t>
            </a:r>
          </a:p>
          <a:p>
            <a:pPr lvl="1"/>
            <a:r>
              <a:rPr lang="en-CH" sz="1600" dirty="0"/>
              <a:t>MagRes at ETHZ studies </a:t>
            </a:r>
            <a:r>
              <a:rPr lang="en-CH" sz="1600" dirty="0">
                <a:solidFill>
                  <a:srgbClr val="C04F4D"/>
                </a:solidFill>
              </a:rPr>
              <a:t>resin systems </a:t>
            </a:r>
            <a:r>
              <a:rPr lang="en-CH" sz="1600" dirty="0"/>
              <a:t>,</a:t>
            </a:r>
          </a:p>
          <a:p>
            <a:pPr lvl="1"/>
            <a:r>
              <a:rPr lang="en-CH" sz="1600" dirty="0"/>
              <a:t>MagAM at ETHZ studies </a:t>
            </a:r>
            <a:r>
              <a:rPr lang="en-CH" sz="1600" dirty="0">
                <a:solidFill>
                  <a:srgbClr val="C04F4D"/>
                </a:solidFill>
              </a:rPr>
              <a:t>additive manufacturing </a:t>
            </a:r>
            <a:r>
              <a:rPr lang="en-CH" sz="1600" dirty="0"/>
              <a:t>of interpenetrating phase layers </a:t>
            </a:r>
            <a:br>
              <a:rPr lang="en-CH" sz="1600" dirty="0"/>
            </a:br>
            <a:r>
              <a:rPr lang="en-CH" sz="1600" dirty="0">
                <a:solidFill>
                  <a:srgbClr val="C04F4D"/>
                </a:solidFill>
              </a:rPr>
              <a:t>for reliable bonding</a:t>
            </a:r>
            <a:r>
              <a:rPr lang="en-CH" sz="1600" dirty="0"/>
              <a:t> to 3D printed parts,</a:t>
            </a:r>
          </a:p>
          <a:p>
            <a:pPr lvl="1"/>
            <a:r>
              <a:rPr lang="en-CH" sz="1600" dirty="0"/>
              <a:t>MagDev at PSI studies </a:t>
            </a:r>
            <a:r>
              <a:rPr lang="en-CH" sz="1600" dirty="0">
                <a:solidFill>
                  <a:srgbClr val="C04F4D"/>
                </a:solidFill>
              </a:rPr>
              <a:t>reaction residues, heat-resistant coatings, 10-stack properties, manufacturing processes, </a:t>
            </a:r>
            <a:r>
              <a:rPr lang="en-CH" sz="1600" dirty="0"/>
              <a:t>etc.</a:t>
            </a:r>
          </a:p>
          <a:p>
            <a:pPr lvl="1"/>
            <a:r>
              <a:rPr lang="en-US" sz="1600" dirty="0" err="1"/>
              <a:t>MagNum</a:t>
            </a:r>
            <a:r>
              <a:rPr lang="en-US" sz="1600" dirty="0"/>
              <a:t> at ETHZ, pending approval, shall produce a framework for </a:t>
            </a:r>
            <a:r>
              <a:rPr lang="en-US" sz="1600" dirty="0">
                <a:solidFill>
                  <a:srgbClr val="C04F4D"/>
                </a:solidFill>
              </a:rPr>
              <a:t>sustainable </a:t>
            </a:r>
            <a:r>
              <a:rPr lang="en-US" sz="1600" dirty="0" err="1">
                <a:solidFill>
                  <a:srgbClr val="C04F4D"/>
                </a:solidFill>
              </a:rPr>
              <a:t>multiphysical</a:t>
            </a:r>
            <a:r>
              <a:rPr lang="en-US" sz="1600" dirty="0">
                <a:solidFill>
                  <a:srgbClr val="C04F4D"/>
                </a:solidFill>
              </a:rPr>
              <a:t> model development and design</a:t>
            </a:r>
            <a:r>
              <a:rPr lang="en-US" sz="1600" dirty="0"/>
              <a:t>.</a:t>
            </a:r>
          </a:p>
          <a:p>
            <a:r>
              <a:rPr lang="en-CH" sz="1600" dirty="0"/>
              <a:t>In parallel to the BOX program, and awaiting futher results from CD1, we are working (with </a:t>
            </a:r>
            <a:br>
              <a:rPr lang="en-CH" sz="1600" dirty="0"/>
            </a:br>
            <a:r>
              <a:rPr lang="en-CH" sz="1600" dirty="0"/>
              <a:t>G. Vallone) on an </a:t>
            </a:r>
            <a:r>
              <a:rPr lang="en-CH" sz="1600" dirty="0">
                <a:solidFill>
                  <a:srgbClr val="4F81BD"/>
                </a:solidFill>
              </a:rPr>
              <a:t>alternative proposal for a CHART MagDev 16-T </a:t>
            </a:r>
            <a:r>
              <a:rPr lang="en-US" sz="1600" dirty="0">
                <a:solidFill>
                  <a:srgbClr val="4F81BD"/>
                </a:solidFill>
              </a:rPr>
              <a:t>Nb</a:t>
            </a:r>
            <a:r>
              <a:rPr lang="en-US" sz="1600" baseline="-25000" dirty="0">
                <a:solidFill>
                  <a:srgbClr val="4F81BD"/>
                </a:solidFill>
              </a:rPr>
              <a:t>3</a:t>
            </a:r>
            <a:r>
              <a:rPr lang="en-US" sz="1600" dirty="0">
                <a:solidFill>
                  <a:srgbClr val="4F81BD"/>
                </a:solidFill>
              </a:rPr>
              <a:t>Sn</a:t>
            </a:r>
            <a:r>
              <a:rPr lang="en-CH" sz="1600" dirty="0">
                <a:solidFill>
                  <a:srgbClr val="4F81BD"/>
                </a:solidFill>
              </a:rPr>
              <a:t> roadmap</a:t>
            </a:r>
            <a:r>
              <a:rPr lang="en-CH" sz="1600" dirty="0"/>
              <a:t>. A decision point is expected by the end of this year. We foresee to consult US-MDP for feedback in the process.</a:t>
            </a:r>
          </a:p>
          <a:p>
            <a:r>
              <a:rPr lang="en-CH" sz="1600" dirty="0"/>
              <a:t>Independent of the next Nb</a:t>
            </a:r>
            <a:r>
              <a:rPr lang="en-CH" sz="1600" baseline="-25000" dirty="0"/>
              <a:t>3</a:t>
            </a:r>
            <a:r>
              <a:rPr lang="en-CH" sz="1600" dirty="0"/>
              <a:t>Sn coil type that will be built at PSI, the </a:t>
            </a:r>
            <a:r>
              <a:rPr lang="en-CH" sz="1600" dirty="0">
                <a:solidFill>
                  <a:srgbClr val="4F81BD"/>
                </a:solidFill>
              </a:rPr>
              <a:t>BOX program will continue and shall produce relevant technology R&amp;D for, among others, the stress-management R&amp;D roadmap in US-MDP </a:t>
            </a:r>
            <a:r>
              <a:rPr lang="en-CH" sz="1600" dirty="0"/>
              <a:t>at LBNL and FNAL. </a:t>
            </a:r>
          </a:p>
          <a:p>
            <a:endParaRPr lang="en-CH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0AB4C6-D2C1-3A46-8204-29FB8B7B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12319-3C45-FB46-B29D-8870964A59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919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88910-F658-0648-A5EC-9C05242CA3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88840"/>
            <a:ext cx="6372200" cy="3873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088D8-8017-1A45-AB26-A6721A1784E1}"/>
              </a:ext>
            </a:extLst>
          </p:cNvPr>
          <p:cNvSpPr txBox="1"/>
          <p:nvPr/>
        </p:nvSpPr>
        <p:spPr>
          <a:xfrm>
            <a:off x="6245411" y="165538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800" b="1" kern="1000" spc="30" dirty="0">
                <a:solidFill>
                  <a:srgbClr val="4F81BD"/>
                </a:solidFill>
                <a:latin typeface="+mn-lt"/>
                <a:cs typeface="Franklin Gothic Book"/>
              </a:rPr>
              <a:t>MagDev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0D98EE4-28C9-624D-9C3D-FE0133F2F535}"/>
              </a:ext>
            </a:extLst>
          </p:cNvPr>
          <p:cNvSpPr/>
          <p:nvPr/>
        </p:nvSpPr>
        <p:spPr bwMode="auto">
          <a:xfrm rot="16200000" flipV="1">
            <a:off x="5514190" y="1888463"/>
            <a:ext cx="742363" cy="610518"/>
          </a:xfrm>
          <a:custGeom>
            <a:avLst/>
            <a:gdLst>
              <a:gd name="connsiteX0" fmla="*/ 1451610 w 1451610"/>
              <a:gd name="connsiteY0" fmla="*/ 0 h 735210"/>
              <a:gd name="connsiteX1" fmla="*/ 640080 w 1451610"/>
              <a:gd name="connsiteY1" fmla="*/ 640080 h 735210"/>
              <a:gd name="connsiteX2" fmla="*/ 0 w 1451610"/>
              <a:gd name="connsiteY2" fmla="*/ 720090 h 735210"/>
              <a:gd name="connsiteX0" fmla="*/ 878130 w 878130"/>
              <a:gd name="connsiteY0" fmla="*/ 0 h 688749"/>
              <a:gd name="connsiteX1" fmla="*/ 66600 w 878130"/>
              <a:gd name="connsiteY1" fmla="*/ 640080 h 688749"/>
              <a:gd name="connsiteX2" fmla="*/ 135767 w 878130"/>
              <a:gd name="connsiteY2" fmla="*/ 602859 h 688749"/>
              <a:gd name="connsiteX0" fmla="*/ 742363 w 742363"/>
              <a:gd name="connsiteY0" fmla="*/ 0 h 604877"/>
              <a:gd name="connsiteX1" fmla="*/ 411479 w 742363"/>
              <a:gd name="connsiteY1" fmla="*/ 370449 h 604877"/>
              <a:gd name="connsiteX2" fmla="*/ 0 w 742363"/>
              <a:gd name="connsiteY2" fmla="*/ 602859 h 604877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07126"/>
              <a:gd name="connsiteX1" fmla="*/ 563879 w 742363"/>
              <a:gd name="connsiteY1" fmla="*/ 452511 h 607126"/>
              <a:gd name="connsiteX2" fmla="*/ 0 w 742363"/>
              <a:gd name="connsiteY2" fmla="*/ 602859 h 607126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  <a:gd name="connsiteX0" fmla="*/ 742363 w 742363"/>
              <a:gd name="connsiteY0" fmla="*/ 0 h 610519"/>
              <a:gd name="connsiteX1" fmla="*/ 563879 w 742363"/>
              <a:gd name="connsiteY1" fmla="*/ 452511 h 610519"/>
              <a:gd name="connsiteX2" fmla="*/ 0 w 742363"/>
              <a:gd name="connsiteY2" fmla="*/ 602859 h 6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363" h="610519">
                <a:moveTo>
                  <a:pt x="742363" y="0"/>
                </a:moveTo>
                <a:cubicBezTo>
                  <a:pt x="733058" y="160386"/>
                  <a:pt x="670998" y="355943"/>
                  <a:pt x="563879" y="452511"/>
                </a:cubicBezTo>
                <a:cubicBezTo>
                  <a:pt x="368837" y="613557"/>
                  <a:pt x="199072" y="622861"/>
                  <a:pt x="0" y="602859"/>
                </a:cubicBezTo>
              </a:path>
            </a:pathLst>
          </a:cu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C01A8-1A88-804A-A658-18E978069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817" y="1413345"/>
            <a:ext cx="7742237" cy="4679951"/>
          </a:xfrm>
        </p:spPr>
        <p:txBody>
          <a:bodyPr/>
          <a:lstStyle/>
          <a:p>
            <a:r>
              <a:rPr lang="en-US" dirty="0"/>
              <a:t>CHART1 FCC Conceptual Design and CD1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CHART2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MagDev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Goals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BOX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3F54D-E194-1245-83D7-3305F4BB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D7A90-542B-FA49-B3B4-2612EC640F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8723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58A24-15E0-384A-A14A-32BCE2A3F9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CHART1 goals (mid-2016 to mid-2019) :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the design of an optimised 16 T Canted Cosine Theta (CCT) dipole magnet,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as an option for the FCC hadron collider main magnet;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/>
              <a:t>the development (design and prototype) of a high-field dipole </a:t>
            </a:r>
            <a:br>
              <a:rPr lang="en-GB" dirty="0"/>
            </a:br>
            <a:r>
              <a:rPr lang="en-GB" dirty="0"/>
              <a:t>magnet with CCT technology; and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427A5-1963-6A4B-B0A4-B3242A12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F8DDF-6E16-4F49-B733-5FF1523EFF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C34F50-D0CC-1345-9840-42E43FECE8AB}"/>
              </a:ext>
            </a:extLst>
          </p:cNvPr>
          <p:cNvGrpSpPr/>
          <p:nvPr/>
        </p:nvGrpSpPr>
        <p:grpSpPr>
          <a:xfrm>
            <a:off x="1331640" y="3189037"/>
            <a:ext cx="6696743" cy="2760243"/>
            <a:chOff x="1112416" y="3406174"/>
            <a:chExt cx="7348015" cy="30286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3F95DC-711F-5142-8198-E01A83F16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3036" y="3406174"/>
              <a:ext cx="3022083" cy="3028682"/>
            </a:xfrm>
            <a:prstGeom prst="rect">
              <a:avLst/>
            </a:prstGeom>
          </p:spPr>
        </p:pic>
        <p:pic>
          <p:nvPicPr>
            <p:cNvPr id="22" name="Content Placeholder 5">
              <a:extLst>
                <a:ext uri="{FF2B5EF4-FFF2-40B4-BE49-F238E27FC236}">
                  <a16:creationId xmlns:a16="http://schemas.microsoft.com/office/drawing/2014/main" id="{910A1C2E-8932-6B46-B747-1D7C407F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1126" y="3993489"/>
              <a:ext cx="1909305" cy="189881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1AF630-7DB5-DB4F-A00E-9E6C93685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2416" y="3974725"/>
              <a:ext cx="1904613" cy="19529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F1833E4-A65E-6349-BB2C-FCBC9D6A2A1C}"/>
              </a:ext>
            </a:extLst>
          </p:cNvPr>
          <p:cNvSpPr txBox="1"/>
          <p:nvPr/>
        </p:nvSpPr>
        <p:spPr>
          <a:xfrm>
            <a:off x="251520" y="63093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dirty="0"/>
              <a:t>[B. Auchmann et al., </a:t>
            </a:r>
            <a:r>
              <a:rPr lang="en-US" sz="900" i="1" dirty="0"/>
              <a:t>Electromechanical Design of a 16-T CCT Twin-Aperture Dipole for FCC</a:t>
            </a:r>
            <a:r>
              <a:rPr lang="en-US" sz="900" dirty="0"/>
              <a:t>, IEEE Trans. on Appl. SC 28 (April, 2018) no. 3.]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kern="1000" spc="30" dirty="0" err="1">
              <a:latin typeface="+mn-lt"/>
              <a:cs typeface="Franklin Gothic Boo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609F8-DD01-4644-B4D9-51240F2E1170}"/>
              </a:ext>
            </a:extLst>
          </p:cNvPr>
          <p:cNvSpPr txBox="1"/>
          <p:nvPr/>
        </p:nvSpPr>
        <p:spPr>
          <a:xfrm>
            <a:off x="251520" y="6503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dirty="0"/>
              <a:t>[M. </a:t>
            </a:r>
            <a:r>
              <a:rPr lang="en-US" sz="900" dirty="0" err="1"/>
              <a:t>Benedikt</a:t>
            </a:r>
            <a:r>
              <a:rPr lang="en-US" sz="900" dirty="0"/>
              <a:t> et al., </a:t>
            </a:r>
            <a:r>
              <a:rPr lang="en-US" sz="900" i="1" dirty="0"/>
              <a:t>FCC Conceptual Design Report</a:t>
            </a:r>
            <a:r>
              <a:rPr lang="en-US" sz="900" dirty="0"/>
              <a:t>, Vol. 3 – The Hadron Collider (FCC-</a:t>
            </a:r>
            <a:r>
              <a:rPr lang="en-US" sz="900" dirty="0" err="1"/>
              <a:t>hh</a:t>
            </a:r>
            <a:r>
              <a:rPr lang="en-US" sz="900" dirty="0"/>
              <a:t>), pp. 50-52, submitted to Eur. Phys. J. ST, (December 2018).]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kern="1000" spc="30" dirty="0" err="1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820430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58A24-15E0-384A-A14A-32BCE2A3F9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CHART1 goals (mid-2016 to mid-2019):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/>
              <a:t>the design of an optimised 16 T Canted Cosine Theta (CCT) dipole magnet, </a:t>
            </a:r>
            <a:br>
              <a:rPr lang="en-GB" dirty="0"/>
            </a:br>
            <a:r>
              <a:rPr lang="en-GB" dirty="0"/>
              <a:t>as an option for the FCC hadron collider main magnet;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the development (design and prototype) of a high-field dipole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magnet with CCT technology; </a:t>
            </a:r>
            <a:r>
              <a:rPr lang="en-GB" dirty="0"/>
              <a:t>and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427A5-1963-6A4B-B0A4-B3242A12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F8DDF-6E16-4F49-B733-5FF1523EFF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EC3F10-9CE7-BE41-9340-A4B6448C6C6F}"/>
              </a:ext>
            </a:extLst>
          </p:cNvPr>
          <p:cNvGrpSpPr/>
          <p:nvPr/>
        </p:nvGrpSpPr>
        <p:grpSpPr>
          <a:xfrm>
            <a:off x="899592" y="3284984"/>
            <a:ext cx="7056784" cy="2455485"/>
            <a:chOff x="866418" y="3645023"/>
            <a:chExt cx="7954054" cy="27677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8F51F5-9A71-DC47-8AEF-55311E48BA5A}"/>
                </a:ext>
              </a:extLst>
            </p:cNvPr>
            <p:cNvGrpSpPr/>
            <p:nvPr/>
          </p:nvGrpSpPr>
          <p:grpSpPr>
            <a:xfrm>
              <a:off x="4481763" y="3645023"/>
              <a:ext cx="4338709" cy="2767700"/>
              <a:chOff x="4260900" y="3468929"/>
              <a:chExt cx="4780678" cy="304963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6C60BCE-3B61-7845-92E5-F63848848D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60900" y="3468929"/>
                <a:ext cx="4780678" cy="116706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F63D1E5-EBA3-A14B-BA89-95BEA8BDA9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43832" y="4739926"/>
                <a:ext cx="2897746" cy="1778639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276BDA-7BE0-6547-9B88-B30ADAB1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18" y="3645024"/>
              <a:ext cx="3515997" cy="266429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5DF85C-EF60-F044-BA91-03C506510F20}"/>
              </a:ext>
            </a:extLst>
          </p:cNvPr>
          <p:cNvSpPr txBox="1"/>
          <p:nvPr/>
        </p:nvSpPr>
        <p:spPr>
          <a:xfrm>
            <a:off x="329028" y="63093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00" dirty="0"/>
              <a:t>[G. </a:t>
            </a:r>
            <a:r>
              <a:rPr lang="en-US" sz="900" dirty="0" err="1"/>
              <a:t>Montenero</a:t>
            </a:r>
            <a:r>
              <a:rPr lang="en-US" sz="900" dirty="0"/>
              <a:t> et al., </a:t>
            </a:r>
            <a:r>
              <a:rPr lang="en-US" sz="900" i="1" dirty="0"/>
              <a:t>Coil Manufacturing Process of the First 1-m-Long Canted-Cosine-Theta (CCT) Model Magnet at PSI</a:t>
            </a:r>
            <a:r>
              <a:rPr lang="en-US" sz="900" dirty="0"/>
              <a:t>, IEEE Trans. on App. SC., Vol 29(5), 2019.]</a:t>
            </a:r>
            <a:br>
              <a:rPr lang="en-US" sz="900" dirty="0"/>
            </a:br>
            <a:r>
              <a:rPr lang="en-US" sz="900" dirty="0"/>
              <a:t>[G. </a:t>
            </a:r>
            <a:r>
              <a:rPr lang="en-US" sz="900" dirty="0" err="1"/>
              <a:t>Montenero</a:t>
            </a:r>
            <a:r>
              <a:rPr lang="en-US" sz="900" dirty="0"/>
              <a:t> et al., </a:t>
            </a:r>
            <a:r>
              <a:rPr lang="en-US" sz="900" i="1" dirty="0"/>
              <a:t>Mechanical Structure for the PSI Canted-Cosine-Theta (CCT) Magnet Program</a:t>
            </a:r>
            <a:r>
              <a:rPr lang="en-US" sz="900" dirty="0"/>
              <a:t>, IEEE Trans. on Appl. SC., Vol 28(3), 2018.]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900" kern="1000" spc="30" dirty="0" err="1">
              <a:latin typeface="+mn-lt"/>
              <a:cs typeface="Franklin Gothic Book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47D9B7-841E-6D43-A811-032A2D6AD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740" y="4315568"/>
            <a:ext cx="1450521" cy="14321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409920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54ABB-3264-E14D-AA35-A76F98389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988" y="1268760"/>
            <a:ext cx="7742237" cy="4679951"/>
          </a:xfrm>
        </p:spPr>
        <p:txBody>
          <a:bodyPr/>
          <a:lstStyle/>
          <a:p>
            <a:r>
              <a:rPr lang="en-US" dirty="0"/>
              <a:t>90 m</a:t>
            </a:r>
            <a:r>
              <a:rPr lang="en-US" baseline="30000" dirty="0"/>
              <a:t>2</a:t>
            </a:r>
            <a:r>
              <a:rPr lang="en-US" dirty="0"/>
              <a:t> laboratory refurbished, equipped, commissioned for construction of CD1.</a:t>
            </a:r>
          </a:p>
          <a:p>
            <a:r>
              <a:rPr lang="en-US" dirty="0"/>
              <a:t>Production-readiness review (http://</a:t>
            </a:r>
            <a:r>
              <a:rPr lang="en-US" dirty="0" err="1"/>
              <a:t>indico.psi.ch</a:t>
            </a:r>
            <a:r>
              <a:rPr lang="en-US" dirty="0"/>
              <a:t>/event/cd1prr).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A42A9-5873-9B4F-92C7-B8AF12D6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CHART1 </a:t>
            </a:r>
            <a:r>
              <a:rPr lang="en-US" dirty="0" err="1"/>
              <a:t>MagDev</a:t>
            </a:r>
            <a:r>
              <a:rPr lang="en-US" dirty="0"/>
              <a:t>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E88C-11ED-764A-806D-B1DCE28E6B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A52A54-15D7-1947-AA7B-E3D0329FD21D}"/>
              </a:ext>
            </a:extLst>
          </p:cNvPr>
          <p:cNvGrpSpPr/>
          <p:nvPr/>
        </p:nvGrpSpPr>
        <p:grpSpPr>
          <a:xfrm>
            <a:off x="107504" y="2276872"/>
            <a:ext cx="8930274" cy="4237538"/>
            <a:chOff x="0" y="2519045"/>
            <a:chExt cx="9144000" cy="43389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35CFEA-CA96-D04B-B29F-969E8593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720590"/>
              <a:ext cx="9144000" cy="213741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74F713-C5CA-544F-91EE-5D488A8EBFA5}"/>
                </a:ext>
              </a:extLst>
            </p:cNvPr>
            <p:cNvSpPr/>
            <p:nvPr/>
          </p:nvSpPr>
          <p:spPr>
            <a:xfrm>
              <a:off x="591803" y="5102283"/>
              <a:ext cx="1826933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Vacuum Impregnation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455D31-3FC1-204B-B000-21B04CF49C7F}"/>
                </a:ext>
              </a:extLst>
            </p:cNvPr>
            <p:cNvSpPr/>
            <p:nvPr/>
          </p:nvSpPr>
          <p:spPr>
            <a:xfrm>
              <a:off x="4355387" y="6226113"/>
              <a:ext cx="1826933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Coil reaction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09C5DC-AC67-CD4D-96AD-4AB806E60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519045"/>
              <a:ext cx="9144000" cy="211455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2AFBE0-8FF7-D445-A5B9-6F6B7C01A449}"/>
                </a:ext>
              </a:extLst>
            </p:cNvPr>
            <p:cNvSpPr/>
            <p:nvPr/>
          </p:nvSpPr>
          <p:spPr>
            <a:xfrm>
              <a:off x="6460067" y="2772293"/>
              <a:ext cx="1159933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Portal crane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0CA192-CA89-344C-A5BB-3ED5D7660492}"/>
                </a:ext>
              </a:extLst>
            </p:cNvPr>
            <p:cNvSpPr/>
            <p:nvPr/>
          </p:nvSpPr>
          <p:spPr>
            <a:xfrm>
              <a:off x="2640235" y="4250269"/>
              <a:ext cx="2855998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4-m winding/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instrum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/assembly bench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14F27B-106F-B34E-9975-5ED6DB299817}"/>
                </a:ext>
              </a:extLst>
            </p:cNvPr>
            <p:cNvSpPr/>
            <p:nvPr/>
          </p:nvSpPr>
          <p:spPr>
            <a:xfrm>
              <a:off x="4667850" y="3405994"/>
              <a:ext cx="1202009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Winding table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143961-9CB8-514F-BDAA-10A2071A8B84}"/>
                </a:ext>
              </a:extLst>
            </p:cNvPr>
            <p:cNvSpPr/>
            <p:nvPr/>
          </p:nvSpPr>
          <p:spPr>
            <a:xfrm>
              <a:off x="1022252" y="3405994"/>
              <a:ext cx="1202009" cy="279400"/>
            </a:xfrm>
            <a:prstGeom prst="rect">
              <a:avLst/>
            </a:prstGeom>
            <a:solidFill>
              <a:srgbClr val="FFFFFF">
                <a:alpha val="74510"/>
              </a:srgbClr>
            </a:soli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rgbClr val="DDDDDD">
                  <a:shade val="30000"/>
                  <a:satMod val="200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B6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2124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A42A9-5873-9B4F-92C7-B8AF12D6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CD1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E88C-11ED-764A-806D-B1DCE28E6B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pic>
        <p:nvPicPr>
          <p:cNvPr id="10" name="Picture 9" descr="A picture containing indoor, table, sitting, kitchen&#10;&#10;Description automatically generated">
            <a:extLst>
              <a:ext uri="{FF2B5EF4-FFF2-40B4-BE49-F238E27FC236}">
                <a16:creationId xmlns:a16="http://schemas.microsoft.com/office/drawing/2014/main" id="{52D9C5D8-62C8-2F47-A784-1A217F43A5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60" y="3238774"/>
            <a:ext cx="1008112" cy="2852510"/>
          </a:xfrm>
          <a:prstGeom prst="rect">
            <a:avLst/>
          </a:prstGeom>
        </p:spPr>
      </p:pic>
      <p:pic>
        <p:nvPicPr>
          <p:cNvPr id="12" name="Picture 11" descr="A picture containing indoor, table, bicycle, computer&#10;&#10;Description automatically generated">
            <a:extLst>
              <a:ext uri="{FF2B5EF4-FFF2-40B4-BE49-F238E27FC236}">
                <a16:creationId xmlns:a16="http://schemas.microsoft.com/office/drawing/2014/main" id="{B05F91B3-4B67-1043-AFCC-504209815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444" y="3240891"/>
            <a:ext cx="1512168" cy="2853754"/>
          </a:xfrm>
          <a:prstGeom prst="rect">
            <a:avLst/>
          </a:prstGeom>
        </p:spPr>
      </p:pic>
      <p:pic>
        <p:nvPicPr>
          <p:cNvPr id="14" name="Picture 13" descr="A picture containing indoor, engine, car, sitting&#10;&#10;Description automatically generated">
            <a:extLst>
              <a:ext uri="{FF2B5EF4-FFF2-40B4-BE49-F238E27FC236}">
                <a16:creationId xmlns:a16="http://schemas.microsoft.com/office/drawing/2014/main" id="{CB024DCF-06B8-3C40-B8FF-0DF70B7C67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245" y="1412776"/>
            <a:ext cx="3028887" cy="1705512"/>
          </a:xfrm>
          <a:prstGeom prst="rect">
            <a:avLst/>
          </a:prstGeom>
        </p:spPr>
      </p:pic>
      <p:pic>
        <p:nvPicPr>
          <p:cNvPr id="18" name="Picture 17" descr="A picture containing indoor, table, white, kitchen&#10;&#10;Description automatically generated">
            <a:extLst>
              <a:ext uri="{FF2B5EF4-FFF2-40B4-BE49-F238E27FC236}">
                <a16:creationId xmlns:a16="http://schemas.microsoft.com/office/drawing/2014/main" id="{AB9DE33B-B4EF-A34C-90C2-908320F53B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63441" y="1128765"/>
            <a:ext cx="1704069" cy="2272092"/>
          </a:xfrm>
          <a:prstGeom prst="rect">
            <a:avLst/>
          </a:prstGeom>
        </p:spPr>
      </p:pic>
      <p:pic>
        <p:nvPicPr>
          <p:cNvPr id="21" name="Picture 20" descr="A close up of a sink and a mirror&#10;&#10;Description automatically generated">
            <a:extLst>
              <a:ext uri="{FF2B5EF4-FFF2-40B4-BE49-F238E27FC236}">
                <a16:creationId xmlns:a16="http://schemas.microsoft.com/office/drawing/2014/main" id="{BC67F2B6-EF23-0844-A0BA-E9F6EA836F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60" y="1412777"/>
            <a:ext cx="3028887" cy="1704069"/>
          </a:xfrm>
          <a:prstGeom prst="rect">
            <a:avLst/>
          </a:prstGeom>
        </p:spPr>
      </p:pic>
      <p:pic>
        <p:nvPicPr>
          <p:cNvPr id="26" name="Picture 25" descr="A picture containing indoor, table, man, sitting&#10;&#10;Description automatically generated">
            <a:extLst>
              <a:ext uri="{FF2B5EF4-FFF2-40B4-BE49-F238E27FC236}">
                <a16:creationId xmlns:a16="http://schemas.microsoft.com/office/drawing/2014/main" id="{B98145A2-C019-BC48-9B49-A17A92C550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584" y="3237530"/>
            <a:ext cx="2140316" cy="2853754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9E3B576-C721-C54B-937C-B859BE4BAD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872" y="3237530"/>
            <a:ext cx="3630650" cy="2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87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iller&#10;&#10;Description automatically generated">
            <a:extLst>
              <a:ext uri="{FF2B5EF4-FFF2-40B4-BE49-F238E27FC236}">
                <a16:creationId xmlns:a16="http://schemas.microsoft.com/office/drawing/2014/main" id="{1912C009-4259-FD40-AA13-BCAD5B44EC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20888"/>
            <a:ext cx="3885208" cy="29139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C59B8D-4800-E14C-9F33-AA4BDBA0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Shipping Odyssey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1743-A22D-D84B-A183-7DA1BA50E4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pic>
        <p:nvPicPr>
          <p:cNvPr id="8" name="Picture 7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372A1A21-E7F0-8342-A3B1-BB7317C30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36" y="2420888"/>
            <a:ext cx="2185430" cy="2913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81E66-15B2-BD4C-97B2-884BCFF8BB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296" y="2420888"/>
            <a:ext cx="2185430" cy="2913906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5D4D2D6-5FDE-6B4A-BEDE-B5E87F505F67}"/>
              </a:ext>
            </a:extLst>
          </p:cNvPr>
          <p:cNvSpPr txBox="1">
            <a:spLocks/>
          </p:cNvSpPr>
          <p:nvPr/>
        </p:nvSpPr>
        <p:spPr>
          <a:xfrm>
            <a:off x="971600" y="1485353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CD1 construction was finished in Oct. 2019.</a:t>
            </a:r>
          </a:p>
          <a:p>
            <a:r>
              <a:rPr lang="en-US" dirty="0"/>
              <a:t>The magnet arrived (after problems in transit) in Feb.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17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2B27FD-9437-6947-B2D0-E291C230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CD1 in Berkeley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0B6D2-6CA2-E640-BD8A-D42D91F852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pic>
        <p:nvPicPr>
          <p:cNvPr id="6" name="Picture 5" descr="A close up of a restaurant&#10;&#10;Description automatically generated">
            <a:extLst>
              <a:ext uri="{FF2B5EF4-FFF2-40B4-BE49-F238E27FC236}">
                <a16:creationId xmlns:a16="http://schemas.microsoft.com/office/drawing/2014/main" id="{4B0F2BFF-FD4C-634A-A32F-492D7E7AFB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81" y="3804066"/>
            <a:ext cx="3369794" cy="2557025"/>
          </a:xfrm>
          <a:prstGeom prst="rect">
            <a:avLst/>
          </a:prstGeom>
        </p:spPr>
      </p:pic>
      <p:pic>
        <p:nvPicPr>
          <p:cNvPr id="8" name="Picture 7" descr="A large room&#10;&#10;Description automatically generated">
            <a:extLst>
              <a:ext uri="{FF2B5EF4-FFF2-40B4-BE49-F238E27FC236}">
                <a16:creationId xmlns:a16="http://schemas.microsoft.com/office/drawing/2014/main" id="{894CA338-7138-554D-84C7-CDE9095BFF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020" y="3804066"/>
            <a:ext cx="1907985" cy="256032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BDABE04-8933-EA4B-9524-8E41606460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600" y="1341337"/>
            <a:ext cx="7742237" cy="4679951"/>
          </a:xfrm>
        </p:spPr>
        <p:txBody>
          <a:bodyPr/>
          <a:lstStyle/>
          <a:p>
            <a:r>
              <a:rPr lang="en-US" dirty="0"/>
              <a:t>The test preparation was interrupted by COVID 19 and resumed in Aug. 2020.</a:t>
            </a:r>
          </a:p>
          <a:p>
            <a:r>
              <a:rPr lang="en-US" dirty="0">
                <a:solidFill>
                  <a:srgbClr val="4F81BD"/>
                </a:solidFill>
              </a:rPr>
              <a:t>Magnet test started in Sept. 2020 </a:t>
            </a:r>
            <a:r>
              <a:rPr lang="en-US" dirty="0"/>
              <a:t>but interrupted by </a:t>
            </a:r>
            <a:r>
              <a:rPr lang="en-US" dirty="0" err="1"/>
              <a:t>cryo</a:t>
            </a:r>
            <a:r>
              <a:rPr lang="en-US" dirty="0"/>
              <a:t> problem. </a:t>
            </a:r>
          </a:p>
          <a:p>
            <a:r>
              <a:rPr lang="en-US" dirty="0"/>
              <a:t>Max. current after 2 quenches: </a:t>
            </a:r>
            <a:r>
              <a:rPr lang="en-US" dirty="0">
                <a:solidFill>
                  <a:srgbClr val="4F81BD"/>
                </a:solidFill>
              </a:rPr>
              <a:t>11.1 kA or 62.5% of short sample, 6 T in the bore.</a:t>
            </a:r>
          </a:p>
          <a:p>
            <a:r>
              <a:rPr lang="en-US" b="1" dirty="0">
                <a:solidFill>
                  <a:srgbClr val="4F81BD"/>
                </a:solidFill>
              </a:rPr>
              <a:t>PSI has built a </a:t>
            </a:r>
            <a:r>
              <a:rPr lang="en-US" b="1" i="1" dirty="0">
                <a:solidFill>
                  <a:srgbClr val="4F81BD"/>
                </a:solidFill>
              </a:rPr>
              <a:t>magnet</a:t>
            </a:r>
            <a:r>
              <a:rPr lang="en-US" b="1" dirty="0">
                <a:solidFill>
                  <a:srgbClr val="4F81BD"/>
                </a:solidFill>
              </a:rPr>
              <a:t> </a:t>
            </a:r>
            <a:r>
              <a:rPr lang="en-US" dirty="0"/>
              <a:t>(no more and no less can be said at this stage).</a:t>
            </a:r>
            <a:endParaRPr lang="en-US" dirty="0">
              <a:solidFill>
                <a:srgbClr val="4F81BD"/>
              </a:solidFill>
            </a:endParaRPr>
          </a:p>
          <a:p>
            <a:r>
              <a:rPr lang="en-US" dirty="0"/>
              <a:t>LBNL has provided technology transfer, and support, as well as test and -preparation. </a:t>
            </a:r>
            <a:r>
              <a:rPr lang="en-US" b="1" dirty="0">
                <a:solidFill>
                  <a:srgbClr val="4F81BD"/>
                </a:solidFill>
              </a:rPr>
              <a:t>We cannot thank the LBNL team enough </a:t>
            </a:r>
            <a:r>
              <a:rPr lang="en-US" dirty="0"/>
              <a:t>for their generous support and collaboration.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D39BF-23B3-BB4E-9806-A3704CBA7E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64121"/>
            <a:ext cx="1215413" cy="923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D979A7-6636-A643-A52C-F9FF7BAE92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40" y="3773325"/>
            <a:ext cx="3413760" cy="2560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E1EA8D-419B-8E4B-BEA4-53FB1F8B37DE}"/>
              </a:ext>
            </a:extLst>
          </p:cNvPr>
          <p:cNvSpPr txBox="1"/>
          <p:nvPr/>
        </p:nvSpPr>
        <p:spPr>
          <a:xfrm>
            <a:off x="514400" y="64030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kern="1000" spc="30" dirty="0">
                <a:latin typeface="+mn-lt"/>
                <a:cs typeface="Franklin Gothic Book"/>
              </a:rPr>
              <a:t>Courtesy D. Arbelaez, LBNL.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44BE64A6-4B53-444F-B293-BF24F67B1255}"/>
              </a:ext>
            </a:extLst>
          </p:cNvPr>
          <p:cNvSpPr/>
          <p:nvPr/>
        </p:nvSpPr>
        <p:spPr bwMode="auto">
          <a:xfrm>
            <a:off x="6084168" y="5356274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F7206-C9E1-3D41-8E0B-BB2C0902048E}"/>
              </a:ext>
            </a:extLst>
          </p:cNvPr>
          <p:cNvSpPr txBox="1"/>
          <p:nvPr/>
        </p:nvSpPr>
        <p:spPr>
          <a:xfrm>
            <a:off x="6300192" y="542950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H" sz="1400" kern="1000" spc="30" dirty="0">
                <a:latin typeface="+mn-lt"/>
                <a:cs typeface="Franklin Gothic Book"/>
              </a:rPr>
              <a:t>CD1</a:t>
            </a:r>
          </a:p>
        </p:txBody>
      </p:sp>
    </p:spTree>
    <p:extLst>
      <p:ext uri="{BB962C8B-B14F-4D97-AF65-F5344CB8AC3E}">
        <p14:creationId xmlns:p14="http://schemas.microsoft.com/office/powerpoint/2010/main" val="41753791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PSI-Powerpoint-Master Calibri V2</Template>
  <TotalTime>60254</TotalTime>
  <Words>1946</Words>
  <Application>Microsoft Macintosh PowerPoint</Application>
  <PresentationFormat>On-screen Show (4:3)</PresentationFormat>
  <Paragraphs>272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Georgia</vt:lpstr>
      <vt:lpstr>Rockwell</vt:lpstr>
      <vt:lpstr>Symbol</vt:lpstr>
      <vt:lpstr>Times</vt:lpstr>
      <vt:lpstr>PSI-Powerpoint-Master Calibri V2</vt:lpstr>
      <vt:lpstr>Status of CCT at PSI</vt:lpstr>
      <vt:lpstr>Overview</vt:lpstr>
      <vt:lpstr>Overview</vt:lpstr>
      <vt:lpstr>CHART1 Goals</vt:lpstr>
      <vt:lpstr>CHART1 Goals</vt:lpstr>
      <vt:lpstr>CHART1 MagDev Lab</vt:lpstr>
      <vt:lpstr>CD1 Construction</vt:lpstr>
      <vt:lpstr>Shipping Odyssey</vt:lpstr>
      <vt:lpstr>CD1 in Berkeley</vt:lpstr>
      <vt:lpstr>Challenges Identified on CD1</vt:lpstr>
      <vt:lpstr>CCT4FCC Pros and Cons</vt:lpstr>
      <vt:lpstr>Overview</vt:lpstr>
      <vt:lpstr>CHART MagDev Embedded Timeline</vt:lpstr>
      <vt:lpstr>MagDev Laboratory and Team</vt:lpstr>
      <vt:lpstr>Overview</vt:lpstr>
      <vt:lpstr>BOX Concept</vt:lpstr>
      <vt:lpstr>BOX1 &amp; 2</vt:lpstr>
      <vt:lpstr>BOX Powering</vt:lpstr>
      <vt:lpstr>BOX1 &amp; 2 Results</vt:lpstr>
      <vt:lpstr>BOX1 Post Mortem</vt:lpstr>
      <vt:lpstr>BOX3 and Outlook</vt:lpstr>
      <vt:lpstr>Overview</vt:lpstr>
      <vt:lpstr>Summary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Microsoft Office User</dc:creator>
  <cp:lastModifiedBy>auchmann@gmail.com</cp:lastModifiedBy>
  <cp:revision>1499</cp:revision>
  <cp:lastPrinted>2019-04-29T18:12:10Z</cp:lastPrinted>
  <dcterms:created xsi:type="dcterms:W3CDTF">2018-03-23T06:38:44Z</dcterms:created>
  <dcterms:modified xsi:type="dcterms:W3CDTF">2021-03-01T18:44:31Z</dcterms:modified>
</cp:coreProperties>
</file>