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8" r:id="rId1"/>
  </p:sldMasterIdLst>
  <p:notesMasterIdLst>
    <p:notesMasterId r:id="rId18"/>
  </p:notesMasterIdLst>
  <p:handoutMasterIdLst>
    <p:handoutMasterId r:id="rId19"/>
  </p:handoutMasterIdLst>
  <p:sldIdLst>
    <p:sldId id="361" r:id="rId2"/>
    <p:sldId id="385" r:id="rId3"/>
    <p:sldId id="353" r:id="rId4"/>
    <p:sldId id="352" r:id="rId5"/>
    <p:sldId id="325" r:id="rId6"/>
    <p:sldId id="384" r:id="rId7"/>
    <p:sldId id="381" r:id="rId8"/>
    <p:sldId id="386" r:id="rId9"/>
    <p:sldId id="377" r:id="rId10"/>
    <p:sldId id="382" r:id="rId11"/>
    <p:sldId id="389" r:id="rId12"/>
    <p:sldId id="390" r:id="rId13"/>
    <p:sldId id="380" r:id="rId14"/>
    <p:sldId id="387" r:id="rId15"/>
    <p:sldId id="383" r:id="rId16"/>
    <p:sldId id="374" r:id="rId17"/>
  </p:sldIdLst>
  <p:sldSz cx="12192000" cy="6858000"/>
  <p:notesSz cx="9296400" cy="70104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Franklin Gothic Book" panose="020B0503020102020204" pitchFamily="34" charset="0"/>
      <p:regular r:id="rId25"/>
      <p:italic r:id="rId26"/>
    </p:embeddedFont>
    <p:embeddedFont>
      <p:font typeface="Helvetica" panose="020B060402020202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D017D"/>
    <a:srgbClr val="11415C"/>
    <a:srgbClr val="00FFFF"/>
    <a:srgbClr val="203BE2"/>
    <a:srgbClr val="141313"/>
    <a:srgbClr val="7D60A0"/>
    <a:srgbClr val="777F8A"/>
    <a:srgbClr val="136736"/>
    <a:srgbClr val="2C4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6" autoAdjust="0"/>
    <p:restoredTop sz="92308" autoAdjust="0"/>
  </p:normalViewPr>
  <p:slideViewPr>
    <p:cSldViewPr snapToGrid="0">
      <p:cViewPr varScale="1">
        <p:scale>
          <a:sx n="103" d="100"/>
          <a:sy n="103" d="100"/>
        </p:scale>
        <p:origin x="264" y="96"/>
      </p:cViewPr>
      <p:guideLst>
        <p:guide pos="3840"/>
        <p:guide orient="horz" pos="2184"/>
      </p:guideLst>
    </p:cSldViewPr>
  </p:slideViewPr>
  <p:notesTextViewPr>
    <p:cViewPr>
      <p:scale>
        <a:sx n="1" d="1"/>
        <a:sy n="1" d="1"/>
      </p:scale>
      <p:origin x="0" y="0"/>
    </p:cViewPr>
  </p:notesTextViewPr>
  <p:sorterViewPr>
    <p:cViewPr>
      <p:scale>
        <a:sx n="100" d="100"/>
        <a:sy n="100" d="100"/>
      </p:scale>
      <p:origin x="0" y="-1212"/>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dirty="0">
              <a:latin typeface="Calibri" panose="020F0502020204030204" pitchFamily="34" charset="0"/>
            </a:endParaRPr>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34475077-A074-4E8C-B45E-964494945228}" type="datetimeFigureOut">
              <a:rPr lang="en-US">
                <a:latin typeface="Calibri" panose="020F0502020204030204" pitchFamily="34" charset="0"/>
              </a:rPr>
              <a:t>3/3/2021</a:t>
            </a:fld>
            <a:endParaRPr dirty="0">
              <a:latin typeface="Calibri" panose="020F0502020204030204" pitchFamily="34" charset="0"/>
            </a:endParaRPr>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dirty="0">
              <a:latin typeface="Calibri" panose="020F0502020204030204" pitchFamily="34" charset="0"/>
            </a:endParaRPr>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DE4C80B-8910-445E-8D30-7A590951118B}" type="slidenum">
              <a:rPr>
                <a:latin typeface="Calibri" panose="020F0502020204030204" pitchFamily="34" charset="0"/>
              </a:rPr>
              <a:t>‹#›</a:t>
            </a:fld>
            <a:endParaRPr dirty="0">
              <a:latin typeface="Calibri" panose="020F0502020204030204" pitchFamily="34" charset="0"/>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atin typeface="Calibri" panose="020F0502020204030204" pitchFamily="34" charset="0"/>
              </a:defRPr>
            </a:lvl1pPr>
          </a:lstStyle>
          <a:p>
            <a:fld id="{6A2B48A4-4B96-49F4-8C25-4C9D06114B2C}" type="datetimeFigureOut">
              <a:rPr lang="en-US" smtClean="0"/>
              <a:pPr/>
              <a:t>3/3/2021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29640" y="3373756"/>
            <a:ext cx="7437120" cy="2366010"/>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5D81F1E7-4EFD-4BFF-B438-FCD52FD36B17}" type="slidenum">
              <a:rPr lang="en-US" smtClean="0"/>
              <a:pPr/>
              <a:t>‹#›</a:t>
            </a:fld>
            <a:endParaRPr lang="en-US"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pPr/>
              <a:t>1</a:t>
            </a:fld>
            <a:endParaRPr lang="en-US" dirty="0"/>
          </a:p>
        </p:txBody>
      </p:sp>
    </p:spTree>
    <p:extLst>
      <p:ext uri="{BB962C8B-B14F-4D97-AF65-F5344CB8AC3E}">
        <p14:creationId xmlns:p14="http://schemas.microsoft.com/office/powerpoint/2010/main" val="117322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mn-cs"/>
              </a:rPr>
              <a:t>Another layer of complexity in HTS is the broad V-I transition with a low power-law index or n-value, which results in superconductor/stabilizer current sharing well beyond the critical current.</a:t>
            </a:r>
          </a:p>
          <a:p>
            <a:r>
              <a:rPr lang="en-US" sz="1200" kern="1200" dirty="0">
                <a:solidFill>
                  <a:schemeClr val="tx1"/>
                </a:solidFill>
                <a:effectLst/>
                <a:latin typeface="Calibri" panose="020F0502020204030204" pitchFamily="34" charset="0"/>
                <a:ea typeface="+mn-ea"/>
                <a:cs typeface="+mn-cs"/>
              </a:rPr>
              <a:t>The delayed stabilizer current rise reduces the integrated Ohmic heating, increasing the minimum quench energy and slowing the normal zone propagation.</a:t>
            </a:r>
          </a:p>
          <a:p>
            <a:r>
              <a:rPr lang="en-US" sz="1200" kern="1200" dirty="0">
                <a:solidFill>
                  <a:schemeClr val="tx1"/>
                </a:solidFill>
                <a:effectLst/>
                <a:latin typeface="Calibri" panose="020F0502020204030204" pitchFamily="34" charset="0"/>
                <a:ea typeface="+mn-ea"/>
                <a:cs typeface="+mn-cs"/>
              </a:rPr>
              <a:t>This results in more stable operation near the current sharing temperature even for minimal cooling</a:t>
            </a:r>
          </a:p>
          <a:p>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pPr/>
              <a:t>12</a:t>
            </a:fld>
            <a:endParaRPr lang="en-US" dirty="0"/>
          </a:p>
        </p:txBody>
      </p:sp>
    </p:spTree>
    <p:extLst>
      <p:ext uri="{BB962C8B-B14F-4D97-AF65-F5344CB8AC3E}">
        <p14:creationId xmlns:p14="http://schemas.microsoft.com/office/powerpoint/2010/main" val="1918567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bwMode="ltGray">
          <a:xfrm>
            <a:off x="0" y="4572000"/>
            <a:ext cx="12192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latin typeface="Calibri" panose="020F0502020204030204" pitchFamily="34" charset="0"/>
            </a:endParaRPr>
          </a:p>
        </p:txBody>
      </p:sp>
      <p:sp>
        <p:nvSpPr>
          <p:cNvPr id="4" name="Rectangle 3">
            <a:extLst>
              <a:ext uri="{FF2B5EF4-FFF2-40B4-BE49-F238E27FC236}">
                <a16:creationId xmlns:a16="http://schemas.microsoft.com/office/drawing/2014/main" id="{A8CDFC7D-83E5-4565-A46E-35D9B9833312}"/>
              </a:ext>
            </a:extLst>
          </p:cNvPr>
          <p:cNvSpPr/>
          <p:nvPr userDrawn="1"/>
        </p:nvSpPr>
        <p:spPr>
          <a:xfrm>
            <a:off x="0" y="0"/>
            <a:ext cx="1626485" cy="6172197"/>
          </a:xfrm>
          <a:prstGeom prst="rect">
            <a:avLst/>
          </a:prstGeom>
          <a:solidFill>
            <a:srgbClr val="11415C"/>
          </a:solidFill>
        </p:spPr>
        <p:txBody>
          <a:bodyPr rtlCol="0" anchor="ctr">
            <a:spAutoFit/>
          </a:bodyPr>
          <a:lstStyle/>
          <a:p>
            <a:pPr algn="r"/>
            <a:endParaRPr lang="en-US" dirty="0">
              <a:solidFill>
                <a:schemeClr val="accent3"/>
              </a:solidFill>
            </a:endParaRPr>
          </a:p>
        </p:txBody>
      </p:sp>
      <p:pic>
        <p:nvPicPr>
          <p:cNvPr id="12" name="Picture 11" descr="20160714_001-2-Edit_blueppt.jpg">
            <a:extLst>
              <a:ext uri="{FF2B5EF4-FFF2-40B4-BE49-F238E27FC236}">
                <a16:creationId xmlns:a16="http://schemas.microsoft.com/office/drawing/2014/main" id="{56B4C389-EDDA-4327-9997-EF7C739A21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33" t="17632" r="5976" b="20233"/>
          <a:stretch/>
        </p:blipFill>
        <p:spPr>
          <a:xfrm>
            <a:off x="1626485" y="1"/>
            <a:ext cx="8939030" cy="6172200"/>
          </a:xfrm>
          <a:prstGeom prst="rect">
            <a:avLst/>
          </a:prstGeom>
        </p:spPr>
      </p:pic>
      <p:sp>
        <p:nvSpPr>
          <p:cNvPr id="2" name="Title 1"/>
          <p:cNvSpPr>
            <a:spLocks noGrp="1"/>
          </p:cNvSpPr>
          <p:nvPr>
            <p:ph type="ctrTitle"/>
          </p:nvPr>
        </p:nvSpPr>
        <p:spPr>
          <a:xfrm>
            <a:off x="628650" y="1787583"/>
            <a:ext cx="10972800" cy="1263534"/>
          </a:xfrm>
          <a:solidFill>
            <a:srgbClr val="11415C">
              <a:alpha val="50000"/>
            </a:srgbClr>
          </a:solidFill>
        </p:spPr>
        <p:txBody>
          <a:bodyPr anchor="ctr">
            <a:normAutofit/>
          </a:bodyPr>
          <a:lstStyle>
            <a:lvl1pPr algn="l">
              <a:defRPr sz="5800">
                <a:solidFill>
                  <a:schemeClr val="tx1"/>
                </a:solidFill>
              </a:defRPr>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solidFill>
              <a:srgbClr val="4C4184"/>
            </a:solidFill>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28650" y="3333750"/>
            <a:ext cx="7603671" cy="457200"/>
          </a:xfrm>
          <a:solidFill>
            <a:srgbClr val="11415C">
              <a:alpha val="50000"/>
            </a:srgbClr>
          </a:solidFill>
        </p:spPr>
        <p:txBody>
          <a:bodyPr anchor="ctr">
            <a:normAutofit/>
          </a:bodyPr>
          <a:lstStyle>
            <a:lvl1pPr marL="0" indent="0" algn="l">
              <a:spcBef>
                <a:spcPts val="0"/>
              </a:spcBef>
              <a:buNone/>
              <a:defRPr sz="18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endParaRPr dirty="0"/>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42658" y="6286500"/>
            <a:ext cx="3741728" cy="517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80" y="6282383"/>
            <a:ext cx="521208" cy="5212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112" y="6282383"/>
            <a:ext cx="521208" cy="5212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173" y="6342962"/>
            <a:ext cx="2370792" cy="40005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4598" y="6282383"/>
            <a:ext cx="616984" cy="521208"/>
          </a:xfrm>
          <a:prstGeom prst="rect">
            <a:avLst/>
          </a:prstGeom>
        </p:spPr>
      </p:pic>
      <p:sp>
        <p:nvSpPr>
          <p:cNvPr id="13" name="Rectangle 12">
            <a:extLst>
              <a:ext uri="{FF2B5EF4-FFF2-40B4-BE49-F238E27FC236}">
                <a16:creationId xmlns:a16="http://schemas.microsoft.com/office/drawing/2014/main" id="{434AC914-9840-41F6-8978-5907DCD1903C}"/>
              </a:ext>
            </a:extLst>
          </p:cNvPr>
          <p:cNvSpPr/>
          <p:nvPr userDrawn="1"/>
        </p:nvSpPr>
        <p:spPr>
          <a:xfrm>
            <a:off x="10565515" y="0"/>
            <a:ext cx="1626485" cy="6172197"/>
          </a:xfrm>
          <a:prstGeom prst="rect">
            <a:avLst/>
          </a:prstGeom>
          <a:solidFill>
            <a:srgbClr val="11415C"/>
          </a:solidFill>
        </p:spPr>
        <p:txBody>
          <a:bodyPr rtlCol="0" anchor="ctr">
            <a:spAutoFit/>
          </a:bodyPr>
          <a:lstStyle/>
          <a:p>
            <a:pPr algn="r"/>
            <a:endParaRPr lang="en-US" dirty="0">
              <a:solidFill>
                <a:schemeClr val="accent3"/>
              </a:solidFill>
            </a:endParaRPr>
          </a:p>
        </p:txBody>
      </p:sp>
    </p:spTree>
    <p:extLst>
      <p:ext uri="{BB962C8B-B14F-4D97-AF65-F5344CB8AC3E}">
        <p14:creationId xmlns:p14="http://schemas.microsoft.com/office/powerpoint/2010/main" val="34048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lang="en-US" smtClean="0"/>
              <a:t>‹#›</a:t>
            </a:fld>
            <a:endParaRPr lang="en-US" dirty="0"/>
          </a:p>
        </p:txBody>
      </p:sp>
      <p:sp>
        <p:nvSpPr>
          <p:cNvPr id="4" name="TextBox 3">
            <a:extLst>
              <a:ext uri="{FF2B5EF4-FFF2-40B4-BE49-F238E27FC236}">
                <a16:creationId xmlns:a16="http://schemas.microsoft.com/office/drawing/2014/main" id="{484445F0-BD2D-4349-A8BF-B82D70106DAF}"/>
              </a:ext>
            </a:extLst>
          </p:cNvPr>
          <p:cNvSpPr txBox="1"/>
          <p:nvPr userDrawn="1"/>
        </p:nvSpPr>
        <p:spPr>
          <a:xfrm>
            <a:off x="4629573" y="6610457"/>
            <a:ext cx="2562048" cy="276999"/>
          </a:xfrm>
          <a:prstGeom prst="rect">
            <a:avLst/>
          </a:prstGeom>
          <a:noFill/>
        </p:spPr>
        <p:txBody>
          <a:bodyPr wrap="none" rtlCol="0">
            <a:spAutoFit/>
          </a:bodyPr>
          <a:lstStyle/>
          <a:p>
            <a:r>
              <a:rPr lang="en-US" sz="1200" dirty="0"/>
              <a:t>MDP Collaboration Meeting 2021</a:t>
            </a:r>
          </a:p>
        </p:txBody>
      </p:sp>
    </p:spTree>
    <p:extLst>
      <p:ext uri="{BB962C8B-B14F-4D97-AF65-F5344CB8AC3E}">
        <p14:creationId xmlns:p14="http://schemas.microsoft.com/office/powerpoint/2010/main" val="12903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8"/>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369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7084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lang="en-US" smtClean="0"/>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0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9" name="Straight Connector 8"/>
          <p:cNvCxnSpPr/>
          <p:nvPr/>
        </p:nvCxnSpPr>
        <p:spPr>
          <a:xfrm flipH="1">
            <a:off x="4267200" y="0"/>
            <a:ext cx="1" cy="6858000"/>
          </a:xfrm>
          <a:prstGeom prst="line">
            <a:avLst/>
          </a:prstGeom>
          <a:ln w="76200">
            <a:solidFill>
              <a:srgbClr val="002060"/>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18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9" name="Straight Connector 8"/>
          <p:cNvCxnSpPr/>
          <p:nvPr/>
        </p:nvCxnSpPr>
        <p:spPr>
          <a:xfrm flipH="1">
            <a:off x="4267200" y="0"/>
            <a:ext cx="1" cy="6858000"/>
          </a:xfrm>
          <a:prstGeom prst="line">
            <a:avLst/>
          </a:prstGeom>
          <a:ln w="76200">
            <a:solidFill>
              <a:srgbClr val="002060"/>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390493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6604254"/>
            <a:ext cx="12192000" cy="253746"/>
          </a:xfrm>
          <a:prstGeom prst="rect">
            <a:avLst/>
          </a:prstGeom>
          <a:solidFill>
            <a:srgbClr val="4C41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7" name="Rectangle 6"/>
          <p:cNvSpPr/>
          <p:nvPr/>
        </p:nvSpPr>
        <p:spPr bwMode="ltGray">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latin typeface="Calibri" panose="020F0502020204030204" pitchFamily="34" charset="0"/>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12700">
            <a:solidFill>
              <a:srgbClr val="4C4184"/>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9907088" y="6655661"/>
            <a:ext cx="523875" cy="182880"/>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defRPr>
            </a:lvl1pPr>
          </a:lstStyle>
          <a:p>
            <a:fld id="{5F4C9F40-B079-4B71-A627-7266DFEA7F03}" type="slidenum">
              <a:rPr lang="en-US" smtClean="0"/>
              <a:pPr/>
              <a:t>‹#›</a:t>
            </a:fld>
            <a:endParaRPr lang="en-US" dirty="0"/>
          </a:p>
        </p:txBody>
      </p:sp>
      <p:sp>
        <p:nvSpPr>
          <p:cNvPr id="5" name="Footer Placeholder 4"/>
          <p:cNvSpPr>
            <a:spLocks noGrp="1"/>
          </p:cNvSpPr>
          <p:nvPr>
            <p:ph type="ftr" sz="quarter" idx="3"/>
          </p:nvPr>
        </p:nvSpPr>
        <p:spPr>
          <a:xfrm>
            <a:off x="3861707" y="6636202"/>
            <a:ext cx="3365155" cy="221798"/>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defRPr>
            </a:lvl1pPr>
          </a:lstStyle>
          <a:p>
            <a:endParaRPr lang="en-US" dirty="0"/>
          </a:p>
        </p:txBody>
      </p:sp>
      <p:sp>
        <p:nvSpPr>
          <p:cNvPr id="4" name="Date Placeholder 3"/>
          <p:cNvSpPr>
            <a:spLocks noGrp="1"/>
          </p:cNvSpPr>
          <p:nvPr>
            <p:ph type="dt" sz="half" idx="2"/>
          </p:nvPr>
        </p:nvSpPr>
        <p:spPr>
          <a:xfrm>
            <a:off x="7307471" y="6655661"/>
            <a:ext cx="2324100" cy="182880"/>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defRPr>
            </a:lvl1pPr>
          </a:lstStyle>
          <a:p>
            <a:endParaRPr lang="en-US" dirty="0"/>
          </a:p>
        </p:txBody>
      </p:sp>
      <p:pic>
        <p:nvPicPr>
          <p:cNvPr id="11" name="Picture 2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706481" y="6611207"/>
            <a:ext cx="1404910" cy="2466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280" y="6625283"/>
            <a:ext cx="228600" cy="2286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189" y="6625283"/>
            <a:ext cx="228600" cy="228600"/>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8007" y="6625283"/>
            <a:ext cx="257993" cy="2286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098" y="6625283"/>
            <a:ext cx="228600" cy="228600"/>
          </a:xfrm>
          <a:prstGeom prst="rect">
            <a:avLst/>
          </a:prstGeom>
        </p:spPr>
      </p:pic>
    </p:spTree>
    <p:extLst>
      <p:ext uri="{BB962C8B-B14F-4D97-AF65-F5344CB8AC3E}">
        <p14:creationId xmlns:p14="http://schemas.microsoft.com/office/powerpoint/2010/main" val="1084465417"/>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kern="1200">
          <a:solidFill>
            <a:schemeClr val="bg1"/>
          </a:solidFill>
          <a:latin typeface="Calibri" panose="020F0502020204030204" pitchFamily="34" charset="0"/>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5.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1.png"/><Relationship Id="rId5" Type="http://schemas.openxmlformats.org/officeDocument/2006/relationships/image" Target="../media/image280.png"/><Relationship Id="rId10"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150.png"/><Relationship Id="rId10" Type="http://schemas.openxmlformats.org/officeDocument/2006/relationships/image" Target="../media/image170.png"/><Relationship Id="rId4" Type="http://schemas.openxmlformats.org/officeDocument/2006/relationships/image" Target="../media/image30.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0.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3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40A015-6455-43E9-8DC7-7A4DF123F76D}"/>
              </a:ext>
            </a:extLst>
          </p:cNvPr>
          <p:cNvSpPr>
            <a:spLocks noGrp="1"/>
          </p:cNvSpPr>
          <p:nvPr>
            <p:ph type="subTitle" idx="1"/>
          </p:nvPr>
        </p:nvSpPr>
        <p:spPr>
          <a:xfrm>
            <a:off x="0" y="4102585"/>
            <a:ext cx="12192000" cy="855460"/>
          </a:xfrm>
          <a:solidFill>
            <a:srgbClr val="00395A">
              <a:alpha val="69804"/>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pPr algn="ctr" defTabSz="457200">
              <a:spcBef>
                <a:spcPct val="0"/>
              </a:spcBef>
              <a:spcAft>
                <a:spcPts val="1000"/>
              </a:spcAft>
              <a:buClrTx/>
              <a:buFontTx/>
            </a:pPr>
            <a:r>
              <a:rPr lang="en-US" sz="2200" u="sng" dirty="0">
                <a:latin typeface="Arial" panose="020B0604020202020204" pitchFamily="34" charset="0"/>
                <a:ea typeface="+mj-ea"/>
                <a:cs typeface="Arial" panose="020B0604020202020204" pitchFamily="34" charset="0"/>
              </a:rPr>
              <a:t>Daniel S. Davis</a:t>
            </a:r>
            <a:r>
              <a:rPr lang="en-US" sz="2000" dirty="0">
                <a:latin typeface="Arial" panose="020B0604020202020204" pitchFamily="34" charset="0"/>
                <a:ea typeface="+mj-ea"/>
                <a:cs typeface="Arial" panose="020B0604020202020204" pitchFamily="34" charset="0"/>
              </a:rPr>
              <a:t>, Ulf P. Trociewitz, David C. Larbalestier</a:t>
            </a:r>
          </a:p>
          <a:p>
            <a:pPr algn="ctr" defTabSz="457200">
              <a:spcBef>
                <a:spcPct val="0"/>
              </a:spcBef>
              <a:spcAft>
                <a:spcPts val="1000"/>
              </a:spcAft>
              <a:buClrTx/>
              <a:buFontTx/>
            </a:pPr>
            <a:r>
              <a:rPr lang="en-US" sz="1600" dirty="0">
                <a:latin typeface="Arial" panose="020B0604020202020204" pitchFamily="34" charset="0"/>
                <a:ea typeface="+mj-ea"/>
                <a:cs typeface="Arial" panose="020B0604020202020204" pitchFamily="34" charset="0"/>
              </a:rPr>
              <a:t>Applied Superconductivity Center - National High Magnetic Field Laboratory, Tallahassee, FL, USA</a:t>
            </a:r>
          </a:p>
        </p:txBody>
      </p:sp>
      <p:sp>
        <p:nvSpPr>
          <p:cNvPr id="2" name="Title 1">
            <a:extLst>
              <a:ext uri="{FF2B5EF4-FFF2-40B4-BE49-F238E27FC236}">
                <a16:creationId xmlns:a16="http://schemas.microsoft.com/office/drawing/2014/main" id="{0F96DFEF-9603-4AAE-A698-8E1C9F0B1408}"/>
              </a:ext>
            </a:extLst>
          </p:cNvPr>
          <p:cNvSpPr>
            <a:spLocks noGrp="1"/>
          </p:cNvSpPr>
          <p:nvPr>
            <p:ph type="ctrTitle"/>
          </p:nvPr>
        </p:nvSpPr>
        <p:spPr>
          <a:xfrm>
            <a:off x="0" y="2342109"/>
            <a:ext cx="12192000" cy="1263534"/>
          </a:xfrm>
          <a:solidFill>
            <a:srgbClr val="00395A">
              <a:alpha val="69804"/>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pPr algn="ctr" defTabSz="457200"/>
            <a:r>
              <a:rPr lang="en-US" sz="3600" b="1" dirty="0">
                <a:latin typeface="Arial" panose="020B0604020202020204" pitchFamily="34" charset="0"/>
                <a:cs typeface="Arial" panose="020B0604020202020204" pitchFamily="34" charset="0"/>
              </a:rPr>
              <a:t>Modeling the stability of high-Cp Nb3Sn</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in context of other magnet conductors</a:t>
            </a:r>
          </a:p>
        </p:txBody>
      </p:sp>
      <p:sp>
        <p:nvSpPr>
          <p:cNvPr id="10" name="Subtitle 2">
            <a:extLst>
              <a:ext uri="{FF2B5EF4-FFF2-40B4-BE49-F238E27FC236}">
                <a16:creationId xmlns:a16="http://schemas.microsoft.com/office/drawing/2014/main" id="{58357769-3399-4DD9-BB96-23A643159233}"/>
              </a:ext>
            </a:extLst>
          </p:cNvPr>
          <p:cNvSpPr txBox="1">
            <a:spLocks/>
          </p:cNvSpPr>
          <p:nvPr/>
        </p:nvSpPr>
        <p:spPr>
          <a:xfrm>
            <a:off x="0" y="5454987"/>
            <a:ext cx="12192000" cy="733091"/>
          </a:xfrm>
          <a:prstGeom prst="rect">
            <a:avLst/>
          </a:prstGeom>
          <a:solidFill>
            <a:srgbClr val="00395A">
              <a:alpha val="69804"/>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defPPr>
              <a:defRPr lang="en-GB"/>
            </a:defPPr>
            <a:lvl1pPr algn="ctr" defTabSz="457200" fontAlgn="auto">
              <a:spcBef>
                <a:spcPct val="0"/>
              </a:spcBef>
              <a:spcAft>
                <a:spcPts val="0"/>
              </a:spcAft>
              <a:buClrTx/>
              <a:buSzTx/>
              <a:buFontTx/>
              <a:buNone/>
              <a:defRPr sz="2000" b="0" u="sng">
                <a:solidFill>
                  <a:schemeClr val="bg1"/>
                </a:solidFill>
                <a:latin typeface="Arial" panose="020B0604020202020204" pitchFamily="34" charset="0"/>
                <a:ea typeface="+mj-ea"/>
                <a:cs typeface="Arial" panose="020B0604020202020204" pitchFamily="34" charset="0"/>
              </a:defRPr>
            </a:lvl1pPr>
            <a:lvl2pPr marL="742950" indent="-285750" defTabSz="457200" fontAlgn="base">
              <a:spcBef>
                <a:spcPct val="0"/>
              </a:spcBef>
              <a:spcAft>
                <a:spcPct val="0"/>
              </a:spcAft>
              <a:buClr>
                <a:srgbClr val="000000"/>
              </a:buClr>
              <a:buSzPct val="100000"/>
              <a:buFont typeface="Times New Roman" charset="0"/>
              <a:defRPr>
                <a:solidFill>
                  <a:schemeClr val="bg1"/>
                </a:solidFill>
                <a:latin typeface="Franklin Gothic Book" charset="0"/>
              </a:defRPr>
            </a:lvl2pPr>
            <a:lvl3pPr marL="1143000" indent="-228600" defTabSz="457200" fontAlgn="base">
              <a:spcBef>
                <a:spcPct val="0"/>
              </a:spcBef>
              <a:spcAft>
                <a:spcPct val="0"/>
              </a:spcAft>
              <a:buClr>
                <a:srgbClr val="000000"/>
              </a:buClr>
              <a:buSzPct val="100000"/>
              <a:buFont typeface="Times New Roman" charset="0"/>
              <a:defRPr>
                <a:solidFill>
                  <a:schemeClr val="bg1"/>
                </a:solidFill>
                <a:latin typeface="Franklin Gothic Book" charset="0"/>
              </a:defRPr>
            </a:lvl3pPr>
            <a:lvl4pPr marL="1600200" indent="-228600" defTabSz="457200" fontAlgn="base">
              <a:spcBef>
                <a:spcPct val="0"/>
              </a:spcBef>
              <a:spcAft>
                <a:spcPct val="0"/>
              </a:spcAft>
              <a:buClr>
                <a:srgbClr val="000000"/>
              </a:buClr>
              <a:buSzPct val="100000"/>
              <a:buFont typeface="Times New Roman" charset="0"/>
              <a:defRPr>
                <a:solidFill>
                  <a:schemeClr val="bg1"/>
                </a:solidFill>
                <a:latin typeface="Franklin Gothic Book" charset="0"/>
              </a:defRPr>
            </a:lvl4pPr>
            <a:lvl5pPr marL="2057400" indent="-228600" defTabSz="457200" fontAlgn="base">
              <a:spcBef>
                <a:spcPct val="0"/>
              </a:spcBef>
              <a:spcAft>
                <a:spcPct val="0"/>
              </a:spcAft>
              <a:buClr>
                <a:srgbClr val="000000"/>
              </a:buClr>
              <a:buSzPct val="100000"/>
              <a:buFont typeface="Times New Roman" charset="0"/>
              <a:defRPr>
                <a:solidFill>
                  <a:schemeClr val="bg1"/>
                </a:solidFill>
                <a:latin typeface="Franklin Gothic Book" charset="0"/>
              </a:defRPr>
            </a:lvl5pPr>
            <a:lvl6pPr>
              <a:defRPr>
                <a:solidFill>
                  <a:schemeClr val="bg1"/>
                </a:solidFill>
                <a:latin typeface="Franklin Gothic Book" charset="0"/>
              </a:defRPr>
            </a:lvl6pPr>
            <a:lvl7pPr>
              <a:defRPr>
                <a:solidFill>
                  <a:schemeClr val="bg1"/>
                </a:solidFill>
                <a:latin typeface="Franklin Gothic Book" charset="0"/>
              </a:defRPr>
            </a:lvl7pPr>
            <a:lvl8pPr>
              <a:defRPr>
                <a:solidFill>
                  <a:schemeClr val="bg1"/>
                </a:solidFill>
                <a:latin typeface="Franklin Gothic Book" charset="0"/>
              </a:defRPr>
            </a:lvl8pPr>
            <a:lvl9pPr>
              <a:defRPr>
                <a:solidFill>
                  <a:schemeClr val="bg1"/>
                </a:solidFill>
                <a:latin typeface="Franklin Gothic Book" charset="0"/>
              </a:defRPr>
            </a:lvl9pPr>
          </a:lstStyle>
          <a:p>
            <a:r>
              <a:rPr lang="en-US" sz="1800" u="none" dirty="0">
                <a:solidFill>
                  <a:schemeClr val="tx1"/>
                </a:solidFill>
              </a:rPr>
              <a:t>Thanks to DOE-OHEP support, the </a:t>
            </a:r>
            <a:r>
              <a:rPr lang="en-US" sz="1800" u="none" dirty="0" err="1">
                <a:solidFill>
                  <a:schemeClr val="tx1"/>
                </a:solidFill>
              </a:rPr>
              <a:t>MagLab</a:t>
            </a:r>
            <a:r>
              <a:rPr lang="en-US" sz="1800" u="none" dirty="0">
                <a:solidFill>
                  <a:schemeClr val="tx1"/>
                </a:solidFill>
              </a:rPr>
              <a:t> Core Grant support from NSF, the State of Florida </a:t>
            </a:r>
          </a:p>
          <a:p>
            <a:r>
              <a:rPr lang="en-US" sz="1800" u="none" dirty="0">
                <a:solidFill>
                  <a:schemeClr val="tx1"/>
                </a:solidFill>
              </a:rPr>
              <a:t>and the US Magnet Development Program Collaboration.</a:t>
            </a:r>
          </a:p>
        </p:txBody>
      </p:sp>
      <p:sp>
        <p:nvSpPr>
          <p:cNvPr id="5" name="Rectangle 4">
            <a:extLst>
              <a:ext uri="{FF2B5EF4-FFF2-40B4-BE49-F238E27FC236}">
                <a16:creationId xmlns:a16="http://schemas.microsoft.com/office/drawing/2014/main" id="{EE4BF10A-BD68-4127-A997-011C340AC5DF}"/>
              </a:ext>
            </a:extLst>
          </p:cNvPr>
          <p:cNvSpPr/>
          <p:nvPr/>
        </p:nvSpPr>
        <p:spPr>
          <a:xfrm>
            <a:off x="128240" y="169599"/>
            <a:ext cx="2846100" cy="646331"/>
          </a:xfrm>
          <a:prstGeom prst="rect">
            <a:avLst/>
          </a:prstGeom>
          <a:solidFill>
            <a:srgbClr val="00395A">
              <a:alpha val="69804"/>
            </a:srgbClr>
          </a:solidFill>
        </p:spPr>
        <p:txBody>
          <a:bodyPr wrap="none">
            <a:spAutoFit/>
          </a:bodyPr>
          <a:lstStyle/>
          <a:p>
            <a:pPr defTabSz="457200" fontAlgn="base">
              <a:spcBef>
                <a:spcPct val="0"/>
              </a:spcBef>
              <a:spcAft>
                <a:spcPct val="0"/>
              </a:spcAft>
              <a:buClr>
                <a:srgbClr val="000000"/>
              </a:buClr>
              <a:buSzPct val="100000"/>
              <a:buFont typeface="Times New Roman" charset="0"/>
            </a:pPr>
            <a:r>
              <a:rPr lang="en-US" dirty="0">
                <a:latin typeface="Franklin Gothic Book" charset="0"/>
              </a:rPr>
              <a:t>MDP Collaboration Meeting</a:t>
            </a:r>
          </a:p>
          <a:p>
            <a:pPr defTabSz="457200" fontAlgn="base">
              <a:spcBef>
                <a:spcPct val="0"/>
              </a:spcBef>
              <a:spcAft>
                <a:spcPct val="0"/>
              </a:spcAft>
              <a:buClr>
                <a:srgbClr val="000000"/>
              </a:buClr>
              <a:buSzPct val="100000"/>
              <a:buFont typeface="Times New Roman" charset="0"/>
            </a:pPr>
            <a:r>
              <a:rPr lang="en-US" dirty="0">
                <a:latin typeface="Franklin Gothic Book" charset="0"/>
              </a:rPr>
              <a:t>March 2021</a:t>
            </a:r>
          </a:p>
        </p:txBody>
      </p:sp>
    </p:spTree>
    <p:extLst>
      <p:ext uri="{BB962C8B-B14F-4D97-AF65-F5344CB8AC3E}">
        <p14:creationId xmlns:p14="http://schemas.microsoft.com/office/powerpoint/2010/main" val="63628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8D3-6613-4B56-B744-042B9CE0873E}"/>
              </a:ext>
            </a:extLst>
          </p:cNvPr>
          <p:cNvSpPr>
            <a:spLocks noGrp="1"/>
          </p:cNvSpPr>
          <p:nvPr>
            <p:ph type="title"/>
          </p:nvPr>
        </p:nvSpPr>
        <p:spPr/>
        <p:txBody>
          <a:bodyPr/>
          <a:lstStyle/>
          <a:p>
            <a:r>
              <a:rPr lang="en-US" dirty="0"/>
              <a:t>Comparison with MQE data</a:t>
            </a:r>
          </a:p>
        </p:txBody>
      </p:sp>
      <p:sp>
        <p:nvSpPr>
          <p:cNvPr id="4" name="Slide Number Placeholder 3">
            <a:extLst>
              <a:ext uri="{FF2B5EF4-FFF2-40B4-BE49-F238E27FC236}">
                <a16:creationId xmlns:a16="http://schemas.microsoft.com/office/drawing/2014/main" id="{0E8EA4F2-F7EF-462F-90FC-30599233BCF8}"/>
              </a:ext>
            </a:extLst>
          </p:cNvPr>
          <p:cNvSpPr>
            <a:spLocks noGrp="1"/>
          </p:cNvSpPr>
          <p:nvPr>
            <p:ph type="sldNum" sz="quarter" idx="12"/>
          </p:nvPr>
        </p:nvSpPr>
        <p:spPr/>
        <p:txBody>
          <a:bodyPr/>
          <a:lstStyle/>
          <a:p>
            <a:fld id="{5F4C9F40-B079-4B71-A627-7266DFEA7F03}" type="slidenum">
              <a:rPr lang="en-US" smtClean="0"/>
              <a:t>10</a:t>
            </a:fld>
            <a:endParaRPr lang="en-US" dirty="0"/>
          </a:p>
        </p:txBody>
      </p:sp>
      <p:pic>
        <p:nvPicPr>
          <p:cNvPr id="7" name="Picture 6">
            <a:extLst>
              <a:ext uri="{FF2B5EF4-FFF2-40B4-BE49-F238E27FC236}">
                <a16:creationId xmlns:a16="http://schemas.microsoft.com/office/drawing/2014/main" id="{271E4DCF-333D-4788-A159-B7D587784B4E}"/>
              </a:ext>
            </a:extLst>
          </p:cNvPr>
          <p:cNvPicPr>
            <a:picLocks noChangeAspect="1"/>
          </p:cNvPicPr>
          <p:nvPr/>
        </p:nvPicPr>
        <p:blipFill>
          <a:blip r:embed="rId2"/>
          <a:stretch>
            <a:fillRect/>
          </a:stretch>
        </p:blipFill>
        <p:spPr>
          <a:xfrm>
            <a:off x="6820679" y="2402358"/>
            <a:ext cx="4597775" cy="3893055"/>
          </a:xfrm>
          <a:prstGeom prst="rect">
            <a:avLst/>
          </a:prstGeom>
        </p:spPr>
      </p:pic>
      <p:pic>
        <p:nvPicPr>
          <p:cNvPr id="14" name="Picture 13">
            <a:extLst>
              <a:ext uri="{FF2B5EF4-FFF2-40B4-BE49-F238E27FC236}">
                <a16:creationId xmlns:a16="http://schemas.microsoft.com/office/drawing/2014/main" id="{47E00D96-7B82-411A-A131-828881E8379A}"/>
              </a:ext>
            </a:extLst>
          </p:cNvPr>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b="3131"/>
          <a:stretch/>
        </p:blipFill>
        <p:spPr bwMode="auto">
          <a:xfrm>
            <a:off x="8733453" y="342251"/>
            <a:ext cx="3369821" cy="2242574"/>
          </a:xfrm>
          <a:prstGeom prst="rect">
            <a:avLst/>
          </a:prstGeom>
          <a:solidFill>
            <a:sysClr val="window" lastClr="FFFFFF"/>
          </a:solidFill>
          <a:ln>
            <a:noFill/>
          </a:ln>
          <a:effectLst/>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75EEF314-01AE-41A9-BD3C-6C7F5B7AFE54}"/>
              </a:ext>
            </a:extLst>
          </p:cNvPr>
          <p:cNvSpPr/>
          <p:nvPr/>
        </p:nvSpPr>
        <p:spPr>
          <a:xfrm>
            <a:off x="8019838" y="174303"/>
            <a:ext cx="4083436" cy="215444"/>
          </a:xfrm>
          <a:prstGeom prst="rect">
            <a:avLst/>
          </a:prstGeom>
          <a:solidFill>
            <a:sysClr val="window" lastClr="FFFFFF"/>
          </a:solidFill>
        </p:spPr>
        <p:txBody>
          <a:bodyPr wrap="squar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L. </a:t>
            </a:r>
            <a:r>
              <a:rPr kumimoji="0" lang="en-US" sz="700" b="0" i="0" u="none" strike="noStrike" kern="0" cap="none" spc="0" normalizeH="0" baseline="0" noProof="0" dirty="0" err="1">
                <a:ln>
                  <a:noFill/>
                </a:ln>
                <a:solidFill>
                  <a:srgbClr val="141313"/>
                </a:solidFill>
                <a:effectLst/>
                <a:uLnTx/>
                <a:uFillTx/>
                <a:latin typeface="Calibri" panose="020F0502020204030204" pitchFamily="34" charset="0"/>
              </a:rPr>
              <a:t>Bottura</a:t>
            </a: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 “Margin, Stability and Quench Models and Simulation,” presented at the 1st International School on Numerical Modeling for Applied Superconductivity, Lausanne, Switzerland, 23-Jun-2016.</a:t>
            </a:r>
          </a:p>
        </p:txBody>
      </p:sp>
      <p:pic>
        <p:nvPicPr>
          <p:cNvPr id="17" name="Picture 16">
            <a:extLst>
              <a:ext uri="{FF2B5EF4-FFF2-40B4-BE49-F238E27FC236}">
                <a16:creationId xmlns:a16="http://schemas.microsoft.com/office/drawing/2014/main" id="{456C145C-C6BB-41FC-9CD7-BCE13B883A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5158" y="1669557"/>
            <a:ext cx="6078948" cy="4147250"/>
          </a:xfrm>
          <a:prstGeom prst="rect">
            <a:avLst/>
          </a:prstGeom>
        </p:spPr>
      </p:pic>
      <p:pic>
        <p:nvPicPr>
          <p:cNvPr id="5" name="Picture 4">
            <a:extLst>
              <a:ext uri="{FF2B5EF4-FFF2-40B4-BE49-F238E27FC236}">
                <a16:creationId xmlns:a16="http://schemas.microsoft.com/office/drawing/2014/main" id="{4804E3DE-78E2-4643-BF1C-BCABDCAB21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0747" y="2622695"/>
            <a:ext cx="5619932" cy="3834301"/>
          </a:xfrm>
          <a:prstGeom prst="rect">
            <a:avLst/>
          </a:prstGeom>
        </p:spPr>
      </p:pic>
      <p:sp>
        <p:nvSpPr>
          <p:cNvPr id="3" name="TextBox 2">
            <a:extLst>
              <a:ext uri="{FF2B5EF4-FFF2-40B4-BE49-F238E27FC236}">
                <a16:creationId xmlns:a16="http://schemas.microsoft.com/office/drawing/2014/main" id="{57E94AE9-612F-49F8-8769-C66A96E89C3B}"/>
              </a:ext>
            </a:extLst>
          </p:cNvPr>
          <p:cNvSpPr txBox="1"/>
          <p:nvPr/>
        </p:nvSpPr>
        <p:spPr>
          <a:xfrm>
            <a:off x="1968759" y="2253363"/>
            <a:ext cx="1231427" cy="369332"/>
          </a:xfrm>
          <a:prstGeom prst="rect">
            <a:avLst/>
          </a:prstGeom>
          <a:noFill/>
        </p:spPr>
        <p:txBody>
          <a:bodyPr wrap="none" rtlCol="0">
            <a:spAutoFit/>
          </a:bodyPr>
          <a:lstStyle/>
          <a:p>
            <a:r>
              <a:rPr lang="en-US" dirty="0">
                <a:solidFill>
                  <a:schemeClr val="accent3"/>
                </a:solidFill>
              </a:rPr>
              <a:t>4% Gd</a:t>
            </a:r>
            <a:r>
              <a:rPr lang="en-US" baseline="-25000" dirty="0">
                <a:solidFill>
                  <a:schemeClr val="accent3"/>
                </a:solidFill>
              </a:rPr>
              <a:t>2</a:t>
            </a:r>
            <a:r>
              <a:rPr lang="en-US" dirty="0">
                <a:solidFill>
                  <a:schemeClr val="accent3"/>
                </a:solidFill>
              </a:rPr>
              <a:t>O</a:t>
            </a:r>
            <a:r>
              <a:rPr lang="en-US" baseline="-25000" dirty="0">
                <a:solidFill>
                  <a:schemeClr val="accent3"/>
                </a:solidFill>
              </a:rPr>
              <a:t>3</a:t>
            </a:r>
          </a:p>
        </p:txBody>
      </p:sp>
      <p:sp>
        <p:nvSpPr>
          <p:cNvPr id="10" name="TextBox 9">
            <a:extLst>
              <a:ext uri="{FF2B5EF4-FFF2-40B4-BE49-F238E27FC236}">
                <a16:creationId xmlns:a16="http://schemas.microsoft.com/office/drawing/2014/main" id="{3246B3F7-3025-4F02-B3B2-EEC14690A567}"/>
              </a:ext>
            </a:extLst>
          </p:cNvPr>
          <p:cNvSpPr txBox="1"/>
          <p:nvPr/>
        </p:nvSpPr>
        <p:spPr>
          <a:xfrm>
            <a:off x="3394999" y="3373850"/>
            <a:ext cx="1362874" cy="369332"/>
          </a:xfrm>
          <a:prstGeom prst="rect">
            <a:avLst/>
          </a:prstGeom>
          <a:noFill/>
        </p:spPr>
        <p:txBody>
          <a:bodyPr wrap="none" rtlCol="0">
            <a:spAutoFit/>
          </a:bodyPr>
          <a:lstStyle/>
          <a:p>
            <a:r>
              <a:rPr lang="en-US" dirty="0">
                <a:solidFill>
                  <a:schemeClr val="accent3"/>
                </a:solidFill>
              </a:rPr>
              <a:t>10% Gd</a:t>
            </a:r>
            <a:r>
              <a:rPr lang="en-US" baseline="-25000" dirty="0">
                <a:solidFill>
                  <a:schemeClr val="accent3"/>
                </a:solidFill>
              </a:rPr>
              <a:t>2</a:t>
            </a:r>
            <a:r>
              <a:rPr lang="en-US" dirty="0">
                <a:solidFill>
                  <a:schemeClr val="accent3"/>
                </a:solidFill>
              </a:rPr>
              <a:t>O</a:t>
            </a:r>
            <a:r>
              <a:rPr lang="en-US" baseline="-25000" dirty="0">
                <a:solidFill>
                  <a:schemeClr val="accent3"/>
                </a:solidFill>
              </a:rPr>
              <a:t>3</a:t>
            </a:r>
          </a:p>
        </p:txBody>
      </p:sp>
      <p:sp>
        <p:nvSpPr>
          <p:cNvPr id="8" name="Rectangle 7">
            <a:extLst>
              <a:ext uri="{FF2B5EF4-FFF2-40B4-BE49-F238E27FC236}">
                <a16:creationId xmlns:a16="http://schemas.microsoft.com/office/drawing/2014/main" id="{8AD228E0-BEC9-4D5E-A6BB-DB37D602B7E6}"/>
              </a:ext>
            </a:extLst>
          </p:cNvPr>
          <p:cNvSpPr/>
          <p:nvPr/>
        </p:nvSpPr>
        <p:spPr>
          <a:xfrm>
            <a:off x="6755363" y="6132151"/>
            <a:ext cx="5347911" cy="507831"/>
          </a:xfrm>
          <a:prstGeom prst="rect">
            <a:avLst/>
          </a:prstGeom>
        </p:spPr>
        <p:txBody>
          <a:bodyPr wrap="square">
            <a:spAutoFit/>
          </a:bodyPr>
          <a:lstStyle/>
          <a:p>
            <a:r>
              <a:rPr lang="en-US" sz="900" dirty="0">
                <a:solidFill>
                  <a:schemeClr val="accent3"/>
                </a:solidFill>
              </a:rPr>
              <a:t>[1]E. Barzi, F. </a:t>
            </a:r>
            <a:r>
              <a:rPr lang="en-US" sz="900" dirty="0" err="1">
                <a:solidFill>
                  <a:schemeClr val="accent3"/>
                </a:solidFill>
              </a:rPr>
              <a:t>Berritta</a:t>
            </a:r>
            <a:r>
              <a:rPr lang="en-US" sz="900" dirty="0">
                <a:solidFill>
                  <a:schemeClr val="accent3"/>
                </a:solidFill>
              </a:rPr>
              <a:t>, D. </a:t>
            </a:r>
            <a:r>
              <a:rPr lang="en-US" sz="900" dirty="0" err="1">
                <a:solidFill>
                  <a:schemeClr val="accent3"/>
                </a:solidFill>
              </a:rPr>
              <a:t>Turrioni</a:t>
            </a:r>
            <a:r>
              <a:rPr lang="en-US" sz="900" dirty="0">
                <a:solidFill>
                  <a:schemeClr val="accent3"/>
                </a:solidFill>
              </a:rPr>
              <a:t>, and A. V. Zlobin, “Heat Diffusion in High-Cp Nb3Sn Composite Superconducting Wires,” Instruments, vol. 4, no. 4, p. 28, Sep. 2020, </a:t>
            </a:r>
            <a:r>
              <a:rPr lang="en-US" sz="900" dirty="0" err="1">
                <a:solidFill>
                  <a:schemeClr val="accent3"/>
                </a:solidFill>
              </a:rPr>
              <a:t>doi</a:t>
            </a:r>
            <a:r>
              <a:rPr lang="en-US" sz="900" dirty="0">
                <a:solidFill>
                  <a:schemeClr val="accent3"/>
                </a:solidFill>
              </a:rPr>
              <a:t>: 10.3390/instruments4040028.</a:t>
            </a:r>
          </a:p>
        </p:txBody>
      </p:sp>
    </p:spTree>
    <p:extLst>
      <p:ext uri="{BB962C8B-B14F-4D97-AF65-F5344CB8AC3E}">
        <p14:creationId xmlns:p14="http://schemas.microsoft.com/office/powerpoint/2010/main" val="20525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791D-57C8-44FB-8D6E-86FCF642F939}"/>
              </a:ext>
            </a:extLst>
          </p:cNvPr>
          <p:cNvSpPr>
            <a:spLocks noGrp="1"/>
          </p:cNvSpPr>
          <p:nvPr>
            <p:ph type="title"/>
          </p:nvPr>
        </p:nvSpPr>
        <p:spPr>
          <a:xfrm>
            <a:off x="72428" y="127000"/>
            <a:ext cx="9834660" cy="1097280"/>
          </a:xfrm>
        </p:spPr>
        <p:txBody>
          <a:bodyPr/>
          <a:lstStyle/>
          <a:p>
            <a:pPr algn="ctr"/>
            <a:r>
              <a:rPr lang="en-US" dirty="0"/>
              <a:t>Stability is a mix of margin and stabilizer area fraction</a:t>
            </a:r>
          </a:p>
        </p:txBody>
      </p:sp>
      <p:sp>
        <p:nvSpPr>
          <p:cNvPr id="3" name="Content Placeholder 2">
            <a:extLst>
              <a:ext uri="{FF2B5EF4-FFF2-40B4-BE49-F238E27FC236}">
                <a16:creationId xmlns:a16="http://schemas.microsoft.com/office/drawing/2014/main" id="{EA9EE204-1815-40C4-A0F4-DB30F1E971CE}"/>
              </a:ext>
            </a:extLst>
          </p:cNvPr>
          <p:cNvSpPr>
            <a:spLocks noGrp="1"/>
          </p:cNvSpPr>
          <p:nvPr>
            <p:ph idx="1"/>
          </p:nvPr>
        </p:nvSpPr>
        <p:spPr>
          <a:xfrm>
            <a:off x="0" y="3666309"/>
            <a:ext cx="5657522" cy="2845055"/>
          </a:xfrm>
        </p:spPr>
        <p:txBody>
          <a:bodyPr>
            <a:normAutofit fontScale="92500"/>
          </a:bodyPr>
          <a:lstStyle/>
          <a:p>
            <a:pPr lvl="1"/>
            <a:r>
              <a:rPr lang="en-US" sz="1200" dirty="0"/>
              <a:t>(compare to low-stability but huge margin of single-strand YBCO)</a:t>
            </a:r>
          </a:p>
          <a:p>
            <a:pPr lvl="1"/>
            <a:r>
              <a:rPr lang="en-US" sz="1800" dirty="0"/>
              <a:t>Bi-2212 (PMM170123), 0.8 mm I</a:t>
            </a:r>
            <a:r>
              <a:rPr lang="en-US" sz="1800" baseline="-25000" dirty="0"/>
              <a:t>C</a:t>
            </a:r>
            <a:r>
              <a:rPr lang="en-US" sz="1800" dirty="0"/>
              <a:t>(4.2K,5T) = 600 A (1193 A/mm</a:t>
            </a:r>
            <a:r>
              <a:rPr lang="en-US" sz="1800" baseline="30000" dirty="0"/>
              <a:t>2</a:t>
            </a:r>
            <a:r>
              <a:rPr lang="en-US" sz="1800" dirty="0"/>
              <a:t>); superconducting fraction </a:t>
            </a:r>
            <a:r>
              <a:rPr lang="en-US" sz="1800" dirty="0" err="1"/>
              <a:t>f</a:t>
            </a:r>
            <a:r>
              <a:rPr lang="en-US" sz="1800" baseline="-25000" dirty="0" err="1"/>
              <a:t>sc</a:t>
            </a:r>
            <a:r>
              <a:rPr lang="en-US" sz="1800" dirty="0"/>
              <a:t>=0.25 </a:t>
            </a:r>
          </a:p>
          <a:p>
            <a:pPr lvl="2"/>
            <a:r>
              <a:rPr lang="en-US" sz="1600" dirty="0">
                <a:sym typeface="Wingdings" panose="05000000000000000000" pitchFamily="2" charset="2"/>
              </a:rPr>
              <a:t></a:t>
            </a:r>
            <a:r>
              <a:rPr lang="en-US" sz="1600" b="1" dirty="0">
                <a:sym typeface="Wingdings" panose="05000000000000000000" pitchFamily="2" charset="2"/>
              </a:rPr>
              <a:t>Ag fraction 75%</a:t>
            </a:r>
            <a:r>
              <a:rPr lang="en-US" sz="1600" dirty="0">
                <a:sym typeface="Wingdings" panose="05000000000000000000" pitchFamily="2" charset="2"/>
              </a:rPr>
              <a:t> </a:t>
            </a:r>
            <a:r>
              <a:rPr lang="en-US" sz="1200" dirty="0">
                <a:sym typeface="Wingdings" panose="05000000000000000000" pitchFamily="2" charset="2"/>
              </a:rPr>
              <a:t>(newest </a:t>
            </a:r>
            <a:r>
              <a:rPr lang="en-US" sz="1200" dirty="0" err="1">
                <a:sym typeface="Wingdings" panose="05000000000000000000" pitchFamily="2" charset="2"/>
              </a:rPr>
              <a:t>Engimat</a:t>
            </a:r>
            <a:r>
              <a:rPr lang="en-US" sz="1200" dirty="0">
                <a:sym typeface="Wingdings" panose="05000000000000000000" pitchFamily="2" charset="2"/>
              </a:rPr>
              <a:t> wires closer to 80% Ag)</a:t>
            </a:r>
            <a:endParaRPr lang="en-US" sz="1600" b="1" dirty="0"/>
          </a:p>
          <a:p>
            <a:pPr lvl="1"/>
            <a:r>
              <a:rPr lang="en-US" sz="1800" dirty="0"/>
              <a:t>Nb3Sn –LARP QXF conductor, 0.85 mm, 108/127, I</a:t>
            </a:r>
            <a:r>
              <a:rPr lang="en-US" sz="1800" baseline="-25000" dirty="0"/>
              <a:t>C</a:t>
            </a:r>
            <a:r>
              <a:rPr lang="en-US" sz="1800" dirty="0"/>
              <a:t>(4.2K,12T)= 674 A. RRR&gt;150</a:t>
            </a:r>
          </a:p>
          <a:p>
            <a:pPr lvl="2"/>
            <a:r>
              <a:rPr lang="en-US" sz="1600" b="1" dirty="0"/>
              <a:t>Cu fraction &gt;52.4%</a:t>
            </a:r>
            <a:r>
              <a:rPr lang="en-US" sz="1600" dirty="0"/>
              <a:t>,</a:t>
            </a:r>
          </a:p>
          <a:p>
            <a:pPr lvl="2"/>
            <a:r>
              <a:rPr lang="en-US" sz="1600" dirty="0"/>
              <a:t>High Cp, assume reduction in Cu fraction by 4% to 48.4%</a:t>
            </a:r>
          </a:p>
          <a:p>
            <a:pPr lvl="2"/>
            <a:endParaRPr lang="en-US" sz="1600" baseline="30000" dirty="0"/>
          </a:p>
        </p:txBody>
      </p:sp>
      <p:sp>
        <p:nvSpPr>
          <p:cNvPr id="4" name="Slide Number Placeholder 3">
            <a:extLst>
              <a:ext uri="{FF2B5EF4-FFF2-40B4-BE49-F238E27FC236}">
                <a16:creationId xmlns:a16="http://schemas.microsoft.com/office/drawing/2014/main" id="{B777D0C1-345C-45E1-8D4A-33FCD971343B}"/>
              </a:ext>
            </a:extLst>
          </p:cNvPr>
          <p:cNvSpPr>
            <a:spLocks noGrp="1"/>
          </p:cNvSpPr>
          <p:nvPr>
            <p:ph type="sldNum" sz="quarter" idx="12"/>
          </p:nvPr>
        </p:nvSpPr>
        <p:spPr/>
        <p:txBody>
          <a:bodyPr/>
          <a:lstStyle/>
          <a:p>
            <a:fld id="{5F4C9F40-B079-4B71-A627-7266DFEA7F03}" type="slidenum">
              <a:rPr lang="en-US" smtClean="0"/>
              <a:t>11</a:t>
            </a:fld>
            <a:endParaRPr lang="en-US" dirty="0"/>
          </a:p>
        </p:txBody>
      </p:sp>
      <p:sp>
        <p:nvSpPr>
          <p:cNvPr id="6" name="Content Placeholder 2">
            <a:extLst>
              <a:ext uri="{FF2B5EF4-FFF2-40B4-BE49-F238E27FC236}">
                <a16:creationId xmlns:a16="http://schemas.microsoft.com/office/drawing/2014/main" id="{4EA0F8D5-617F-4DFE-90CF-7AC678B3BBA8}"/>
              </a:ext>
            </a:extLst>
          </p:cNvPr>
          <p:cNvSpPr txBox="1">
            <a:spLocks/>
          </p:cNvSpPr>
          <p:nvPr/>
        </p:nvSpPr>
        <p:spPr>
          <a:xfrm>
            <a:off x="5251010" y="1412341"/>
            <a:ext cx="6940990" cy="5280817"/>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320040" lvl="1" indent="0">
              <a:buFont typeface="Arial" pitchFamily="34" charset="0"/>
              <a:buNone/>
            </a:pPr>
            <a:r>
              <a:rPr lang="en-US" dirty="0"/>
              <a:t>Example Cases:</a:t>
            </a:r>
          </a:p>
          <a:p>
            <a:pPr lvl="1"/>
            <a:r>
              <a:rPr lang="en-US" b="1" dirty="0"/>
              <a:t>Same Margin, Practical Fields</a:t>
            </a:r>
            <a:r>
              <a:rPr lang="en-US" dirty="0"/>
              <a:t>: The enthalpy margin of both conductors is </a:t>
            </a:r>
            <a:r>
              <a:rPr lang="en-US" b="1" dirty="0"/>
              <a:t>15.8 </a:t>
            </a:r>
            <a:r>
              <a:rPr lang="en-US" b="1" dirty="0" err="1"/>
              <a:t>mJ</a:t>
            </a:r>
            <a:r>
              <a:rPr lang="en-US" b="1" dirty="0"/>
              <a:t>/cm</a:t>
            </a:r>
            <a:r>
              <a:rPr lang="en-US" b="1" baseline="30000" dirty="0"/>
              <a:t>3</a:t>
            </a:r>
            <a:r>
              <a:rPr lang="en-US" baseline="-25000" dirty="0"/>
              <a:t> </a:t>
            </a:r>
            <a:r>
              <a:rPr lang="en-US" dirty="0"/>
              <a:t> for Nb3Sn at 10 T, Bi2212 at 15.53 T, and high Cp Nb3Sn at 17.16 T </a:t>
            </a:r>
          </a:p>
          <a:p>
            <a:pPr lvl="2"/>
            <a:r>
              <a:rPr lang="en-US" dirty="0"/>
              <a:t>Bi-2212 at 0.75*I</a:t>
            </a:r>
            <a:r>
              <a:rPr lang="en-US" baseline="-25000" dirty="0"/>
              <a:t>C</a:t>
            </a:r>
            <a:r>
              <a:rPr lang="en-US" dirty="0"/>
              <a:t> (4.2 K, 15.53 T)(319 A) the Ag stabilizer current density is 	847 A/mm</a:t>
            </a:r>
            <a:r>
              <a:rPr lang="en-US" baseline="30000" dirty="0"/>
              <a:t>2</a:t>
            </a:r>
            <a:r>
              <a:rPr lang="en-US" dirty="0"/>
              <a:t> </a:t>
            </a:r>
          </a:p>
          <a:p>
            <a:pPr lvl="2"/>
            <a:r>
              <a:rPr lang="en-US" dirty="0"/>
              <a:t>Nb3Sn at   0.75*I</a:t>
            </a:r>
            <a:r>
              <a:rPr lang="en-US" baseline="-25000" dirty="0"/>
              <a:t>C</a:t>
            </a:r>
            <a:r>
              <a:rPr lang="en-US" dirty="0"/>
              <a:t> (4.2 K, 10 T)(750 A) the Cu stabilizer current density is 	2521 A/mm</a:t>
            </a:r>
            <a:r>
              <a:rPr lang="en-US" baseline="30000" dirty="0"/>
              <a:t>2</a:t>
            </a:r>
          </a:p>
          <a:p>
            <a:pPr lvl="2"/>
            <a:r>
              <a:rPr lang="en-US" u="sng" dirty="0"/>
              <a:t>High Cp </a:t>
            </a:r>
            <a:r>
              <a:rPr lang="en-US" dirty="0"/>
              <a:t>at 0.75*I</a:t>
            </a:r>
            <a:r>
              <a:rPr lang="en-US" baseline="-25000" dirty="0"/>
              <a:t>C</a:t>
            </a:r>
            <a:r>
              <a:rPr lang="en-US" dirty="0"/>
              <a:t> (4.2 K, 17.16 T)(143 A) the Cu stabilizer current density is	</a:t>
            </a:r>
            <a:r>
              <a:rPr lang="en-US" u="sng" dirty="0"/>
              <a:t>520</a:t>
            </a:r>
            <a:r>
              <a:rPr lang="en-US" dirty="0"/>
              <a:t> A/mm</a:t>
            </a:r>
            <a:r>
              <a:rPr lang="en-US" baseline="30000" dirty="0"/>
              <a:t>2</a:t>
            </a:r>
          </a:p>
          <a:p>
            <a:pPr lvl="1"/>
            <a:r>
              <a:rPr lang="en-US" dirty="0"/>
              <a:t>Same field as previous Nb3Sn (10 T), same current as that for Bi-2212 at 10 T</a:t>
            </a:r>
          </a:p>
          <a:p>
            <a:pPr lvl="2"/>
            <a:r>
              <a:rPr lang="en-US" dirty="0"/>
              <a:t>High Cp at 0.75*I</a:t>
            </a:r>
            <a:r>
              <a:rPr lang="en-US" baseline="-25000" dirty="0"/>
              <a:t>C</a:t>
            </a:r>
            <a:r>
              <a:rPr lang="en-US" dirty="0"/>
              <a:t> (4.2 K, </a:t>
            </a:r>
            <a:r>
              <a:rPr lang="en-US" sz="2100" b="1" dirty="0"/>
              <a:t>10 T</a:t>
            </a:r>
            <a:r>
              <a:rPr lang="en-US" dirty="0"/>
              <a:t>)(</a:t>
            </a:r>
            <a:r>
              <a:rPr lang="en-US" sz="2100" b="1" dirty="0"/>
              <a:t>750 A</a:t>
            </a:r>
            <a:r>
              <a:rPr lang="en-US" dirty="0"/>
              <a:t>) the Cu stabilizer current density is 	2730 A/mm</a:t>
            </a:r>
            <a:r>
              <a:rPr lang="en-US" baseline="30000" dirty="0"/>
              <a:t>2</a:t>
            </a:r>
            <a:r>
              <a:rPr lang="en-US" dirty="0"/>
              <a:t> </a:t>
            </a:r>
          </a:p>
          <a:p>
            <a:pPr lvl="2"/>
            <a:r>
              <a:rPr lang="en-US" dirty="0"/>
              <a:t>Bi-2212 at 0.75*I</a:t>
            </a:r>
            <a:r>
              <a:rPr lang="en-US" baseline="-25000" dirty="0"/>
              <a:t>C</a:t>
            </a:r>
            <a:r>
              <a:rPr lang="en-US" dirty="0"/>
              <a:t> (4.2 K, </a:t>
            </a:r>
            <a:r>
              <a:rPr lang="en-US" sz="2100" b="1" dirty="0"/>
              <a:t>10 T</a:t>
            </a:r>
            <a:r>
              <a:rPr lang="en-US" dirty="0"/>
              <a:t>)(</a:t>
            </a:r>
            <a:r>
              <a:rPr lang="en-US" sz="2100" b="1" dirty="0"/>
              <a:t>370 A</a:t>
            </a:r>
            <a:r>
              <a:rPr lang="en-US" dirty="0"/>
              <a:t>) the Ag stabilizer current density is 	981 A/mm</a:t>
            </a:r>
            <a:r>
              <a:rPr lang="en-US" baseline="30000" dirty="0"/>
              <a:t>2</a:t>
            </a:r>
            <a:r>
              <a:rPr lang="en-US" dirty="0"/>
              <a:t> </a:t>
            </a:r>
          </a:p>
          <a:p>
            <a:pPr lvl="2"/>
            <a:r>
              <a:rPr lang="en-US" dirty="0"/>
              <a:t>Nb3Sn at   0.75*I</a:t>
            </a:r>
            <a:r>
              <a:rPr lang="en-US" baseline="-25000" dirty="0"/>
              <a:t>C</a:t>
            </a:r>
            <a:r>
              <a:rPr lang="en-US" dirty="0"/>
              <a:t> (4.2 K, 13.5 T)(</a:t>
            </a:r>
            <a:r>
              <a:rPr lang="en-US" sz="2100" b="1" dirty="0"/>
              <a:t>368 A</a:t>
            </a:r>
            <a:r>
              <a:rPr lang="en-US" dirty="0"/>
              <a:t>) the Cu stabilizer current density is 	1239 A/mm</a:t>
            </a:r>
            <a:r>
              <a:rPr lang="en-US" baseline="30000" dirty="0"/>
              <a:t>2</a:t>
            </a:r>
          </a:p>
          <a:p>
            <a:pPr lvl="2"/>
            <a:r>
              <a:rPr lang="en-US" dirty="0"/>
              <a:t>High Cp at  0.75*I</a:t>
            </a:r>
            <a:r>
              <a:rPr lang="en-US" baseline="-25000" dirty="0"/>
              <a:t>C</a:t>
            </a:r>
            <a:r>
              <a:rPr lang="en-US" dirty="0"/>
              <a:t> (4.2 K, 13.5 T)(</a:t>
            </a:r>
            <a:r>
              <a:rPr lang="en-US" sz="2100" b="1" dirty="0"/>
              <a:t>368 A</a:t>
            </a:r>
            <a:r>
              <a:rPr lang="en-US" dirty="0"/>
              <a:t>) the Cu stabilizer current density is	</a:t>
            </a:r>
            <a:r>
              <a:rPr lang="en-US" u="sng" dirty="0"/>
              <a:t>1341</a:t>
            </a:r>
            <a:r>
              <a:rPr lang="en-US" dirty="0"/>
              <a:t> A/mm</a:t>
            </a:r>
            <a:r>
              <a:rPr lang="en-US" baseline="30000" dirty="0"/>
              <a:t>2</a:t>
            </a:r>
          </a:p>
          <a:p>
            <a:pPr lvl="1"/>
            <a:r>
              <a:rPr lang="en-US" b="1" dirty="0"/>
              <a:t>Higher Fields: </a:t>
            </a:r>
            <a:r>
              <a:rPr lang="en-US" dirty="0"/>
              <a:t>The enthalpy margin of both conductors is </a:t>
            </a:r>
            <a:r>
              <a:rPr lang="en-US" b="1" dirty="0"/>
              <a:t>5.1 </a:t>
            </a:r>
            <a:r>
              <a:rPr lang="en-US" b="1" dirty="0" err="1"/>
              <a:t>mJ</a:t>
            </a:r>
            <a:r>
              <a:rPr lang="en-US" b="1" dirty="0"/>
              <a:t>/cm</a:t>
            </a:r>
            <a:r>
              <a:rPr lang="en-US" b="1" baseline="30000" dirty="0"/>
              <a:t>3</a:t>
            </a:r>
            <a:r>
              <a:rPr lang="en-US" b="1" baseline="-25000" dirty="0"/>
              <a:t> </a:t>
            </a:r>
            <a:r>
              <a:rPr lang="en-US" b="1" dirty="0"/>
              <a:t> </a:t>
            </a:r>
            <a:r>
              <a:rPr lang="en-US" dirty="0"/>
              <a:t>for Nb3Sn at 20 T, Bi-2212 at 34.35 T, and high Cp Nb</a:t>
            </a:r>
            <a:r>
              <a:rPr lang="en-US" baseline="-25000" dirty="0"/>
              <a:t>3</a:t>
            </a:r>
            <a:r>
              <a:rPr lang="en-US" dirty="0"/>
              <a:t>Sn at 22.16 T</a:t>
            </a:r>
          </a:p>
          <a:p>
            <a:pPr lvl="2"/>
            <a:r>
              <a:rPr lang="en-US" dirty="0"/>
              <a:t>Nb3Sn at   0.75*I</a:t>
            </a:r>
            <a:r>
              <a:rPr lang="en-US" baseline="-25000" dirty="0"/>
              <a:t>C</a:t>
            </a:r>
            <a:r>
              <a:rPr lang="en-US" dirty="0"/>
              <a:t> (4.2 K, </a:t>
            </a:r>
            <a:r>
              <a:rPr lang="en-US" sz="2100" b="1" dirty="0"/>
              <a:t>20 T</a:t>
            </a:r>
            <a:r>
              <a:rPr lang="en-US" dirty="0"/>
              <a:t>)(48 A) the Cu stabilizer current density is 	162 A/mm</a:t>
            </a:r>
            <a:r>
              <a:rPr lang="en-US" baseline="30000" dirty="0"/>
              <a:t>2</a:t>
            </a:r>
          </a:p>
          <a:p>
            <a:pPr lvl="2"/>
            <a:r>
              <a:rPr lang="en-US" dirty="0"/>
              <a:t>Bi-2212 at 0.75*I</a:t>
            </a:r>
            <a:r>
              <a:rPr lang="en-US" baseline="-25000" dirty="0"/>
              <a:t>C</a:t>
            </a:r>
            <a:r>
              <a:rPr lang="en-US" dirty="0"/>
              <a:t> (4.2 K, </a:t>
            </a:r>
            <a:r>
              <a:rPr lang="en-US" sz="2100" b="1" dirty="0"/>
              <a:t>34.35 T</a:t>
            </a:r>
            <a:r>
              <a:rPr lang="en-US" dirty="0"/>
              <a:t>)(228 A) the Ag stabilizer current density is 	605.1 A/mm</a:t>
            </a:r>
            <a:r>
              <a:rPr lang="en-US" baseline="30000" dirty="0"/>
              <a:t>2</a:t>
            </a:r>
            <a:r>
              <a:rPr lang="en-US" dirty="0"/>
              <a:t> </a:t>
            </a:r>
          </a:p>
          <a:p>
            <a:pPr lvl="2"/>
            <a:r>
              <a:rPr lang="en-US" dirty="0"/>
              <a:t>High Cp at 0.75*I</a:t>
            </a:r>
            <a:r>
              <a:rPr lang="en-US" baseline="-25000" dirty="0"/>
              <a:t>C</a:t>
            </a:r>
            <a:r>
              <a:rPr lang="en-US" dirty="0"/>
              <a:t> (4.2 K, </a:t>
            </a:r>
            <a:r>
              <a:rPr lang="en-US" sz="2100" b="1" dirty="0"/>
              <a:t>22.16 T</a:t>
            </a:r>
            <a:r>
              <a:rPr lang="en-US" dirty="0"/>
              <a:t>)(11.5 A) the Cu stabilizer current density is 	41 A/mm</a:t>
            </a:r>
            <a:r>
              <a:rPr lang="en-US" baseline="30000" dirty="0"/>
              <a:t>2</a:t>
            </a:r>
            <a:endParaRPr lang="en-US" dirty="0"/>
          </a:p>
        </p:txBody>
      </p:sp>
      <p:sp>
        <p:nvSpPr>
          <p:cNvPr id="7" name="Content Placeholder 2">
            <a:extLst>
              <a:ext uri="{FF2B5EF4-FFF2-40B4-BE49-F238E27FC236}">
                <a16:creationId xmlns:a16="http://schemas.microsoft.com/office/drawing/2014/main" id="{6EEC9FF8-C233-4D4E-A702-06B5C41B6858}"/>
              </a:ext>
            </a:extLst>
          </p:cNvPr>
          <p:cNvSpPr txBox="1">
            <a:spLocks/>
          </p:cNvSpPr>
          <p:nvPr/>
        </p:nvSpPr>
        <p:spPr>
          <a:xfrm>
            <a:off x="0" y="1688840"/>
            <a:ext cx="5657522" cy="2116805"/>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320040" lvl="1" indent="0">
              <a:buFont typeface="Arial" pitchFamily="34" charset="0"/>
              <a:buNone/>
            </a:pPr>
            <a:r>
              <a:rPr lang="en-US" sz="1800" dirty="0"/>
              <a:t>Bi-2212 has a </a:t>
            </a:r>
            <a:r>
              <a:rPr lang="en-US" b="1" dirty="0"/>
              <a:t>higher stabilizer fraction </a:t>
            </a:r>
            <a:r>
              <a:rPr lang="en-US" sz="1800" dirty="0"/>
              <a:t>of </a:t>
            </a:r>
            <a:r>
              <a:rPr lang="en-US" b="1" dirty="0"/>
              <a:t>Ag</a:t>
            </a:r>
            <a:r>
              <a:rPr lang="en-US" sz="1800" dirty="0"/>
              <a:t> rather than Cu, has a </a:t>
            </a:r>
            <a:r>
              <a:rPr lang="en-US" b="1" dirty="0"/>
              <a:t>flat J</a:t>
            </a:r>
            <a:r>
              <a:rPr lang="en-US" b="1" baseline="-25000" dirty="0"/>
              <a:t>E</a:t>
            </a:r>
            <a:r>
              <a:rPr lang="en-US" b="1" dirty="0"/>
              <a:t>(B)</a:t>
            </a:r>
            <a:r>
              <a:rPr lang="en-US" dirty="0"/>
              <a:t>, </a:t>
            </a:r>
            <a:r>
              <a:rPr lang="en-US" sz="1800" dirty="0"/>
              <a:t>combined with the </a:t>
            </a:r>
            <a:r>
              <a:rPr lang="en-US" b="1" dirty="0"/>
              <a:t>higher enthalpy margin </a:t>
            </a:r>
            <a:r>
              <a:rPr lang="en-US" sz="1800" dirty="0"/>
              <a:t>and </a:t>
            </a:r>
            <a:r>
              <a:rPr lang="en-US" b="1" dirty="0"/>
              <a:t>slow normal zone</a:t>
            </a:r>
            <a:r>
              <a:rPr lang="en-US" dirty="0"/>
              <a:t> </a:t>
            </a:r>
            <a:r>
              <a:rPr lang="en-US" sz="1800" dirty="0"/>
              <a:t>propagation makes it more stable than Nb</a:t>
            </a:r>
            <a:r>
              <a:rPr lang="en-US" sz="1800" baseline="-25000" dirty="0"/>
              <a:t>3</a:t>
            </a:r>
            <a:r>
              <a:rPr lang="en-US" sz="1800" dirty="0"/>
              <a:t>Sn over a large field range up to 40 T or more low-stability but huge margin of single-strand YBCO)</a:t>
            </a:r>
          </a:p>
        </p:txBody>
      </p:sp>
      <p:sp>
        <p:nvSpPr>
          <p:cNvPr id="8" name="TextBox 7">
            <a:extLst>
              <a:ext uri="{FF2B5EF4-FFF2-40B4-BE49-F238E27FC236}">
                <a16:creationId xmlns:a16="http://schemas.microsoft.com/office/drawing/2014/main" id="{6BE3FD4B-9F91-464F-AA7E-DD3251D95D93}"/>
              </a:ext>
            </a:extLst>
          </p:cNvPr>
          <p:cNvSpPr txBox="1"/>
          <p:nvPr/>
        </p:nvSpPr>
        <p:spPr>
          <a:xfrm>
            <a:off x="7608964" y="6027576"/>
            <a:ext cx="1824538" cy="307777"/>
          </a:xfrm>
          <a:prstGeom prst="rect">
            <a:avLst/>
          </a:prstGeom>
          <a:noFill/>
        </p:spPr>
        <p:txBody>
          <a:bodyPr wrap="none" rtlCol="0">
            <a:spAutoFit/>
          </a:bodyPr>
          <a:lstStyle/>
          <a:p>
            <a:r>
              <a:rPr lang="en-US" sz="1400" dirty="0">
                <a:solidFill>
                  <a:schemeClr val="accent3"/>
                </a:solidFill>
              </a:rPr>
              <a:t>Closer to Nb</a:t>
            </a:r>
            <a:r>
              <a:rPr lang="en-US" sz="1400" baseline="-25000" dirty="0">
                <a:solidFill>
                  <a:schemeClr val="accent3"/>
                </a:solidFill>
              </a:rPr>
              <a:t>3</a:t>
            </a:r>
            <a:r>
              <a:rPr lang="en-US" sz="1400" dirty="0">
                <a:solidFill>
                  <a:schemeClr val="accent3"/>
                </a:solidFill>
              </a:rPr>
              <a:t>Sn B</a:t>
            </a:r>
            <a:r>
              <a:rPr lang="en-US" sz="1400" baseline="-25000" dirty="0">
                <a:solidFill>
                  <a:schemeClr val="accent3"/>
                </a:solidFill>
              </a:rPr>
              <a:t>c2</a:t>
            </a:r>
          </a:p>
        </p:txBody>
      </p:sp>
      <p:pic>
        <p:nvPicPr>
          <p:cNvPr id="9" name="Picture 8" descr="Chart&#10;&#10;Description automatically generated">
            <a:extLst>
              <a:ext uri="{FF2B5EF4-FFF2-40B4-BE49-F238E27FC236}">
                <a16:creationId xmlns:a16="http://schemas.microsoft.com/office/drawing/2014/main" id="{F4A6F79A-8DF4-45F3-8854-6D37ED3A62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750"/>
          <a:stretch/>
        </p:blipFill>
        <p:spPr>
          <a:xfrm>
            <a:off x="9765145" y="19459"/>
            <a:ext cx="2426855" cy="1728561"/>
          </a:xfrm>
          <a:prstGeom prst="rect">
            <a:avLst/>
          </a:prstGeom>
          <a:ln>
            <a:solidFill>
              <a:schemeClr val="accent3"/>
            </a:solidFill>
          </a:ln>
        </p:spPr>
      </p:pic>
      <p:sp>
        <p:nvSpPr>
          <p:cNvPr id="10" name="Oval 9">
            <a:extLst>
              <a:ext uri="{FF2B5EF4-FFF2-40B4-BE49-F238E27FC236}">
                <a16:creationId xmlns:a16="http://schemas.microsoft.com/office/drawing/2014/main" id="{92F49DDC-61E1-4955-A531-8ECFD8FCBA17}"/>
              </a:ext>
            </a:extLst>
          </p:cNvPr>
          <p:cNvSpPr/>
          <p:nvPr/>
        </p:nvSpPr>
        <p:spPr>
          <a:xfrm>
            <a:off x="10453689" y="898935"/>
            <a:ext cx="80144" cy="195943"/>
          </a:xfrm>
          <a:prstGeom prst="ellipse">
            <a:avLst/>
          </a:prstGeom>
          <a:noFill/>
          <a:ln w="28575">
            <a:solidFill>
              <a:schemeClr val="tx2"/>
            </a:solidFill>
          </a:ln>
        </p:spPr>
        <p:txBody>
          <a:bodyPr rtlCol="0" anchor="ctr">
            <a:spAutoFit/>
          </a:bodyPr>
          <a:lstStyle/>
          <a:p>
            <a:pPr algn="r"/>
            <a:endParaRPr lang="en-US" dirty="0">
              <a:solidFill>
                <a:schemeClr val="accent3"/>
              </a:solidFill>
            </a:endParaRPr>
          </a:p>
        </p:txBody>
      </p:sp>
      <p:sp>
        <p:nvSpPr>
          <p:cNvPr id="12" name="Oval 11">
            <a:extLst>
              <a:ext uri="{FF2B5EF4-FFF2-40B4-BE49-F238E27FC236}">
                <a16:creationId xmlns:a16="http://schemas.microsoft.com/office/drawing/2014/main" id="{BDD320EF-5AC1-4437-B0B9-D599C3BD0BC5}"/>
              </a:ext>
            </a:extLst>
          </p:cNvPr>
          <p:cNvSpPr/>
          <p:nvPr/>
        </p:nvSpPr>
        <p:spPr>
          <a:xfrm>
            <a:off x="10429932" y="1014061"/>
            <a:ext cx="640080" cy="47625"/>
          </a:xfrm>
          <a:prstGeom prst="ellipse">
            <a:avLst/>
          </a:prstGeom>
          <a:noFill/>
          <a:ln w="19050">
            <a:solidFill>
              <a:schemeClr val="tx2"/>
            </a:solidFill>
          </a:ln>
        </p:spPr>
        <p:txBody>
          <a:bodyPr rtlCol="0" anchor="ctr">
            <a:spAutoFit/>
          </a:bodyPr>
          <a:lstStyle/>
          <a:p>
            <a:pPr algn="r"/>
            <a:endParaRPr lang="en-US" dirty="0">
              <a:solidFill>
                <a:schemeClr val="accent3"/>
              </a:solidFill>
            </a:endParaRPr>
          </a:p>
        </p:txBody>
      </p:sp>
      <p:sp>
        <p:nvSpPr>
          <p:cNvPr id="14" name="Oval 13">
            <a:extLst>
              <a:ext uri="{FF2B5EF4-FFF2-40B4-BE49-F238E27FC236}">
                <a16:creationId xmlns:a16="http://schemas.microsoft.com/office/drawing/2014/main" id="{B0797208-68D3-4783-B6BA-5C12EE585201}"/>
              </a:ext>
            </a:extLst>
          </p:cNvPr>
          <p:cNvSpPr/>
          <p:nvPr/>
        </p:nvSpPr>
        <p:spPr>
          <a:xfrm>
            <a:off x="10898915" y="1138713"/>
            <a:ext cx="914400" cy="47625"/>
          </a:xfrm>
          <a:prstGeom prst="ellipse">
            <a:avLst/>
          </a:prstGeom>
          <a:noFill/>
          <a:ln w="19050">
            <a:solidFill>
              <a:schemeClr val="tx2"/>
            </a:solidFill>
          </a:ln>
        </p:spPr>
        <p:txBody>
          <a:bodyPr rtlCol="0" anchor="ctr">
            <a:spAutoFit/>
          </a:bodyPr>
          <a:lstStyle/>
          <a:p>
            <a:pPr algn="r"/>
            <a:endParaRPr lang="en-US" dirty="0">
              <a:solidFill>
                <a:schemeClr val="accent3"/>
              </a:solidFill>
            </a:endParaRPr>
          </a:p>
        </p:txBody>
      </p:sp>
    </p:spTree>
    <p:extLst>
      <p:ext uri="{BB962C8B-B14F-4D97-AF65-F5344CB8AC3E}">
        <p14:creationId xmlns:p14="http://schemas.microsoft.com/office/powerpoint/2010/main" val="10762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10"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575D-807A-4A52-B06E-86382211DE77}"/>
              </a:ext>
            </a:extLst>
          </p:cNvPr>
          <p:cNvSpPr>
            <a:spLocks noGrp="1"/>
          </p:cNvSpPr>
          <p:nvPr>
            <p:ph type="title"/>
          </p:nvPr>
        </p:nvSpPr>
        <p:spPr/>
        <p:txBody>
          <a:bodyPr/>
          <a:lstStyle/>
          <a:p>
            <a:r>
              <a:rPr lang="en-US" dirty="0"/>
              <a:t>Extra time to protect for the same margin, from </a:t>
            </a:r>
            <a:r>
              <a:rPr lang="en-US" dirty="0" err="1"/>
              <a:t>Tcs</a:t>
            </a:r>
            <a:r>
              <a:rPr lang="en-US" dirty="0"/>
              <a:t> to Tc</a:t>
            </a:r>
          </a:p>
        </p:txBody>
      </p:sp>
      <p:sp>
        <p:nvSpPr>
          <p:cNvPr id="3" name="Content Placeholder 2">
            <a:extLst>
              <a:ext uri="{FF2B5EF4-FFF2-40B4-BE49-F238E27FC236}">
                <a16:creationId xmlns:a16="http://schemas.microsoft.com/office/drawing/2014/main" id="{218FEA05-242C-404C-B1AA-0B3CF28B3DAC}"/>
              </a:ext>
            </a:extLst>
          </p:cNvPr>
          <p:cNvSpPr>
            <a:spLocks noGrp="1"/>
          </p:cNvSpPr>
          <p:nvPr>
            <p:ph idx="1"/>
          </p:nvPr>
        </p:nvSpPr>
        <p:spPr>
          <a:xfrm>
            <a:off x="577318" y="1532400"/>
            <a:ext cx="5342014" cy="4122259"/>
          </a:xfrm>
        </p:spPr>
        <p:txBody>
          <a:bodyPr>
            <a:normAutofit fontScale="92500" lnSpcReduction="10000"/>
          </a:bodyPr>
          <a:lstStyle/>
          <a:p>
            <a:pPr marL="0" indent="0">
              <a:buNone/>
            </a:pPr>
            <a:r>
              <a:rPr lang="en-US" dirty="0"/>
              <a:t>In addition to larger margin from T</a:t>
            </a:r>
            <a:r>
              <a:rPr lang="en-US" baseline="-25000" dirty="0"/>
              <a:t>CS</a:t>
            </a:r>
            <a:r>
              <a:rPr lang="en-US" dirty="0"/>
              <a:t> to T</a:t>
            </a:r>
            <a:r>
              <a:rPr lang="en-US" baseline="-25000" dirty="0"/>
              <a:t>C</a:t>
            </a:r>
            <a:r>
              <a:rPr lang="en-US" dirty="0"/>
              <a:t> for HTS:</a:t>
            </a:r>
          </a:p>
          <a:p>
            <a:r>
              <a:rPr lang="en-US" dirty="0"/>
              <a:t>Slower heating through that transition</a:t>
            </a:r>
          </a:p>
          <a:p>
            <a:pPr lvl="1"/>
            <a:r>
              <a:rPr lang="en-US" dirty="0"/>
              <a:t>Resistance rises progressively from T</a:t>
            </a:r>
            <a:r>
              <a:rPr lang="en-US" baseline="-25000" dirty="0"/>
              <a:t>CS</a:t>
            </a:r>
            <a:r>
              <a:rPr lang="en-US" dirty="0"/>
              <a:t> to T</a:t>
            </a:r>
            <a:r>
              <a:rPr lang="en-US" baseline="-25000" dirty="0"/>
              <a:t>C</a:t>
            </a:r>
            <a:r>
              <a:rPr lang="en-US" dirty="0"/>
              <a:t> :</a:t>
            </a:r>
          </a:p>
          <a:p>
            <a:pPr lvl="2"/>
            <a:r>
              <a:rPr lang="en-US" dirty="0"/>
              <a:t>(lower index n-value of I-V transition) </a:t>
            </a:r>
          </a:p>
          <a:p>
            <a:pPr lvl="3"/>
            <a:r>
              <a:rPr lang="en-US" dirty="0"/>
              <a:t>Property distribution, flux creep, multifilament &amp; multistrand &amp; high RRR Ag matrix current sharing </a:t>
            </a:r>
          </a:p>
          <a:p>
            <a:pPr lvl="1"/>
            <a:r>
              <a:rPr lang="en-US" dirty="0"/>
              <a:t>Less ohmic heat will be generated near T</a:t>
            </a:r>
            <a:r>
              <a:rPr lang="en-US" baseline="-25000" dirty="0"/>
              <a:t>CS</a:t>
            </a:r>
            <a:r>
              <a:rPr lang="en-US" dirty="0"/>
              <a:t> than near T</a:t>
            </a:r>
            <a:r>
              <a:rPr lang="en-US" baseline="-25000" dirty="0"/>
              <a:t>C</a:t>
            </a:r>
          </a:p>
          <a:p>
            <a:pPr lvl="1"/>
            <a:r>
              <a:rPr lang="en-US" dirty="0"/>
              <a:t>This allows more stable operation near T</a:t>
            </a:r>
            <a:r>
              <a:rPr lang="en-US" baseline="-25000" dirty="0"/>
              <a:t>CS</a:t>
            </a:r>
          </a:p>
          <a:p>
            <a:r>
              <a:rPr lang="en-US" dirty="0"/>
              <a:t>Higher MQE, slower normal zone propagation</a:t>
            </a:r>
          </a:p>
        </p:txBody>
      </p:sp>
      <p:sp>
        <p:nvSpPr>
          <p:cNvPr id="4" name="Slide Number Placeholder 3">
            <a:extLst>
              <a:ext uri="{FF2B5EF4-FFF2-40B4-BE49-F238E27FC236}">
                <a16:creationId xmlns:a16="http://schemas.microsoft.com/office/drawing/2014/main" id="{F608B2C4-D7E8-4A32-9642-0E32B54E4F1A}"/>
              </a:ext>
            </a:extLst>
          </p:cNvPr>
          <p:cNvSpPr>
            <a:spLocks noGrp="1"/>
          </p:cNvSpPr>
          <p:nvPr>
            <p:ph type="sldNum" sz="quarter" idx="12"/>
          </p:nvPr>
        </p:nvSpPr>
        <p:spPr/>
        <p:txBody>
          <a:bodyPr/>
          <a:lstStyle/>
          <a:p>
            <a:fld id="{5F4C9F40-B079-4B71-A627-7266DFEA7F03}" type="slidenum">
              <a:rPr lang="en-US" smtClean="0"/>
              <a:t>12</a:t>
            </a:fld>
            <a:endParaRPr lang="en-US" dirty="0"/>
          </a:p>
        </p:txBody>
      </p:sp>
      <p:grpSp>
        <p:nvGrpSpPr>
          <p:cNvPr id="11" name="Group 10">
            <a:extLst>
              <a:ext uri="{FF2B5EF4-FFF2-40B4-BE49-F238E27FC236}">
                <a16:creationId xmlns:a16="http://schemas.microsoft.com/office/drawing/2014/main" id="{EF867619-67CD-4084-89CE-F64A802C6371}"/>
              </a:ext>
            </a:extLst>
          </p:cNvPr>
          <p:cNvGrpSpPr/>
          <p:nvPr/>
        </p:nvGrpSpPr>
        <p:grpSpPr>
          <a:xfrm>
            <a:off x="6621572" y="4045904"/>
            <a:ext cx="4586515" cy="2489622"/>
            <a:chOff x="7032786" y="3909215"/>
            <a:chExt cx="4586515" cy="2489622"/>
          </a:xfrm>
        </p:grpSpPr>
        <p:cxnSp>
          <p:nvCxnSpPr>
            <p:cNvPr id="51" name="Straight Arrow Connector 50">
              <a:extLst>
                <a:ext uri="{FF2B5EF4-FFF2-40B4-BE49-F238E27FC236}">
                  <a16:creationId xmlns:a16="http://schemas.microsoft.com/office/drawing/2014/main" id="{AF3366B9-8A32-4AF6-AF48-2AA444ED493C}"/>
                </a:ext>
              </a:extLst>
            </p:cNvPr>
            <p:cNvCxnSpPr/>
            <p:nvPr/>
          </p:nvCxnSpPr>
          <p:spPr>
            <a:xfrm flipV="1">
              <a:off x="8729221" y="6034600"/>
              <a:ext cx="2743200" cy="0"/>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4F5CADD3-C90C-47D4-BF17-B9BE5F9B4618}"/>
                </a:ext>
              </a:extLst>
            </p:cNvPr>
            <p:cNvSpPr/>
            <p:nvPr/>
          </p:nvSpPr>
          <p:spPr>
            <a:xfrm>
              <a:off x="9794447" y="4354860"/>
              <a:ext cx="910454" cy="1679740"/>
            </a:xfrm>
            <a:custGeom>
              <a:avLst/>
              <a:gdLst>
                <a:gd name="connsiteX0" fmla="*/ 0 w 801279"/>
                <a:gd name="connsiteY0" fmla="*/ 1423448 h 1423448"/>
                <a:gd name="connsiteX1" fmla="*/ 160256 w 801279"/>
                <a:gd name="connsiteY1" fmla="*/ 1348033 h 1423448"/>
                <a:gd name="connsiteX2" fmla="*/ 292231 w 801279"/>
                <a:gd name="connsiteY2" fmla="*/ 1140643 h 1423448"/>
                <a:gd name="connsiteX3" fmla="*/ 518475 w 801279"/>
                <a:gd name="connsiteY3" fmla="*/ 650450 h 1423448"/>
                <a:gd name="connsiteX4" fmla="*/ 556182 w 801279"/>
                <a:gd name="connsiteY4" fmla="*/ 179109 h 1423448"/>
                <a:gd name="connsiteX5" fmla="*/ 603316 w 801279"/>
                <a:gd name="connsiteY5" fmla="*/ 65988 h 1423448"/>
                <a:gd name="connsiteX6" fmla="*/ 801279 w 801279"/>
                <a:gd name="connsiteY6" fmla="*/ 0 h 1423448"/>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3316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3316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7441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7441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906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906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33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02600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16016 w 760004"/>
                <a:gd name="connsiteY5" fmla="*/ 162855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00141 w 760004"/>
                <a:gd name="connsiteY5" fmla="*/ 157619 h 1512461"/>
                <a:gd name="connsiteX6" fmla="*/ 760004 w 760004"/>
                <a:gd name="connsiteY6" fmla="*/ 0 h 1512461"/>
                <a:gd name="connsiteX0" fmla="*/ 0 w 750479"/>
                <a:gd name="connsiteY0" fmla="*/ 1499371 h 1499371"/>
                <a:gd name="connsiteX1" fmla="*/ 160256 w 750479"/>
                <a:gd name="connsiteY1" fmla="*/ 1423956 h 1499371"/>
                <a:gd name="connsiteX2" fmla="*/ 292231 w 750479"/>
                <a:gd name="connsiteY2" fmla="*/ 1216566 h 1499371"/>
                <a:gd name="connsiteX3" fmla="*/ 493075 w 750479"/>
                <a:gd name="connsiteY3" fmla="*/ 726373 h 1499371"/>
                <a:gd name="connsiteX4" fmla="*/ 533957 w 750479"/>
                <a:gd name="connsiteY4" fmla="*/ 302156 h 1499371"/>
                <a:gd name="connsiteX5" fmla="*/ 600141 w 750479"/>
                <a:gd name="connsiteY5" fmla="*/ 144529 h 1499371"/>
                <a:gd name="connsiteX6" fmla="*/ 750479 w 750479"/>
                <a:gd name="connsiteY6" fmla="*/ 0 h 1499371"/>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49832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49832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78341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78341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78341 w 747304"/>
                <a:gd name="connsiteY4" fmla="*/ 312628 h 1509843"/>
                <a:gd name="connsiteX5" fmla="*/ 636945 w 747304"/>
                <a:gd name="connsiteY5" fmla="*/ 268597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78341 w 747304"/>
                <a:gd name="connsiteY4" fmla="*/ 464371 h 1509843"/>
                <a:gd name="connsiteX5" fmla="*/ 636945 w 747304"/>
                <a:gd name="connsiteY5" fmla="*/ 268597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638209 w 747304"/>
                <a:gd name="connsiteY4" fmla="*/ 487132 h 1509843"/>
                <a:gd name="connsiteX5" fmla="*/ 636945 w 747304"/>
                <a:gd name="connsiteY5" fmla="*/ 268597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510180 w 747304"/>
                <a:gd name="connsiteY3" fmla="*/ 855711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510180 w 747304"/>
                <a:gd name="connsiteY3" fmla="*/ 855711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0256 w 747304"/>
                <a:gd name="connsiteY1" fmla="*/ 1434428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72055 w 747304"/>
                <a:gd name="connsiteY2" fmla="*/ 1305439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89160 w 747304"/>
                <a:gd name="connsiteY2" fmla="*/ 1287736 h 1509843"/>
                <a:gd name="connsiteX3" fmla="*/ 495925 w 747304"/>
                <a:gd name="connsiteY3" fmla="*/ 848124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89160 w 747304"/>
                <a:gd name="connsiteY2" fmla="*/ 1287736 h 1509843"/>
                <a:gd name="connsiteX3" fmla="*/ 578600 w 747304"/>
                <a:gd name="connsiteY3" fmla="*/ 878473 h 1509843"/>
                <a:gd name="connsiteX4" fmla="*/ 638209 w 747304"/>
                <a:gd name="connsiteY4" fmla="*/ 487132 h 1509843"/>
                <a:gd name="connsiteX5" fmla="*/ 699664 w 747304"/>
                <a:gd name="connsiteY5" fmla="*/ 283771 h 1509843"/>
                <a:gd name="connsiteX6" fmla="*/ 747304 w 747304"/>
                <a:gd name="connsiteY6" fmla="*/ 0 h 1509843"/>
                <a:gd name="connsiteX0" fmla="*/ 0 w 747304"/>
                <a:gd name="connsiteY0" fmla="*/ 1509843 h 1509843"/>
                <a:gd name="connsiteX1" fmla="*/ 165958 w 747304"/>
                <a:gd name="connsiteY1" fmla="*/ 1457189 h 1509843"/>
                <a:gd name="connsiteX2" fmla="*/ 389160 w 747304"/>
                <a:gd name="connsiteY2" fmla="*/ 1287736 h 1509843"/>
                <a:gd name="connsiteX3" fmla="*/ 578600 w 747304"/>
                <a:gd name="connsiteY3" fmla="*/ 878473 h 1509843"/>
                <a:gd name="connsiteX4" fmla="*/ 663867 w 747304"/>
                <a:gd name="connsiteY4" fmla="*/ 484603 h 1509843"/>
                <a:gd name="connsiteX5" fmla="*/ 699664 w 747304"/>
                <a:gd name="connsiteY5" fmla="*/ 283771 h 1509843"/>
                <a:gd name="connsiteX6" fmla="*/ 747304 w 747304"/>
                <a:gd name="connsiteY6" fmla="*/ 0 h 150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304" h="1509843">
                  <a:moveTo>
                    <a:pt x="0" y="1509843"/>
                  </a:moveTo>
                  <a:cubicBezTo>
                    <a:pt x="55775" y="1495702"/>
                    <a:pt x="101098" y="1494207"/>
                    <a:pt x="165958" y="1457189"/>
                  </a:cubicBezTo>
                  <a:cubicBezTo>
                    <a:pt x="230818" y="1420171"/>
                    <a:pt x="320386" y="1384189"/>
                    <a:pt x="389160" y="1287736"/>
                  </a:cubicBezTo>
                  <a:cubicBezTo>
                    <a:pt x="457934" y="1191283"/>
                    <a:pt x="532816" y="1012328"/>
                    <a:pt x="578600" y="878473"/>
                  </a:cubicBezTo>
                  <a:cubicBezTo>
                    <a:pt x="624384" y="744618"/>
                    <a:pt x="643690" y="583720"/>
                    <a:pt x="663867" y="484603"/>
                  </a:cubicBezTo>
                  <a:cubicBezTo>
                    <a:pt x="684044" y="385486"/>
                    <a:pt x="685758" y="364538"/>
                    <a:pt x="699664" y="283771"/>
                  </a:cubicBezTo>
                  <a:cubicBezTo>
                    <a:pt x="713570" y="203004"/>
                    <a:pt x="735820" y="109076"/>
                    <a:pt x="747304" y="0"/>
                  </a:cubicBezTo>
                </a:path>
              </a:pathLst>
            </a:custGeom>
            <a:noFill/>
            <a:ln w="38100">
              <a:solidFill>
                <a:schemeClr val="tx2"/>
              </a:solidFill>
            </a:ln>
          </p:spPr>
          <p:txBody>
            <a:bodyPr rtlCol="0" anchor="ctr"/>
            <a:lstStyle/>
            <a:p>
              <a:pPr algn="ctr"/>
              <a:endParaRPr lang="en-US"/>
            </a:p>
          </p:txBody>
        </p:sp>
        <p:cxnSp>
          <p:nvCxnSpPr>
            <p:cNvPr id="54" name="Straight Arrow Connector 53">
              <a:extLst>
                <a:ext uri="{FF2B5EF4-FFF2-40B4-BE49-F238E27FC236}">
                  <a16:creationId xmlns:a16="http://schemas.microsoft.com/office/drawing/2014/main" id="{D108E32E-16EE-4D5A-93E9-9E277AA481BD}"/>
                </a:ext>
              </a:extLst>
            </p:cNvPr>
            <p:cNvCxnSpPr/>
            <p:nvPr/>
          </p:nvCxnSpPr>
          <p:spPr>
            <a:xfrm flipV="1">
              <a:off x="8729221" y="4205800"/>
              <a:ext cx="0" cy="1828800"/>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879AA6-4323-42A2-A847-E70B1E545558}"/>
                </a:ext>
              </a:extLst>
            </p:cNvPr>
            <p:cNvCxnSpPr>
              <a:cxnSpLocks/>
              <a:endCxn id="52" idx="0"/>
            </p:cNvCxnSpPr>
            <p:nvPr/>
          </p:nvCxnSpPr>
          <p:spPr>
            <a:xfrm>
              <a:off x="8729221" y="6034600"/>
              <a:ext cx="106522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DABD63-D8CF-4EE7-895A-26D034248146}"/>
                </a:ext>
              </a:extLst>
            </p:cNvPr>
            <p:cNvCxnSpPr>
              <a:cxnSpLocks/>
              <a:endCxn id="52" idx="6"/>
            </p:cNvCxnSpPr>
            <p:nvPr/>
          </p:nvCxnSpPr>
          <p:spPr>
            <a:xfrm flipV="1">
              <a:off x="9794446" y="4354860"/>
              <a:ext cx="910455" cy="168419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A8BF445-41D9-4A18-AF75-57561652F19A}"/>
                </a:ext>
              </a:extLst>
            </p:cNvPr>
            <p:cNvCxnSpPr>
              <a:cxnSpLocks/>
            </p:cNvCxnSpPr>
            <p:nvPr/>
          </p:nvCxnSpPr>
          <p:spPr>
            <a:xfrm flipH="1">
              <a:off x="10704901" y="4359310"/>
              <a:ext cx="914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C394EC3-FEDF-47B6-9A75-7776B0523AAA}"/>
                </a:ext>
              </a:extLst>
            </p:cNvPr>
            <p:cNvSpPr txBox="1"/>
            <p:nvPr/>
          </p:nvSpPr>
          <p:spPr>
            <a:xfrm>
              <a:off x="7032786" y="3909215"/>
              <a:ext cx="1638590" cy="646331"/>
            </a:xfrm>
            <a:prstGeom prst="rect">
              <a:avLst/>
            </a:prstGeom>
            <a:noFill/>
          </p:spPr>
          <p:txBody>
            <a:bodyPr wrap="none" rtlCol="0">
              <a:spAutoFit/>
            </a:bodyPr>
            <a:lstStyle/>
            <a:p>
              <a:pPr algn="r"/>
              <a:r>
                <a:rPr lang="en-US" dirty="0">
                  <a:solidFill>
                    <a:schemeClr val="accent3"/>
                  </a:solidFill>
                  <a:latin typeface="Cambria Math" panose="02040503050406030204" pitchFamily="18" charset="0"/>
                  <a:ea typeface="Cambria Math" panose="02040503050406030204" pitchFamily="18" charset="0"/>
                </a:rPr>
                <a:t>Ohmic Heating</a:t>
              </a:r>
            </a:p>
            <a:p>
              <a:pPr algn="r"/>
              <a:r>
                <a:rPr lang="en-US" dirty="0">
                  <a:solidFill>
                    <a:schemeClr val="accent3"/>
                  </a:solidFill>
                  <a:latin typeface="Cambria Math" panose="02040503050406030204" pitchFamily="18" charset="0"/>
                  <a:ea typeface="Cambria Math" panose="02040503050406030204" pitchFamily="18" charset="0"/>
                </a:rPr>
                <a:t>  </a:t>
              </a:r>
              <a:endParaRPr lang="en-US" spc="100" dirty="0">
                <a:solidFill>
                  <a:schemeClr val="accent3"/>
                </a:solidFill>
                <a:latin typeface="Cambria Math" panose="02040503050406030204" pitchFamily="18" charset="0"/>
                <a:ea typeface="Cambria Math" panose="02040503050406030204" pitchFamily="18" charset="0"/>
              </a:endParaRPr>
            </a:p>
          </p:txBody>
        </p:sp>
        <p:sp>
          <p:nvSpPr>
            <p:cNvPr id="60" name="TextBox 59">
              <a:extLst>
                <a:ext uri="{FF2B5EF4-FFF2-40B4-BE49-F238E27FC236}">
                  <a16:creationId xmlns:a16="http://schemas.microsoft.com/office/drawing/2014/main" id="{ED609C8F-97B2-46D9-A165-1A7C3D36AAEC}"/>
                </a:ext>
              </a:extLst>
            </p:cNvPr>
            <p:cNvSpPr txBox="1"/>
            <p:nvPr/>
          </p:nvSpPr>
          <p:spPr>
            <a:xfrm>
              <a:off x="11136427" y="6029505"/>
              <a:ext cx="320922" cy="369332"/>
            </a:xfrm>
            <a:prstGeom prst="rect">
              <a:avLst/>
            </a:prstGeom>
            <a:noFill/>
          </p:spPr>
          <p:txBody>
            <a:bodyPr wrap="none" rtlCol="0">
              <a:spAutoFit/>
            </a:bodyPr>
            <a:lstStyle/>
            <a:p>
              <a:r>
                <a:rPr lang="en-US" dirty="0">
                  <a:solidFill>
                    <a:schemeClr val="accent3"/>
                  </a:solidFill>
                  <a:latin typeface="Cambria Math" panose="02040503050406030204" pitchFamily="18" charset="0"/>
                  <a:ea typeface="Cambria Math" panose="02040503050406030204" pitchFamily="18" charset="0"/>
                </a:rPr>
                <a:t>T</a:t>
              </a:r>
              <a:endParaRPr lang="en-US" baseline="-25000" dirty="0">
                <a:solidFill>
                  <a:schemeClr val="accent3"/>
                </a:solidFill>
                <a:latin typeface="Cambria Math" panose="02040503050406030204" pitchFamily="18" charset="0"/>
                <a:ea typeface="Cambria Math" panose="02040503050406030204" pitchFamily="18" charset="0"/>
              </a:endParaRPr>
            </a:p>
          </p:txBody>
        </p:sp>
        <p:sp>
          <p:nvSpPr>
            <p:cNvPr id="61" name="TextBox 60">
              <a:extLst>
                <a:ext uri="{FF2B5EF4-FFF2-40B4-BE49-F238E27FC236}">
                  <a16:creationId xmlns:a16="http://schemas.microsoft.com/office/drawing/2014/main" id="{836CE2D6-9D67-4547-95A0-A720580541D4}"/>
                </a:ext>
              </a:extLst>
            </p:cNvPr>
            <p:cNvSpPr txBox="1"/>
            <p:nvPr/>
          </p:nvSpPr>
          <p:spPr>
            <a:xfrm>
              <a:off x="10335376" y="6029505"/>
              <a:ext cx="369525" cy="369332"/>
            </a:xfrm>
            <a:prstGeom prst="rect">
              <a:avLst/>
            </a:prstGeom>
            <a:noFill/>
          </p:spPr>
          <p:txBody>
            <a:bodyPr wrap="none" rtlCol="0">
              <a:spAutoFit/>
            </a:bodyPr>
            <a:lstStyle/>
            <a:p>
              <a:r>
                <a:rPr lang="en-US" dirty="0">
                  <a:solidFill>
                    <a:schemeClr val="accent3"/>
                  </a:solidFill>
                  <a:latin typeface="Cambria Math" panose="02040503050406030204" pitchFamily="18" charset="0"/>
                  <a:ea typeface="Cambria Math" panose="02040503050406030204" pitchFamily="18" charset="0"/>
                </a:rPr>
                <a:t>T</a:t>
              </a:r>
              <a:r>
                <a:rPr lang="en-US" baseline="-25000" dirty="0">
                  <a:solidFill>
                    <a:schemeClr val="accent3"/>
                  </a:solidFill>
                  <a:latin typeface="Cambria Math" panose="02040503050406030204" pitchFamily="18" charset="0"/>
                  <a:ea typeface="Cambria Math" panose="02040503050406030204" pitchFamily="18" charset="0"/>
                </a:rPr>
                <a:t>c</a:t>
              </a:r>
            </a:p>
          </p:txBody>
        </p:sp>
        <p:sp>
          <p:nvSpPr>
            <p:cNvPr id="62" name="TextBox 61">
              <a:extLst>
                <a:ext uri="{FF2B5EF4-FFF2-40B4-BE49-F238E27FC236}">
                  <a16:creationId xmlns:a16="http://schemas.microsoft.com/office/drawing/2014/main" id="{9FAC26BE-B58C-47DF-A383-553D814A8DBC}"/>
                </a:ext>
              </a:extLst>
            </p:cNvPr>
            <p:cNvSpPr txBox="1"/>
            <p:nvPr/>
          </p:nvSpPr>
          <p:spPr>
            <a:xfrm>
              <a:off x="9958819" y="4566202"/>
              <a:ext cx="534505" cy="369332"/>
            </a:xfrm>
            <a:prstGeom prst="rect">
              <a:avLst/>
            </a:prstGeom>
            <a:noFill/>
          </p:spPr>
          <p:txBody>
            <a:bodyPr wrap="none" rtlCol="0">
              <a:spAutoFit/>
            </a:bodyPr>
            <a:lstStyle/>
            <a:p>
              <a:r>
                <a:rPr lang="en-US" dirty="0">
                  <a:solidFill>
                    <a:srgbClr val="3A5DAE"/>
                  </a:solidFill>
                  <a:latin typeface="Cambria Math" panose="02040503050406030204" pitchFamily="18" charset="0"/>
                  <a:ea typeface="Cambria Math" panose="02040503050406030204" pitchFamily="18" charset="0"/>
                </a:rPr>
                <a:t>LTS</a:t>
              </a:r>
              <a:endParaRPr lang="en-US" baseline="-25000" dirty="0">
                <a:solidFill>
                  <a:srgbClr val="3A5DAE"/>
                </a:solidFill>
                <a:latin typeface="Cambria Math" panose="02040503050406030204" pitchFamily="18" charset="0"/>
                <a:ea typeface="Cambria Math" panose="02040503050406030204" pitchFamily="18" charset="0"/>
              </a:endParaRPr>
            </a:p>
          </p:txBody>
        </p:sp>
        <p:sp>
          <p:nvSpPr>
            <p:cNvPr id="63" name="TextBox 62">
              <a:extLst>
                <a:ext uri="{FF2B5EF4-FFF2-40B4-BE49-F238E27FC236}">
                  <a16:creationId xmlns:a16="http://schemas.microsoft.com/office/drawing/2014/main" id="{A209B420-EA69-4CA3-A496-E1C599610D48}"/>
                </a:ext>
              </a:extLst>
            </p:cNvPr>
            <p:cNvSpPr txBox="1"/>
            <p:nvPr/>
          </p:nvSpPr>
          <p:spPr>
            <a:xfrm>
              <a:off x="10623948" y="4727160"/>
              <a:ext cx="593432" cy="369332"/>
            </a:xfrm>
            <a:prstGeom prst="rect">
              <a:avLst/>
            </a:prstGeom>
            <a:noFill/>
          </p:spPr>
          <p:txBody>
            <a:bodyPr wrap="none" rtlCol="0">
              <a:spAutoFit/>
            </a:bodyPr>
            <a:lstStyle/>
            <a:p>
              <a:r>
                <a:rPr lang="en-US" dirty="0">
                  <a:solidFill>
                    <a:schemeClr val="tx2"/>
                  </a:solidFill>
                  <a:latin typeface="Cambria Math" panose="02040503050406030204" pitchFamily="18" charset="0"/>
                  <a:ea typeface="Cambria Math" panose="02040503050406030204" pitchFamily="18" charset="0"/>
                </a:rPr>
                <a:t>HTS</a:t>
              </a:r>
              <a:endParaRPr lang="en-US" baseline="-25000" dirty="0">
                <a:solidFill>
                  <a:schemeClr val="tx2"/>
                </a:solidFill>
                <a:latin typeface="Cambria Math" panose="02040503050406030204" pitchFamily="18" charset="0"/>
                <a:ea typeface="Cambria Math" panose="02040503050406030204" pitchFamily="18" charset="0"/>
              </a:endParaRPr>
            </a:p>
          </p:txBody>
        </p:sp>
        <p:sp>
          <p:nvSpPr>
            <p:cNvPr id="64" name="TextBox 63">
              <a:extLst>
                <a:ext uri="{FF2B5EF4-FFF2-40B4-BE49-F238E27FC236}">
                  <a16:creationId xmlns:a16="http://schemas.microsoft.com/office/drawing/2014/main" id="{0163EF61-BBD7-4B3B-99F3-818D2E46BC64}"/>
                </a:ext>
              </a:extLst>
            </p:cNvPr>
            <p:cNvSpPr txBox="1"/>
            <p:nvPr/>
          </p:nvSpPr>
          <p:spPr>
            <a:xfrm>
              <a:off x="9633034" y="6029505"/>
              <a:ext cx="435247" cy="369332"/>
            </a:xfrm>
            <a:prstGeom prst="rect">
              <a:avLst/>
            </a:prstGeom>
            <a:noFill/>
          </p:spPr>
          <p:txBody>
            <a:bodyPr wrap="none" rtlCol="0">
              <a:spAutoFit/>
            </a:bodyPr>
            <a:lstStyle/>
            <a:p>
              <a:r>
                <a:rPr lang="en-US" dirty="0" err="1">
                  <a:solidFill>
                    <a:schemeClr val="accent3"/>
                  </a:solidFill>
                  <a:latin typeface="Cambria Math" panose="02040503050406030204" pitchFamily="18" charset="0"/>
                  <a:ea typeface="Cambria Math" panose="02040503050406030204" pitchFamily="18" charset="0"/>
                </a:rPr>
                <a:t>T</a:t>
              </a:r>
              <a:r>
                <a:rPr lang="en-US" baseline="-25000" dirty="0" err="1">
                  <a:solidFill>
                    <a:schemeClr val="accent3"/>
                  </a:solidFill>
                  <a:latin typeface="Cambria Math" panose="02040503050406030204" pitchFamily="18" charset="0"/>
                  <a:ea typeface="Cambria Math" panose="02040503050406030204" pitchFamily="18" charset="0"/>
                </a:rPr>
                <a:t>cs</a:t>
              </a:r>
              <a:endParaRPr lang="en-US" baseline="-25000" dirty="0">
                <a:solidFill>
                  <a:schemeClr val="accent3"/>
                </a:solidFill>
                <a:latin typeface="Cambria Math" panose="02040503050406030204" pitchFamily="18" charset="0"/>
                <a:ea typeface="Cambria Math" panose="02040503050406030204" pitchFamily="18" charset="0"/>
              </a:endParaRPr>
            </a:p>
          </p:txBody>
        </p:sp>
        <p:cxnSp>
          <p:nvCxnSpPr>
            <p:cNvPr id="66" name="Straight Connector 65">
              <a:extLst>
                <a:ext uri="{FF2B5EF4-FFF2-40B4-BE49-F238E27FC236}">
                  <a16:creationId xmlns:a16="http://schemas.microsoft.com/office/drawing/2014/main" id="{2A3CCDDE-6E8C-43CC-8C72-D089C0775CD6}"/>
                </a:ext>
              </a:extLst>
            </p:cNvPr>
            <p:cNvCxnSpPr>
              <a:cxnSpLocks/>
            </p:cNvCxnSpPr>
            <p:nvPr/>
          </p:nvCxnSpPr>
          <p:spPr>
            <a:xfrm>
              <a:off x="10704901" y="4359310"/>
              <a:ext cx="897588"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720865-9618-4B7A-9AF1-82CF7B7F8A81}"/>
                </a:ext>
              </a:extLst>
            </p:cNvPr>
            <p:cNvCxnSpPr>
              <a:cxnSpLocks/>
              <a:endCxn id="52" idx="0"/>
            </p:cNvCxnSpPr>
            <p:nvPr/>
          </p:nvCxnSpPr>
          <p:spPr>
            <a:xfrm>
              <a:off x="8729221" y="6034600"/>
              <a:ext cx="1065226"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30FC7A-AB67-4751-9C56-F047C5854740}"/>
                </a:ext>
              </a:extLst>
            </p:cNvPr>
            <p:cNvCxnSpPr>
              <a:cxnSpLocks/>
            </p:cNvCxnSpPr>
            <p:nvPr/>
          </p:nvCxnSpPr>
          <p:spPr>
            <a:xfrm>
              <a:off x="10493324" y="5962650"/>
              <a:ext cx="0" cy="14305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523164-FF22-4583-B41F-DBA9B3C9284E}"/>
                </a:ext>
              </a:extLst>
            </p:cNvPr>
            <p:cNvCxnSpPr>
              <a:cxnSpLocks/>
            </p:cNvCxnSpPr>
            <p:nvPr/>
          </p:nvCxnSpPr>
          <p:spPr>
            <a:xfrm>
              <a:off x="9794446" y="5962650"/>
              <a:ext cx="0" cy="14305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11BD9AB-9E24-4AD8-B828-195B358059B8}"/>
              </a:ext>
            </a:extLst>
          </p:cNvPr>
          <p:cNvGrpSpPr/>
          <p:nvPr/>
        </p:nvGrpSpPr>
        <p:grpSpPr>
          <a:xfrm>
            <a:off x="7534830" y="1366837"/>
            <a:ext cx="4187180" cy="2872079"/>
            <a:chOff x="7977092" y="915934"/>
            <a:chExt cx="4187180" cy="2872079"/>
          </a:xfrm>
        </p:grpSpPr>
        <p:sp>
          <p:nvSpPr>
            <p:cNvPr id="103" name="Freeform: Shape 102">
              <a:extLst>
                <a:ext uri="{FF2B5EF4-FFF2-40B4-BE49-F238E27FC236}">
                  <a16:creationId xmlns:a16="http://schemas.microsoft.com/office/drawing/2014/main" id="{599FCEC2-A704-4D34-880C-37D05572B376}"/>
                </a:ext>
              </a:extLst>
            </p:cNvPr>
            <p:cNvSpPr/>
            <p:nvPr/>
          </p:nvSpPr>
          <p:spPr>
            <a:xfrm>
              <a:off x="9776649" y="1177932"/>
              <a:ext cx="1202637" cy="2262528"/>
            </a:xfrm>
            <a:custGeom>
              <a:avLst/>
              <a:gdLst>
                <a:gd name="connsiteX0" fmla="*/ 0 w 801279"/>
                <a:gd name="connsiteY0" fmla="*/ 1423448 h 1423448"/>
                <a:gd name="connsiteX1" fmla="*/ 160256 w 801279"/>
                <a:gd name="connsiteY1" fmla="*/ 1348033 h 1423448"/>
                <a:gd name="connsiteX2" fmla="*/ 292231 w 801279"/>
                <a:gd name="connsiteY2" fmla="*/ 1140643 h 1423448"/>
                <a:gd name="connsiteX3" fmla="*/ 518475 w 801279"/>
                <a:gd name="connsiteY3" fmla="*/ 650450 h 1423448"/>
                <a:gd name="connsiteX4" fmla="*/ 556182 w 801279"/>
                <a:gd name="connsiteY4" fmla="*/ 179109 h 1423448"/>
                <a:gd name="connsiteX5" fmla="*/ 603316 w 801279"/>
                <a:gd name="connsiteY5" fmla="*/ 65988 h 1423448"/>
                <a:gd name="connsiteX6" fmla="*/ 801279 w 801279"/>
                <a:gd name="connsiteY6" fmla="*/ 0 h 1423448"/>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3316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3316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7441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7441 w 760004"/>
                <a:gd name="connsiteY5" fmla="*/ 155001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56182 w 760004"/>
                <a:gd name="connsiteY4" fmla="*/ 268122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8426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906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5906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3316 w 760004"/>
                <a:gd name="connsiteY5" fmla="*/ 160237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184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502600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46657 w 760004"/>
                <a:gd name="connsiteY4" fmla="*/ 273358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00141 w 760004"/>
                <a:gd name="connsiteY5" fmla="*/ 152383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16016 w 760004"/>
                <a:gd name="connsiteY5" fmla="*/ 162855 h 1512461"/>
                <a:gd name="connsiteX6" fmla="*/ 760004 w 760004"/>
                <a:gd name="connsiteY6" fmla="*/ 0 h 1512461"/>
                <a:gd name="connsiteX0" fmla="*/ 0 w 760004"/>
                <a:gd name="connsiteY0" fmla="*/ 1512461 h 1512461"/>
                <a:gd name="connsiteX1" fmla="*/ 160256 w 760004"/>
                <a:gd name="connsiteY1" fmla="*/ 1437046 h 1512461"/>
                <a:gd name="connsiteX2" fmla="*/ 292231 w 760004"/>
                <a:gd name="connsiteY2" fmla="*/ 1229656 h 1512461"/>
                <a:gd name="connsiteX3" fmla="*/ 493075 w 760004"/>
                <a:gd name="connsiteY3" fmla="*/ 739463 h 1512461"/>
                <a:gd name="connsiteX4" fmla="*/ 533957 w 760004"/>
                <a:gd name="connsiteY4" fmla="*/ 315246 h 1512461"/>
                <a:gd name="connsiteX5" fmla="*/ 600141 w 760004"/>
                <a:gd name="connsiteY5" fmla="*/ 157619 h 1512461"/>
                <a:gd name="connsiteX6" fmla="*/ 760004 w 760004"/>
                <a:gd name="connsiteY6" fmla="*/ 0 h 1512461"/>
                <a:gd name="connsiteX0" fmla="*/ 0 w 750479"/>
                <a:gd name="connsiteY0" fmla="*/ 1499371 h 1499371"/>
                <a:gd name="connsiteX1" fmla="*/ 160256 w 750479"/>
                <a:gd name="connsiteY1" fmla="*/ 1423956 h 1499371"/>
                <a:gd name="connsiteX2" fmla="*/ 292231 w 750479"/>
                <a:gd name="connsiteY2" fmla="*/ 1216566 h 1499371"/>
                <a:gd name="connsiteX3" fmla="*/ 493075 w 750479"/>
                <a:gd name="connsiteY3" fmla="*/ 726373 h 1499371"/>
                <a:gd name="connsiteX4" fmla="*/ 533957 w 750479"/>
                <a:gd name="connsiteY4" fmla="*/ 302156 h 1499371"/>
                <a:gd name="connsiteX5" fmla="*/ 600141 w 750479"/>
                <a:gd name="connsiteY5" fmla="*/ 144529 h 1499371"/>
                <a:gd name="connsiteX6" fmla="*/ 750479 w 750479"/>
                <a:gd name="connsiteY6" fmla="*/ 0 h 1499371"/>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33957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49832 w 747304"/>
                <a:gd name="connsiteY4" fmla="*/ 312628 h 1509843"/>
                <a:gd name="connsiteX5" fmla="*/ 600141 w 747304"/>
                <a:gd name="connsiteY5" fmla="*/ 15500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49832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93075 w 747304"/>
                <a:gd name="connsiteY3" fmla="*/ 736845 h 1509843"/>
                <a:gd name="connsiteX4" fmla="*/ 578341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69400 w 747304"/>
                <a:gd name="connsiteY3" fmla="*/ 720955 h 1509843"/>
                <a:gd name="connsiteX4" fmla="*/ 578341 w 747304"/>
                <a:gd name="connsiteY4" fmla="*/ 312628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69400 w 747304"/>
                <a:gd name="connsiteY3" fmla="*/ 720955 h 1509843"/>
                <a:gd name="connsiteX4" fmla="*/ 563309 w 747304"/>
                <a:gd name="connsiteY4" fmla="*/ 332000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69400 w 747304"/>
                <a:gd name="connsiteY3" fmla="*/ 720955 h 1509843"/>
                <a:gd name="connsiteX4" fmla="*/ 563309 w 747304"/>
                <a:gd name="connsiteY4" fmla="*/ 332000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69400 w 747304"/>
                <a:gd name="connsiteY3" fmla="*/ 720955 h 1509843"/>
                <a:gd name="connsiteX4" fmla="*/ 567819 w 747304"/>
                <a:gd name="connsiteY4" fmla="*/ 283571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67819 w 747304"/>
                <a:gd name="connsiteY4" fmla="*/ 283571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67819 w 747304"/>
                <a:gd name="connsiteY4" fmla="*/ 283571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55794 w 747304"/>
                <a:gd name="connsiteY4" fmla="*/ 277113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55794 w 747304"/>
                <a:gd name="connsiteY4" fmla="*/ 277113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66316 w 747304"/>
                <a:gd name="connsiteY4" fmla="*/ 281956 h 1509843"/>
                <a:gd name="connsiteX5" fmla="*/ 625541 w 747304"/>
                <a:gd name="connsiteY5" fmla="*/ 149731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66316 w 747304"/>
                <a:gd name="connsiteY4" fmla="*/ 281956 h 1509843"/>
                <a:gd name="connsiteX5" fmla="*/ 602994 w 747304"/>
                <a:gd name="connsiteY5" fmla="*/ 170717 h 1509843"/>
                <a:gd name="connsiteX6" fmla="*/ 747304 w 747304"/>
                <a:gd name="connsiteY6" fmla="*/ 0 h 1509843"/>
                <a:gd name="connsiteX0" fmla="*/ 0 w 747304"/>
                <a:gd name="connsiteY0" fmla="*/ 1509843 h 1509843"/>
                <a:gd name="connsiteX1" fmla="*/ 160256 w 747304"/>
                <a:gd name="connsiteY1" fmla="*/ 1434428 h 1509843"/>
                <a:gd name="connsiteX2" fmla="*/ 292231 w 747304"/>
                <a:gd name="connsiteY2" fmla="*/ 1227038 h 1509843"/>
                <a:gd name="connsiteX3" fmla="*/ 457375 w 747304"/>
                <a:gd name="connsiteY3" fmla="*/ 717727 h 1509843"/>
                <a:gd name="connsiteX4" fmla="*/ 566316 w 747304"/>
                <a:gd name="connsiteY4" fmla="*/ 281956 h 1509843"/>
                <a:gd name="connsiteX5" fmla="*/ 615019 w 747304"/>
                <a:gd name="connsiteY5" fmla="*/ 167489 h 1509843"/>
                <a:gd name="connsiteX6" fmla="*/ 747304 w 747304"/>
                <a:gd name="connsiteY6" fmla="*/ 0 h 150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304" h="1509843">
                  <a:moveTo>
                    <a:pt x="0" y="1509843"/>
                  </a:moveTo>
                  <a:cubicBezTo>
                    <a:pt x="55775" y="1495702"/>
                    <a:pt x="111551" y="1481562"/>
                    <a:pt x="160256" y="1434428"/>
                  </a:cubicBezTo>
                  <a:cubicBezTo>
                    <a:pt x="208961" y="1387294"/>
                    <a:pt x="242711" y="1346488"/>
                    <a:pt x="292231" y="1227038"/>
                  </a:cubicBezTo>
                  <a:cubicBezTo>
                    <a:pt x="341751" y="1107588"/>
                    <a:pt x="411694" y="875241"/>
                    <a:pt x="457375" y="717727"/>
                  </a:cubicBezTo>
                  <a:cubicBezTo>
                    <a:pt x="503056" y="560213"/>
                    <a:pt x="540042" y="373662"/>
                    <a:pt x="566316" y="281956"/>
                  </a:cubicBezTo>
                  <a:cubicBezTo>
                    <a:pt x="592590" y="190250"/>
                    <a:pt x="586859" y="219594"/>
                    <a:pt x="615019" y="167489"/>
                  </a:cubicBezTo>
                  <a:cubicBezTo>
                    <a:pt x="643180" y="115384"/>
                    <a:pt x="673101" y="68611"/>
                    <a:pt x="747304" y="0"/>
                  </a:cubicBezTo>
                </a:path>
              </a:pathLst>
            </a:custGeom>
            <a:noFill/>
            <a:ln w="38100">
              <a:solidFill>
                <a:schemeClr val="tx2"/>
              </a:solidFill>
            </a:ln>
          </p:spPr>
          <p:txBody>
            <a:bodyPr wrap="square" rtlCol="0" anchor="ctr"/>
            <a:lstStyle/>
            <a:p>
              <a:pPr algn="ctr"/>
              <a:endParaRPr lang="en-US"/>
            </a:p>
          </p:txBody>
        </p:sp>
        <p:cxnSp>
          <p:nvCxnSpPr>
            <p:cNvPr id="8" name="Straight Arrow Connector 7">
              <a:extLst>
                <a:ext uri="{FF2B5EF4-FFF2-40B4-BE49-F238E27FC236}">
                  <a16:creationId xmlns:a16="http://schemas.microsoft.com/office/drawing/2014/main" id="{19E5EEA0-40CC-4781-BF84-847C83CF2A77}"/>
                </a:ext>
              </a:extLst>
            </p:cNvPr>
            <p:cNvCxnSpPr/>
            <p:nvPr/>
          </p:nvCxnSpPr>
          <p:spPr>
            <a:xfrm flipV="1">
              <a:off x="8729221" y="3429000"/>
              <a:ext cx="2743200" cy="0"/>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E3A72F-F714-41D2-AE47-B2C2BEEA1224}"/>
                </a:ext>
              </a:extLst>
            </p:cNvPr>
            <p:cNvCxnSpPr/>
            <p:nvPr/>
          </p:nvCxnSpPr>
          <p:spPr>
            <a:xfrm flipV="1">
              <a:off x="8729221" y="1600200"/>
              <a:ext cx="0" cy="1828800"/>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840D23-8957-4001-ABB6-EF5F11AC77CF}"/>
                </a:ext>
              </a:extLst>
            </p:cNvPr>
            <p:cNvCxnSpPr>
              <a:cxnSpLocks/>
            </p:cNvCxnSpPr>
            <p:nvPr/>
          </p:nvCxnSpPr>
          <p:spPr>
            <a:xfrm>
              <a:off x="8729221" y="3429000"/>
              <a:ext cx="106522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94282-194C-4E0D-9D27-B13B577E4B67}"/>
                </a:ext>
              </a:extLst>
            </p:cNvPr>
            <p:cNvCxnSpPr>
              <a:cxnSpLocks/>
            </p:cNvCxnSpPr>
            <p:nvPr/>
          </p:nvCxnSpPr>
          <p:spPr>
            <a:xfrm>
              <a:off x="10119191" y="2039029"/>
              <a:ext cx="0" cy="1389971"/>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804BF1-125A-4062-BD78-1FF5655546F5}"/>
                </a:ext>
              </a:extLst>
            </p:cNvPr>
            <p:cNvCxnSpPr>
              <a:cxnSpLocks/>
            </p:cNvCxnSpPr>
            <p:nvPr/>
          </p:nvCxnSpPr>
          <p:spPr>
            <a:xfrm flipH="1">
              <a:off x="10959784" y="927476"/>
              <a:ext cx="266700" cy="2667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60809D-EEFB-4DCA-B8D1-67678C62CE27}"/>
                </a:ext>
              </a:extLst>
            </p:cNvPr>
            <p:cNvSpPr txBox="1"/>
            <p:nvPr/>
          </p:nvSpPr>
          <p:spPr>
            <a:xfrm>
              <a:off x="7977092" y="1337750"/>
              <a:ext cx="696024" cy="369332"/>
            </a:xfrm>
            <a:prstGeom prst="rect">
              <a:avLst/>
            </a:prstGeom>
            <a:noFill/>
          </p:spPr>
          <p:txBody>
            <a:bodyPr wrap="none" rtlCol="0">
              <a:spAutoFit/>
            </a:bodyPr>
            <a:lstStyle/>
            <a:p>
              <a:r>
                <a:rPr lang="en-US" dirty="0" err="1">
                  <a:solidFill>
                    <a:schemeClr val="accent3"/>
                  </a:solidFill>
                  <a:latin typeface="Cambria Math" panose="02040503050406030204" pitchFamily="18" charset="0"/>
                  <a:ea typeface="Cambria Math" panose="02040503050406030204" pitchFamily="18" charset="0"/>
                </a:rPr>
                <a:t>I</a:t>
              </a:r>
              <a:r>
                <a:rPr lang="en-US" baseline="-25000" dirty="0" err="1">
                  <a:solidFill>
                    <a:schemeClr val="accent3"/>
                  </a:solidFill>
                  <a:latin typeface="Cambria Math" panose="02040503050406030204" pitchFamily="18" charset="0"/>
                  <a:ea typeface="Cambria Math" panose="02040503050406030204" pitchFamily="18" charset="0"/>
                </a:rPr>
                <a:t>matrix</a:t>
              </a:r>
              <a:endParaRPr lang="en-US" baseline="-25000" dirty="0">
                <a:solidFill>
                  <a:schemeClr val="accent3"/>
                </a:solidFill>
                <a:latin typeface="Cambria Math" panose="02040503050406030204" pitchFamily="18" charset="0"/>
                <a:ea typeface="Cambria Math" panose="02040503050406030204" pitchFamily="18" charset="0"/>
              </a:endParaRPr>
            </a:p>
          </p:txBody>
        </p:sp>
        <p:sp>
          <p:nvSpPr>
            <p:cNvPr id="28" name="TextBox 27">
              <a:extLst>
                <a:ext uri="{FF2B5EF4-FFF2-40B4-BE49-F238E27FC236}">
                  <a16:creationId xmlns:a16="http://schemas.microsoft.com/office/drawing/2014/main" id="{B2A798CD-8F10-4472-9852-4649EB2C9000}"/>
                </a:ext>
              </a:extLst>
            </p:cNvPr>
            <p:cNvSpPr txBox="1"/>
            <p:nvPr/>
          </p:nvSpPr>
          <p:spPr>
            <a:xfrm>
              <a:off x="11136427" y="3418681"/>
              <a:ext cx="1027845" cy="369332"/>
            </a:xfrm>
            <a:prstGeom prst="rect">
              <a:avLst/>
            </a:prstGeom>
            <a:noFill/>
          </p:spPr>
          <p:txBody>
            <a:bodyPr wrap="none" rtlCol="0">
              <a:spAutoFit/>
            </a:bodyPr>
            <a:lstStyle/>
            <a:p>
              <a:r>
                <a:rPr lang="en-US" dirty="0" err="1">
                  <a:solidFill>
                    <a:schemeClr val="accent3"/>
                  </a:solidFill>
                  <a:latin typeface="Cambria Math" panose="02040503050406030204" pitchFamily="18" charset="0"/>
                  <a:ea typeface="Cambria Math" panose="02040503050406030204" pitchFamily="18" charset="0"/>
                </a:rPr>
                <a:t>I</a:t>
              </a:r>
              <a:r>
                <a:rPr lang="en-US" baseline="-25000" dirty="0" err="1">
                  <a:solidFill>
                    <a:schemeClr val="accent3"/>
                  </a:solidFill>
                  <a:latin typeface="Cambria Math" panose="02040503050406030204" pitchFamily="18" charset="0"/>
                  <a:ea typeface="Cambria Math" panose="02040503050406030204" pitchFamily="18" charset="0"/>
                </a:rPr>
                <a:t>magnet</a:t>
              </a:r>
              <a:r>
                <a:rPr lang="en-US" dirty="0">
                  <a:solidFill>
                    <a:schemeClr val="accent3"/>
                  </a:solidFill>
                  <a:latin typeface="Cambria Math" panose="02040503050406030204" pitchFamily="18" charset="0"/>
                  <a:ea typeface="Cambria Math" panose="02040503050406030204" pitchFamily="18" charset="0"/>
                </a:rPr>
                <a:t>/I</a:t>
              </a:r>
              <a:r>
                <a:rPr lang="en-US" baseline="-25000" dirty="0">
                  <a:solidFill>
                    <a:schemeClr val="accent3"/>
                  </a:solidFill>
                  <a:latin typeface="Cambria Math" panose="02040503050406030204" pitchFamily="18" charset="0"/>
                  <a:ea typeface="Cambria Math" panose="02040503050406030204" pitchFamily="18" charset="0"/>
                </a:rPr>
                <a:t>C</a:t>
              </a:r>
            </a:p>
          </p:txBody>
        </p:sp>
        <p:sp>
          <p:nvSpPr>
            <p:cNvPr id="29" name="TextBox 28">
              <a:extLst>
                <a:ext uri="{FF2B5EF4-FFF2-40B4-BE49-F238E27FC236}">
                  <a16:creationId xmlns:a16="http://schemas.microsoft.com/office/drawing/2014/main" id="{3588643B-945A-4195-B25C-44CAF5080215}"/>
                </a:ext>
              </a:extLst>
            </p:cNvPr>
            <p:cNvSpPr txBox="1"/>
            <p:nvPr/>
          </p:nvSpPr>
          <p:spPr>
            <a:xfrm>
              <a:off x="9988265" y="3418681"/>
              <a:ext cx="312906" cy="369332"/>
            </a:xfrm>
            <a:prstGeom prst="rect">
              <a:avLst/>
            </a:prstGeom>
            <a:noFill/>
          </p:spPr>
          <p:txBody>
            <a:bodyPr wrap="none" rtlCol="0">
              <a:spAutoFit/>
            </a:bodyPr>
            <a:lstStyle/>
            <a:p>
              <a:r>
                <a:rPr lang="en-US" dirty="0">
                  <a:solidFill>
                    <a:schemeClr val="accent3"/>
                  </a:solidFill>
                  <a:latin typeface="Cambria Math" panose="02040503050406030204" pitchFamily="18" charset="0"/>
                  <a:ea typeface="Cambria Math" panose="02040503050406030204" pitchFamily="18" charset="0"/>
                </a:rPr>
                <a:t>1</a:t>
              </a:r>
              <a:endParaRPr lang="en-US" baseline="-25000" dirty="0">
                <a:solidFill>
                  <a:schemeClr val="accent3"/>
                </a:solidFill>
                <a:latin typeface="Cambria Math" panose="02040503050406030204" pitchFamily="18" charset="0"/>
                <a:ea typeface="Cambria Math" panose="02040503050406030204" pitchFamily="18" charset="0"/>
              </a:endParaRPr>
            </a:p>
          </p:txBody>
        </p:sp>
        <p:sp>
          <p:nvSpPr>
            <p:cNvPr id="34" name="TextBox 33">
              <a:extLst>
                <a:ext uri="{FF2B5EF4-FFF2-40B4-BE49-F238E27FC236}">
                  <a16:creationId xmlns:a16="http://schemas.microsoft.com/office/drawing/2014/main" id="{E28B0389-3B88-45DC-AE5A-E773A6D35FDB}"/>
                </a:ext>
              </a:extLst>
            </p:cNvPr>
            <p:cNvSpPr txBox="1"/>
            <p:nvPr/>
          </p:nvSpPr>
          <p:spPr>
            <a:xfrm>
              <a:off x="9616951" y="1816075"/>
              <a:ext cx="534505" cy="369332"/>
            </a:xfrm>
            <a:prstGeom prst="rect">
              <a:avLst/>
            </a:prstGeom>
            <a:noFill/>
          </p:spPr>
          <p:txBody>
            <a:bodyPr wrap="none" rtlCol="0">
              <a:spAutoFit/>
            </a:bodyPr>
            <a:lstStyle/>
            <a:p>
              <a:r>
                <a:rPr lang="en-US" dirty="0">
                  <a:solidFill>
                    <a:srgbClr val="3A5DAE"/>
                  </a:solidFill>
                  <a:latin typeface="Cambria Math" panose="02040503050406030204" pitchFamily="18" charset="0"/>
                  <a:ea typeface="Cambria Math" panose="02040503050406030204" pitchFamily="18" charset="0"/>
                </a:rPr>
                <a:t>LTS</a:t>
              </a:r>
              <a:endParaRPr lang="en-US" baseline="-25000" dirty="0">
                <a:solidFill>
                  <a:srgbClr val="3A5DAE"/>
                </a:solidFill>
                <a:latin typeface="Cambria Math" panose="02040503050406030204" pitchFamily="18" charset="0"/>
                <a:ea typeface="Cambria Math" panose="02040503050406030204" pitchFamily="18" charset="0"/>
              </a:endParaRPr>
            </a:p>
          </p:txBody>
        </p:sp>
        <p:sp>
          <p:nvSpPr>
            <p:cNvPr id="35" name="TextBox 34">
              <a:extLst>
                <a:ext uri="{FF2B5EF4-FFF2-40B4-BE49-F238E27FC236}">
                  <a16:creationId xmlns:a16="http://schemas.microsoft.com/office/drawing/2014/main" id="{8925164D-777A-42D1-A8CA-D45079B112B8}"/>
                </a:ext>
              </a:extLst>
            </p:cNvPr>
            <p:cNvSpPr txBox="1"/>
            <p:nvPr/>
          </p:nvSpPr>
          <p:spPr>
            <a:xfrm>
              <a:off x="10353174" y="2567462"/>
              <a:ext cx="593432" cy="369332"/>
            </a:xfrm>
            <a:prstGeom prst="rect">
              <a:avLst/>
            </a:prstGeom>
            <a:noFill/>
          </p:spPr>
          <p:txBody>
            <a:bodyPr wrap="none" rtlCol="0">
              <a:spAutoFit/>
            </a:bodyPr>
            <a:lstStyle/>
            <a:p>
              <a:r>
                <a:rPr lang="en-US" dirty="0">
                  <a:solidFill>
                    <a:schemeClr val="tx2"/>
                  </a:solidFill>
                  <a:latin typeface="Cambria Math" panose="02040503050406030204" pitchFamily="18" charset="0"/>
                  <a:ea typeface="Cambria Math" panose="02040503050406030204" pitchFamily="18" charset="0"/>
                </a:rPr>
                <a:t>HTS</a:t>
              </a:r>
              <a:endParaRPr lang="en-US" baseline="-25000" dirty="0">
                <a:solidFill>
                  <a:schemeClr val="tx2"/>
                </a:solidFill>
                <a:latin typeface="Cambria Math" panose="02040503050406030204" pitchFamily="18" charset="0"/>
                <a:ea typeface="Cambria Math" panose="02040503050406030204" pitchFamily="18" charset="0"/>
              </a:endParaRPr>
            </a:p>
          </p:txBody>
        </p:sp>
        <p:cxnSp>
          <p:nvCxnSpPr>
            <p:cNvPr id="31" name="Straight Connector 30">
              <a:extLst>
                <a:ext uri="{FF2B5EF4-FFF2-40B4-BE49-F238E27FC236}">
                  <a16:creationId xmlns:a16="http://schemas.microsoft.com/office/drawing/2014/main" id="{EB068895-CF9F-48BC-A749-E5E0C42A096F}"/>
                </a:ext>
              </a:extLst>
            </p:cNvPr>
            <p:cNvCxnSpPr>
              <a:cxnSpLocks/>
            </p:cNvCxnSpPr>
            <p:nvPr/>
          </p:nvCxnSpPr>
          <p:spPr>
            <a:xfrm>
              <a:off x="8729221" y="3429000"/>
              <a:ext cx="1408882"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D97E4FA-3E1E-4316-8797-EB835225C3B1}"/>
                </a:ext>
              </a:extLst>
            </p:cNvPr>
            <p:cNvCxnSpPr>
              <a:cxnSpLocks/>
            </p:cNvCxnSpPr>
            <p:nvPr/>
          </p:nvCxnSpPr>
          <p:spPr>
            <a:xfrm>
              <a:off x="10119191" y="3359150"/>
              <a:ext cx="0" cy="14305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9DEEC0-1399-4500-AC39-B74C5ACA47DD}"/>
                </a:ext>
              </a:extLst>
            </p:cNvPr>
            <p:cNvCxnSpPr>
              <a:cxnSpLocks/>
            </p:cNvCxnSpPr>
            <p:nvPr/>
          </p:nvCxnSpPr>
          <p:spPr>
            <a:xfrm flipV="1">
              <a:off x="10119191" y="915934"/>
              <a:ext cx="1123094" cy="112309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11751C-C68C-4AA1-B6EA-D02B8F77A78C}"/>
                  </a:ext>
                </a:extLst>
              </p:cNvPr>
              <p:cNvSpPr txBox="1"/>
              <p:nvPr/>
            </p:nvSpPr>
            <p:spPr>
              <a:xfrm>
                <a:off x="203276" y="5736066"/>
                <a:ext cx="8056886"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pc="100" smtClean="0">
                          <a:solidFill>
                            <a:schemeClr val="accent3"/>
                          </a:solidFill>
                          <a:latin typeface="Cambria Math" panose="02040503050406030204" pitchFamily="18" charset="0"/>
                        </a:rPr>
                        <m:t>𝑀𝑄𝐸</m:t>
                      </m:r>
                      <m:r>
                        <a:rPr lang="en-US" b="0" i="1" spc="100" smtClean="0">
                          <a:solidFill>
                            <a:schemeClr val="accent3"/>
                          </a:solidFill>
                          <a:latin typeface="Cambria Math" panose="02040503050406030204" pitchFamily="18" charset="0"/>
                        </a:rPr>
                        <m:t> </m:t>
                      </m:r>
                      <m:d>
                        <m:dPr>
                          <m:begChr m:val="["/>
                          <m:endChr m:val="]"/>
                          <m:ctrlPr>
                            <a:rPr lang="en-US" b="0" i="1" spc="100" smtClean="0">
                              <a:solidFill>
                                <a:schemeClr val="accent3"/>
                              </a:solidFill>
                              <a:latin typeface="Cambria Math" panose="02040503050406030204" pitchFamily="18" charset="0"/>
                            </a:rPr>
                          </m:ctrlPr>
                        </m:dPr>
                        <m:e>
                          <m:r>
                            <a:rPr lang="en-US" b="0" i="1" spc="100" smtClean="0">
                              <a:solidFill>
                                <a:schemeClr val="accent3"/>
                              </a:solidFill>
                              <a:latin typeface="Cambria Math" panose="02040503050406030204" pitchFamily="18" charset="0"/>
                            </a:rPr>
                            <m:t>𝐽</m:t>
                          </m:r>
                        </m:e>
                      </m:d>
                      <m:r>
                        <a:rPr lang="en-US" b="0" i="1" spc="100" smtClean="0">
                          <a:solidFill>
                            <a:schemeClr val="accent3"/>
                          </a:solidFill>
                          <a:latin typeface="Cambria Math" panose="02040503050406030204" pitchFamily="18" charset="0"/>
                        </a:rPr>
                        <m:t>=</m:t>
                      </m:r>
                      <m:sSub>
                        <m:sSubPr>
                          <m:ctrlPr>
                            <a:rPr lang="en-US" b="0" i="1" spc="100" smtClean="0">
                              <a:solidFill>
                                <a:schemeClr val="bg1"/>
                              </a:solidFill>
                              <a:latin typeface="Cambria Math" panose="02040503050406030204" pitchFamily="18" charset="0"/>
                            </a:rPr>
                          </m:ctrlPr>
                        </m:sSubPr>
                        <m:e>
                          <m:r>
                            <a:rPr lang="en-US" b="0" i="1" spc="100" smtClean="0">
                              <a:solidFill>
                                <a:schemeClr val="bg1"/>
                              </a:solidFill>
                              <a:latin typeface="Cambria Math" panose="02040503050406030204" pitchFamily="18" charset="0"/>
                            </a:rPr>
                            <m:t>𝐸</m:t>
                          </m:r>
                        </m:e>
                        <m:sub>
                          <m:r>
                            <a:rPr lang="en-US" b="0" i="1" spc="100" smtClean="0">
                              <a:solidFill>
                                <a:schemeClr val="bg1"/>
                              </a:solidFill>
                              <a:latin typeface="Cambria Math" panose="02040503050406030204" pitchFamily="18" charset="0"/>
                            </a:rPr>
                            <m:t>𝑄</m:t>
                          </m:r>
                        </m:sub>
                      </m:sSub>
                      <m:r>
                        <a:rPr lang="en-US" b="0" i="1" spc="100" smtClean="0">
                          <a:solidFill>
                            <a:schemeClr val="accent3"/>
                          </a:solidFill>
                          <a:latin typeface="Cambria Math" panose="02040503050406030204" pitchFamily="18" charset="0"/>
                        </a:rPr>
                        <m:t>−</m:t>
                      </m:r>
                      <m:sSub>
                        <m:sSubPr>
                          <m:ctrlPr>
                            <a:rPr lang="en-US" b="0" i="1" spc="100" smtClean="0">
                              <a:solidFill>
                                <a:schemeClr val="tx2"/>
                              </a:solidFill>
                              <a:latin typeface="Cambria Math" panose="02040503050406030204" pitchFamily="18" charset="0"/>
                            </a:rPr>
                          </m:ctrlPr>
                        </m:sSubPr>
                        <m:e>
                          <m:r>
                            <a:rPr lang="en-US" b="0" i="1" spc="100" smtClean="0">
                              <a:solidFill>
                                <a:schemeClr val="tx2"/>
                              </a:solidFill>
                              <a:latin typeface="Cambria Math" panose="02040503050406030204" pitchFamily="18" charset="0"/>
                            </a:rPr>
                            <m:t>𝐸</m:t>
                          </m:r>
                        </m:e>
                        <m:sub>
                          <m:r>
                            <m:rPr>
                              <m:sty m:val="p"/>
                            </m:rPr>
                            <a:rPr lang="el-GR" b="0" i="1" spc="100" smtClean="0">
                              <a:solidFill>
                                <a:schemeClr val="tx2"/>
                              </a:solidFill>
                              <a:latin typeface="Cambria Math" panose="02040503050406030204" pitchFamily="18" charset="0"/>
                              <a:ea typeface="Cambria Math" panose="02040503050406030204" pitchFamily="18" charset="0"/>
                            </a:rPr>
                            <m:t>Ω</m:t>
                          </m:r>
                        </m:sub>
                      </m:sSub>
                      <m:r>
                        <a:rPr lang="en-US" b="0" i="1" spc="100" smtClean="0">
                          <a:solidFill>
                            <a:schemeClr val="accent3"/>
                          </a:solidFill>
                          <a:latin typeface="Cambria Math" panose="02040503050406030204" pitchFamily="18" charset="0"/>
                        </a:rPr>
                        <m:t>+</m:t>
                      </m:r>
                      <m:sSub>
                        <m:sSubPr>
                          <m:ctrlPr>
                            <a:rPr lang="en-US" b="0" i="1" spc="100" smtClean="0">
                              <a:solidFill>
                                <a:srgbClr val="00B0F0"/>
                              </a:solidFill>
                              <a:latin typeface="Cambria Math" panose="02040503050406030204" pitchFamily="18" charset="0"/>
                            </a:rPr>
                          </m:ctrlPr>
                        </m:sSubPr>
                        <m:e>
                          <m:r>
                            <a:rPr lang="en-US" b="0" i="1" spc="100" smtClean="0">
                              <a:solidFill>
                                <a:srgbClr val="00B0F0"/>
                              </a:solidFill>
                              <a:latin typeface="Cambria Math" panose="02040503050406030204" pitchFamily="18" charset="0"/>
                            </a:rPr>
                            <m:t>𝐸</m:t>
                          </m:r>
                        </m:e>
                        <m:sub>
                          <m:r>
                            <a:rPr lang="en-US" b="0" i="1" spc="100" smtClean="0">
                              <a:solidFill>
                                <a:srgbClr val="00B0F0"/>
                              </a:solidFill>
                              <a:latin typeface="Cambria Math" panose="02040503050406030204" pitchFamily="18" charset="0"/>
                            </a:rPr>
                            <m:t>𝑐𝑜𝑜𝑙</m:t>
                          </m:r>
                        </m:sub>
                      </m:sSub>
                      <m:r>
                        <a:rPr lang="en-US" b="0" i="1" spc="100" smtClean="0">
                          <a:solidFill>
                            <a:schemeClr val="accent3"/>
                          </a:solidFill>
                          <a:latin typeface="Cambria Math" panose="02040503050406030204" pitchFamily="18" charset="0"/>
                        </a:rPr>
                        <m:t>=</m:t>
                      </m:r>
                      <m:nary>
                        <m:naryPr>
                          <m:limLoc m:val="undOvr"/>
                          <m:subHide m:val="on"/>
                          <m:supHide m:val="on"/>
                          <m:ctrlPr>
                            <a:rPr lang="en-US" b="0" i="1" spc="100" smtClean="0">
                              <a:solidFill>
                                <a:schemeClr val="bg1"/>
                              </a:solidFill>
                              <a:latin typeface="Cambria Math" panose="02040503050406030204" pitchFamily="18" charset="0"/>
                            </a:rPr>
                          </m:ctrlPr>
                        </m:naryPr>
                        <m:sub/>
                        <m:sup/>
                        <m:e>
                          <m:d>
                            <m:dPr>
                              <m:begChr m:val="["/>
                              <m:endChr m:val="]"/>
                              <m:ctrlPr>
                                <a:rPr lang="en-US" i="1" spc="100">
                                  <a:solidFill>
                                    <a:schemeClr val="bg1"/>
                                  </a:solidFill>
                                  <a:latin typeface="Cambria Math" panose="02040503050406030204" pitchFamily="18" charset="0"/>
                                </a:rPr>
                              </m:ctrlPr>
                            </m:dPr>
                            <m:e>
                              <m:r>
                                <a:rPr lang="en-US">
                                  <a:solidFill>
                                    <a:schemeClr val="bg1"/>
                                  </a:solidFill>
                                  <a:latin typeface="Cambria Math"/>
                                  <a:ea typeface="Cambria Math" panose="02040503050406030204" pitchFamily="18" charset="0"/>
                                </a:rPr>
                                <m:t>h</m:t>
                              </m:r>
                              <m:d>
                                <m:dPr>
                                  <m:ctrlPr>
                                    <a:rPr lang="en-US" i="1">
                                      <a:solidFill>
                                        <a:schemeClr val="bg1"/>
                                      </a:solidFill>
                                      <a:latin typeface="Cambria Math" panose="02040503050406030204" pitchFamily="18" charset="0"/>
                                      <a:ea typeface="Cambria Math" panose="02040503050406030204" pitchFamily="18" charset="0"/>
                                    </a:rPr>
                                  </m:ctrlPr>
                                </m:dPr>
                                <m:e>
                                  <m:sSub>
                                    <m:sSubPr>
                                      <m:ctrlPr>
                                        <a:rPr lang="en-US" i="1">
                                          <a:solidFill>
                                            <a:schemeClr val="bg1"/>
                                          </a:solidFill>
                                          <a:latin typeface="Cambria Math" panose="02040503050406030204" pitchFamily="18" charset="0"/>
                                          <a:ea typeface="Cambria Math" panose="02040503050406030204" pitchFamily="18" charset="0"/>
                                        </a:rPr>
                                      </m:ctrlPr>
                                    </m:sSubPr>
                                    <m:e>
                                      <m:r>
                                        <a:rPr lang="en-US">
                                          <a:solidFill>
                                            <a:schemeClr val="bg1"/>
                                          </a:solidFill>
                                          <a:latin typeface="Cambria Math"/>
                                          <a:ea typeface="Cambria Math" panose="02040503050406030204" pitchFamily="18" charset="0"/>
                                        </a:rPr>
                                        <m:t>𝑇</m:t>
                                      </m:r>
                                    </m:e>
                                    <m:sub>
                                      <m:r>
                                        <a:rPr lang="en-US">
                                          <a:solidFill>
                                            <a:schemeClr val="bg1"/>
                                          </a:solidFill>
                                          <a:latin typeface="Cambria Math"/>
                                          <a:ea typeface="Cambria Math" panose="02040503050406030204" pitchFamily="18" charset="0"/>
                                        </a:rPr>
                                        <m:t>𝐶</m:t>
                                      </m:r>
                                    </m:sub>
                                  </m:sSub>
                                  <m:d>
                                    <m:dPr>
                                      <m:ctrlPr>
                                        <a:rPr lang="en-US" i="1">
                                          <a:solidFill>
                                            <a:schemeClr val="bg1"/>
                                          </a:solidFill>
                                          <a:latin typeface="Cambria Math" panose="02040503050406030204" pitchFamily="18" charset="0"/>
                                          <a:ea typeface="Cambria Math" panose="02040503050406030204" pitchFamily="18" charset="0"/>
                                        </a:rPr>
                                      </m:ctrlPr>
                                    </m:dPr>
                                    <m:e>
                                      <m:r>
                                        <a:rPr lang="en-US">
                                          <a:solidFill>
                                            <a:schemeClr val="bg1"/>
                                          </a:solidFill>
                                          <a:latin typeface="Cambria Math"/>
                                          <a:ea typeface="Cambria Math" panose="02040503050406030204" pitchFamily="18" charset="0"/>
                                        </a:rPr>
                                        <m:t>𝐵</m:t>
                                      </m:r>
                                    </m:e>
                                  </m:d>
                                </m:e>
                              </m:d>
                              <m:r>
                                <a:rPr lang="en-US">
                                  <a:solidFill>
                                    <a:schemeClr val="bg1"/>
                                  </a:solidFill>
                                  <a:latin typeface="Cambria Math"/>
                                  <a:ea typeface="Cambria Math" panose="02040503050406030204" pitchFamily="18" charset="0"/>
                                </a:rPr>
                                <m:t>−</m:t>
                              </m:r>
                              <m:r>
                                <a:rPr lang="en-US" i="1">
                                  <a:solidFill>
                                    <a:schemeClr val="bg1"/>
                                  </a:solidFill>
                                  <a:latin typeface="Cambria Math"/>
                                  <a:ea typeface="Cambria Math" panose="02040503050406030204" pitchFamily="18" charset="0"/>
                                </a:rPr>
                                <m:t>h</m:t>
                              </m:r>
                              <m:d>
                                <m:dPr>
                                  <m:ctrlPr>
                                    <a:rPr lang="en-US" i="1">
                                      <a:solidFill>
                                        <a:schemeClr val="bg1"/>
                                      </a:solidFill>
                                      <a:latin typeface="Cambria Math" panose="02040503050406030204" pitchFamily="18" charset="0"/>
                                      <a:ea typeface="Cambria Math" panose="02040503050406030204" pitchFamily="18" charset="0"/>
                                    </a:rPr>
                                  </m:ctrlPr>
                                </m:dPr>
                                <m:e>
                                  <m:sSub>
                                    <m:sSubPr>
                                      <m:ctrlPr>
                                        <a:rPr lang="en-US" i="1">
                                          <a:solidFill>
                                            <a:schemeClr val="bg1"/>
                                          </a:solidFill>
                                          <a:latin typeface="Cambria Math" panose="02040503050406030204" pitchFamily="18" charset="0"/>
                                          <a:ea typeface="Cambria Math" panose="02040503050406030204" pitchFamily="18" charset="0"/>
                                        </a:rPr>
                                      </m:ctrlPr>
                                    </m:sSubPr>
                                    <m:e>
                                      <m:r>
                                        <a:rPr lang="en-US">
                                          <a:solidFill>
                                            <a:schemeClr val="bg1"/>
                                          </a:solidFill>
                                          <a:latin typeface="Cambria Math"/>
                                          <a:ea typeface="Cambria Math" panose="02040503050406030204" pitchFamily="18" charset="0"/>
                                        </a:rPr>
                                        <m:t>𝑇</m:t>
                                      </m:r>
                                    </m:e>
                                    <m:sub>
                                      <m:r>
                                        <a:rPr lang="en-US">
                                          <a:solidFill>
                                            <a:schemeClr val="bg1"/>
                                          </a:solidFill>
                                          <a:latin typeface="Cambria Math"/>
                                          <a:ea typeface="Cambria Math" panose="02040503050406030204" pitchFamily="18" charset="0"/>
                                        </a:rPr>
                                        <m:t>𝑜𝑝</m:t>
                                      </m:r>
                                    </m:sub>
                                  </m:sSub>
                                </m:e>
                              </m:d>
                            </m:e>
                          </m:d>
                          <m:r>
                            <a:rPr lang="en-US" b="0" i="1" smtClean="0">
                              <a:solidFill>
                                <a:schemeClr val="bg1"/>
                              </a:solidFill>
                              <a:latin typeface="Cambria Math" panose="02040503050406030204" pitchFamily="18" charset="0"/>
                              <a:ea typeface="Cambria Math" panose="02040503050406030204" pitchFamily="18" charset="0"/>
                            </a:rPr>
                            <m:t>𝑑𝑉</m:t>
                          </m:r>
                        </m:e>
                      </m:nary>
                      <m:r>
                        <a:rPr lang="en-US" b="0" i="1" spc="100" smtClean="0">
                          <a:solidFill>
                            <a:schemeClr val="accent3"/>
                          </a:solidFill>
                          <a:latin typeface="Cambria Math" panose="02040503050406030204" pitchFamily="18" charset="0"/>
                        </a:rPr>
                        <m:t>−</m:t>
                      </m:r>
                      <m:nary>
                        <m:naryPr>
                          <m:ctrlPr>
                            <a:rPr lang="en-US" b="0" i="1" spc="100" smtClean="0">
                              <a:solidFill>
                                <a:schemeClr val="tx2"/>
                              </a:solidFill>
                              <a:latin typeface="Cambria Math" panose="02040503050406030204" pitchFamily="18" charset="0"/>
                            </a:rPr>
                          </m:ctrlPr>
                        </m:naryPr>
                        <m:sub>
                          <m:sSub>
                            <m:sSubPr>
                              <m:ctrlPr>
                                <a:rPr lang="en-US" b="0" i="1" spc="100" smtClean="0">
                                  <a:solidFill>
                                    <a:schemeClr val="tx2"/>
                                  </a:solidFill>
                                  <a:latin typeface="Cambria Math" panose="02040503050406030204" pitchFamily="18" charset="0"/>
                                </a:rPr>
                              </m:ctrlPr>
                            </m:sSubPr>
                            <m:e>
                              <m:r>
                                <a:rPr lang="en-US" b="0" i="1" spc="100" smtClean="0">
                                  <a:solidFill>
                                    <a:schemeClr val="tx2"/>
                                  </a:solidFill>
                                  <a:latin typeface="Cambria Math" panose="02040503050406030204" pitchFamily="18" charset="0"/>
                                </a:rPr>
                                <m:t>𝑇</m:t>
                              </m:r>
                            </m:e>
                            <m:sub>
                              <m:r>
                                <a:rPr lang="en-US" b="0" i="1" spc="100" smtClean="0">
                                  <a:solidFill>
                                    <a:schemeClr val="tx2"/>
                                  </a:solidFill>
                                  <a:latin typeface="Cambria Math" panose="02040503050406030204" pitchFamily="18" charset="0"/>
                                </a:rPr>
                                <m:t>𝐶𝑆</m:t>
                              </m:r>
                            </m:sub>
                          </m:sSub>
                        </m:sub>
                        <m:sup>
                          <m:sSub>
                            <m:sSubPr>
                              <m:ctrlPr>
                                <a:rPr lang="en-US" b="0" i="1" spc="100" smtClean="0">
                                  <a:solidFill>
                                    <a:schemeClr val="tx2"/>
                                  </a:solidFill>
                                  <a:latin typeface="Cambria Math" panose="02040503050406030204" pitchFamily="18" charset="0"/>
                                </a:rPr>
                              </m:ctrlPr>
                            </m:sSubPr>
                            <m:e>
                              <m:r>
                                <a:rPr lang="en-US" b="0" i="1" spc="100" smtClean="0">
                                  <a:solidFill>
                                    <a:schemeClr val="tx2"/>
                                  </a:solidFill>
                                  <a:latin typeface="Cambria Math" panose="02040503050406030204" pitchFamily="18" charset="0"/>
                                </a:rPr>
                                <m:t>𝑇</m:t>
                              </m:r>
                            </m:e>
                            <m:sub>
                              <m:r>
                                <a:rPr lang="en-US" b="0" i="1" spc="100" smtClean="0">
                                  <a:solidFill>
                                    <a:schemeClr val="tx2"/>
                                  </a:solidFill>
                                  <a:latin typeface="Cambria Math" panose="02040503050406030204" pitchFamily="18" charset="0"/>
                                </a:rPr>
                                <m:t>𝐶</m:t>
                              </m:r>
                            </m:sub>
                          </m:sSub>
                        </m:sup>
                        <m:e>
                          <m:sSup>
                            <m:sSupPr>
                              <m:ctrlPr>
                                <a:rPr lang="en-US" b="0" i="1" spc="100" smtClean="0">
                                  <a:solidFill>
                                    <a:schemeClr val="tx2"/>
                                  </a:solidFill>
                                  <a:latin typeface="Cambria Math" panose="02040503050406030204" pitchFamily="18" charset="0"/>
                                </a:rPr>
                              </m:ctrlPr>
                            </m:sSupPr>
                            <m:e>
                              <m:r>
                                <a:rPr lang="en-US" b="0" i="1" spc="100" smtClean="0">
                                  <a:solidFill>
                                    <a:schemeClr val="tx2"/>
                                  </a:solidFill>
                                  <a:latin typeface="Cambria Math" panose="02040503050406030204" pitchFamily="18" charset="0"/>
                                </a:rPr>
                                <m:t>𝐼</m:t>
                              </m:r>
                            </m:e>
                            <m:sup>
                              <m:r>
                                <a:rPr lang="en-US" b="0" i="1" spc="100" smtClean="0">
                                  <a:solidFill>
                                    <a:schemeClr val="tx2"/>
                                  </a:solidFill>
                                  <a:latin typeface="Cambria Math" panose="02040503050406030204" pitchFamily="18" charset="0"/>
                                </a:rPr>
                                <m:t>2</m:t>
                              </m:r>
                            </m:sup>
                          </m:sSup>
                          <m:r>
                            <a:rPr lang="en-US" b="0" i="1" spc="100" smtClean="0">
                              <a:solidFill>
                                <a:schemeClr val="tx2"/>
                              </a:solidFill>
                              <a:latin typeface="Cambria Math" panose="02040503050406030204" pitchFamily="18" charset="0"/>
                            </a:rPr>
                            <m:t>𝑅</m:t>
                          </m:r>
                          <m:r>
                            <a:rPr lang="en-US" b="0" i="1" spc="100" smtClean="0">
                              <a:solidFill>
                                <a:schemeClr val="tx2"/>
                              </a:solidFill>
                              <a:latin typeface="Cambria Math" panose="02040503050406030204" pitchFamily="18" charset="0"/>
                            </a:rPr>
                            <m:t> </m:t>
                          </m:r>
                          <m:r>
                            <a:rPr lang="en-US" b="0" i="1" spc="100" smtClean="0">
                              <a:solidFill>
                                <a:schemeClr val="tx2"/>
                              </a:solidFill>
                              <a:latin typeface="Cambria Math" panose="02040503050406030204" pitchFamily="18" charset="0"/>
                            </a:rPr>
                            <m:t>𝑑𝑇</m:t>
                          </m:r>
                        </m:e>
                      </m:nary>
                      <m:r>
                        <a:rPr lang="en-US" i="1" spc="100">
                          <a:solidFill>
                            <a:schemeClr val="accent3"/>
                          </a:solidFill>
                          <a:latin typeface="Cambria Math" panose="02040503050406030204" pitchFamily="18" charset="0"/>
                        </a:rPr>
                        <m:t>+</m:t>
                      </m:r>
                      <m:sSub>
                        <m:sSubPr>
                          <m:ctrlPr>
                            <a:rPr lang="en-US" i="1" spc="100">
                              <a:solidFill>
                                <a:srgbClr val="00B0F0"/>
                              </a:solidFill>
                              <a:latin typeface="Cambria Math" panose="02040503050406030204" pitchFamily="18" charset="0"/>
                            </a:rPr>
                          </m:ctrlPr>
                        </m:sSubPr>
                        <m:e>
                          <m:r>
                            <a:rPr lang="en-US" i="1" spc="100">
                              <a:solidFill>
                                <a:srgbClr val="00B0F0"/>
                              </a:solidFill>
                              <a:latin typeface="Cambria Math" panose="02040503050406030204" pitchFamily="18" charset="0"/>
                            </a:rPr>
                            <m:t>𝐸</m:t>
                          </m:r>
                        </m:e>
                        <m:sub>
                          <m:r>
                            <a:rPr lang="en-US" i="1" spc="100">
                              <a:solidFill>
                                <a:srgbClr val="00B0F0"/>
                              </a:solidFill>
                              <a:latin typeface="Cambria Math" panose="02040503050406030204" pitchFamily="18" charset="0"/>
                            </a:rPr>
                            <m:t>𝑐𝑜𝑜𝑙</m:t>
                          </m:r>
                        </m:sub>
                      </m:sSub>
                    </m:oMath>
                  </m:oMathPara>
                </a14:m>
                <a:endParaRPr lang="en-US" spc="100" dirty="0" err="1">
                  <a:solidFill>
                    <a:schemeClr val="accent3"/>
                  </a:solidFill>
                </a:endParaRPr>
              </a:p>
            </p:txBody>
          </p:sp>
        </mc:Choice>
        <mc:Fallback xmlns="">
          <p:sp>
            <p:nvSpPr>
              <p:cNvPr id="12" name="TextBox 11">
                <a:extLst>
                  <a:ext uri="{FF2B5EF4-FFF2-40B4-BE49-F238E27FC236}">
                    <a16:creationId xmlns:a16="http://schemas.microsoft.com/office/drawing/2014/main" id="{D711751C-C68C-4AA1-B6EA-D02B8F77A78C}"/>
                  </a:ext>
                </a:extLst>
              </p:cNvPr>
              <p:cNvSpPr txBox="1">
                <a:spLocks noRot="1" noChangeAspect="1" noMove="1" noResize="1" noEditPoints="1" noAdjustHandles="1" noChangeArrowheads="1" noChangeShapeType="1" noTextEdit="1"/>
              </p:cNvSpPr>
              <p:nvPr/>
            </p:nvSpPr>
            <p:spPr>
              <a:xfrm>
                <a:off x="203276" y="5736066"/>
                <a:ext cx="8056886" cy="7265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7471302"/>
      </p:ext>
    </p:extLst>
  </p:cSld>
  <p:clrMapOvr>
    <a:masterClrMapping/>
  </p:clrMapOvr>
  <mc:AlternateContent xmlns:mc="http://schemas.openxmlformats.org/markup-compatibility/2006" xmlns:p14="http://schemas.microsoft.com/office/powerpoint/2010/main">
    <mc:Choice Requires="p14">
      <p:transition spd="med" p14:dur="700" advTm="29829">
        <p:fade/>
      </p:transition>
    </mc:Choice>
    <mc:Fallback xmlns="">
      <p:transition spd="med" advTm="2982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651115-56C3-4B0B-AA83-DEB158048CD0}"/>
              </a:ext>
            </a:extLst>
          </p:cNvPr>
          <p:cNvSpPr>
            <a:spLocks noGrp="1"/>
          </p:cNvSpPr>
          <p:nvPr>
            <p:ph type="ctrTitle"/>
          </p:nvPr>
        </p:nvSpPr>
        <p:spPr>
          <a:xfrm>
            <a:off x="0" y="2563307"/>
            <a:ext cx="12230100" cy="1263534"/>
          </a:xfrm>
          <a:solidFill>
            <a:srgbClr val="00395A">
              <a:alpha val="69804"/>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pPr algn="ctr" defTabSz="457200"/>
            <a:r>
              <a:rPr lang="en-US" sz="4000" b="1" dirty="0">
                <a:latin typeface="Arial" panose="020B0604020202020204" pitchFamily="34" charset="0"/>
                <a:cs typeface="Arial" panose="020B0604020202020204" pitchFamily="34" charset="0"/>
              </a:rPr>
              <a:t>Can we find a stable balance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between LTS and HTS?</a:t>
            </a:r>
          </a:p>
        </p:txBody>
      </p:sp>
      <p:sp>
        <p:nvSpPr>
          <p:cNvPr id="2" name="Slide Number Placeholder 1">
            <a:extLst>
              <a:ext uri="{FF2B5EF4-FFF2-40B4-BE49-F238E27FC236}">
                <a16:creationId xmlns:a16="http://schemas.microsoft.com/office/drawing/2014/main" id="{760B81B9-950D-46C5-8F79-CD86A96BD9B8}"/>
              </a:ext>
            </a:extLst>
          </p:cNvPr>
          <p:cNvSpPr>
            <a:spLocks noGrp="1"/>
          </p:cNvSpPr>
          <p:nvPr>
            <p:ph type="sldNum" sz="quarter" idx="4294967295"/>
          </p:nvPr>
        </p:nvSpPr>
        <p:spPr>
          <a:xfrm>
            <a:off x="11668125" y="6656388"/>
            <a:ext cx="523875" cy="182562"/>
          </a:xfrm>
        </p:spPr>
        <p:txBody>
          <a:bodyPr/>
          <a:lstStyle/>
          <a:p>
            <a:fld id="{5F4C9F40-B079-4B71-A627-7266DFEA7F03}" type="slidenum">
              <a:rPr lang="en-US" smtClean="0"/>
              <a:t>13</a:t>
            </a:fld>
            <a:endParaRPr lang="en-US" dirty="0"/>
          </a:p>
        </p:txBody>
      </p:sp>
    </p:spTree>
    <p:extLst>
      <p:ext uri="{BB962C8B-B14F-4D97-AF65-F5344CB8AC3E}">
        <p14:creationId xmlns:p14="http://schemas.microsoft.com/office/powerpoint/2010/main" val="39376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F09E6E-3B61-459C-B634-C4C1C7335D36}"/>
              </a:ext>
            </a:extLst>
          </p:cNvPr>
          <p:cNvSpPr>
            <a:spLocks noGrp="1"/>
          </p:cNvSpPr>
          <p:nvPr>
            <p:ph type="sldNum" sz="quarter" idx="12"/>
          </p:nvPr>
        </p:nvSpPr>
        <p:spPr/>
        <p:txBody>
          <a:bodyPr/>
          <a:lstStyle/>
          <a:p>
            <a:fld id="{5F4C9F40-B079-4B71-A627-7266DFEA7F03}" type="slidenum">
              <a:rPr lang="en-US" smtClean="0"/>
              <a:t>14</a:t>
            </a:fld>
            <a:endParaRPr lang="en-US" dirty="0"/>
          </a:p>
        </p:txBody>
      </p:sp>
      <p:sp>
        <p:nvSpPr>
          <p:cNvPr id="5" name="TextBox 4">
            <a:extLst>
              <a:ext uri="{FF2B5EF4-FFF2-40B4-BE49-F238E27FC236}">
                <a16:creationId xmlns:a16="http://schemas.microsoft.com/office/drawing/2014/main" id="{01F9E2BD-2134-47BF-AB6F-BF82E4641ECB}"/>
              </a:ext>
            </a:extLst>
          </p:cNvPr>
          <p:cNvSpPr txBox="1"/>
          <p:nvPr/>
        </p:nvSpPr>
        <p:spPr>
          <a:xfrm>
            <a:off x="4358730" y="2274957"/>
            <a:ext cx="3474541" cy="830997"/>
          </a:xfrm>
          <a:prstGeom prst="rect">
            <a:avLst/>
          </a:prstGeom>
          <a:noFill/>
        </p:spPr>
        <p:txBody>
          <a:bodyPr wrap="none" rtlCol="0">
            <a:spAutoFit/>
          </a:bodyPr>
          <a:lstStyle/>
          <a:p>
            <a:r>
              <a:rPr lang="en-US" sz="4800" dirty="0">
                <a:solidFill>
                  <a:schemeClr val="accent3"/>
                </a:solidFill>
              </a:rPr>
              <a:t>Extra Slides</a:t>
            </a:r>
          </a:p>
        </p:txBody>
      </p:sp>
      <p:sp>
        <p:nvSpPr>
          <p:cNvPr id="6" name="Arrow: Down 5">
            <a:extLst>
              <a:ext uri="{FF2B5EF4-FFF2-40B4-BE49-F238E27FC236}">
                <a16:creationId xmlns:a16="http://schemas.microsoft.com/office/drawing/2014/main" id="{4007BBAD-7BDF-48FB-9980-950D042E9128}"/>
              </a:ext>
            </a:extLst>
          </p:cNvPr>
          <p:cNvSpPr/>
          <p:nvPr/>
        </p:nvSpPr>
        <p:spPr>
          <a:xfrm>
            <a:off x="5473700" y="4064000"/>
            <a:ext cx="1244600" cy="1917700"/>
          </a:xfrm>
          <a:prstGeom prst="downArrow">
            <a:avLst/>
          </a:prstGeom>
          <a:solidFill>
            <a:schemeClr val="accent1"/>
          </a:solidFill>
        </p:spPr>
        <p:txBody>
          <a:bodyPr rtlCol="0" anchor="ctr">
            <a:spAutoFit/>
          </a:bodyPr>
          <a:lstStyle/>
          <a:p>
            <a:pPr algn="r"/>
            <a:endParaRPr lang="en-US" dirty="0">
              <a:solidFill>
                <a:schemeClr val="accent3"/>
              </a:solidFill>
            </a:endParaRPr>
          </a:p>
        </p:txBody>
      </p:sp>
    </p:spTree>
    <p:extLst>
      <p:ext uri="{BB962C8B-B14F-4D97-AF65-F5344CB8AC3E}">
        <p14:creationId xmlns:p14="http://schemas.microsoft.com/office/powerpoint/2010/main" val="32676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hart&#10;&#10;Description automatically generated">
            <a:extLst>
              <a:ext uri="{FF2B5EF4-FFF2-40B4-BE49-F238E27FC236}">
                <a16:creationId xmlns:a16="http://schemas.microsoft.com/office/drawing/2014/main" id="{7F9BC7F2-ACB8-4FE4-BFDB-BF27A8F5AB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750"/>
          <a:stretch/>
        </p:blipFill>
        <p:spPr>
          <a:xfrm>
            <a:off x="74645" y="1198271"/>
            <a:ext cx="6858000" cy="4884706"/>
          </a:xfrm>
          <a:prstGeom prst="rect">
            <a:avLst/>
          </a:prstGeom>
        </p:spPr>
      </p:pic>
      <p:sp>
        <p:nvSpPr>
          <p:cNvPr id="5" name="Title 4">
            <a:extLst>
              <a:ext uri="{FF2B5EF4-FFF2-40B4-BE49-F238E27FC236}">
                <a16:creationId xmlns:a16="http://schemas.microsoft.com/office/drawing/2014/main" id="{A1D7D995-81B4-479C-B884-90984B380E1F}"/>
              </a:ext>
            </a:extLst>
          </p:cNvPr>
          <p:cNvSpPr>
            <a:spLocks noGrp="1"/>
          </p:cNvSpPr>
          <p:nvPr>
            <p:ph type="title"/>
          </p:nvPr>
        </p:nvSpPr>
        <p:spPr>
          <a:xfrm>
            <a:off x="0" y="127000"/>
            <a:ext cx="12192000" cy="1097280"/>
          </a:xfrm>
        </p:spPr>
        <p:txBody>
          <a:bodyPr>
            <a:normAutofit/>
          </a:bodyPr>
          <a:lstStyle/>
          <a:p>
            <a:pPr algn="ctr"/>
            <a:r>
              <a:rPr lang="en-US" sz="2800" dirty="0"/>
              <a:t>1% High Cp Nb</a:t>
            </a:r>
            <a:r>
              <a:rPr lang="en-US" sz="2800" baseline="-25000" dirty="0"/>
              <a:t>3</a:t>
            </a:r>
            <a:r>
              <a:rPr lang="en-US" sz="2800" dirty="0"/>
              <a:t>Sn additions provide a moderate boost to the margin</a:t>
            </a:r>
          </a:p>
        </p:txBody>
      </p:sp>
      <p:sp>
        <p:nvSpPr>
          <p:cNvPr id="8" name="Text Placeholder 7">
            <a:extLst>
              <a:ext uri="{FF2B5EF4-FFF2-40B4-BE49-F238E27FC236}">
                <a16:creationId xmlns:a16="http://schemas.microsoft.com/office/drawing/2014/main" id="{3490C14D-D46E-457D-AB32-CE2F0A5F8008}"/>
              </a:ext>
            </a:extLst>
          </p:cNvPr>
          <p:cNvSpPr>
            <a:spLocks noGrp="1"/>
          </p:cNvSpPr>
          <p:nvPr>
            <p:ph type="body" sz="quarter" idx="3"/>
          </p:nvPr>
        </p:nvSpPr>
        <p:spPr>
          <a:xfrm>
            <a:off x="8030816" y="1529541"/>
            <a:ext cx="3094384" cy="811583"/>
          </a:xfrm>
        </p:spPr>
        <p:txBody>
          <a:bodyPr/>
          <a:lstStyle/>
          <a:p>
            <a:r>
              <a:rPr lang="en-US" dirty="0"/>
              <a:t>High Cp in Nb3Sn magnets development</a:t>
            </a:r>
          </a:p>
        </p:txBody>
      </p:sp>
      <p:sp>
        <p:nvSpPr>
          <p:cNvPr id="9" name="Content Placeholder 8">
            <a:extLst>
              <a:ext uri="{FF2B5EF4-FFF2-40B4-BE49-F238E27FC236}">
                <a16:creationId xmlns:a16="http://schemas.microsoft.com/office/drawing/2014/main" id="{853AFAE7-227E-49E6-B92D-8639C6F46525}"/>
              </a:ext>
            </a:extLst>
          </p:cNvPr>
          <p:cNvSpPr>
            <a:spLocks noGrp="1"/>
          </p:cNvSpPr>
          <p:nvPr>
            <p:ph sz="quarter" idx="4"/>
          </p:nvPr>
        </p:nvSpPr>
        <p:spPr>
          <a:xfrm>
            <a:off x="8030816" y="2484692"/>
            <a:ext cx="3094383" cy="3687508"/>
          </a:xfrm>
        </p:spPr>
        <p:txBody>
          <a:bodyPr/>
          <a:lstStyle/>
          <a:p>
            <a:r>
              <a:rPr lang="en-US" dirty="0"/>
              <a:t>Helps utilization of JC</a:t>
            </a:r>
          </a:p>
          <a:p>
            <a:r>
              <a:rPr lang="en-US" dirty="0"/>
              <a:t>Does not decrease stabilizer current density </a:t>
            </a:r>
          </a:p>
          <a:p>
            <a:r>
              <a:rPr lang="en-US" dirty="0"/>
              <a:t>Addresses disturbance spectrum</a:t>
            </a:r>
          </a:p>
          <a:p>
            <a:r>
              <a:rPr lang="en-US" dirty="0"/>
              <a:t>Does not increase current sharing region to as much as Bi-2212 (higher T</a:t>
            </a:r>
            <a:r>
              <a:rPr lang="en-US" baseline="-25000" dirty="0"/>
              <a:t>C</a:t>
            </a:r>
            <a:r>
              <a:rPr lang="en-US" dirty="0"/>
              <a:t>)</a:t>
            </a:r>
          </a:p>
        </p:txBody>
      </p:sp>
      <p:sp>
        <p:nvSpPr>
          <p:cNvPr id="4" name="Slide Number Placeholder 3">
            <a:extLst>
              <a:ext uri="{FF2B5EF4-FFF2-40B4-BE49-F238E27FC236}">
                <a16:creationId xmlns:a16="http://schemas.microsoft.com/office/drawing/2014/main" id="{789C837B-B99D-4149-A6E1-B8F63B2D3056}"/>
              </a:ext>
            </a:extLst>
          </p:cNvPr>
          <p:cNvSpPr>
            <a:spLocks noGrp="1"/>
          </p:cNvSpPr>
          <p:nvPr>
            <p:ph type="sldNum" sz="quarter" idx="12"/>
          </p:nvPr>
        </p:nvSpPr>
        <p:spPr/>
        <p:txBody>
          <a:bodyPr/>
          <a:lstStyle/>
          <a:p>
            <a:fld id="{5F4C9F40-B079-4B71-A627-7266DFEA7F03}" type="slidenum">
              <a:rPr lang="en-US" smtClean="0"/>
              <a:t>15</a:t>
            </a:fld>
            <a:endParaRPr lang="en-US" dirty="0"/>
          </a:p>
        </p:txBody>
      </p:sp>
      <p:grpSp>
        <p:nvGrpSpPr>
          <p:cNvPr id="28" name="Group 27">
            <a:extLst>
              <a:ext uri="{FF2B5EF4-FFF2-40B4-BE49-F238E27FC236}">
                <a16:creationId xmlns:a16="http://schemas.microsoft.com/office/drawing/2014/main" id="{DF6B9A21-0403-4F52-8BE7-9EF79F9166C2}"/>
              </a:ext>
            </a:extLst>
          </p:cNvPr>
          <p:cNvGrpSpPr/>
          <p:nvPr/>
        </p:nvGrpSpPr>
        <p:grpSpPr>
          <a:xfrm>
            <a:off x="1333566" y="2562135"/>
            <a:ext cx="4600703" cy="2778357"/>
            <a:chOff x="1587060" y="2643612"/>
            <a:chExt cx="4600703" cy="2778357"/>
          </a:xfrm>
        </p:grpSpPr>
        <p:grpSp>
          <p:nvGrpSpPr>
            <p:cNvPr id="26" name="Group 25">
              <a:extLst>
                <a:ext uri="{FF2B5EF4-FFF2-40B4-BE49-F238E27FC236}">
                  <a16:creationId xmlns:a16="http://schemas.microsoft.com/office/drawing/2014/main" id="{0B095DD6-D668-4E23-ADF3-2601A48DAB48}"/>
                </a:ext>
              </a:extLst>
            </p:cNvPr>
            <p:cNvGrpSpPr/>
            <p:nvPr/>
          </p:nvGrpSpPr>
          <p:grpSpPr>
            <a:xfrm>
              <a:off x="1587060" y="3309318"/>
              <a:ext cx="4600703" cy="2112651"/>
              <a:chOff x="1587060" y="3309318"/>
              <a:chExt cx="4600703" cy="2112651"/>
            </a:xfrm>
          </p:grpSpPr>
          <p:cxnSp>
            <p:nvCxnSpPr>
              <p:cNvPr id="15" name="Straight Arrow Connector 14">
                <a:extLst>
                  <a:ext uri="{FF2B5EF4-FFF2-40B4-BE49-F238E27FC236}">
                    <a16:creationId xmlns:a16="http://schemas.microsoft.com/office/drawing/2014/main" id="{F076896F-2435-404D-B3E4-70DDADB72385}"/>
                  </a:ext>
                </a:extLst>
              </p:cNvPr>
              <p:cNvCxnSpPr>
                <a:cxnSpLocks/>
              </p:cNvCxnSpPr>
              <p:nvPr/>
            </p:nvCxnSpPr>
            <p:spPr>
              <a:xfrm flipV="1">
                <a:off x="1587060" y="4002602"/>
                <a:ext cx="0" cy="79376"/>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739B30-3A42-4436-8D07-67565EEA2624}"/>
                  </a:ext>
                </a:extLst>
              </p:cNvPr>
              <p:cNvSpPr txBox="1"/>
              <p:nvPr/>
            </p:nvSpPr>
            <p:spPr>
              <a:xfrm>
                <a:off x="4617267" y="5052637"/>
                <a:ext cx="899605" cy="369332"/>
              </a:xfrm>
              <a:prstGeom prst="rect">
                <a:avLst/>
              </a:prstGeom>
              <a:noFill/>
            </p:spPr>
            <p:txBody>
              <a:bodyPr wrap="none" rtlCol="0">
                <a:spAutoFit/>
              </a:bodyPr>
              <a:lstStyle/>
              <a:p>
                <a:r>
                  <a:rPr lang="en-US" dirty="0">
                    <a:solidFill>
                      <a:srgbClr val="0000FF"/>
                    </a:solidFill>
                  </a:rPr>
                  <a:t>Nb3Sn</a:t>
                </a:r>
              </a:p>
            </p:txBody>
          </p:sp>
          <p:sp>
            <p:nvSpPr>
              <p:cNvPr id="24" name="TextBox 23">
                <a:extLst>
                  <a:ext uri="{FF2B5EF4-FFF2-40B4-BE49-F238E27FC236}">
                    <a16:creationId xmlns:a16="http://schemas.microsoft.com/office/drawing/2014/main" id="{784D06C5-0CE0-41A3-8628-63EDF80ED82F}"/>
                  </a:ext>
                </a:extLst>
              </p:cNvPr>
              <p:cNvSpPr txBox="1"/>
              <p:nvPr/>
            </p:nvSpPr>
            <p:spPr>
              <a:xfrm>
                <a:off x="5067069" y="3309318"/>
                <a:ext cx="917239" cy="369332"/>
              </a:xfrm>
              <a:prstGeom prst="rect">
                <a:avLst/>
              </a:prstGeom>
              <a:noFill/>
            </p:spPr>
            <p:txBody>
              <a:bodyPr wrap="none" rtlCol="0">
                <a:spAutoFit/>
              </a:bodyPr>
              <a:lstStyle/>
              <a:p>
                <a:r>
                  <a:rPr lang="en-US" dirty="0">
                    <a:solidFill>
                      <a:schemeClr val="tx2"/>
                    </a:solidFill>
                  </a:rPr>
                  <a:t>Bi2212</a:t>
                </a:r>
              </a:p>
            </p:txBody>
          </p:sp>
          <p:sp>
            <p:nvSpPr>
              <p:cNvPr id="25" name="TextBox 24">
                <a:extLst>
                  <a:ext uri="{FF2B5EF4-FFF2-40B4-BE49-F238E27FC236}">
                    <a16:creationId xmlns:a16="http://schemas.microsoft.com/office/drawing/2014/main" id="{E968E655-0C9F-48BE-9297-AE0DAD1A9098}"/>
                  </a:ext>
                </a:extLst>
              </p:cNvPr>
              <p:cNvSpPr txBox="1"/>
              <p:nvPr/>
            </p:nvSpPr>
            <p:spPr>
              <a:xfrm>
                <a:off x="2688879" y="5052637"/>
                <a:ext cx="750911" cy="369332"/>
              </a:xfrm>
              <a:prstGeom prst="rect">
                <a:avLst/>
              </a:prstGeom>
              <a:noFill/>
            </p:spPr>
            <p:txBody>
              <a:bodyPr wrap="none" rtlCol="0">
                <a:spAutoFit/>
              </a:bodyPr>
              <a:lstStyle/>
              <a:p>
                <a:r>
                  <a:rPr lang="en-US" dirty="0" err="1">
                    <a:solidFill>
                      <a:srgbClr val="7D017D"/>
                    </a:solidFill>
                  </a:rPr>
                  <a:t>Nb-Ti</a:t>
                </a:r>
                <a:endParaRPr lang="en-US" dirty="0">
                  <a:solidFill>
                    <a:srgbClr val="7D017D"/>
                  </a:solidFill>
                </a:endParaRPr>
              </a:p>
            </p:txBody>
          </p:sp>
          <p:cxnSp>
            <p:nvCxnSpPr>
              <p:cNvPr id="31" name="Straight Arrow Connector 30">
                <a:extLst>
                  <a:ext uri="{FF2B5EF4-FFF2-40B4-BE49-F238E27FC236}">
                    <a16:creationId xmlns:a16="http://schemas.microsoft.com/office/drawing/2014/main" id="{C563176D-5AC6-49F2-A6A4-2B5BB09C5D98}"/>
                  </a:ext>
                </a:extLst>
              </p:cNvPr>
              <p:cNvCxnSpPr>
                <a:cxnSpLocks/>
              </p:cNvCxnSpPr>
              <p:nvPr/>
            </p:nvCxnSpPr>
            <p:spPr>
              <a:xfrm flipV="1">
                <a:off x="2142685" y="4042290"/>
                <a:ext cx="0" cy="92075"/>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D3A344B-0688-46C5-918E-DA011F3672A1}"/>
                  </a:ext>
                </a:extLst>
              </p:cNvPr>
              <p:cNvCxnSpPr>
                <a:cxnSpLocks/>
              </p:cNvCxnSpPr>
              <p:nvPr/>
            </p:nvCxnSpPr>
            <p:spPr>
              <a:xfrm flipV="1">
                <a:off x="2690532" y="4097853"/>
                <a:ext cx="0" cy="101599"/>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C471D9C-C274-4EE2-9156-0CAB782CABC3}"/>
                  </a:ext>
                </a:extLst>
              </p:cNvPr>
              <p:cNvCxnSpPr>
                <a:cxnSpLocks/>
              </p:cNvCxnSpPr>
              <p:nvPr/>
            </p:nvCxnSpPr>
            <p:spPr>
              <a:xfrm flipV="1">
                <a:off x="3242982" y="4231202"/>
                <a:ext cx="0" cy="82551"/>
              </a:xfrm>
              <a:prstGeom prst="straightConnector1">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230929-6A25-4A58-BA2A-07B47E2D7BDA}"/>
                  </a:ext>
                </a:extLst>
              </p:cNvPr>
              <p:cNvSpPr txBox="1"/>
              <p:nvPr/>
            </p:nvSpPr>
            <p:spPr>
              <a:xfrm>
                <a:off x="4617267" y="4397937"/>
                <a:ext cx="1570496" cy="646331"/>
              </a:xfrm>
              <a:prstGeom prst="rect">
                <a:avLst/>
              </a:prstGeom>
              <a:noFill/>
            </p:spPr>
            <p:txBody>
              <a:bodyPr wrap="square" rtlCol="0">
                <a:spAutoFit/>
              </a:bodyPr>
              <a:lstStyle/>
              <a:p>
                <a:r>
                  <a:rPr lang="en-US" sz="1200" dirty="0">
                    <a:solidFill>
                      <a:srgbClr val="00FFFF"/>
                    </a:solidFill>
                  </a:rPr>
                  <a:t>High field extrapolated from 16T high Cp data</a:t>
                </a:r>
              </a:p>
            </p:txBody>
          </p:sp>
        </p:grpSp>
        <p:sp>
          <p:nvSpPr>
            <p:cNvPr id="27" name="TextBox 26">
              <a:extLst>
                <a:ext uri="{FF2B5EF4-FFF2-40B4-BE49-F238E27FC236}">
                  <a16:creationId xmlns:a16="http://schemas.microsoft.com/office/drawing/2014/main" id="{CC72620A-CFA3-4A59-A87D-5DC1CEA6D93B}"/>
                </a:ext>
              </a:extLst>
            </p:cNvPr>
            <p:cNvSpPr txBox="1"/>
            <p:nvPr/>
          </p:nvSpPr>
          <p:spPr>
            <a:xfrm>
              <a:off x="3232088" y="2643612"/>
              <a:ext cx="2392001" cy="369332"/>
            </a:xfrm>
            <a:prstGeom prst="rect">
              <a:avLst/>
            </a:prstGeom>
            <a:noFill/>
          </p:spPr>
          <p:txBody>
            <a:bodyPr wrap="none" rtlCol="0">
              <a:spAutoFit/>
            </a:bodyPr>
            <a:lstStyle/>
            <a:p>
              <a:r>
                <a:rPr lang="en-US" dirty="0">
                  <a:solidFill>
                    <a:srgbClr val="00FFFF"/>
                  </a:solidFill>
                </a:rPr>
                <a:t>Points for 1% Gd</a:t>
              </a:r>
              <a:r>
                <a:rPr lang="en-US" baseline="-25000" dirty="0">
                  <a:solidFill>
                    <a:srgbClr val="00FFFF"/>
                  </a:solidFill>
                </a:rPr>
                <a:t>2</a:t>
              </a:r>
              <a:r>
                <a:rPr lang="en-US" dirty="0">
                  <a:solidFill>
                    <a:srgbClr val="00FFFF"/>
                  </a:solidFill>
                </a:rPr>
                <a:t>O</a:t>
              </a:r>
              <a:r>
                <a:rPr lang="en-US" baseline="-25000" dirty="0">
                  <a:solidFill>
                    <a:srgbClr val="00FFFF"/>
                  </a:solidFill>
                </a:rPr>
                <a:t>3</a:t>
              </a:r>
              <a:r>
                <a:rPr lang="en-US" dirty="0">
                  <a:solidFill>
                    <a:srgbClr val="00FFFF"/>
                  </a:solidFill>
                </a:rPr>
                <a:t> </a:t>
              </a:r>
            </a:p>
          </p:txBody>
        </p:sp>
      </p:grpSp>
      <p:sp>
        <p:nvSpPr>
          <p:cNvPr id="29" name="Rectangle 28">
            <a:extLst>
              <a:ext uri="{FF2B5EF4-FFF2-40B4-BE49-F238E27FC236}">
                <a16:creationId xmlns:a16="http://schemas.microsoft.com/office/drawing/2014/main" id="{BDF5FD2D-DB54-4618-B8A1-F5A0294C5AC1}"/>
              </a:ext>
            </a:extLst>
          </p:cNvPr>
          <p:cNvSpPr/>
          <p:nvPr/>
        </p:nvSpPr>
        <p:spPr>
          <a:xfrm>
            <a:off x="0" y="6120690"/>
            <a:ext cx="12192000" cy="523220"/>
          </a:xfrm>
          <a:prstGeom prst="rect">
            <a:avLst/>
          </a:prstGeom>
        </p:spPr>
        <p:txBody>
          <a:bodyPr wrap="square">
            <a:spAutoFit/>
          </a:bodyPr>
          <a:lstStyle/>
          <a:p>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X. Xu, A. V.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Zlobin</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E.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Barzi</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 Fermilab; C. Buehler, M. Field, B.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Sailer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M.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Wanior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H. Miao – Bruker EST; C. Tarantini – Florida State University.</a:t>
            </a: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“Enhancing specific heat of Nb</a:t>
            </a:r>
            <a:r>
              <a:rPr lang="en-US" sz="1400" b="1" baseline="-25000"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3</a:t>
            </a:r>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Sn conductors to improve stability and reduce training.“ </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Presented at CEC-ICMC 2019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36" name="Table 35">
                <a:extLst>
                  <a:ext uri="{FF2B5EF4-FFF2-40B4-BE49-F238E27FC236}">
                    <a16:creationId xmlns:a16="http://schemas.microsoft.com/office/drawing/2014/main" id="{8385AB25-DDF7-4695-90C3-2B05EA1B070F}"/>
                  </a:ext>
                </a:extLst>
              </p:cNvPr>
              <p:cNvGraphicFramePr>
                <a:graphicFrameLocks noGrp="1"/>
              </p:cNvGraphicFramePr>
              <p:nvPr>
                <p:extLst>
                  <p:ext uri="{D42A27DB-BD31-4B8C-83A1-F6EECF244321}">
                    <p14:modId xmlns:p14="http://schemas.microsoft.com/office/powerpoint/2010/main" val="1610889963"/>
                  </p:ext>
                </p:extLst>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err="1">
                              <a:solidFill>
                                <a:srgbClr val="FF0000"/>
                              </a:solidFill>
                            </a:rPr>
                            <a:t>i</a:t>
                          </a:r>
                          <a:r>
                            <a:rPr lang="en-US" sz="900" b="1" dirty="0">
                              <a:solidFill>
                                <a:srgbClr val="FF0000"/>
                              </a:solidFill>
                            </a:rPr>
                            <a:t>=</a:t>
                          </a:r>
                          <a14:m>
                            <m:oMath xmlns:m="http://schemas.openxmlformats.org/officeDocument/2006/math">
                              <m:f>
                                <m:fPr>
                                  <m:ctrlPr>
                                    <a:rPr lang="en-US" sz="900" b="1" i="1" smtClean="0">
                                      <a:solidFill>
                                        <a:srgbClr val="FF0000"/>
                                      </a:solidFill>
                                      <a:latin typeface="Cambria Math" panose="02040503050406030204" pitchFamily="18" charset="0"/>
                                    </a:rPr>
                                  </m:ctrlPr>
                                </m:fPr>
                                <m:num>
                                  <m:r>
                                    <a:rPr lang="en-US" sz="900" b="1" i="1" smtClean="0">
                                      <a:solidFill>
                                        <a:srgbClr val="FF0000"/>
                                      </a:solidFill>
                                      <a:latin typeface="Cambria Math" panose="02040503050406030204" pitchFamily="18" charset="0"/>
                                    </a:rPr>
                                    <m:t>𝑰</m:t>
                                  </m:r>
                                </m:num>
                                <m:den>
                                  <m:sSub>
                                    <m:sSubPr>
                                      <m:ctrlPr>
                                        <a:rPr lang="en-US" sz="900" b="1" i="1" smtClean="0">
                                          <a:solidFill>
                                            <a:srgbClr val="FF0000"/>
                                          </a:solidFill>
                                          <a:latin typeface="Cambria Math" panose="02040503050406030204" pitchFamily="18" charset="0"/>
                                        </a:rPr>
                                      </m:ctrlPr>
                                    </m:sSubPr>
                                    <m:e>
                                      <m:r>
                                        <a:rPr lang="en-US" sz="900" b="1" i="1" smtClean="0">
                                          <a:solidFill>
                                            <a:srgbClr val="FF0000"/>
                                          </a:solidFill>
                                          <a:latin typeface="Cambria Math" panose="02040503050406030204" pitchFamily="18" charset="0"/>
                                        </a:rPr>
                                        <m:t>𝑰</m:t>
                                      </m:r>
                                    </m:e>
                                    <m:sub>
                                      <m:r>
                                        <a:rPr lang="en-US" sz="900" b="1" i="1" smtClean="0">
                                          <a:solidFill>
                                            <a:srgbClr val="FF0000"/>
                                          </a:solidFill>
                                          <a:latin typeface="Cambria Math" panose="02040503050406030204" pitchFamily="18" charset="0"/>
                                        </a:rPr>
                                        <m:t>𝑪</m:t>
                                      </m:r>
                                    </m:sub>
                                  </m:sSub>
                                </m:den>
                              </m:f>
                            </m:oMath>
                          </a14:m>
                          <a:endParaRPr lang="en-US" sz="900" b="1"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Choice>
        <mc:Fallback xmlns="">
          <p:graphicFrame>
            <p:nvGraphicFramePr>
              <p:cNvPr id="36" name="Table 35">
                <a:extLst>
                  <a:ext uri="{FF2B5EF4-FFF2-40B4-BE49-F238E27FC236}">
                    <a16:creationId xmlns:a16="http://schemas.microsoft.com/office/drawing/2014/main" id="{8385AB25-DDF7-4695-90C3-2B05EA1B070F}"/>
                  </a:ext>
                </a:extLst>
              </p:cNvPr>
              <p:cNvGraphicFramePr>
                <a:graphicFrameLocks noGrp="1"/>
              </p:cNvGraphicFramePr>
              <p:nvPr>
                <p:extLst>
                  <p:ext uri="{D42A27DB-BD31-4B8C-83A1-F6EECF244321}">
                    <p14:modId xmlns:p14="http://schemas.microsoft.com/office/powerpoint/2010/main" val="1610889963"/>
                  </p:ext>
                </p:extLst>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3"/>
                          <a:stretch>
                            <a:fillRect l="-1389" t="-1563" r="-2778" b="-228125"/>
                          </a:stretch>
                        </a:blip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Fallback>
      </mc:AlternateContent>
      <p:cxnSp>
        <p:nvCxnSpPr>
          <p:cNvPr id="37" name="Straight Arrow Connector 36">
            <a:extLst>
              <a:ext uri="{FF2B5EF4-FFF2-40B4-BE49-F238E27FC236}">
                <a16:creationId xmlns:a16="http://schemas.microsoft.com/office/drawing/2014/main" id="{4DC3C25B-D1AC-4716-BA39-75882DEE7E4B}"/>
              </a:ext>
            </a:extLst>
          </p:cNvPr>
          <p:cNvCxnSpPr>
            <a:cxnSpLocks/>
          </p:cNvCxnSpPr>
          <p:nvPr/>
        </p:nvCxnSpPr>
        <p:spPr>
          <a:xfrm>
            <a:off x="6101908" y="3817986"/>
            <a:ext cx="0" cy="650081"/>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370414-F7AB-4234-AE2B-5534E054BCBF}"/>
              </a:ext>
            </a:extLst>
          </p:cNvPr>
          <p:cNvSpPr txBox="1"/>
          <p:nvPr/>
        </p:nvSpPr>
        <p:spPr>
          <a:xfrm>
            <a:off x="5730814" y="4466906"/>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p:pic>
        <p:nvPicPr>
          <p:cNvPr id="20" name="Picture 19" descr="Chart&#10;&#10;Description automatically generated">
            <a:extLst>
              <a:ext uri="{FF2B5EF4-FFF2-40B4-BE49-F238E27FC236}">
                <a16:creationId xmlns:a16="http://schemas.microsoft.com/office/drawing/2014/main" id="{6EE5A083-55DB-4FDD-AA72-86E3304613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5" t="36544" r="97761" b="27578"/>
          <a:stretch/>
        </p:blipFill>
        <p:spPr>
          <a:xfrm>
            <a:off x="-1" y="2991403"/>
            <a:ext cx="363941" cy="1752502"/>
          </a:xfrm>
          <a:prstGeom prst="rect">
            <a:avLst/>
          </a:prstGeom>
        </p:spPr>
      </p:pic>
      <p:pic>
        <p:nvPicPr>
          <p:cNvPr id="39" name="Picture 38" descr="Chart&#10;&#10;Description automatically generated">
            <a:extLst>
              <a:ext uri="{FF2B5EF4-FFF2-40B4-BE49-F238E27FC236}">
                <a16:creationId xmlns:a16="http://schemas.microsoft.com/office/drawing/2014/main" id="{B25FDA3A-216E-4230-91D8-1D93ECD483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750" b="82320"/>
          <a:stretch/>
        </p:blipFill>
        <p:spPr>
          <a:xfrm>
            <a:off x="158620" y="1223044"/>
            <a:ext cx="6858000" cy="863595"/>
          </a:xfrm>
          <a:prstGeom prst="rect">
            <a:avLst/>
          </a:prstGeom>
        </p:spPr>
      </p:pic>
    </p:spTree>
    <p:extLst>
      <p:ext uri="{BB962C8B-B14F-4D97-AF65-F5344CB8AC3E}">
        <p14:creationId xmlns:p14="http://schemas.microsoft.com/office/powerpoint/2010/main" val="31411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7D9B-8A1C-44AF-BEFD-2BBFC0BF513F}"/>
              </a:ext>
            </a:extLst>
          </p:cNvPr>
          <p:cNvSpPr>
            <a:spLocks noGrp="1"/>
          </p:cNvSpPr>
          <p:nvPr>
            <p:ph type="title"/>
          </p:nvPr>
        </p:nvSpPr>
        <p:spPr>
          <a:xfrm>
            <a:off x="712206" y="127000"/>
            <a:ext cx="10066630" cy="1097280"/>
          </a:xfrm>
        </p:spPr>
        <p:txBody>
          <a:bodyPr/>
          <a:lstStyle/>
          <a:p>
            <a:r>
              <a:rPr lang="en-US" dirty="0"/>
              <a:t>We have only observed two types of quench limitations in Bi-2212 Coils. Can high Cp Nb</a:t>
            </a:r>
            <a:r>
              <a:rPr lang="en-US" baseline="-25000" dirty="0"/>
              <a:t>3</a:t>
            </a:r>
            <a:r>
              <a:rPr lang="en-US" dirty="0"/>
              <a:t>Sn behave similarly?</a:t>
            </a:r>
          </a:p>
        </p:txBody>
      </p:sp>
      <p:sp>
        <p:nvSpPr>
          <p:cNvPr id="5" name="Text Placeholder 4">
            <a:extLst>
              <a:ext uri="{FF2B5EF4-FFF2-40B4-BE49-F238E27FC236}">
                <a16:creationId xmlns:a16="http://schemas.microsoft.com/office/drawing/2014/main" id="{2A0B84D3-5A40-409C-B464-9C5748F8B653}"/>
              </a:ext>
            </a:extLst>
          </p:cNvPr>
          <p:cNvSpPr>
            <a:spLocks noGrp="1"/>
          </p:cNvSpPr>
          <p:nvPr>
            <p:ph type="body" idx="1"/>
          </p:nvPr>
        </p:nvSpPr>
        <p:spPr/>
        <p:txBody>
          <a:bodyPr/>
          <a:lstStyle/>
          <a:p>
            <a:pPr algn="ctr"/>
            <a:r>
              <a:rPr lang="en-US" dirty="0"/>
              <a:t>Broad V-I Transitions</a:t>
            </a:r>
          </a:p>
        </p:txBody>
      </p:sp>
      <p:sp>
        <p:nvSpPr>
          <p:cNvPr id="6" name="Content Placeholder 5">
            <a:extLst>
              <a:ext uri="{FF2B5EF4-FFF2-40B4-BE49-F238E27FC236}">
                <a16:creationId xmlns:a16="http://schemas.microsoft.com/office/drawing/2014/main" id="{C029A9CD-A8C4-4CE0-BE3F-0B4FE6E8112E}"/>
              </a:ext>
            </a:extLst>
          </p:cNvPr>
          <p:cNvSpPr>
            <a:spLocks noGrp="1"/>
          </p:cNvSpPr>
          <p:nvPr>
            <p:ph sz="half" idx="2"/>
          </p:nvPr>
        </p:nvSpPr>
        <p:spPr/>
        <p:txBody>
          <a:bodyPr>
            <a:normAutofit fontScale="85000" lnSpcReduction="10000"/>
          </a:bodyPr>
          <a:lstStyle/>
          <a:p>
            <a:r>
              <a:rPr lang="en-US" dirty="0"/>
              <a:t>Power-Law V-I voltages clear at 80% or less of quench current</a:t>
            </a:r>
          </a:p>
          <a:p>
            <a:r>
              <a:rPr lang="en-US" dirty="0"/>
              <a:t>Quench currents can be slightly increased with faster ramp rates</a:t>
            </a:r>
          </a:p>
          <a:p>
            <a:pPr lvl="1"/>
            <a:r>
              <a:rPr lang="en-US" dirty="0"/>
              <a:t>Low AC losses &amp; NZPV so outrun thermal run-away </a:t>
            </a:r>
          </a:p>
          <a:p>
            <a:r>
              <a:rPr lang="en-US" dirty="0"/>
              <a:t>Quench currents follow S.S. I</a:t>
            </a:r>
            <a:r>
              <a:rPr lang="en-US" baseline="-25000" dirty="0"/>
              <a:t>C</a:t>
            </a:r>
            <a:r>
              <a:rPr lang="en-US" dirty="0"/>
              <a:t>(B) trend</a:t>
            </a:r>
          </a:p>
          <a:p>
            <a:pPr lvl="1"/>
            <a:r>
              <a:rPr lang="en-US" dirty="0"/>
              <a:t>Only small, saturating (&lt;5%), drops in I</a:t>
            </a:r>
            <a:r>
              <a:rPr lang="en-US" baseline="-25000" dirty="0"/>
              <a:t>Q</a:t>
            </a:r>
          </a:p>
          <a:p>
            <a:r>
              <a:rPr lang="en-US" dirty="0"/>
              <a:t>Quench detection and protection less challenging</a:t>
            </a:r>
          </a:p>
        </p:txBody>
      </p:sp>
      <p:sp>
        <p:nvSpPr>
          <p:cNvPr id="7" name="Text Placeholder 6">
            <a:extLst>
              <a:ext uri="{FF2B5EF4-FFF2-40B4-BE49-F238E27FC236}">
                <a16:creationId xmlns:a16="http://schemas.microsoft.com/office/drawing/2014/main" id="{6589982A-BF80-4652-9580-A3E0892105F1}"/>
              </a:ext>
            </a:extLst>
          </p:cNvPr>
          <p:cNvSpPr>
            <a:spLocks noGrp="1"/>
          </p:cNvSpPr>
          <p:nvPr>
            <p:ph type="body" sz="quarter" idx="3"/>
          </p:nvPr>
        </p:nvSpPr>
        <p:spPr>
          <a:xfrm>
            <a:off x="6370320" y="1529541"/>
            <a:ext cx="4754880" cy="811583"/>
          </a:xfrm>
        </p:spPr>
        <p:txBody>
          <a:bodyPr/>
          <a:lstStyle/>
          <a:p>
            <a:pPr algn="ctr"/>
            <a:r>
              <a:rPr lang="en-US" dirty="0"/>
              <a:t>Local degradation/low-I</a:t>
            </a:r>
            <a:r>
              <a:rPr lang="en-US" baseline="-25000" dirty="0"/>
              <a:t>C</a:t>
            </a:r>
            <a:r>
              <a:rPr lang="en-US" dirty="0"/>
              <a:t> </a:t>
            </a:r>
          </a:p>
        </p:txBody>
      </p:sp>
      <p:sp>
        <p:nvSpPr>
          <p:cNvPr id="8" name="Content Placeholder 7">
            <a:extLst>
              <a:ext uri="{FF2B5EF4-FFF2-40B4-BE49-F238E27FC236}">
                <a16:creationId xmlns:a16="http://schemas.microsoft.com/office/drawing/2014/main" id="{E6E4EE48-AF90-408F-B901-15F803137CC2}"/>
              </a:ext>
            </a:extLst>
          </p:cNvPr>
          <p:cNvSpPr>
            <a:spLocks noGrp="1"/>
          </p:cNvSpPr>
          <p:nvPr>
            <p:ph sz="quarter" idx="4"/>
          </p:nvPr>
        </p:nvSpPr>
        <p:spPr/>
        <p:txBody>
          <a:bodyPr>
            <a:normAutofit fontScale="85000" lnSpcReduction="10000"/>
          </a:bodyPr>
          <a:lstStyle/>
          <a:p>
            <a:r>
              <a:rPr lang="en-US" dirty="0"/>
              <a:t>Characterized by rapid high n-value transition.</a:t>
            </a:r>
          </a:p>
          <a:p>
            <a:pPr lvl="1"/>
            <a:r>
              <a:rPr lang="en-US" dirty="0"/>
              <a:t>Short length normal zone</a:t>
            </a:r>
          </a:p>
          <a:p>
            <a:r>
              <a:rPr lang="en-US" dirty="0"/>
              <a:t>Quench currents following are the same or lower</a:t>
            </a:r>
          </a:p>
          <a:p>
            <a:pPr lvl="1"/>
            <a:r>
              <a:rPr lang="en-US" dirty="0"/>
              <a:t>Combination of Lorentz force induced mechanical or fabrication/processing degradation (mitigation: OPHT witness samples, Fabrication R&amp;D of RC-program)</a:t>
            </a:r>
          </a:p>
          <a:p>
            <a:r>
              <a:rPr lang="en-US" dirty="0"/>
              <a:t>Field dependence is more rapid than S.S. I</a:t>
            </a:r>
            <a:r>
              <a:rPr lang="en-US" baseline="-25000" dirty="0"/>
              <a:t>C</a:t>
            </a:r>
            <a:r>
              <a:rPr lang="en-US" dirty="0"/>
              <a:t>(B)</a:t>
            </a:r>
          </a:p>
          <a:p>
            <a:r>
              <a:rPr lang="en-US" dirty="0"/>
              <a:t>Protection challenging, but degradation precedes quench.</a:t>
            </a:r>
          </a:p>
        </p:txBody>
      </p:sp>
      <p:sp>
        <p:nvSpPr>
          <p:cNvPr id="4" name="Slide Number Placeholder 3">
            <a:extLst>
              <a:ext uri="{FF2B5EF4-FFF2-40B4-BE49-F238E27FC236}">
                <a16:creationId xmlns:a16="http://schemas.microsoft.com/office/drawing/2014/main" id="{4C5A9397-407C-411D-8393-D0740DBAE849}"/>
              </a:ext>
            </a:extLst>
          </p:cNvPr>
          <p:cNvSpPr>
            <a:spLocks noGrp="1"/>
          </p:cNvSpPr>
          <p:nvPr>
            <p:ph type="sldNum" sz="quarter" idx="12"/>
          </p:nvPr>
        </p:nvSpPr>
        <p:spPr/>
        <p:txBody>
          <a:bodyPr/>
          <a:lstStyle/>
          <a:p>
            <a:fld id="{5F4C9F40-B079-4B71-A627-7266DFEA7F03}" type="slidenum">
              <a:rPr lang="en-US" smtClean="0"/>
              <a:t>16</a:t>
            </a:fld>
            <a:endParaRPr lang="en-US" dirty="0"/>
          </a:p>
        </p:txBody>
      </p:sp>
      <p:sp>
        <p:nvSpPr>
          <p:cNvPr id="10" name="Rectangle 9">
            <a:extLst>
              <a:ext uri="{FF2B5EF4-FFF2-40B4-BE49-F238E27FC236}">
                <a16:creationId xmlns:a16="http://schemas.microsoft.com/office/drawing/2014/main" id="{BA458576-C5AC-48A6-94F9-B77A34FFEB1B}"/>
              </a:ext>
            </a:extLst>
          </p:cNvPr>
          <p:cNvSpPr/>
          <p:nvPr/>
        </p:nvSpPr>
        <p:spPr>
          <a:xfrm>
            <a:off x="1009053" y="1529541"/>
            <a:ext cx="4754880" cy="4642659"/>
          </a:xfrm>
          <a:prstGeom prst="rect">
            <a:avLst/>
          </a:prstGeom>
          <a:noFill/>
          <a:ln w="57150">
            <a:solidFill>
              <a:srgbClr val="00B050"/>
            </a:solidFill>
          </a:ln>
        </p:spPr>
        <p:txBody>
          <a:bodyPr wrap="square" rtlCol="0" anchor="ctr">
            <a:spAutoFit/>
          </a:bodyPr>
          <a:lstStyle/>
          <a:p>
            <a:pPr algn="r"/>
            <a:endParaRPr lang="en-US" dirty="0">
              <a:solidFill>
                <a:schemeClr val="accent3"/>
              </a:solidFill>
            </a:endParaRPr>
          </a:p>
        </p:txBody>
      </p:sp>
      <p:sp>
        <p:nvSpPr>
          <p:cNvPr id="11" name="TextBox 10">
            <a:extLst>
              <a:ext uri="{FF2B5EF4-FFF2-40B4-BE49-F238E27FC236}">
                <a16:creationId xmlns:a16="http://schemas.microsoft.com/office/drawing/2014/main" id="{12E50711-F8BC-4471-8416-BD4A817C86D1}"/>
              </a:ext>
            </a:extLst>
          </p:cNvPr>
          <p:cNvSpPr txBox="1"/>
          <p:nvPr/>
        </p:nvSpPr>
        <p:spPr>
          <a:xfrm>
            <a:off x="579422" y="6229264"/>
            <a:ext cx="5011500" cy="369332"/>
          </a:xfrm>
          <a:prstGeom prst="rect">
            <a:avLst/>
          </a:prstGeom>
          <a:noFill/>
        </p:spPr>
        <p:txBody>
          <a:bodyPr wrap="none" rtlCol="0">
            <a:spAutoFit/>
          </a:bodyPr>
          <a:lstStyle/>
          <a:p>
            <a:r>
              <a:rPr lang="en-US" dirty="0">
                <a:solidFill>
                  <a:srgbClr val="00B050"/>
                </a:solidFill>
              </a:rPr>
              <a:t>Only need to focus on LTS initiated quenches</a:t>
            </a:r>
          </a:p>
        </p:txBody>
      </p:sp>
      <p:sp>
        <p:nvSpPr>
          <p:cNvPr id="14" name="Rectangle 13">
            <a:extLst>
              <a:ext uri="{FF2B5EF4-FFF2-40B4-BE49-F238E27FC236}">
                <a16:creationId xmlns:a16="http://schemas.microsoft.com/office/drawing/2014/main" id="{AA297409-BF59-4F0F-927C-5C9D2F592CEB}"/>
              </a:ext>
            </a:extLst>
          </p:cNvPr>
          <p:cNvSpPr/>
          <p:nvPr/>
        </p:nvSpPr>
        <p:spPr>
          <a:xfrm>
            <a:off x="6300004" y="1529541"/>
            <a:ext cx="4825196" cy="4642659"/>
          </a:xfrm>
          <a:prstGeom prst="rect">
            <a:avLst/>
          </a:prstGeom>
          <a:noFill/>
          <a:ln w="57150">
            <a:solidFill>
              <a:schemeClr val="accent6"/>
            </a:solidFill>
          </a:ln>
        </p:spPr>
        <p:txBody>
          <a:bodyPr wrap="square" rtlCol="0" anchor="ctr">
            <a:spAutoFit/>
          </a:bodyPr>
          <a:lstStyle/>
          <a:p>
            <a:pPr algn="r"/>
            <a:endParaRPr lang="en-US" dirty="0">
              <a:solidFill>
                <a:schemeClr val="accent3"/>
              </a:solidFill>
            </a:endParaRPr>
          </a:p>
        </p:txBody>
      </p:sp>
      <p:sp>
        <p:nvSpPr>
          <p:cNvPr id="15" name="TextBox 14">
            <a:extLst>
              <a:ext uri="{FF2B5EF4-FFF2-40B4-BE49-F238E27FC236}">
                <a16:creationId xmlns:a16="http://schemas.microsoft.com/office/drawing/2014/main" id="{CB77FA4B-82F0-49E1-B752-1F29EF6C5034}"/>
              </a:ext>
            </a:extLst>
          </p:cNvPr>
          <p:cNvSpPr txBox="1"/>
          <p:nvPr/>
        </p:nvSpPr>
        <p:spPr>
          <a:xfrm>
            <a:off x="6482282" y="6229264"/>
            <a:ext cx="4117024" cy="646331"/>
          </a:xfrm>
          <a:prstGeom prst="rect">
            <a:avLst/>
          </a:prstGeom>
          <a:solidFill>
            <a:schemeClr val="tx1"/>
          </a:solidFill>
        </p:spPr>
        <p:txBody>
          <a:bodyPr wrap="none" rtlCol="0">
            <a:spAutoFit/>
          </a:bodyPr>
          <a:lstStyle/>
          <a:p>
            <a:r>
              <a:rPr lang="en-US" dirty="0">
                <a:solidFill>
                  <a:schemeClr val="tx2"/>
                </a:solidFill>
              </a:rPr>
              <a:t>If below operation current: new coil. </a:t>
            </a:r>
            <a:br>
              <a:rPr lang="en-US" dirty="0">
                <a:solidFill>
                  <a:schemeClr val="tx2"/>
                </a:solidFill>
              </a:rPr>
            </a:br>
            <a:r>
              <a:rPr lang="en-US" dirty="0">
                <a:solidFill>
                  <a:schemeClr val="accent6"/>
                </a:solidFill>
              </a:rPr>
              <a:t>Else, focus on LTS initiated quenches</a:t>
            </a:r>
          </a:p>
        </p:txBody>
      </p:sp>
      <p:sp>
        <p:nvSpPr>
          <p:cNvPr id="16" name="TextBox 15">
            <a:extLst>
              <a:ext uri="{FF2B5EF4-FFF2-40B4-BE49-F238E27FC236}">
                <a16:creationId xmlns:a16="http://schemas.microsoft.com/office/drawing/2014/main" id="{6C2D30E4-5352-4B71-AC95-69F305352482}"/>
              </a:ext>
            </a:extLst>
          </p:cNvPr>
          <p:cNvSpPr txBox="1"/>
          <p:nvPr/>
        </p:nvSpPr>
        <p:spPr>
          <a:xfrm>
            <a:off x="4418265" y="3490203"/>
            <a:ext cx="3345211" cy="1077218"/>
          </a:xfrm>
          <a:prstGeom prst="rect">
            <a:avLst/>
          </a:prstGeom>
          <a:solidFill>
            <a:srgbClr val="FFFF00"/>
          </a:solidFill>
        </p:spPr>
        <p:txBody>
          <a:bodyPr wrap="none" rtlCol="0">
            <a:spAutoFit/>
          </a:bodyPr>
          <a:lstStyle/>
          <a:p>
            <a:pPr algn="ctr"/>
            <a:r>
              <a:rPr lang="en-US" sz="3200" dirty="0">
                <a:solidFill>
                  <a:srgbClr val="00B050"/>
                </a:solidFill>
              </a:rPr>
              <a:t>Neither case</a:t>
            </a:r>
            <a:br>
              <a:rPr lang="en-US" sz="3200" dirty="0">
                <a:solidFill>
                  <a:srgbClr val="00B050"/>
                </a:solidFill>
              </a:rPr>
            </a:br>
            <a:r>
              <a:rPr lang="en-US" sz="3200" dirty="0">
                <a:solidFill>
                  <a:srgbClr val="00B050"/>
                </a:solidFill>
              </a:rPr>
              <a:t>requires training</a:t>
            </a:r>
          </a:p>
        </p:txBody>
      </p:sp>
    </p:spTree>
    <p:extLst>
      <p:ext uri="{BB962C8B-B14F-4D97-AF65-F5344CB8AC3E}">
        <p14:creationId xmlns:p14="http://schemas.microsoft.com/office/powerpoint/2010/main" val="12032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5CB8-5241-4D90-821D-90C7F1B8E185}"/>
              </a:ext>
            </a:extLst>
          </p:cNvPr>
          <p:cNvSpPr>
            <a:spLocks noGrp="1"/>
          </p:cNvSpPr>
          <p:nvPr>
            <p:ph type="title"/>
          </p:nvPr>
        </p:nvSpPr>
        <p:spPr/>
        <p:txBody>
          <a:bodyPr/>
          <a:lstStyle/>
          <a:p>
            <a:r>
              <a:rPr lang="en-US" dirty="0"/>
              <a:t>Margin, Stability, and Current Sharing…</a:t>
            </a:r>
          </a:p>
        </p:txBody>
      </p:sp>
      <p:sp>
        <p:nvSpPr>
          <p:cNvPr id="3" name="Content Placeholder 2">
            <a:extLst>
              <a:ext uri="{FF2B5EF4-FFF2-40B4-BE49-F238E27FC236}">
                <a16:creationId xmlns:a16="http://schemas.microsoft.com/office/drawing/2014/main" id="{98E25EAA-59C7-451E-AFD4-C7B3A116B2D7}"/>
              </a:ext>
            </a:extLst>
          </p:cNvPr>
          <p:cNvSpPr>
            <a:spLocks noGrp="1"/>
          </p:cNvSpPr>
          <p:nvPr>
            <p:ph idx="1"/>
          </p:nvPr>
        </p:nvSpPr>
        <p:spPr>
          <a:xfrm>
            <a:off x="609600" y="1714500"/>
            <a:ext cx="11181348" cy="4457700"/>
          </a:xfrm>
        </p:spPr>
        <p:txBody>
          <a:bodyPr>
            <a:normAutofit fontScale="92500" lnSpcReduction="20000"/>
          </a:bodyPr>
          <a:lstStyle/>
          <a:p>
            <a:r>
              <a:rPr lang="en-US" sz="2800" dirty="0"/>
              <a:t>Margin: </a:t>
            </a:r>
            <a:r>
              <a:rPr lang="en-US" dirty="0"/>
              <a:t>volumetric enthalpy [</a:t>
            </a:r>
            <a:r>
              <a:rPr lang="en-US" dirty="0" err="1"/>
              <a:t>mJ</a:t>
            </a:r>
            <a:r>
              <a:rPr lang="en-US" dirty="0"/>
              <a:t>/cm</a:t>
            </a:r>
            <a:r>
              <a:rPr lang="en-US" baseline="30000" dirty="0"/>
              <a:t>3</a:t>
            </a:r>
            <a:r>
              <a:rPr lang="en-US" dirty="0"/>
              <a:t>] and local temperature change [K] at which deposited energy in the conductor causes some or all the transport current to generate Ohmic heating</a:t>
            </a:r>
            <a:br>
              <a:rPr lang="en-US" dirty="0"/>
            </a:br>
            <a:br>
              <a:rPr lang="en-US" dirty="0"/>
            </a:br>
            <a:br>
              <a:rPr lang="en-US" dirty="0"/>
            </a:br>
            <a:br>
              <a:rPr lang="en-US" dirty="0"/>
            </a:br>
            <a:endParaRPr lang="en-US" dirty="0"/>
          </a:p>
          <a:p>
            <a:r>
              <a:rPr lang="en-US" sz="2800" dirty="0"/>
              <a:t>Stability: </a:t>
            </a:r>
            <a:r>
              <a:rPr lang="en-US" dirty="0"/>
              <a:t>How hard it is for small heat disturbances to generate propagating normal zones. Requires locally overcoming the margin and cooling vs Ohmic heating balance. Stability also refers to how much high conductivity normal metal is available for the current density shifting out of the superconductor.</a:t>
            </a:r>
          </a:p>
          <a:p>
            <a:r>
              <a:rPr lang="en-US" sz="2800" dirty="0"/>
              <a:t>Current Sharing: </a:t>
            </a:r>
            <a:r>
              <a:rPr lang="en-US" dirty="0"/>
              <a:t>When the operating current exceeds I</a:t>
            </a:r>
            <a:r>
              <a:rPr lang="en-US" baseline="-25000" dirty="0"/>
              <a:t>C</a:t>
            </a:r>
            <a:r>
              <a:rPr lang="en-US" dirty="0"/>
              <a:t>(B,T) some, but not all of the current is carried in the normal metal stabilizer. The current balance is inherently dynamic, with I</a:t>
            </a:r>
            <a:r>
              <a:rPr lang="en-US" baseline="-25000" dirty="0"/>
              <a:t>C</a:t>
            </a:r>
            <a:r>
              <a:rPr lang="en-US" dirty="0"/>
              <a:t>(B,T), </a:t>
            </a:r>
            <a:r>
              <a:rPr lang="el-GR" dirty="0"/>
              <a:t>ρ</a:t>
            </a:r>
            <a:r>
              <a:rPr lang="en-US" baseline="-25000" dirty="0" err="1"/>
              <a:t>sc</a:t>
            </a:r>
            <a:r>
              <a:rPr lang="en-US" dirty="0"/>
              <a:t>(I, T) and </a:t>
            </a:r>
            <a:r>
              <a:rPr lang="el-GR" dirty="0"/>
              <a:t>ρ</a:t>
            </a:r>
            <a:r>
              <a:rPr lang="en-US" baseline="-25000" dirty="0"/>
              <a:t>metal</a:t>
            </a:r>
            <a:r>
              <a:rPr lang="en-US" dirty="0"/>
              <a:t>(T) varying as Ohmic heating changes the temperature, but the relative impact of this behavior depends upon the critical temperature and margin (T</a:t>
            </a:r>
            <a:r>
              <a:rPr lang="en-US" baseline="-25000" dirty="0"/>
              <a:t>C</a:t>
            </a:r>
            <a:r>
              <a:rPr lang="en-US" dirty="0"/>
              <a:t>-T</a:t>
            </a:r>
            <a:r>
              <a:rPr lang="en-US" baseline="-25000" dirty="0"/>
              <a:t>CS</a:t>
            </a:r>
            <a:r>
              <a:rPr lang="en-US" dirty="0"/>
              <a:t>), stabilizer current density (1-f</a:t>
            </a:r>
            <a:r>
              <a:rPr lang="en-US" baseline="-25000" dirty="0"/>
              <a:t>sc</a:t>
            </a:r>
            <a:r>
              <a:rPr lang="en-US" dirty="0"/>
              <a:t>), and stabilizer resistivity (RRR).</a:t>
            </a:r>
          </a:p>
        </p:txBody>
      </p:sp>
      <p:sp>
        <p:nvSpPr>
          <p:cNvPr id="4" name="Slide Number Placeholder 3">
            <a:extLst>
              <a:ext uri="{FF2B5EF4-FFF2-40B4-BE49-F238E27FC236}">
                <a16:creationId xmlns:a16="http://schemas.microsoft.com/office/drawing/2014/main" id="{DD8EE034-23A1-40C7-AF30-BF5B5BF42042}"/>
              </a:ext>
            </a:extLst>
          </p:cNvPr>
          <p:cNvSpPr>
            <a:spLocks noGrp="1"/>
          </p:cNvSpPr>
          <p:nvPr>
            <p:ph type="sldNum" sz="quarter" idx="12"/>
          </p:nvPr>
        </p:nvSpPr>
        <p:spPr/>
        <p:txBody>
          <a:bodyPr/>
          <a:lstStyle/>
          <a:p>
            <a:fld id="{5F4C9F40-B079-4B71-A627-7266DFEA7F03}" type="slidenum">
              <a:rPr lang="en-US" smtClean="0"/>
              <a:t>2</a:t>
            </a:fld>
            <a:endParaRPr lang="en-US"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C647F49-7559-483E-9ED5-199A0DEB6B48}"/>
                  </a:ext>
                </a:extLst>
              </p:cNvPr>
              <p:cNvSpPr/>
              <p:nvPr/>
            </p:nvSpPr>
            <p:spPr>
              <a:xfrm>
                <a:off x="4554475" y="2438344"/>
                <a:ext cx="6891567" cy="990656"/>
              </a:xfrm>
              <a:prstGeom prst="rect">
                <a:avLst/>
              </a:prstGeom>
            </p:spPr>
            <p:txBody>
              <a:bodyPr wrap="none">
                <a:spAutoFit/>
              </a:bodyPr>
              <a:lstStyle/>
              <a:p>
                <a:pPr>
                  <a:spcBef>
                    <a:spcPts val="300"/>
                  </a:spcBef>
                </a:pPr>
                <a:r>
                  <a:rPr lang="en-US" sz="1400" dirty="0">
                    <a:solidFill>
                      <a:schemeClr val="bg1"/>
                    </a:solidFill>
                    <a:latin typeface="Cambria Math" panose="02040503050406030204" pitchFamily="18" charset="0"/>
                    <a:ea typeface="Cambria Math" panose="02040503050406030204" pitchFamily="18" charset="0"/>
                  </a:rPr>
                  <a:t>Specific Heat Capacity, </a:t>
                </a:r>
                <a14:m>
                  <m:oMath xmlns:m="http://schemas.openxmlformats.org/officeDocument/2006/math">
                    <m:sSub>
                      <m:sSubPr>
                        <m:ctrlPr>
                          <a:rPr lang="en-US" sz="1400" i="1" spc="100" smtClean="0">
                            <a:solidFill>
                              <a:schemeClr val="bg1"/>
                            </a:solidFill>
                            <a:latin typeface="Cambria Math" panose="02040503050406030204" pitchFamily="18" charset="0"/>
                            <a:ea typeface="Cambria Math" panose="02040503050406030204" pitchFamily="18" charset="0"/>
                          </a:rPr>
                        </m:ctrlPr>
                      </m:sSubPr>
                      <m:e>
                        <m:r>
                          <a:rPr lang="en-US" sz="1400" b="0" i="1" spc="100" smtClean="0">
                            <a:solidFill>
                              <a:schemeClr val="bg1"/>
                            </a:solidFill>
                            <a:latin typeface="Cambria Math" panose="02040503050406030204" pitchFamily="18" charset="0"/>
                            <a:ea typeface="Cambria Math" panose="02040503050406030204" pitchFamily="18" charset="0"/>
                          </a:rPr>
                          <m:t>𝐶</m:t>
                        </m:r>
                      </m:e>
                      <m:sub>
                        <m:r>
                          <a:rPr lang="en-US" sz="1400" b="0" i="1" spc="100" smtClean="0">
                            <a:solidFill>
                              <a:schemeClr val="bg1"/>
                            </a:solidFill>
                            <a:latin typeface="Cambria Math" panose="02040503050406030204" pitchFamily="18" charset="0"/>
                            <a:ea typeface="Cambria Math" panose="02040503050406030204" pitchFamily="18" charset="0"/>
                          </a:rPr>
                          <m:t>𝑃</m:t>
                        </m:r>
                      </m:sub>
                    </m:sSub>
                    <m:r>
                      <a:rPr lang="en-US" sz="1400" b="0" i="1" spc="100" smtClean="0">
                        <a:solidFill>
                          <a:schemeClr val="bg1"/>
                        </a:solidFill>
                        <a:latin typeface="Cambria Math" panose="02040503050406030204" pitchFamily="18" charset="0"/>
                        <a:ea typeface="Cambria Math" panose="02040503050406030204" pitchFamily="18" charset="0"/>
                      </a:rPr>
                      <m:t>(</m:t>
                    </m:r>
                    <m:r>
                      <a:rPr lang="en-US" sz="1400" b="0" i="1" spc="100" smtClean="0">
                        <a:solidFill>
                          <a:schemeClr val="bg1"/>
                        </a:solidFill>
                        <a:latin typeface="Cambria Math" panose="02040503050406030204" pitchFamily="18" charset="0"/>
                        <a:ea typeface="Cambria Math" panose="02040503050406030204" pitchFamily="18" charset="0"/>
                      </a:rPr>
                      <m:t>𝑇</m:t>
                    </m:r>
                    <m:r>
                      <a:rPr lang="en-US" sz="1400" b="0" i="1" spc="100" smtClean="0">
                        <a:solidFill>
                          <a:schemeClr val="bg1"/>
                        </a:solidFill>
                        <a:latin typeface="Cambria Math" panose="02040503050406030204" pitchFamily="18" charset="0"/>
                        <a:ea typeface="Cambria Math" panose="02040503050406030204" pitchFamily="18" charset="0"/>
                      </a:rPr>
                      <m:t>)</m:t>
                    </m:r>
                    <m:d>
                      <m:dPr>
                        <m:begChr m:val="["/>
                        <m:endChr m:val="]"/>
                        <m:ctrlPr>
                          <a:rPr lang="en-US" sz="1400" i="1" spc="100" smtClean="0">
                            <a:solidFill>
                              <a:schemeClr val="bg1"/>
                            </a:solidFill>
                            <a:latin typeface="Cambria Math" panose="02040503050406030204" pitchFamily="18" charset="0"/>
                            <a:ea typeface="Cambria Math" panose="02040503050406030204" pitchFamily="18" charset="0"/>
                          </a:rPr>
                        </m:ctrlPr>
                      </m:dPr>
                      <m:e>
                        <m:f>
                          <m:fPr>
                            <m:ctrlPr>
                              <a:rPr lang="en-US" sz="1400" i="1" spc="100" smtClean="0">
                                <a:solidFill>
                                  <a:schemeClr val="bg1"/>
                                </a:solidFill>
                                <a:latin typeface="Cambria Math" panose="02040503050406030204" pitchFamily="18" charset="0"/>
                                <a:ea typeface="Cambria Math" panose="02040503050406030204" pitchFamily="18" charset="0"/>
                              </a:rPr>
                            </m:ctrlPr>
                          </m:fPr>
                          <m:num>
                            <m:r>
                              <m:rPr>
                                <m:nor/>
                              </m:rPr>
                              <a:rPr lang="en-US" sz="1400" b="0" i="0" spc="100" smtClean="0">
                                <a:solidFill>
                                  <a:schemeClr val="bg1"/>
                                </a:solidFill>
                                <a:latin typeface="Cambria Math" panose="02040503050406030204" pitchFamily="18" charset="0"/>
                                <a:ea typeface="Cambria Math" panose="02040503050406030204" pitchFamily="18" charset="0"/>
                              </a:rPr>
                              <m:t>J</m:t>
                            </m:r>
                          </m:num>
                          <m:den>
                            <m:r>
                              <m:rPr>
                                <m:nor/>
                              </m:rPr>
                              <a:rPr lang="en-US" sz="1400" b="0" i="0" spc="100" smtClean="0">
                                <a:solidFill>
                                  <a:schemeClr val="bg1"/>
                                </a:solidFill>
                                <a:latin typeface="Cambria Math" panose="02040503050406030204" pitchFamily="18" charset="0"/>
                                <a:ea typeface="Cambria Math" panose="02040503050406030204" pitchFamily="18" charset="0"/>
                              </a:rPr>
                              <m:t>kg</m:t>
                            </m:r>
                            <m:r>
                              <m:rPr>
                                <m:nor/>
                              </m:rPr>
                              <a:rPr lang="en-US" sz="1400" b="0" i="0" spc="100" smtClean="0">
                                <a:solidFill>
                                  <a:schemeClr val="bg1"/>
                                </a:solidFill>
                                <a:latin typeface="Cambria Math" panose="02040503050406030204" pitchFamily="18" charset="0"/>
                                <a:ea typeface="Cambria Math" panose="02040503050406030204" pitchFamily="18" charset="0"/>
                              </a:rPr>
                              <m:t>∙</m:t>
                            </m:r>
                            <m:r>
                              <m:rPr>
                                <m:nor/>
                              </m:rPr>
                              <a:rPr lang="en-US" sz="1400" b="0" i="0" spc="100" smtClean="0">
                                <a:solidFill>
                                  <a:schemeClr val="bg1"/>
                                </a:solidFill>
                                <a:latin typeface="Cambria Math" panose="02040503050406030204" pitchFamily="18" charset="0"/>
                                <a:ea typeface="Cambria Math" panose="02040503050406030204" pitchFamily="18" charset="0"/>
                              </a:rPr>
                              <m:t>K</m:t>
                            </m:r>
                          </m:den>
                        </m:f>
                      </m:e>
                    </m:d>
                    <m:r>
                      <a:rPr lang="en-US" sz="1400" i="1" spc="100" smtClean="0">
                        <a:solidFill>
                          <a:schemeClr val="bg1"/>
                        </a:solidFill>
                        <a:latin typeface="Cambria Math" panose="02040503050406030204" pitchFamily="18" charset="0"/>
                        <a:ea typeface="Cambria Math" panose="02040503050406030204" pitchFamily="18" charset="0"/>
                      </a:rPr>
                      <m:t>∙</m:t>
                    </m:r>
                    <m:r>
                      <a:rPr lang="en-US" sz="1400" i="1" spc="100" smtClean="0">
                        <a:solidFill>
                          <a:schemeClr val="bg1"/>
                        </a:solidFill>
                        <a:latin typeface="Cambria Math" panose="02040503050406030204" pitchFamily="18" charset="0"/>
                        <a:ea typeface="Cambria Math" panose="02040503050406030204" pitchFamily="18" charset="0"/>
                      </a:rPr>
                      <m:t>𝜌</m:t>
                    </m:r>
                    <m:d>
                      <m:dPr>
                        <m:begChr m:val="["/>
                        <m:endChr m:val="]"/>
                        <m:ctrlPr>
                          <a:rPr lang="en-US" sz="1400" i="1" spc="100" smtClean="0">
                            <a:solidFill>
                              <a:schemeClr val="bg1"/>
                            </a:solidFill>
                            <a:latin typeface="Cambria Math" panose="02040503050406030204" pitchFamily="18" charset="0"/>
                            <a:ea typeface="Cambria Math" panose="02040503050406030204" pitchFamily="18" charset="0"/>
                          </a:rPr>
                        </m:ctrlPr>
                      </m:dPr>
                      <m:e>
                        <m:f>
                          <m:fPr>
                            <m:ctrlPr>
                              <a:rPr lang="en-US" sz="1400" i="1" spc="100" smtClean="0">
                                <a:solidFill>
                                  <a:schemeClr val="bg1"/>
                                </a:solidFill>
                                <a:latin typeface="Cambria Math" panose="02040503050406030204" pitchFamily="18" charset="0"/>
                                <a:ea typeface="Cambria Math" panose="02040503050406030204" pitchFamily="18" charset="0"/>
                              </a:rPr>
                            </m:ctrlPr>
                          </m:fPr>
                          <m:num>
                            <m:r>
                              <m:rPr>
                                <m:nor/>
                              </m:rPr>
                              <a:rPr lang="en-US" sz="1400" b="0" i="0" spc="100" smtClean="0">
                                <a:solidFill>
                                  <a:schemeClr val="bg1"/>
                                </a:solidFill>
                                <a:latin typeface="Cambria Math" panose="02040503050406030204" pitchFamily="18" charset="0"/>
                                <a:ea typeface="Cambria Math" panose="02040503050406030204" pitchFamily="18" charset="0"/>
                              </a:rPr>
                              <m:t>kg</m:t>
                            </m:r>
                          </m:num>
                          <m:den>
                            <m:sSup>
                              <m:sSupPr>
                                <m:ctrlPr>
                                  <a:rPr lang="en-US" sz="1400" i="1" spc="100" smtClean="0">
                                    <a:solidFill>
                                      <a:schemeClr val="bg1"/>
                                    </a:solidFill>
                                    <a:latin typeface="Cambria Math" panose="02040503050406030204" pitchFamily="18" charset="0"/>
                                    <a:ea typeface="Cambria Math" panose="02040503050406030204" pitchFamily="18" charset="0"/>
                                  </a:rPr>
                                </m:ctrlPr>
                              </m:sSupPr>
                              <m:e>
                                <m:r>
                                  <m:rPr>
                                    <m:nor/>
                                  </m:rPr>
                                  <a:rPr lang="en-US" sz="1400" b="0" i="0" spc="100" smtClean="0">
                                    <a:solidFill>
                                      <a:schemeClr val="bg1"/>
                                    </a:solidFill>
                                    <a:latin typeface="Cambria Math" panose="02040503050406030204" pitchFamily="18" charset="0"/>
                                    <a:ea typeface="Cambria Math" panose="02040503050406030204" pitchFamily="18" charset="0"/>
                                  </a:rPr>
                                  <m:t>m</m:t>
                                </m:r>
                              </m:e>
                              <m:sup>
                                <m:r>
                                  <m:rPr>
                                    <m:nor/>
                                  </m:rPr>
                                  <a:rPr lang="en-US" sz="1400" b="0" i="0" spc="100" smtClean="0">
                                    <a:solidFill>
                                      <a:schemeClr val="bg1"/>
                                    </a:solidFill>
                                    <a:latin typeface="Cambria Math" panose="02040503050406030204" pitchFamily="18" charset="0"/>
                                    <a:ea typeface="Cambria Math" panose="02040503050406030204" pitchFamily="18" charset="0"/>
                                  </a:rPr>
                                  <m:t>3</m:t>
                                </m:r>
                              </m:sup>
                            </m:sSup>
                          </m:den>
                        </m:f>
                      </m:e>
                    </m:d>
                  </m:oMath>
                </a14:m>
                <a:r>
                  <a:rPr lang="en-US" sz="1400" spc="100" dirty="0">
                    <a:solidFill>
                      <a:schemeClr val="bg1"/>
                    </a:solidFill>
                    <a:latin typeface="Cambria Math" panose="02040503050406030204" pitchFamily="18" charset="0"/>
                    <a:ea typeface="Cambria Math" panose="02040503050406030204" pitchFamily="18" charset="0"/>
                  </a:rPr>
                  <a:t> </a:t>
                </a:r>
                <a:r>
                  <a:rPr lang="en-US" sz="1400" dirty="0">
                    <a:solidFill>
                      <a:schemeClr val="bg1"/>
                    </a:solidFill>
                    <a:latin typeface="Cambria Math" panose="02040503050406030204" pitchFamily="18" charset="0"/>
                    <a:ea typeface="Cambria Math" panose="02040503050406030204" pitchFamily="18" charset="0"/>
                  </a:rPr>
                  <a:t>→ Integrated to get enthalpy e(T)</a:t>
                </a:r>
                <a:r>
                  <a:rPr lang="en-US" sz="1400" spc="100" dirty="0">
                    <a:solidFill>
                      <a:schemeClr val="bg1"/>
                    </a:solidFill>
                    <a:latin typeface="Cambria Math" panose="02040503050406030204" pitchFamily="18" charset="0"/>
                    <a:ea typeface="Cambria Math" panose="02040503050406030204" pitchFamily="18" charset="0"/>
                  </a:rPr>
                  <a:t>[J/m</a:t>
                </a:r>
                <a:r>
                  <a:rPr lang="en-US" sz="1400" spc="100" baseline="30000" dirty="0">
                    <a:solidFill>
                      <a:schemeClr val="bg1"/>
                    </a:solidFill>
                    <a:latin typeface="Cambria Math" panose="02040503050406030204" pitchFamily="18" charset="0"/>
                    <a:ea typeface="Cambria Math" panose="02040503050406030204" pitchFamily="18" charset="0"/>
                  </a:rPr>
                  <a:t>3</a:t>
                </a:r>
                <a:r>
                  <a:rPr lang="en-US" sz="1400" spc="100" dirty="0">
                    <a:solidFill>
                      <a:schemeClr val="bg1"/>
                    </a:solidFill>
                    <a:latin typeface="Cambria Math" panose="02040503050406030204" pitchFamily="18" charset="0"/>
                    <a:ea typeface="Cambria Math" panose="02040503050406030204" pitchFamily="18" charset="0"/>
                  </a:rPr>
                  <a:t>]</a:t>
                </a:r>
              </a:p>
              <a:p>
                <a:pPr>
                  <a:spcBef>
                    <a:spcPts val="300"/>
                  </a:spcBef>
                </a:pPr>
                <a:r>
                  <a:rPr lang="en-US" sz="1400" spc="100" dirty="0">
                    <a:solidFill>
                      <a:schemeClr val="bg1"/>
                    </a:solidFill>
                    <a:latin typeface="Cambria Math" panose="02040503050406030204" pitchFamily="18" charset="0"/>
                    <a:ea typeface="Cambria Math" panose="02040503050406030204" pitchFamily="18" charset="0"/>
                  </a:rPr>
                  <a:t>Enthalpy margin is e(T</a:t>
                </a:r>
                <a:r>
                  <a:rPr lang="en-US" sz="1400" spc="100" baseline="-25000" dirty="0">
                    <a:solidFill>
                      <a:schemeClr val="bg1"/>
                    </a:solidFill>
                    <a:latin typeface="Cambria Math" panose="02040503050406030204" pitchFamily="18" charset="0"/>
                    <a:ea typeface="Cambria Math" panose="02040503050406030204" pitchFamily="18" charset="0"/>
                  </a:rPr>
                  <a:t>C</a:t>
                </a:r>
                <a:r>
                  <a:rPr lang="en-US" sz="1400" spc="100" dirty="0">
                    <a:solidFill>
                      <a:schemeClr val="bg1"/>
                    </a:solidFill>
                    <a:latin typeface="Cambria Math" panose="02040503050406030204" pitchFamily="18" charset="0"/>
                    <a:ea typeface="Cambria Math" panose="02040503050406030204" pitchFamily="18" charset="0"/>
                  </a:rPr>
                  <a:t> or T</a:t>
                </a:r>
                <a:r>
                  <a:rPr lang="en-US" sz="1400" spc="100" baseline="-25000" dirty="0">
                    <a:solidFill>
                      <a:schemeClr val="bg1"/>
                    </a:solidFill>
                    <a:latin typeface="Cambria Math" panose="02040503050406030204" pitchFamily="18" charset="0"/>
                    <a:ea typeface="Cambria Math" panose="02040503050406030204" pitchFamily="18" charset="0"/>
                  </a:rPr>
                  <a:t>CS</a:t>
                </a:r>
                <a:r>
                  <a:rPr lang="en-US" sz="1400" spc="100" dirty="0">
                    <a:solidFill>
                      <a:schemeClr val="bg1"/>
                    </a:solidFill>
                    <a:latin typeface="Cambria Math" panose="02040503050406030204" pitchFamily="18" charset="0"/>
                    <a:ea typeface="Cambria Math" panose="02040503050406030204" pitchFamily="18" charset="0"/>
                  </a:rPr>
                  <a:t>) – e(T</a:t>
                </a:r>
                <a:r>
                  <a:rPr lang="en-US" sz="1400" spc="100" baseline="-25000" dirty="0">
                    <a:solidFill>
                      <a:schemeClr val="bg1"/>
                    </a:solidFill>
                    <a:latin typeface="Cambria Math" panose="02040503050406030204" pitchFamily="18" charset="0"/>
                    <a:ea typeface="Cambria Math" panose="02040503050406030204" pitchFamily="18" charset="0"/>
                  </a:rPr>
                  <a:t>op</a:t>
                </a:r>
                <a:r>
                  <a:rPr lang="en-US" sz="1400" spc="100" dirty="0">
                    <a:solidFill>
                      <a:schemeClr val="bg1"/>
                    </a:solidFill>
                    <a:latin typeface="Cambria Math" panose="02040503050406030204" pitchFamily="18" charset="0"/>
                    <a:ea typeface="Cambria Math" panose="02040503050406030204" pitchFamily="18" charset="0"/>
                  </a:rPr>
                  <a:t>)</a:t>
                </a:r>
              </a:p>
              <a:p>
                <a:pPr>
                  <a:spcBef>
                    <a:spcPts val="300"/>
                  </a:spcBef>
                </a:pPr>
                <a:r>
                  <a:rPr lang="en-US" sz="1400" spc="100" dirty="0">
                    <a:solidFill>
                      <a:schemeClr val="bg1"/>
                    </a:solidFill>
                    <a:latin typeface="Cambria Math" panose="02040503050406030204" pitchFamily="18" charset="0"/>
                    <a:ea typeface="Cambria Math" panose="02040503050406030204" pitchFamily="18" charset="0"/>
                  </a:rPr>
                  <a:t>Temperature margin is (T</a:t>
                </a:r>
                <a:r>
                  <a:rPr lang="en-US" sz="1400" spc="100" baseline="-25000" dirty="0">
                    <a:solidFill>
                      <a:schemeClr val="bg1"/>
                    </a:solidFill>
                    <a:latin typeface="Cambria Math" panose="02040503050406030204" pitchFamily="18" charset="0"/>
                    <a:ea typeface="Cambria Math" panose="02040503050406030204" pitchFamily="18" charset="0"/>
                  </a:rPr>
                  <a:t>C</a:t>
                </a:r>
                <a:r>
                  <a:rPr lang="en-US" sz="1400" spc="100" dirty="0">
                    <a:solidFill>
                      <a:schemeClr val="bg1"/>
                    </a:solidFill>
                    <a:latin typeface="Cambria Math" panose="02040503050406030204" pitchFamily="18" charset="0"/>
                    <a:ea typeface="Cambria Math" panose="02040503050406030204" pitchFamily="18" charset="0"/>
                  </a:rPr>
                  <a:t> or T</a:t>
                </a:r>
                <a:r>
                  <a:rPr lang="en-US" sz="1400" spc="100" baseline="-25000" dirty="0">
                    <a:solidFill>
                      <a:schemeClr val="bg1"/>
                    </a:solidFill>
                    <a:latin typeface="Cambria Math" panose="02040503050406030204" pitchFamily="18" charset="0"/>
                    <a:ea typeface="Cambria Math" panose="02040503050406030204" pitchFamily="18" charset="0"/>
                  </a:rPr>
                  <a:t>CS</a:t>
                </a:r>
                <a:r>
                  <a:rPr lang="en-US" sz="1400" spc="100" dirty="0">
                    <a:solidFill>
                      <a:schemeClr val="bg1"/>
                    </a:solidFill>
                    <a:latin typeface="Cambria Math" panose="02040503050406030204" pitchFamily="18" charset="0"/>
                    <a:ea typeface="Cambria Math" panose="02040503050406030204" pitchFamily="18" charset="0"/>
                  </a:rPr>
                  <a:t>) - T</a:t>
                </a:r>
                <a:r>
                  <a:rPr lang="en-US" sz="1400" spc="100" baseline="-25000" dirty="0">
                    <a:solidFill>
                      <a:schemeClr val="bg1"/>
                    </a:solidFill>
                    <a:latin typeface="Cambria Math" panose="02040503050406030204" pitchFamily="18" charset="0"/>
                    <a:ea typeface="Cambria Math" panose="02040503050406030204" pitchFamily="18" charset="0"/>
                  </a:rPr>
                  <a:t>op</a:t>
                </a:r>
                <a:endParaRPr lang="en-US" sz="1400" dirty="0">
                  <a:solidFill>
                    <a:schemeClr val="bg1"/>
                  </a:solidFill>
                  <a:latin typeface="Cambria Math" panose="02040503050406030204" pitchFamily="18" charset="0"/>
                  <a:ea typeface="Cambria Math" panose="02040503050406030204" pitchFamily="18" charset="0"/>
                </a:endParaRPr>
              </a:p>
            </p:txBody>
          </p:sp>
        </mc:Choice>
        <mc:Fallback>
          <p:sp>
            <p:nvSpPr>
              <p:cNvPr id="5" name="Rectangle 4">
                <a:extLst>
                  <a:ext uri="{FF2B5EF4-FFF2-40B4-BE49-F238E27FC236}">
                    <a16:creationId xmlns:a16="http://schemas.microsoft.com/office/drawing/2014/main" id="{4C647F49-7559-483E-9ED5-199A0DEB6B48}"/>
                  </a:ext>
                </a:extLst>
              </p:cNvPr>
              <p:cNvSpPr>
                <a:spLocks noRot="1" noChangeAspect="1" noMove="1" noResize="1" noEditPoints="1" noAdjustHandles="1" noChangeArrowheads="1" noChangeShapeType="1" noTextEdit="1"/>
              </p:cNvSpPr>
              <p:nvPr/>
            </p:nvSpPr>
            <p:spPr>
              <a:xfrm>
                <a:off x="4554475" y="2438344"/>
                <a:ext cx="6891567" cy="990656"/>
              </a:xfrm>
              <a:prstGeom prst="rect">
                <a:avLst/>
              </a:prstGeom>
              <a:blipFill>
                <a:blip r:embed="rId2"/>
                <a:stretch>
                  <a:fillRect l="-265" b="-4294"/>
                </a:stretch>
              </a:blipFill>
            </p:spPr>
            <p:txBody>
              <a:bodyPr/>
              <a:lstStyle/>
              <a:p>
                <a:r>
                  <a:rPr lang="en-US">
                    <a:noFill/>
                  </a:rPr>
                  <a:t> </a:t>
                </a:r>
              </a:p>
            </p:txBody>
          </p:sp>
        </mc:Fallback>
      </mc:AlternateContent>
    </p:spTree>
    <p:extLst>
      <p:ext uri="{BB962C8B-B14F-4D97-AF65-F5344CB8AC3E}">
        <p14:creationId xmlns:p14="http://schemas.microsoft.com/office/powerpoint/2010/main" val="62431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90" y="127000"/>
            <a:ext cx="10805020" cy="1097280"/>
          </a:xfrm>
        </p:spPr>
        <p:txBody>
          <a:bodyPr>
            <a:normAutofit/>
          </a:bodyPr>
          <a:lstStyle/>
          <a:p>
            <a:pPr algn="ctr"/>
            <a:r>
              <a:rPr lang="en-US" sz="3200" dirty="0"/>
              <a:t>Nb</a:t>
            </a:r>
            <a:r>
              <a:rPr lang="en-US" sz="3200" baseline="-25000" dirty="0"/>
              <a:t>3</a:t>
            </a:r>
            <a:r>
              <a:rPr lang="en-US" sz="3200" dirty="0"/>
              <a:t>Sn margin is limited by field and Cu fraction,</a:t>
            </a:r>
            <a:br>
              <a:rPr lang="en-US" sz="3200" dirty="0"/>
            </a:br>
            <a:r>
              <a:rPr lang="en-US" sz="3200" dirty="0"/>
              <a:t>current sharing is limited by T</a:t>
            </a:r>
            <a:r>
              <a:rPr lang="en-US" sz="3200" baseline="-25000" dirty="0"/>
              <a:t>C</a:t>
            </a:r>
          </a:p>
        </p:txBody>
      </p:sp>
      <p:sp>
        <p:nvSpPr>
          <p:cNvPr id="3" name="Content Placeholder 2"/>
          <p:cNvSpPr>
            <a:spLocks noGrp="1"/>
          </p:cNvSpPr>
          <p:nvPr>
            <p:ph idx="1"/>
          </p:nvPr>
        </p:nvSpPr>
        <p:spPr>
          <a:xfrm>
            <a:off x="5118100" y="4973671"/>
            <a:ext cx="7014658" cy="1636868"/>
          </a:xfrm>
          <a:solidFill>
            <a:schemeClr val="accent2"/>
          </a:solidFill>
        </p:spPr>
        <p:txBody>
          <a:bodyPr>
            <a:normAutofit lnSpcReduction="10000"/>
          </a:bodyPr>
          <a:lstStyle/>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A deposited heat of </a:t>
            </a:r>
            <a:r>
              <a:rPr lang="en-US" sz="1600" dirty="0" err="1">
                <a:latin typeface="Calibri" panose="020F0502020204030204" pitchFamily="34" charset="0"/>
              </a:rPr>
              <a:t>e</a:t>
            </a:r>
            <a:r>
              <a:rPr lang="en-US" sz="1600" baseline="-25000" dirty="0" err="1">
                <a:latin typeface="Calibri" panose="020F0502020204030204" pitchFamily="34" charset="0"/>
              </a:rPr>
              <a:t>CS</a:t>
            </a:r>
            <a:r>
              <a:rPr lang="en-US" sz="1600" dirty="0">
                <a:latin typeface="Calibri" panose="020F0502020204030204" pitchFamily="34" charset="0"/>
              </a:rPr>
              <a:t> will generate dissipation and current sharing until fully normal for </a:t>
            </a:r>
            <a:r>
              <a:rPr lang="en-US" sz="1600" dirty="0">
                <a:solidFill>
                  <a:srgbClr val="4C4184"/>
                </a:solidFill>
                <a:latin typeface="Calibri" panose="020F0502020204030204" pitchFamily="34" charset="0"/>
              </a:rPr>
              <a:t>e</a:t>
            </a:r>
            <a:r>
              <a:rPr lang="en-US" sz="1600" baseline="-25000" dirty="0">
                <a:solidFill>
                  <a:srgbClr val="4C4184"/>
                </a:solidFill>
                <a:latin typeface="Calibri" panose="020F0502020204030204" pitchFamily="34" charset="0"/>
              </a:rPr>
              <a:t>q</a:t>
            </a:r>
            <a:r>
              <a:rPr lang="en-US" sz="1600" dirty="0">
                <a:solidFill>
                  <a:srgbClr val="4C4184"/>
                </a:solidFill>
                <a:latin typeface="Calibri" panose="020F0502020204030204" pitchFamily="34" charset="0"/>
              </a:rPr>
              <a:t> deposited</a:t>
            </a:r>
            <a:endParaRPr lang="en-US" sz="1600" dirty="0">
              <a:latin typeface="Calibri" panose="020F0502020204030204" pitchFamily="34" charset="0"/>
            </a:endParaRPr>
          </a:p>
          <a:p>
            <a:pPr lvl="1" fontAlgn="auto">
              <a:spcBef>
                <a:spcPts val="600"/>
              </a:spcBef>
              <a:spcAft>
                <a:spcPts val="0"/>
              </a:spcAft>
              <a:buClr>
                <a:schemeClr val="bg1"/>
              </a:buClr>
              <a:buSzPct val="120000"/>
              <a:buFont typeface="Arial" panose="020B0604020202020204" pitchFamily="34" charset="0"/>
              <a:buChar char="•"/>
            </a:pPr>
            <a:r>
              <a:rPr lang="en-US" sz="1200" dirty="0">
                <a:latin typeface="Calibri" panose="020F0502020204030204" pitchFamily="34" charset="0"/>
              </a:rPr>
              <a:t>Current sharing region ~5x larger for HTS (970 </a:t>
            </a:r>
            <a:r>
              <a:rPr lang="en-US" sz="1200" dirty="0" err="1">
                <a:latin typeface="Calibri" panose="020F0502020204030204" pitchFamily="34" charset="0"/>
              </a:rPr>
              <a:t>mJ</a:t>
            </a:r>
            <a:r>
              <a:rPr lang="en-US" sz="1200" dirty="0">
                <a:latin typeface="Calibri" panose="020F0502020204030204" pitchFamily="34" charset="0"/>
              </a:rPr>
              <a:t>) than LTS (180 </a:t>
            </a:r>
            <a:r>
              <a:rPr lang="en-US" sz="1200" dirty="0" err="1">
                <a:latin typeface="Calibri" panose="020F0502020204030204" pitchFamily="34" charset="0"/>
              </a:rPr>
              <a:t>mJ</a:t>
            </a:r>
            <a:r>
              <a:rPr lang="en-US" sz="1200" dirty="0">
                <a:latin typeface="Calibri" panose="020F0502020204030204" pitchFamily="34" charset="0"/>
              </a:rPr>
              <a:t>) at 10 T</a:t>
            </a:r>
          </a:p>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Bi-2212 </a:t>
            </a:r>
            <a:r>
              <a:rPr lang="en-US" sz="1600" dirty="0" err="1">
                <a:latin typeface="Calibri" panose="020F0502020204030204" pitchFamily="34" charset="0"/>
              </a:rPr>
              <a:t>e</a:t>
            </a:r>
            <a:r>
              <a:rPr lang="en-US" sz="1600" baseline="-25000" dirty="0" err="1">
                <a:latin typeface="Calibri" panose="020F0502020204030204" pitchFamily="34" charset="0"/>
              </a:rPr>
              <a:t>CS</a:t>
            </a:r>
            <a:r>
              <a:rPr lang="en-US" sz="1600" dirty="0">
                <a:latin typeface="Calibri" panose="020F0502020204030204" pitchFamily="34" charset="0"/>
              </a:rPr>
              <a:t> at 30 T (or </a:t>
            </a:r>
            <a:r>
              <a:rPr lang="en-US" sz="1600" dirty="0">
                <a:solidFill>
                  <a:srgbClr val="4C4184"/>
                </a:solidFill>
                <a:latin typeface="Calibri" panose="020F0502020204030204" pitchFamily="34" charset="0"/>
              </a:rPr>
              <a:t>e</a:t>
            </a:r>
            <a:r>
              <a:rPr lang="en-US" sz="1600" baseline="-25000" dirty="0">
                <a:solidFill>
                  <a:srgbClr val="4C4184"/>
                </a:solidFill>
                <a:latin typeface="Calibri" panose="020F0502020204030204" pitchFamily="34" charset="0"/>
              </a:rPr>
              <a:t>q</a:t>
            </a:r>
            <a:r>
              <a:rPr lang="en-US" sz="1600" dirty="0">
                <a:solidFill>
                  <a:srgbClr val="4C4184"/>
                </a:solidFill>
                <a:latin typeface="Calibri" panose="020F0502020204030204" pitchFamily="34" charset="0"/>
              </a:rPr>
              <a:t> at 40 T)</a:t>
            </a:r>
            <a:r>
              <a:rPr lang="en-US" sz="1600" dirty="0">
                <a:latin typeface="Calibri" panose="020F0502020204030204" pitchFamily="34" charset="0"/>
              </a:rPr>
              <a:t> same as Nb</a:t>
            </a:r>
            <a:r>
              <a:rPr lang="en-US" sz="1600" baseline="-25000" dirty="0">
                <a:latin typeface="Calibri" panose="020F0502020204030204" pitchFamily="34" charset="0"/>
              </a:rPr>
              <a:t>3</a:t>
            </a:r>
            <a:r>
              <a:rPr lang="en-US" sz="1600" dirty="0">
                <a:latin typeface="Calibri" panose="020F0502020204030204" pitchFamily="34" charset="0"/>
              </a:rPr>
              <a:t>Sn at 20 T</a:t>
            </a:r>
          </a:p>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An order of magnitude drop in margin from 5 T to 30 T for Bi2212 for quench margin</a:t>
            </a:r>
          </a:p>
        </p:txBody>
      </p:sp>
      <p:pic>
        <p:nvPicPr>
          <p:cNvPr id="6" name="Picture 5">
            <a:extLst>
              <a:ext uri="{FF2B5EF4-FFF2-40B4-BE49-F238E27FC236}">
                <a16:creationId xmlns:a16="http://schemas.microsoft.com/office/drawing/2014/main" id="{E7F7B913-2810-4F99-B1E3-BFA38DAA848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7054" y="1496078"/>
            <a:ext cx="5057572" cy="3410712"/>
          </a:xfrm>
          <a:prstGeom prst="rect">
            <a:avLst/>
          </a:prstGeom>
        </p:spPr>
      </p:pic>
      <p:cxnSp>
        <p:nvCxnSpPr>
          <p:cNvPr id="8" name="Straight Arrow Connector 7">
            <a:extLst>
              <a:ext uri="{FF2B5EF4-FFF2-40B4-BE49-F238E27FC236}">
                <a16:creationId xmlns:a16="http://schemas.microsoft.com/office/drawing/2014/main" id="{A2D44898-4222-4FE8-A258-806EE62A7C01}"/>
              </a:ext>
            </a:extLst>
          </p:cNvPr>
          <p:cNvCxnSpPr>
            <a:cxnSpLocks/>
          </p:cNvCxnSpPr>
          <p:nvPr/>
        </p:nvCxnSpPr>
        <p:spPr>
          <a:xfrm flipV="1">
            <a:off x="7765255" y="2964833"/>
            <a:ext cx="0" cy="4641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682B2A-78A6-4844-A7B6-305748C6B837}"/>
              </a:ext>
            </a:extLst>
          </p:cNvPr>
          <p:cNvCxnSpPr/>
          <p:nvPr/>
        </p:nvCxnSpPr>
        <p:spPr>
          <a:xfrm flipV="1">
            <a:off x="7639796" y="2137431"/>
            <a:ext cx="0" cy="2388581"/>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399385-326C-4A57-9770-9A613EEDC3E3}"/>
              </a:ext>
            </a:extLst>
          </p:cNvPr>
          <p:cNvCxnSpPr>
            <a:cxnSpLocks/>
          </p:cNvCxnSpPr>
          <p:nvPr/>
        </p:nvCxnSpPr>
        <p:spPr>
          <a:xfrm flipV="1">
            <a:off x="7498555" y="2574151"/>
            <a:ext cx="0" cy="781365"/>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Picture 2">
            <a:extLst>
              <a:ext uri="{FF2B5EF4-FFF2-40B4-BE49-F238E27FC236}">
                <a16:creationId xmlns:a16="http://schemas.microsoft.com/office/drawing/2014/main" id="{E2DE9559-D92E-4610-A467-9014A21C3D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56" t="23638" b="26246"/>
          <a:stretch/>
        </p:blipFill>
        <p:spPr bwMode="auto">
          <a:xfrm>
            <a:off x="12913860" y="1983368"/>
            <a:ext cx="1471231"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4278E088-7CC7-40D3-9631-D253D8E18B78}"/>
              </a:ext>
            </a:extLst>
          </p:cNvPr>
          <p:cNvSpPr txBox="1"/>
          <p:nvPr/>
        </p:nvSpPr>
        <p:spPr>
          <a:xfrm>
            <a:off x="6096001" y="1921844"/>
            <a:ext cx="521204" cy="176972"/>
          </a:xfrm>
          <a:prstGeom prst="rect">
            <a:avLst/>
          </a:prstGeom>
          <a:solidFill>
            <a:schemeClr val="tx1"/>
          </a:solidFill>
        </p:spPr>
        <p:txBody>
          <a:bodyPr wrap="square" lIns="0" tIns="0" rIns="0" bIns="0" rtlCol="0">
            <a:spAutoFit/>
          </a:bodyPr>
          <a:lstStyle/>
          <a:p>
            <a:pPr algn="r"/>
            <a:r>
              <a:rPr lang="en-US" sz="1150" dirty="0">
                <a:solidFill>
                  <a:srgbClr val="777F8A"/>
                </a:solidFill>
                <a:latin typeface="Open Sans" panose="020B0606030504020204" pitchFamily="34" charset="0"/>
                <a:ea typeface="Open Sans" panose="020B0606030504020204" pitchFamily="34" charset="0"/>
                <a:cs typeface="Open Sans" panose="020B0606030504020204" pitchFamily="34" charset="0"/>
              </a:rPr>
              <a:t>10,000</a:t>
            </a: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2545022545"/>
                  </p:ext>
                </p:extLst>
              </p:nvPr>
            </p:nvGraphicFramePr>
            <p:xfrm>
              <a:off x="10706302" y="2775196"/>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i="1" smtClean="0">
                                        <a:solidFill>
                                          <a:srgbClr val="FF0000"/>
                                        </a:solidFill>
                                        <a:latin typeface="Cambria Math" panose="02040503050406030204" pitchFamily="18" charset="0"/>
                                      </a:rPr>
                                      <m:t>𝐼</m:t>
                                    </m:r>
                                  </m:num>
                                  <m:den>
                                    <m:sSub>
                                      <m:sSubPr>
                                        <m:ctrlPr>
                                          <a:rPr lang="en-US" sz="900" i="1" smtClean="0">
                                            <a:solidFill>
                                              <a:srgbClr val="FF0000"/>
                                            </a:solidFill>
                                            <a:latin typeface="Cambria Math" panose="02040503050406030204" pitchFamily="18" charset="0"/>
                                          </a:rPr>
                                        </m:ctrlPr>
                                      </m:sSubPr>
                                      <m:e>
                                        <m:r>
                                          <a:rPr lang="en-US" sz="900" b="0" i="1" smtClean="0">
                                            <a:solidFill>
                                              <a:srgbClr val="FF0000"/>
                                            </a:solidFill>
                                            <a:latin typeface="Cambria Math" panose="02040503050406030204" pitchFamily="18" charset="0"/>
                                          </a:rPr>
                                          <m:t>𝐼</m:t>
                                        </m:r>
                                      </m:e>
                                      <m:sub>
                                        <m:r>
                                          <a:rPr lang="en-US" sz="900" b="0" i="1" smtClean="0">
                                            <a:solidFill>
                                              <a:srgbClr val="FF0000"/>
                                            </a:solidFill>
                                            <a:latin typeface="Cambria Math" panose="02040503050406030204" pitchFamily="18" charset="0"/>
                                          </a:rPr>
                                          <m:t>𝐶</m:t>
                                        </m:r>
                                      </m:sub>
                                    </m:sSub>
                                  </m:den>
                                </m:f>
                              </m:oMath>
                            </m:oMathPara>
                          </a14:m>
                          <a:endParaRPr lang="en-US" sz="900"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5240762"/>
                      </a:ext>
                    </a:extLst>
                  </a:tr>
                  <a:tr h="9144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9144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Choice>
        <mc:Fallback>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2545022545"/>
                  </p:ext>
                </p:extLst>
              </p:nvPr>
            </p:nvGraphicFramePr>
            <p:xfrm>
              <a:off x="10706302" y="2775196"/>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4"/>
                          <a:stretch>
                            <a:fillRect l="-1389" t="-1667" r="-2778" b="-230000"/>
                          </a:stretch>
                        </a:blipFill>
                      </a:tcPr>
                    </a:tc>
                    <a:extLst>
                      <a:ext uri="{0D108BD9-81ED-4DB2-BD59-A6C34878D82A}">
                        <a16:rowId xmlns:a16="http://schemas.microsoft.com/office/drawing/2014/main" val="185240762"/>
                      </a:ext>
                    </a:extLst>
                  </a:tr>
                  <a:tr h="13716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13716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Fallback>
      </mc:AlternateContent>
      <p:cxnSp>
        <p:nvCxnSpPr>
          <p:cNvPr id="14" name="Straight Arrow Connector 13">
            <a:extLst>
              <a:ext uri="{FF2B5EF4-FFF2-40B4-BE49-F238E27FC236}">
                <a16:creationId xmlns:a16="http://schemas.microsoft.com/office/drawing/2014/main" id="{5F9F3287-E31C-4A44-B9D3-6ED74C171D55}"/>
              </a:ext>
            </a:extLst>
          </p:cNvPr>
          <p:cNvCxnSpPr>
            <a:cxnSpLocks/>
          </p:cNvCxnSpPr>
          <p:nvPr/>
        </p:nvCxnSpPr>
        <p:spPr>
          <a:xfrm>
            <a:off x="10307531" y="3167691"/>
            <a:ext cx="0" cy="546086"/>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F83E33-B61E-43C4-B20C-E198886D2951}"/>
              </a:ext>
            </a:extLst>
          </p:cNvPr>
          <p:cNvSpPr txBox="1"/>
          <p:nvPr/>
        </p:nvSpPr>
        <p:spPr>
          <a:xfrm>
            <a:off x="10126713" y="3782020"/>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5C4EFA-5904-4E55-96C9-8A69DEB433F3}"/>
                  </a:ext>
                </a:extLst>
              </p:cNvPr>
              <p:cNvSpPr txBox="1"/>
              <p:nvPr/>
            </p:nvSpPr>
            <p:spPr>
              <a:xfrm>
                <a:off x="9069424" y="2681717"/>
                <a:ext cx="259943" cy="274434"/>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𝑞</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6" name="TextBox 15">
                <a:extLst>
                  <a:ext uri="{FF2B5EF4-FFF2-40B4-BE49-F238E27FC236}">
                    <a16:creationId xmlns:a16="http://schemas.microsoft.com/office/drawing/2014/main" id="{B75C4EFA-5904-4E55-96C9-8A69DEB433F3}"/>
                  </a:ext>
                </a:extLst>
              </p:cNvPr>
              <p:cNvSpPr txBox="1">
                <a:spLocks noRot="1" noChangeAspect="1" noMove="1" noResize="1" noEditPoints="1" noAdjustHandles="1" noChangeArrowheads="1" noChangeShapeType="1" noTextEdit="1"/>
              </p:cNvSpPr>
              <p:nvPr/>
            </p:nvSpPr>
            <p:spPr>
              <a:xfrm>
                <a:off x="9069424" y="2681717"/>
                <a:ext cx="259943" cy="274434"/>
              </a:xfrm>
              <a:prstGeom prst="rect">
                <a:avLst/>
              </a:prstGeom>
              <a:blipFill>
                <a:blip r:embed="rId5"/>
                <a:stretch>
                  <a:fillRect l="-1666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4CD01D-F890-4035-B3C8-0B8A0D37D8E9}"/>
                  </a:ext>
                </a:extLst>
              </p:cNvPr>
              <p:cNvSpPr txBox="1"/>
              <p:nvPr/>
            </p:nvSpPr>
            <p:spPr>
              <a:xfrm>
                <a:off x="9829775" y="3620852"/>
                <a:ext cx="316176" cy="255455"/>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𝑐𝑠</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7" name="TextBox 16">
                <a:extLst>
                  <a:ext uri="{FF2B5EF4-FFF2-40B4-BE49-F238E27FC236}">
                    <a16:creationId xmlns:a16="http://schemas.microsoft.com/office/drawing/2014/main" id="{DD4CD01D-F890-4035-B3C8-0B8A0D37D8E9}"/>
                  </a:ext>
                </a:extLst>
              </p:cNvPr>
              <p:cNvSpPr txBox="1">
                <a:spLocks noRot="1" noChangeAspect="1" noMove="1" noResize="1" noEditPoints="1" noAdjustHandles="1" noChangeArrowheads="1" noChangeShapeType="1" noTextEdit="1"/>
              </p:cNvSpPr>
              <p:nvPr/>
            </p:nvSpPr>
            <p:spPr>
              <a:xfrm>
                <a:off x="9829775" y="3620852"/>
                <a:ext cx="316176" cy="255455"/>
              </a:xfrm>
              <a:prstGeom prst="rect">
                <a:avLst/>
              </a:prstGeom>
              <a:blipFill>
                <a:blip r:embed="rId6"/>
                <a:stretch>
                  <a:fillRect l="-13462" b="-4762"/>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96C708E1-C303-48FA-A57F-13B7FBAC560B}"/>
              </a:ext>
            </a:extLst>
          </p:cNvPr>
          <p:cNvCxnSpPr>
            <a:cxnSpLocks/>
          </p:cNvCxnSpPr>
          <p:nvPr/>
        </p:nvCxnSpPr>
        <p:spPr>
          <a:xfrm>
            <a:off x="7498555" y="2573182"/>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12541AA-0851-4BC0-A354-3EF7C2DF9E21}"/>
              </a:ext>
            </a:extLst>
          </p:cNvPr>
          <p:cNvCxnSpPr>
            <a:cxnSpLocks/>
          </p:cNvCxnSpPr>
          <p:nvPr/>
        </p:nvCxnSpPr>
        <p:spPr>
          <a:xfrm>
            <a:off x="7498555" y="3331721"/>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0C21455-8DC9-4C4E-8BB0-A03C959AA144}"/>
              </a:ext>
            </a:extLst>
          </p:cNvPr>
          <p:cNvCxnSpPr>
            <a:cxnSpLocks/>
          </p:cNvCxnSpPr>
          <p:nvPr/>
        </p:nvCxnSpPr>
        <p:spPr>
          <a:xfrm>
            <a:off x="7634287" y="2964833"/>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91B01-5C52-4584-9972-57D7785DFB61}"/>
              </a:ext>
            </a:extLst>
          </p:cNvPr>
          <p:cNvCxnSpPr>
            <a:cxnSpLocks/>
          </p:cNvCxnSpPr>
          <p:nvPr/>
        </p:nvCxnSpPr>
        <p:spPr>
          <a:xfrm>
            <a:off x="7629524" y="3421832"/>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98E653B9-5616-45D6-BAFB-F26F98E2647A}"/>
              </a:ext>
            </a:extLst>
          </p:cNvPr>
          <p:cNvCxnSpPr>
            <a:cxnSpLocks/>
          </p:cNvCxnSpPr>
          <p:nvPr/>
        </p:nvCxnSpPr>
        <p:spPr>
          <a:xfrm>
            <a:off x="8656233" y="3621668"/>
            <a:ext cx="1025263" cy="0"/>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C3A160-F014-4517-AF24-CAB35C6A5357}"/>
              </a:ext>
            </a:extLst>
          </p:cNvPr>
          <p:cNvCxnSpPr>
            <a:cxnSpLocks/>
          </p:cNvCxnSpPr>
          <p:nvPr/>
        </p:nvCxnSpPr>
        <p:spPr>
          <a:xfrm>
            <a:off x="8656233" y="3243935"/>
            <a:ext cx="2041263" cy="0"/>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E5333AA-213A-4D7E-9FFD-ED34EF1A38C6}"/>
              </a:ext>
            </a:extLst>
          </p:cNvPr>
          <p:cNvGrpSpPr/>
          <p:nvPr/>
        </p:nvGrpSpPr>
        <p:grpSpPr>
          <a:xfrm>
            <a:off x="83967" y="4728123"/>
            <a:ext cx="4989773" cy="1817904"/>
            <a:chOff x="518735" y="3608151"/>
            <a:chExt cx="4989773" cy="1095610"/>
          </a:xfrm>
        </p:grpSpPr>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B5A0E891-F641-4A87-8681-3658E20197B2}"/>
                    </a:ext>
                  </a:extLst>
                </p:cNvPr>
                <p:cNvSpPr txBox="1"/>
                <p:nvPr/>
              </p:nvSpPr>
              <p:spPr>
                <a:xfrm>
                  <a:off x="518735" y="3608151"/>
                  <a:ext cx="4495723" cy="399422"/>
                </a:xfrm>
                <a:prstGeom prst="rect">
                  <a:avLst/>
                </a:prstGeom>
                <a:noFill/>
              </p:spPr>
              <p:txBody>
                <a:bodyPr wrap="square" lIns="0" tIns="0" rIns="0" bIns="0" rtlCol="0">
                  <a:spAutoFit/>
                </a:bodyPr>
                <a:lstStyle/>
                <a:p>
                  <a:pPr>
                    <a:spcAft>
                      <a:spcPts val="600"/>
                    </a:spcAft>
                  </a:pPr>
                  <a:r>
                    <a:rPr lang="en-US" sz="1400" dirty="0">
                      <a:solidFill>
                        <a:schemeClr val="bg1"/>
                      </a:solidFill>
                      <a:latin typeface="Cambria Math" panose="02040503050406030204" pitchFamily="18" charset="0"/>
                      <a:ea typeface="Cambria Math" panose="02040503050406030204" pitchFamily="18" charset="0"/>
                    </a:rPr>
                    <a:t>Specific Heat Capacity → Integrated to get enthalpy</a:t>
                  </a:r>
                </a:p>
                <a:p>
                  <a:pPr>
                    <a:spcAft>
                      <a:spcPts val="600"/>
                    </a:spcAft>
                  </a:pPr>
                  <a14:m>
                    <m:oMath xmlns:m="http://schemas.openxmlformats.org/officeDocument/2006/math">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𝐶</m:t>
                          </m:r>
                        </m:e>
                        <m:sub>
                          <m:r>
                            <a:rPr lang="en-US" sz="1200" i="1">
                              <a:solidFill>
                                <a:schemeClr val="bg1"/>
                              </a:solidFill>
                              <a:latin typeface="Cambria Math"/>
                              <a:ea typeface="Cambria Math" panose="02040503050406030204" pitchFamily="18" charset="0"/>
                            </a:rPr>
                            <m:t>𝑝</m:t>
                          </m:r>
                        </m:sub>
                      </m:sSub>
                      <m:d>
                        <m:dPr>
                          <m:begChr m:val="["/>
                          <m:endChr m:val="]"/>
                          <m:ctrlPr>
                            <a:rPr lang="en-US" sz="1200" i="1" smtClean="0">
                              <a:solidFill>
                                <a:schemeClr val="bg1"/>
                              </a:solidFill>
                              <a:latin typeface="Cambria Math" panose="02040503050406030204" pitchFamily="18" charset="0"/>
                              <a:ea typeface="Cambria Math" panose="02040503050406030204" pitchFamily="18" charset="0"/>
                            </a:rPr>
                          </m:ctrlPr>
                        </m:dPr>
                        <m:e>
                          <m:f>
                            <m:fPr>
                              <m:ctrlPr>
                                <a:rPr lang="en-US" sz="120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𝐽</m:t>
                              </m:r>
                            </m:num>
                            <m:den>
                              <m:r>
                                <a:rPr lang="en-US" sz="1200" b="0" i="1" smtClean="0">
                                  <a:solidFill>
                                    <a:schemeClr val="bg1"/>
                                  </a:solidFill>
                                  <a:latin typeface="Cambria Math" panose="02040503050406030204" pitchFamily="18" charset="0"/>
                                  <a:ea typeface="Cambria Math" panose="02040503050406030204" pitchFamily="18" charset="0"/>
                                </a:rPr>
                                <m:t>𝑔</m:t>
                              </m:r>
                              <m:r>
                                <a:rPr lang="en-US" sz="1200" b="0" i="1" smtClean="0">
                                  <a:solidFill>
                                    <a:schemeClr val="bg1"/>
                                  </a:solidFill>
                                  <a:latin typeface="Cambria Math" panose="02040503050406030204" pitchFamily="18" charset="0"/>
                                  <a:ea typeface="Cambria Math" panose="02040503050406030204" pitchFamily="18" charset="0"/>
                                </a:rPr>
                                <m:t>∙ </m:t>
                              </m:r>
                              <m:r>
                                <a:rPr lang="en-US" sz="1200" b="0" i="1" smtClean="0">
                                  <a:solidFill>
                                    <a:schemeClr val="bg1"/>
                                  </a:solidFill>
                                  <a:latin typeface="Cambria Math" panose="02040503050406030204" pitchFamily="18" charset="0"/>
                                  <a:ea typeface="Cambria Math" panose="02040503050406030204" pitchFamily="18" charset="0"/>
                                </a:rPr>
                                <m:t>𝐾</m:t>
                              </m:r>
                            </m:den>
                          </m:f>
                        </m:e>
                      </m:d>
                      <m:r>
                        <a:rPr lang="en-US" sz="1200" i="1">
                          <a:solidFill>
                            <a:schemeClr val="bg1"/>
                          </a:solidFill>
                          <a:latin typeface="Cambria Math"/>
                          <a:ea typeface="Cambria Math" panose="02040503050406030204" pitchFamily="18" charset="0"/>
                        </a:rPr>
                        <m:t>=</m:t>
                      </m:r>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𝑦</m:t>
                          </m:r>
                        </m:e>
                        <m:sub>
                          <m:r>
                            <a:rPr lang="en-US" sz="1200" i="1">
                              <a:solidFill>
                                <a:schemeClr val="bg1"/>
                              </a:solidFill>
                              <a:latin typeface="Cambria Math"/>
                              <a:ea typeface="Cambria Math" panose="02040503050406030204" pitchFamily="18" charset="0"/>
                            </a:rPr>
                            <m:t>0</m:t>
                          </m:r>
                        </m:sub>
                      </m:sSub>
                      <m:r>
                        <a:rPr lang="en-US" sz="1200" i="1">
                          <a:solidFill>
                            <a:schemeClr val="bg1"/>
                          </a:solidFill>
                          <a:latin typeface="Cambria Math"/>
                          <a:ea typeface="Cambria Math" panose="02040503050406030204" pitchFamily="18" charset="0"/>
                        </a:rPr>
                        <m:t>+</m:t>
                      </m:r>
                      <m:f>
                        <m:fPr>
                          <m:ctrlPr>
                            <a:rPr lang="en-US" sz="1200" i="1">
                              <a:solidFill>
                                <a:schemeClr val="bg1"/>
                              </a:solidFill>
                              <a:latin typeface="Cambria Math" panose="02040503050406030204" pitchFamily="18" charset="0"/>
                              <a:ea typeface="Cambria Math" panose="02040503050406030204" pitchFamily="18" charset="0"/>
                            </a:rPr>
                          </m:ctrlPr>
                        </m:fPr>
                        <m:num>
                          <m:r>
                            <a:rPr lang="en-US" sz="1200" i="1">
                              <a:solidFill>
                                <a:schemeClr val="bg1"/>
                              </a:solidFill>
                              <a:latin typeface="Cambria Math"/>
                              <a:ea typeface="Cambria Math" panose="02040503050406030204" pitchFamily="18" charset="0"/>
                            </a:rPr>
                            <m:t>𝑎</m:t>
                          </m:r>
                        </m:num>
                        <m:den>
                          <m:sSup>
                            <m:sSupPr>
                              <m:ctrlPr>
                                <a:rPr lang="en-US" sz="1200" i="1">
                                  <a:solidFill>
                                    <a:schemeClr val="bg1"/>
                                  </a:solidFill>
                                  <a:latin typeface="Cambria Math" panose="02040503050406030204" pitchFamily="18" charset="0"/>
                                  <a:ea typeface="Cambria Math" panose="02040503050406030204" pitchFamily="18" charset="0"/>
                                </a:rPr>
                              </m:ctrlPr>
                            </m:sSupPr>
                            <m:e>
                              <m:d>
                                <m:dPr>
                                  <m:begChr m:val="["/>
                                  <m:endChr m:val="]"/>
                                  <m:ctrlPr>
                                    <a:rPr lang="en-US" sz="1200" i="1">
                                      <a:solidFill>
                                        <a:schemeClr val="bg1"/>
                                      </a:solidFill>
                                      <a:latin typeface="Cambria Math" panose="02040503050406030204" pitchFamily="18" charset="0"/>
                                      <a:ea typeface="Cambria Math" panose="02040503050406030204" pitchFamily="18" charset="0"/>
                                    </a:rPr>
                                  </m:ctrlPr>
                                </m:dPr>
                                <m:e>
                                  <m:r>
                                    <a:rPr lang="en-US" sz="1200">
                                      <a:solidFill>
                                        <a:schemeClr val="bg1"/>
                                      </a:solidFill>
                                      <a:latin typeface="Cambria Math"/>
                                      <a:ea typeface="Cambria Math" panose="02040503050406030204" pitchFamily="18" charset="0"/>
                                    </a:rPr>
                                    <m:t>1+</m:t>
                                  </m:r>
                                  <m:sSup>
                                    <m:sSupPr>
                                      <m:ctrlPr>
                                        <a:rPr lang="en-US" sz="1200" i="1" smtClean="0">
                                          <a:solidFill>
                                            <a:schemeClr val="bg1"/>
                                          </a:solidFill>
                                          <a:latin typeface="Cambria Math" panose="02040503050406030204" pitchFamily="18" charset="0"/>
                                          <a:ea typeface="Cambria Math" panose="02040503050406030204" pitchFamily="18" charset="0"/>
                                        </a:rPr>
                                      </m:ctrlPr>
                                    </m:sSupPr>
                                    <m:e>
                                      <m:r>
                                        <a:rPr lang="en-US" sz="1200" b="0" i="1" smtClean="0">
                                          <a:solidFill>
                                            <a:schemeClr val="bg1"/>
                                          </a:solidFill>
                                          <a:latin typeface="Cambria Math" panose="02040503050406030204" pitchFamily="18" charset="0"/>
                                          <a:ea typeface="Cambria Math" panose="02040503050406030204" pitchFamily="18" charset="0"/>
                                        </a:rPr>
                                        <m:t>𝑒</m:t>
                                      </m:r>
                                    </m:e>
                                    <m:sup>
                                      <m:r>
                                        <a:rPr lang="en-US" sz="1200" b="0" i="1" smtClean="0">
                                          <a:solidFill>
                                            <a:schemeClr val="bg1"/>
                                          </a:solidFill>
                                          <a:latin typeface="Cambria Math" panose="02040503050406030204" pitchFamily="18" charset="0"/>
                                          <a:ea typeface="Cambria Math" panose="02040503050406030204" pitchFamily="18" charset="0"/>
                                        </a:rPr>
                                        <m:t>− </m:t>
                                      </m:r>
                                      <m:f>
                                        <m:fPr>
                                          <m:ctrlPr>
                                            <a:rPr lang="en-US" sz="1200" b="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𝑇</m:t>
                                          </m:r>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𝜏</m:t>
                                          </m:r>
                                        </m:num>
                                        <m:den>
                                          <m:r>
                                            <a:rPr lang="en-US" sz="1200" b="0" i="1" smtClean="0">
                                              <a:solidFill>
                                                <a:schemeClr val="bg1"/>
                                              </a:solidFill>
                                              <a:latin typeface="Cambria Math" panose="02040503050406030204" pitchFamily="18" charset="0"/>
                                              <a:ea typeface="Cambria Math" panose="02040503050406030204" pitchFamily="18" charset="0"/>
                                            </a:rPr>
                                            <m:t>𝑏</m:t>
                                          </m:r>
                                        </m:den>
                                      </m:f>
                                    </m:sup>
                                  </m:sSup>
                                </m:e>
                              </m:d>
                            </m:e>
                            <m:sup>
                              <m:r>
                                <a:rPr lang="en-US" sz="1200" i="1">
                                  <a:solidFill>
                                    <a:schemeClr val="bg1"/>
                                  </a:solidFill>
                                  <a:latin typeface="Cambria Math"/>
                                  <a:ea typeface="Cambria Math" panose="02040503050406030204" pitchFamily="18" charset="0"/>
                                </a:rPr>
                                <m:t>𝑐</m:t>
                              </m:r>
                            </m:sup>
                          </m:sSup>
                        </m:den>
                      </m:f>
                    </m:oMath>
                  </a14:m>
                  <a:r>
                    <a:rPr lang="en-US" sz="1400" dirty="0">
                      <a:solidFill>
                        <a:schemeClr val="bg1"/>
                      </a:solidFill>
                      <a:ea typeface="Cambria Math" panose="02040503050406030204" pitchFamily="18" charset="0"/>
                    </a:rPr>
                    <a:t> 	</a:t>
                  </a:r>
                  <a:r>
                    <a:rPr lang="en-US" sz="1100" dirty="0">
                      <a:solidFill>
                        <a:schemeClr val="bg1"/>
                      </a:solidFill>
                      <a:ea typeface="Cambria Math" panose="02040503050406030204" pitchFamily="18" charset="0"/>
                    </a:rPr>
                    <a:t>{common form of data fit}</a:t>
                  </a:r>
                </a:p>
              </p:txBody>
            </p:sp>
          </mc:Choice>
          <mc:Fallback>
            <p:sp>
              <p:nvSpPr>
                <p:cNvPr id="25" name="TextBox 24">
                  <a:extLst>
                    <a:ext uri="{FF2B5EF4-FFF2-40B4-BE49-F238E27FC236}">
                      <a16:creationId xmlns:a16="http://schemas.microsoft.com/office/drawing/2014/main" id="{B5A0E891-F641-4A87-8681-3658E20197B2}"/>
                    </a:ext>
                  </a:extLst>
                </p:cNvPr>
                <p:cNvSpPr txBox="1">
                  <a:spLocks noRot="1" noChangeAspect="1" noMove="1" noResize="1" noEditPoints="1" noAdjustHandles="1" noChangeArrowheads="1" noChangeShapeType="1" noTextEdit="1"/>
                </p:cNvSpPr>
                <p:nvPr/>
              </p:nvSpPr>
              <p:spPr>
                <a:xfrm>
                  <a:off x="518735" y="3608151"/>
                  <a:ext cx="4495723" cy="399422"/>
                </a:xfrm>
                <a:prstGeom prst="rect">
                  <a:avLst/>
                </a:prstGeom>
                <a:blipFill>
                  <a:blip r:embed="rId7"/>
                  <a:stretch>
                    <a:fillRect l="-2442" t="-10185"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9015AB-2ECB-4E0D-94AC-742DF5D05D44}"/>
                    </a:ext>
                  </a:extLst>
                </p:cNvPr>
                <p:cNvSpPr txBox="1"/>
                <p:nvPr/>
              </p:nvSpPr>
              <p:spPr>
                <a:xfrm>
                  <a:off x="3325923" y="4424791"/>
                  <a:ext cx="2182585" cy="278970"/>
                </a:xfrm>
                <a:prstGeom prst="rect">
                  <a:avLst/>
                </a:prstGeom>
                <a:noFill/>
              </p:spPr>
              <p:txBody>
                <a:bodyPr wrap="none" lIns="0" tIns="0" rIns="0" bIns="0" rtlCol="0">
                  <a:spAutoFit/>
                </a:bodyPr>
                <a:lstStyle/>
                <a:p>
                  <a:r>
                    <a:rPr lang="en-US" sz="1400" dirty="0">
                      <a:solidFill>
                        <a:schemeClr val="bg1"/>
                      </a:solidFill>
                      <a:ea typeface="Cambria Math" panose="02040503050406030204" pitchFamily="18" charset="0"/>
                    </a:rPr>
                    <a:t>Enthalpy to Quench {T</a:t>
                  </a:r>
                  <a:r>
                    <a:rPr lang="en-US" sz="1400" baseline="-25000" dirty="0">
                      <a:solidFill>
                        <a:schemeClr val="bg1"/>
                      </a:solidFill>
                      <a:ea typeface="Cambria Math" panose="02040503050406030204" pitchFamily="18" charset="0"/>
                    </a:rPr>
                    <a:t>C</a:t>
                  </a:r>
                  <a:r>
                    <a:rPr lang="en-US" sz="1400" dirty="0">
                      <a:solidFill>
                        <a:schemeClr val="bg1"/>
                      </a:solidFill>
                      <a:ea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𝑄</m:t>
                            </m:r>
                          </m:sub>
                        </m:sSub>
                        <m:r>
                          <a:rPr lang="en-US" sz="1400" spc="150">
                            <a:solidFill>
                              <a:schemeClr val="bg1"/>
                            </a:solidFill>
                            <a:latin typeface="Cambria Math" panose="02040503050406030204" pitchFamily="18" charset="0"/>
                            <a:ea typeface="Cambria Math" panose="02040503050406030204" pitchFamily="18" charset="0"/>
                          </a:rPr>
                          <m:t>[</m:t>
                        </m:r>
                        <m:r>
                          <m:rPr>
                            <m:sty m:val="p"/>
                          </m:rPr>
                          <a:rPr lang="en-US" sz="1400" spc="150">
                            <a:solidFill>
                              <a:schemeClr val="bg1"/>
                            </a:solidFill>
                            <a:latin typeface="Cambria Math" panose="02040503050406030204" pitchFamily="18" charset="0"/>
                            <a:ea typeface="Cambria Math" panose="02040503050406030204" pitchFamily="18" charset="0"/>
                          </a:rPr>
                          <m:t>J</m:t>
                        </m:r>
                        <m:r>
                          <a:rPr lang="en-US" sz="1400" spc="150">
                            <a:solidFill>
                              <a:schemeClr val="bg1"/>
                            </a:solidFill>
                            <a:latin typeface="Cambria Math" panose="02040503050406030204" pitchFamily="18" charset="0"/>
                            <a:ea typeface="Cambria Math" panose="02040503050406030204" pitchFamily="18" charset="0"/>
                          </a:rPr>
                          <m:t>]</m:t>
                        </m:r>
                        <m:r>
                          <a:rPr lang="en-US" sz="1400" i="1">
                            <a:solidFill>
                              <a:schemeClr val="bg1"/>
                            </a:solidFill>
                            <a:latin typeface="Cambria Math"/>
                            <a:ea typeface="Cambria Math"/>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𝐂</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e>
                        </m:d>
                        <m:r>
                          <a:rPr lang="en-US" sz="1400">
                            <a:solidFill>
                              <a:schemeClr val="bg1"/>
                            </a:solidFill>
                            <a:latin typeface="Cambria Math"/>
                            <a:ea typeface="Cambria Math" panose="02040503050406030204" pitchFamily="18" charset="0"/>
                          </a:rPr>
                          <m:t>−</m:t>
                        </m:r>
                        <m:r>
                          <a:rPr lang="en-US" sz="1400" i="1">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a typeface="Cambria Math" panose="02040503050406030204" pitchFamily="18" charset="0"/>
                  </a:endParaRPr>
                </a:p>
              </p:txBody>
            </p:sp>
          </mc:Choice>
          <mc:Fallback xmlns="">
            <p:sp>
              <p:nvSpPr>
                <p:cNvPr id="26" name="TextBox 25">
                  <a:extLst>
                    <a:ext uri="{FF2B5EF4-FFF2-40B4-BE49-F238E27FC236}">
                      <a16:creationId xmlns:a16="http://schemas.microsoft.com/office/drawing/2014/main" id="{7C9015AB-2ECB-4E0D-94AC-742DF5D05D44}"/>
                    </a:ext>
                  </a:extLst>
                </p:cNvPr>
                <p:cNvSpPr txBox="1">
                  <a:spLocks noRot="1" noChangeAspect="1" noMove="1" noResize="1" noEditPoints="1" noAdjustHandles="1" noChangeArrowheads="1" noChangeShapeType="1" noTextEdit="1"/>
                </p:cNvSpPr>
                <p:nvPr/>
              </p:nvSpPr>
              <p:spPr>
                <a:xfrm>
                  <a:off x="3325923" y="4424791"/>
                  <a:ext cx="2182585" cy="278970"/>
                </a:xfrm>
                <a:prstGeom prst="rect">
                  <a:avLst/>
                </a:prstGeom>
                <a:blipFill>
                  <a:blip r:embed="rId8"/>
                  <a:stretch>
                    <a:fillRect l="-5028" t="-131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5B09942-25C8-4311-9D8D-C19182F77162}"/>
                    </a:ext>
                  </a:extLst>
                </p:cNvPr>
                <p:cNvSpPr txBox="1"/>
                <p:nvPr/>
              </p:nvSpPr>
              <p:spPr>
                <a:xfrm>
                  <a:off x="537866" y="4417883"/>
                  <a:ext cx="2422651"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Enthalpy to Current Sharing</a:t>
                  </a:r>
                  <a:r>
                    <a:rPr lang="en-US" sz="1400" dirty="0">
                      <a:solidFill>
                        <a:schemeClr val="bg1"/>
                      </a:solidFill>
                      <a:ea typeface="Cambria Math" panose="02040503050406030204" pitchFamily="18" charset="0"/>
                    </a:rPr>
                    <a:t> {T</a:t>
                  </a:r>
                  <a:r>
                    <a:rPr lang="en-US" sz="1400" baseline="-25000" dirty="0">
                      <a:solidFill>
                        <a:schemeClr val="bg1"/>
                      </a:solidFill>
                      <a:ea typeface="Cambria Math" panose="02040503050406030204" pitchFamily="18" charset="0"/>
                    </a:rPr>
                    <a:t>CS</a:t>
                  </a:r>
                  <a:r>
                    <a:rPr lang="en-US" sz="1400" dirty="0">
                      <a:solidFill>
                        <a:schemeClr val="bg1"/>
                      </a:solidFill>
                      <a:ea typeface="Cambria Math" panose="02040503050406030204" pitchFamily="18" charset="0"/>
                    </a:rPr>
                    <a:t>}</a:t>
                  </a:r>
                  <a:endParaRPr lang="en-US" sz="1400" dirty="0">
                    <a:solidFill>
                      <a:schemeClr val="bg1"/>
                    </a:solidFill>
                    <a:latin typeface="Calibri" panose="020F050202020403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𝑐𝑠</m:t>
                            </m:r>
                          </m:sub>
                        </m:sSub>
                        <m:r>
                          <a:rPr lang="en-US" sz="1400" b="0" i="0" spc="150" smtClean="0">
                            <a:solidFill>
                              <a:schemeClr val="bg1"/>
                            </a:solidFill>
                            <a:latin typeface="Cambria Math" panose="02040503050406030204" pitchFamily="18" charset="0"/>
                            <a:ea typeface="Cambria Math" panose="02040503050406030204" pitchFamily="18" charset="0"/>
                          </a:rPr>
                          <m:t>[</m:t>
                        </m:r>
                        <m:r>
                          <m:rPr>
                            <m:sty m:val="p"/>
                          </m:rPr>
                          <a:rPr lang="en-US" sz="1400" b="0" i="0" spc="150" smtClean="0">
                            <a:solidFill>
                              <a:schemeClr val="bg1"/>
                            </a:solidFill>
                            <a:latin typeface="Cambria Math" panose="02040503050406030204" pitchFamily="18" charset="0"/>
                            <a:ea typeface="Cambria Math" panose="02040503050406030204" pitchFamily="18" charset="0"/>
                          </a:rPr>
                          <m:t>J</m:t>
                        </m:r>
                        <m:r>
                          <a:rPr lang="en-US" sz="1400" b="0" i="0" spc="150" smtClean="0">
                            <a:solidFill>
                              <a:schemeClr val="bg1"/>
                            </a:solidFill>
                            <a:latin typeface="Cambria Math" panose="02040503050406030204" pitchFamily="18" charset="0"/>
                            <a:ea typeface="Cambria Math" panose="02040503050406030204" pitchFamily="18" charset="0"/>
                          </a:rPr>
                          <m:t>]≡</m:t>
                        </m:r>
                        <m:r>
                          <a:rPr lang="en-US" sz="1400">
                            <a:solidFill>
                              <a:schemeClr val="bg1"/>
                            </a:solidFill>
                            <a:latin typeface="Cambria Math"/>
                            <a:ea typeface="Cambria Math"/>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𝐜𝐬</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e>
                            </m:d>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ndParaRPr>
                </a:p>
              </p:txBody>
            </p:sp>
          </mc:Choice>
          <mc:Fallback xmlns="">
            <p:sp>
              <p:nvSpPr>
                <p:cNvPr id="27" name="TextBox 26">
                  <a:extLst>
                    <a:ext uri="{FF2B5EF4-FFF2-40B4-BE49-F238E27FC236}">
                      <a16:creationId xmlns:a16="http://schemas.microsoft.com/office/drawing/2014/main" id="{B5B09942-25C8-4311-9D8D-C19182F77162}"/>
                    </a:ext>
                  </a:extLst>
                </p:cNvPr>
                <p:cNvSpPr txBox="1">
                  <a:spLocks noRot="1" noChangeAspect="1" noMove="1" noResize="1" noEditPoints="1" noAdjustHandles="1" noChangeArrowheads="1" noChangeShapeType="1" noTextEdit="1"/>
                </p:cNvSpPr>
                <p:nvPr/>
              </p:nvSpPr>
              <p:spPr>
                <a:xfrm>
                  <a:off x="537866" y="4417883"/>
                  <a:ext cx="2422651" cy="278970"/>
                </a:xfrm>
                <a:prstGeom prst="rect">
                  <a:avLst/>
                </a:prstGeom>
                <a:blipFill>
                  <a:blip r:embed="rId9"/>
                  <a:stretch>
                    <a:fillRect l="-4534" t="-13158" r="-377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47E6A1B-F1A3-4582-A3BC-51ED103E5ABC}"/>
                    </a:ext>
                  </a:extLst>
                </p:cNvPr>
                <p:cNvSpPr txBox="1"/>
                <p:nvPr/>
              </p:nvSpPr>
              <p:spPr>
                <a:xfrm>
                  <a:off x="537866" y="4074653"/>
                  <a:ext cx="4898777"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Current Sharing Temperature</a:t>
                  </a:r>
                </a:p>
                <a:p>
                  <a14:m>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𝑐𝑠</m:t>
                          </m:r>
                        </m:sub>
                      </m:sSub>
                      <m:r>
                        <a:rPr lang="en-US" sz="1400" b="0" i="0" spc="100" smtClean="0">
                          <a:solidFill>
                            <a:schemeClr val="bg1"/>
                          </a:solidFill>
                          <a:latin typeface="Cambria Math" panose="02040503050406030204" pitchFamily="18" charset="0"/>
                          <a:ea typeface="Cambria Math" panose="02040503050406030204" pitchFamily="18" charset="0"/>
                        </a:rPr>
                        <m:t>[</m:t>
                      </m:r>
                      <m:r>
                        <m:rPr>
                          <m:sty m:val="p"/>
                        </m:rPr>
                        <a:rPr lang="en-US" sz="1400" b="0" i="0" spc="100" smtClean="0">
                          <a:solidFill>
                            <a:schemeClr val="bg1"/>
                          </a:solidFill>
                          <a:latin typeface="Cambria Math" panose="02040503050406030204" pitchFamily="18" charset="0"/>
                          <a:ea typeface="Cambria Math" panose="02040503050406030204" pitchFamily="18" charset="0"/>
                        </a:rPr>
                        <m:t>K</m:t>
                      </m:r>
                      <m:r>
                        <a:rPr lang="en-US" sz="1400" b="0" i="0" spc="100" smtClean="0">
                          <a:solidFill>
                            <a:schemeClr val="bg1"/>
                          </a:solidFill>
                          <a:latin typeface="Cambria Math" panose="02040503050406030204" pitchFamily="18" charset="0"/>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r>
                        <a:rPr lang="en-US" sz="1400">
                          <a:solidFill>
                            <a:schemeClr val="bg1"/>
                          </a:solidFill>
                          <a:latin typeface="Cambria Math"/>
                          <a:ea typeface="Cambria Math"/>
                        </a:rPr>
                        <m:t>∙</m:t>
                      </m:r>
                      <m:d>
                        <m:dPr>
                          <m:begChr m:val="["/>
                          <m:endChr m:val="]"/>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a14:m>
                  <a:r>
                    <a:rPr lang="en-US" sz="1400" dirty="0">
                      <a:solidFill>
                        <a:schemeClr val="bg1"/>
                      </a:solidFill>
                    </a:rPr>
                    <a:t>	</a:t>
                  </a:r>
                  <a:r>
                    <a:rPr lang="en-US" sz="1100" dirty="0">
                      <a:solidFill>
                        <a:srgbClr val="4C4184"/>
                      </a:solidFill>
                      <a:ea typeface="Cambria Math" panose="02040503050406030204" pitchFamily="18" charset="0"/>
                    </a:rPr>
                    <a:t> {linear dependence is common}</a:t>
                  </a:r>
                  <a:endParaRPr lang="en-US" sz="1400" dirty="0">
                    <a:solidFill>
                      <a:schemeClr val="bg1"/>
                    </a:solidFill>
                  </a:endParaRPr>
                </a:p>
              </p:txBody>
            </p:sp>
          </mc:Choice>
          <mc:Fallback xmlns="">
            <p:sp>
              <p:nvSpPr>
                <p:cNvPr id="28" name="TextBox 27">
                  <a:extLst>
                    <a:ext uri="{FF2B5EF4-FFF2-40B4-BE49-F238E27FC236}">
                      <a16:creationId xmlns:a16="http://schemas.microsoft.com/office/drawing/2014/main" id="{847E6A1B-F1A3-4582-A3BC-51ED103E5ABC}"/>
                    </a:ext>
                  </a:extLst>
                </p:cNvPr>
                <p:cNvSpPr txBox="1">
                  <a:spLocks noRot="1" noChangeAspect="1" noMove="1" noResize="1" noEditPoints="1" noAdjustHandles="1" noChangeArrowheads="1" noChangeShapeType="1" noTextEdit="1"/>
                </p:cNvSpPr>
                <p:nvPr/>
              </p:nvSpPr>
              <p:spPr>
                <a:xfrm>
                  <a:off x="537866" y="4074653"/>
                  <a:ext cx="4898777" cy="278970"/>
                </a:xfrm>
                <a:prstGeom prst="rect">
                  <a:avLst/>
                </a:prstGeom>
                <a:blipFill>
                  <a:blip r:embed="rId10"/>
                  <a:stretch>
                    <a:fillRect l="-2239" t="-13158" r="-746" b="-11842"/>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513434CB-2CF6-4A55-A018-946C8DCB16CE}"/>
              </a:ext>
            </a:extLst>
          </p:cNvPr>
          <p:cNvGrpSpPr/>
          <p:nvPr/>
        </p:nvGrpSpPr>
        <p:grpSpPr>
          <a:xfrm>
            <a:off x="693490" y="1644083"/>
            <a:ext cx="5009803" cy="2676122"/>
            <a:chOff x="76200" y="939596"/>
            <a:chExt cx="5009803" cy="2676122"/>
          </a:xfrm>
        </p:grpSpPr>
        <p:pic>
          <p:nvPicPr>
            <p:cNvPr id="39" name="Picture 3">
              <a:extLst>
                <a:ext uri="{FF2B5EF4-FFF2-40B4-BE49-F238E27FC236}">
                  <a16:creationId xmlns:a16="http://schemas.microsoft.com/office/drawing/2014/main" id="{45857921-FC98-44A3-8A28-8A418774A52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76200" y="1138266"/>
              <a:ext cx="3886200" cy="247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a:extLst>
                <a:ext uri="{FF2B5EF4-FFF2-40B4-BE49-F238E27FC236}">
                  <a16:creationId xmlns:a16="http://schemas.microsoft.com/office/drawing/2014/main" id="{B0A67345-4DCC-44A2-ADD3-DCCE1D2603EE}"/>
                </a:ext>
              </a:extLst>
            </p:cNvPr>
            <p:cNvSpPr txBox="1"/>
            <p:nvPr/>
          </p:nvSpPr>
          <p:spPr>
            <a:xfrm>
              <a:off x="3888666" y="2020831"/>
              <a:ext cx="1069524"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3A5DAE"/>
                  </a:solidFill>
                  <a:ea typeface="Open Sans" panose="020B0606030504020204" pitchFamily="34" charset="0"/>
                  <a:cs typeface="Open Sans" panose="020B0606030504020204" pitchFamily="34" charset="0"/>
                </a:rPr>
                <a:t>Nb</a:t>
              </a:r>
              <a:r>
                <a:rPr lang="en-US" sz="2400" baseline="-25000" dirty="0">
                  <a:solidFill>
                    <a:srgbClr val="3A5DAE"/>
                  </a:solidFill>
                  <a:ea typeface="Open Sans" panose="020B0606030504020204" pitchFamily="34" charset="0"/>
                  <a:cs typeface="Open Sans" panose="020B0606030504020204" pitchFamily="34" charset="0"/>
                </a:rPr>
                <a:t>3</a:t>
              </a:r>
              <a:r>
                <a:rPr lang="en-US" sz="2400" dirty="0">
                  <a:solidFill>
                    <a:srgbClr val="3A5DAE"/>
                  </a:solidFill>
                  <a:ea typeface="Open Sans" panose="020B0606030504020204" pitchFamily="34" charset="0"/>
                  <a:cs typeface="Open Sans" panose="020B0606030504020204" pitchFamily="34" charset="0"/>
                </a:rPr>
                <a:t>Sn</a:t>
              </a:r>
            </a:p>
          </p:txBody>
        </p:sp>
        <p:sp>
          <p:nvSpPr>
            <p:cNvPr id="41" name="TextBox 40">
              <a:extLst>
                <a:ext uri="{FF2B5EF4-FFF2-40B4-BE49-F238E27FC236}">
                  <a16:creationId xmlns:a16="http://schemas.microsoft.com/office/drawing/2014/main" id="{20787626-B133-4851-B25A-DB5A95058D68}"/>
                </a:ext>
              </a:extLst>
            </p:cNvPr>
            <p:cNvSpPr txBox="1"/>
            <p:nvPr/>
          </p:nvSpPr>
          <p:spPr>
            <a:xfrm>
              <a:off x="3838546" y="1304322"/>
              <a:ext cx="12474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ea typeface="Open Sans" panose="020B0606030504020204" pitchFamily="34" charset="0"/>
                  <a:cs typeface="Open Sans" panose="020B0606030504020204" pitchFamily="34" charset="0"/>
                </a:rPr>
                <a:t>Bi-2212</a:t>
              </a:r>
            </a:p>
          </p:txBody>
        </p:sp>
        <p:sp>
          <p:nvSpPr>
            <p:cNvPr id="50" name="TextBox 49">
              <a:extLst>
                <a:ext uri="{FF2B5EF4-FFF2-40B4-BE49-F238E27FC236}">
                  <a16:creationId xmlns:a16="http://schemas.microsoft.com/office/drawing/2014/main" id="{425A1B43-B85B-4DA5-B8CA-6E3BEE74F464}"/>
                </a:ext>
              </a:extLst>
            </p:cNvPr>
            <p:cNvSpPr txBox="1"/>
            <p:nvPr/>
          </p:nvSpPr>
          <p:spPr>
            <a:xfrm>
              <a:off x="3888666" y="939596"/>
              <a:ext cx="567784"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7D60A0"/>
                  </a:solidFill>
                  <a:ea typeface="Open Sans" panose="020B0606030504020204" pitchFamily="34" charset="0"/>
                  <a:cs typeface="Open Sans" panose="020B0606030504020204" pitchFamily="34" charset="0"/>
                </a:rPr>
                <a:t>Cu</a:t>
              </a:r>
            </a:p>
          </p:txBody>
        </p:sp>
      </p:grpSp>
      <p:pic>
        <p:nvPicPr>
          <p:cNvPr id="42" name="Picture 2">
            <a:extLst>
              <a:ext uri="{FF2B5EF4-FFF2-40B4-BE49-F238E27FC236}">
                <a16:creationId xmlns:a16="http://schemas.microsoft.com/office/drawing/2014/main" id="{A0D4D18A-5593-44E1-8875-AA972E0EB7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091095" y="1632793"/>
            <a:ext cx="2030814" cy="13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8B810EDF-D4A1-449F-B92B-9032EDC7E13E}"/>
              </a:ext>
            </a:extLst>
          </p:cNvPr>
          <p:cNvSpPr>
            <a:spLocks noGrp="1"/>
          </p:cNvSpPr>
          <p:nvPr>
            <p:ph type="sldNum" sz="quarter" idx="12"/>
          </p:nvPr>
        </p:nvSpPr>
        <p:spPr/>
        <p:txBody>
          <a:bodyPr/>
          <a:lstStyle/>
          <a:p>
            <a:fld id="{5F4C9F40-B079-4B71-A627-7266DFEA7F03}" type="slidenum">
              <a:rPr lang="en-US" smtClean="0"/>
              <a:t>3</a:t>
            </a:fld>
            <a:endParaRPr lang="en-US" dirty="0"/>
          </a:p>
        </p:txBody>
      </p:sp>
      <p:pic>
        <p:nvPicPr>
          <p:cNvPr id="7" name="Picture 6" descr="A close up of a map&#10;&#10;Description automatically generated">
            <a:extLst>
              <a:ext uri="{FF2B5EF4-FFF2-40B4-BE49-F238E27FC236}">
                <a16:creationId xmlns:a16="http://schemas.microsoft.com/office/drawing/2014/main" id="{7C9BF546-DEA5-4D76-8827-78A206BEC81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00169" y="4083687"/>
            <a:ext cx="12192000" cy="4619294"/>
          </a:xfrm>
          <a:prstGeom prst="rect">
            <a:avLst/>
          </a:prstGeom>
        </p:spPr>
      </p:pic>
      <p:pic>
        <p:nvPicPr>
          <p:cNvPr id="30" name="Picture 29" descr="A close up of a map&#10;&#10;Description automatically generated">
            <a:extLst>
              <a:ext uri="{FF2B5EF4-FFF2-40B4-BE49-F238E27FC236}">
                <a16:creationId xmlns:a16="http://schemas.microsoft.com/office/drawing/2014/main" id="{162FF10A-172C-461A-BC88-A8C1EA8AD12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43796"/>
          <a:stretch/>
        </p:blipFill>
        <p:spPr>
          <a:xfrm>
            <a:off x="15264314" y="-358816"/>
            <a:ext cx="5059550" cy="3410712"/>
          </a:xfrm>
          <a:prstGeom prst="rect">
            <a:avLst/>
          </a:prstGeom>
        </p:spPr>
      </p:pic>
      <p:cxnSp>
        <p:nvCxnSpPr>
          <p:cNvPr id="43" name="Straight Arrow Connector 42">
            <a:extLst>
              <a:ext uri="{FF2B5EF4-FFF2-40B4-BE49-F238E27FC236}">
                <a16:creationId xmlns:a16="http://schemas.microsoft.com/office/drawing/2014/main" id="{EA4333C6-100D-4F0B-889C-05090D5A4911}"/>
              </a:ext>
            </a:extLst>
          </p:cNvPr>
          <p:cNvCxnSpPr>
            <a:cxnSpLocks/>
          </p:cNvCxnSpPr>
          <p:nvPr/>
        </p:nvCxnSpPr>
        <p:spPr>
          <a:xfrm flipV="1">
            <a:off x="7498555" y="3873626"/>
            <a:ext cx="0" cy="390684"/>
          </a:xfrm>
          <a:prstGeom prst="straightConnector1">
            <a:avLst/>
          </a:prstGeom>
          <a:ln>
            <a:solidFill>
              <a:srgbClr val="7D60A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EED3014-6858-46E9-9BF7-F4A4438CDC1F}"/>
              </a:ext>
            </a:extLst>
          </p:cNvPr>
          <p:cNvCxnSpPr>
            <a:cxnSpLocks/>
          </p:cNvCxnSpPr>
          <p:nvPr/>
        </p:nvCxnSpPr>
        <p:spPr>
          <a:xfrm>
            <a:off x="7498555" y="3873626"/>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FF978DC-77BC-481C-B02E-BA65CA24F324}"/>
              </a:ext>
            </a:extLst>
          </p:cNvPr>
          <p:cNvCxnSpPr>
            <a:cxnSpLocks/>
          </p:cNvCxnSpPr>
          <p:nvPr/>
        </p:nvCxnSpPr>
        <p:spPr>
          <a:xfrm>
            <a:off x="7498555" y="4240514"/>
            <a:ext cx="139035" cy="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6E201BC1-BF5E-40FD-861C-029D62348256}"/>
              </a:ext>
            </a:extLst>
          </p:cNvPr>
          <p:cNvSpPr txBox="1"/>
          <p:nvPr/>
        </p:nvSpPr>
        <p:spPr>
          <a:xfrm>
            <a:off x="7783665" y="3962635"/>
            <a:ext cx="941796" cy="461665"/>
          </a:xfrm>
          <a:prstGeom prst="rect">
            <a:avLst/>
          </a:prstGeom>
          <a:noFill/>
        </p:spPr>
        <p:txBody>
          <a:bodyPr wrap="none" rtlCol="0">
            <a:spAutoFit/>
          </a:bodyPr>
          <a:lstStyle/>
          <a:p>
            <a:pPr eaLnBrk="0" fontAlgn="base" hangingPunct="0">
              <a:spcBef>
                <a:spcPct val="0"/>
              </a:spcBef>
              <a:spcAft>
                <a:spcPct val="0"/>
              </a:spcAft>
            </a:pPr>
            <a:r>
              <a:rPr lang="en-US" sz="2400" dirty="0" err="1">
                <a:solidFill>
                  <a:srgbClr val="7D60A0"/>
                </a:solidFill>
                <a:ea typeface="Open Sans" panose="020B0606030504020204" pitchFamily="34" charset="0"/>
                <a:cs typeface="Open Sans" panose="020B0606030504020204" pitchFamily="34" charset="0"/>
              </a:rPr>
              <a:t>Nb-Ti</a:t>
            </a:r>
            <a:endParaRPr lang="en-US" sz="2400" dirty="0">
              <a:solidFill>
                <a:srgbClr val="7D60A0"/>
              </a:solidFill>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CAD3D981-01B8-4D58-B68F-3909754F1C52}"/>
              </a:ext>
            </a:extLst>
          </p:cNvPr>
          <p:cNvSpPr txBox="1"/>
          <p:nvPr/>
        </p:nvSpPr>
        <p:spPr>
          <a:xfrm>
            <a:off x="9215218" y="4033477"/>
            <a:ext cx="1069524"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3A5DAE"/>
                </a:solidFill>
                <a:ea typeface="Open Sans" panose="020B0606030504020204" pitchFamily="34" charset="0"/>
                <a:cs typeface="Open Sans" panose="020B0606030504020204" pitchFamily="34" charset="0"/>
              </a:rPr>
              <a:t>Nb</a:t>
            </a:r>
            <a:r>
              <a:rPr lang="en-US" sz="2400" baseline="-25000" dirty="0">
                <a:solidFill>
                  <a:srgbClr val="3A5DAE"/>
                </a:solidFill>
                <a:ea typeface="Open Sans" panose="020B0606030504020204" pitchFamily="34" charset="0"/>
                <a:cs typeface="Open Sans" panose="020B0606030504020204" pitchFamily="34" charset="0"/>
              </a:rPr>
              <a:t>3</a:t>
            </a:r>
            <a:r>
              <a:rPr lang="en-US" sz="2400" dirty="0">
                <a:solidFill>
                  <a:srgbClr val="3A5DAE"/>
                </a:solidFill>
                <a:ea typeface="Open Sans" panose="020B0606030504020204" pitchFamily="34" charset="0"/>
                <a:cs typeface="Open Sans" panose="020B0606030504020204" pitchFamily="34" charset="0"/>
              </a:rPr>
              <a:t>Sn</a:t>
            </a:r>
          </a:p>
        </p:txBody>
      </p:sp>
      <p:sp>
        <p:nvSpPr>
          <p:cNvPr id="53" name="TextBox 52">
            <a:extLst>
              <a:ext uri="{FF2B5EF4-FFF2-40B4-BE49-F238E27FC236}">
                <a16:creationId xmlns:a16="http://schemas.microsoft.com/office/drawing/2014/main" id="{223F17A9-63E6-4AF9-A090-49D3B1BC34BA}"/>
              </a:ext>
            </a:extLst>
          </p:cNvPr>
          <p:cNvSpPr txBox="1"/>
          <p:nvPr/>
        </p:nvSpPr>
        <p:spPr>
          <a:xfrm>
            <a:off x="7721765" y="2228578"/>
            <a:ext cx="12474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ea typeface="Open Sans" panose="020B0606030504020204" pitchFamily="34" charset="0"/>
                <a:cs typeface="Open Sans" panose="020B0606030504020204" pitchFamily="34" charset="0"/>
              </a:rPr>
              <a:t>Bi-2212</a:t>
            </a:r>
          </a:p>
        </p:txBody>
      </p:sp>
      <p:pic>
        <p:nvPicPr>
          <p:cNvPr id="55" name="Picture 54" descr="A close up of a map&#10;&#10;Description automatically generated">
            <a:extLst>
              <a:ext uri="{FF2B5EF4-FFF2-40B4-BE49-F238E27FC236}">
                <a16:creationId xmlns:a16="http://schemas.microsoft.com/office/drawing/2014/main" id="{F5E17AB1-9BCD-4644-9CDD-8C47BAB5F89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827"/>
          <a:stretch/>
        </p:blipFill>
        <p:spPr>
          <a:xfrm>
            <a:off x="208169" y="7143756"/>
            <a:ext cx="6848614" cy="4619294"/>
          </a:xfrm>
          <a:prstGeom prst="rect">
            <a:avLst/>
          </a:prstGeom>
        </p:spPr>
      </p:pic>
    </p:spTree>
    <p:extLst>
      <p:ext uri="{BB962C8B-B14F-4D97-AF65-F5344CB8AC3E}">
        <p14:creationId xmlns:p14="http://schemas.microsoft.com/office/powerpoint/2010/main" val="15239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26" presetClass="emph" presetSubtype="0" fill="hold" nodeType="with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26" presetClass="emph" presetSubtype="0" fill="hold" nodeType="withEffect">
                                  <p:stCondLst>
                                    <p:cond delay="0"/>
                                  </p:stCondLst>
                                  <p:childTnLst>
                                    <p:animEffect transition="out" filter="fade">
                                      <p:cBhvr>
                                        <p:cTn id="51" dur="500" tmFilter="0, 0; .2, .5; .8, .5; 1, 0"/>
                                        <p:tgtEl>
                                          <p:spTgt spid="43"/>
                                        </p:tgtEl>
                                      </p:cBhvr>
                                    </p:animEffect>
                                    <p:animScale>
                                      <p:cBhvr>
                                        <p:cTn id="52" dur="250" autoRev="1" fill="hold"/>
                                        <p:tgtEl>
                                          <p:spTgt spid="43"/>
                                        </p:tgtEl>
                                      </p:cBhvr>
                                      <p:by x="105000" y="105000"/>
                                    </p:animScale>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4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90" y="127000"/>
            <a:ext cx="10805020" cy="1097280"/>
          </a:xfrm>
        </p:spPr>
        <p:txBody>
          <a:bodyPr>
            <a:normAutofit/>
          </a:bodyPr>
          <a:lstStyle/>
          <a:p>
            <a:pPr algn="ctr"/>
            <a:r>
              <a:rPr lang="en-US" sz="3200" dirty="0"/>
              <a:t>Bi-2212 is Like a Higher Field Nb</a:t>
            </a:r>
            <a:r>
              <a:rPr lang="en-US" sz="3200" baseline="-25000" dirty="0"/>
              <a:t>3</a:t>
            </a:r>
            <a:r>
              <a:rPr lang="en-US" sz="3200" dirty="0"/>
              <a:t>Sn with More Current Sharing</a:t>
            </a:r>
          </a:p>
        </p:txBody>
      </p:sp>
      <p:pic>
        <p:nvPicPr>
          <p:cNvPr id="6" name="Picture 5">
            <a:extLst>
              <a:ext uri="{FF2B5EF4-FFF2-40B4-BE49-F238E27FC236}">
                <a16:creationId xmlns:a16="http://schemas.microsoft.com/office/drawing/2014/main" id="{E7F7B913-2810-4F99-B1E3-BFA38DAA848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7054" y="1496078"/>
            <a:ext cx="5057572" cy="3410712"/>
          </a:xfrm>
          <a:prstGeom prst="rect">
            <a:avLst/>
          </a:prstGeom>
        </p:spPr>
      </p:pic>
      <p:cxnSp>
        <p:nvCxnSpPr>
          <p:cNvPr id="7" name="Straight Connector 6">
            <a:extLst>
              <a:ext uri="{FF2B5EF4-FFF2-40B4-BE49-F238E27FC236}">
                <a16:creationId xmlns:a16="http://schemas.microsoft.com/office/drawing/2014/main" id="{079AD7A9-7228-43F8-9485-166E30D8B3DA}"/>
              </a:ext>
            </a:extLst>
          </p:cNvPr>
          <p:cNvCxnSpPr>
            <a:cxnSpLocks/>
          </p:cNvCxnSpPr>
          <p:nvPr/>
        </p:nvCxnSpPr>
        <p:spPr>
          <a:xfrm>
            <a:off x="6650182" y="3505682"/>
            <a:ext cx="3950582" cy="0"/>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pic>
        <p:nvPicPr>
          <p:cNvPr id="11" name="Picture 2">
            <a:extLst>
              <a:ext uri="{FF2B5EF4-FFF2-40B4-BE49-F238E27FC236}">
                <a16:creationId xmlns:a16="http://schemas.microsoft.com/office/drawing/2014/main" id="{E2DE9559-D92E-4610-A467-9014A21C3D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56" t="23638" b="26246"/>
          <a:stretch/>
        </p:blipFill>
        <p:spPr bwMode="auto">
          <a:xfrm>
            <a:off x="12913860" y="1983368"/>
            <a:ext cx="1471231"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4278E088-7CC7-40D3-9631-D253D8E18B78}"/>
              </a:ext>
            </a:extLst>
          </p:cNvPr>
          <p:cNvSpPr txBox="1"/>
          <p:nvPr/>
        </p:nvSpPr>
        <p:spPr>
          <a:xfrm>
            <a:off x="6096001" y="1921844"/>
            <a:ext cx="521204" cy="176972"/>
          </a:xfrm>
          <a:prstGeom prst="rect">
            <a:avLst/>
          </a:prstGeom>
          <a:solidFill>
            <a:schemeClr val="tx1"/>
          </a:solidFill>
        </p:spPr>
        <p:txBody>
          <a:bodyPr wrap="square" lIns="0" tIns="0" rIns="0" bIns="0" rtlCol="0">
            <a:spAutoFit/>
          </a:bodyPr>
          <a:lstStyle/>
          <a:p>
            <a:pPr algn="r"/>
            <a:r>
              <a:rPr lang="en-US" sz="1150" dirty="0">
                <a:solidFill>
                  <a:srgbClr val="777F8A"/>
                </a:solidFill>
                <a:latin typeface="Open Sans" panose="020B0606030504020204" pitchFamily="34" charset="0"/>
                <a:ea typeface="Open Sans" panose="020B0606030504020204" pitchFamily="34" charset="0"/>
                <a:cs typeface="Open Sans" panose="020B0606030504020204" pitchFamily="34" charset="0"/>
              </a:rPr>
              <a:t>10,000</a:t>
            </a: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975953321"/>
                  </p:ext>
                </p:extLst>
              </p:nvPr>
            </p:nvGraphicFramePr>
            <p:xfrm>
              <a:off x="11001577" y="2789533"/>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i="1" smtClean="0">
                                        <a:solidFill>
                                          <a:srgbClr val="FF0000"/>
                                        </a:solidFill>
                                        <a:latin typeface="Cambria Math" panose="02040503050406030204" pitchFamily="18" charset="0"/>
                                      </a:rPr>
                                      <m:t>𝐼</m:t>
                                    </m:r>
                                  </m:num>
                                  <m:den>
                                    <m:sSub>
                                      <m:sSubPr>
                                        <m:ctrlPr>
                                          <a:rPr lang="en-US" sz="900" i="1" smtClean="0">
                                            <a:solidFill>
                                              <a:srgbClr val="FF0000"/>
                                            </a:solidFill>
                                            <a:latin typeface="Cambria Math" panose="02040503050406030204" pitchFamily="18" charset="0"/>
                                          </a:rPr>
                                        </m:ctrlPr>
                                      </m:sSubPr>
                                      <m:e>
                                        <m:r>
                                          <a:rPr lang="en-US" sz="900" b="0" i="1" smtClean="0">
                                            <a:solidFill>
                                              <a:srgbClr val="FF0000"/>
                                            </a:solidFill>
                                            <a:latin typeface="Cambria Math" panose="02040503050406030204" pitchFamily="18" charset="0"/>
                                          </a:rPr>
                                          <m:t>𝐼</m:t>
                                        </m:r>
                                      </m:e>
                                      <m:sub>
                                        <m:r>
                                          <a:rPr lang="en-US" sz="900" b="0" i="1" smtClean="0">
                                            <a:solidFill>
                                              <a:srgbClr val="FF0000"/>
                                            </a:solidFill>
                                            <a:latin typeface="Cambria Math" panose="02040503050406030204" pitchFamily="18" charset="0"/>
                                          </a:rPr>
                                          <m:t>𝐶</m:t>
                                        </m:r>
                                      </m:sub>
                                    </m:sSub>
                                  </m:den>
                                </m:f>
                              </m:oMath>
                            </m:oMathPara>
                          </a14:m>
                          <a:endParaRPr lang="en-US" sz="900"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5240762"/>
                      </a:ext>
                    </a:extLst>
                  </a:tr>
                  <a:tr h="9144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9144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Choice>
        <mc:Fallback>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975953321"/>
                  </p:ext>
                </p:extLst>
              </p:nvPr>
            </p:nvGraphicFramePr>
            <p:xfrm>
              <a:off x="11001577" y="2789533"/>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4"/>
                          <a:stretch>
                            <a:fillRect l="-1389" t="-1667" r="-2778" b="-230000"/>
                          </a:stretch>
                        </a:blipFill>
                      </a:tcPr>
                    </a:tc>
                    <a:extLst>
                      <a:ext uri="{0D108BD9-81ED-4DB2-BD59-A6C34878D82A}">
                        <a16:rowId xmlns:a16="http://schemas.microsoft.com/office/drawing/2014/main" val="185240762"/>
                      </a:ext>
                    </a:extLst>
                  </a:tr>
                  <a:tr h="13716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13716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Fallback>
      </mc:AlternateContent>
      <p:cxnSp>
        <p:nvCxnSpPr>
          <p:cNvPr id="14" name="Straight Arrow Connector 13">
            <a:extLst>
              <a:ext uri="{FF2B5EF4-FFF2-40B4-BE49-F238E27FC236}">
                <a16:creationId xmlns:a16="http://schemas.microsoft.com/office/drawing/2014/main" id="{5F9F3287-E31C-4A44-B9D3-6ED74C171D55}"/>
              </a:ext>
            </a:extLst>
          </p:cNvPr>
          <p:cNvCxnSpPr>
            <a:cxnSpLocks/>
          </p:cNvCxnSpPr>
          <p:nvPr/>
        </p:nvCxnSpPr>
        <p:spPr>
          <a:xfrm>
            <a:off x="10539309" y="3201434"/>
            <a:ext cx="0" cy="512045"/>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F83E33-B61E-43C4-B20C-E198886D2951}"/>
              </a:ext>
            </a:extLst>
          </p:cNvPr>
          <p:cNvSpPr txBox="1"/>
          <p:nvPr/>
        </p:nvSpPr>
        <p:spPr>
          <a:xfrm>
            <a:off x="10137936" y="3784048"/>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5C4EFA-5904-4E55-96C9-8A69DEB433F3}"/>
                  </a:ext>
                </a:extLst>
              </p:cNvPr>
              <p:cNvSpPr txBox="1"/>
              <p:nvPr/>
            </p:nvSpPr>
            <p:spPr>
              <a:xfrm>
                <a:off x="10312215" y="2901016"/>
                <a:ext cx="259943" cy="274434"/>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𝑞</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6" name="TextBox 15">
                <a:extLst>
                  <a:ext uri="{FF2B5EF4-FFF2-40B4-BE49-F238E27FC236}">
                    <a16:creationId xmlns:a16="http://schemas.microsoft.com/office/drawing/2014/main" id="{B75C4EFA-5904-4E55-96C9-8A69DEB433F3}"/>
                  </a:ext>
                </a:extLst>
              </p:cNvPr>
              <p:cNvSpPr txBox="1">
                <a:spLocks noRot="1" noChangeAspect="1" noMove="1" noResize="1" noEditPoints="1" noAdjustHandles="1" noChangeArrowheads="1" noChangeShapeType="1" noTextEdit="1"/>
              </p:cNvSpPr>
              <p:nvPr/>
            </p:nvSpPr>
            <p:spPr>
              <a:xfrm>
                <a:off x="10312215" y="2901016"/>
                <a:ext cx="259943" cy="274434"/>
              </a:xfrm>
              <a:prstGeom prst="rect">
                <a:avLst/>
              </a:prstGeom>
              <a:blipFill>
                <a:blip r:embed="rId5"/>
                <a:stretch>
                  <a:fillRect l="-1904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4CD01D-F890-4035-B3C8-0B8A0D37D8E9}"/>
                  </a:ext>
                </a:extLst>
              </p:cNvPr>
              <p:cNvSpPr txBox="1"/>
              <p:nvPr/>
            </p:nvSpPr>
            <p:spPr>
              <a:xfrm>
                <a:off x="9781626" y="3656321"/>
                <a:ext cx="316176" cy="255455"/>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𝑐𝑠</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7" name="TextBox 16">
                <a:extLst>
                  <a:ext uri="{FF2B5EF4-FFF2-40B4-BE49-F238E27FC236}">
                    <a16:creationId xmlns:a16="http://schemas.microsoft.com/office/drawing/2014/main" id="{DD4CD01D-F890-4035-B3C8-0B8A0D37D8E9}"/>
                  </a:ext>
                </a:extLst>
              </p:cNvPr>
              <p:cNvSpPr txBox="1">
                <a:spLocks noRot="1" noChangeAspect="1" noMove="1" noResize="1" noEditPoints="1" noAdjustHandles="1" noChangeArrowheads="1" noChangeShapeType="1" noTextEdit="1"/>
              </p:cNvSpPr>
              <p:nvPr/>
            </p:nvSpPr>
            <p:spPr>
              <a:xfrm>
                <a:off x="9781626" y="3656321"/>
                <a:ext cx="316176" cy="255455"/>
              </a:xfrm>
              <a:prstGeom prst="rect">
                <a:avLst/>
              </a:prstGeom>
              <a:blipFill>
                <a:blip r:embed="rId6"/>
                <a:stretch>
                  <a:fillRect l="-15686" b="-4762"/>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513434CB-2CF6-4A55-A018-946C8DCB16CE}"/>
              </a:ext>
            </a:extLst>
          </p:cNvPr>
          <p:cNvGrpSpPr/>
          <p:nvPr/>
        </p:nvGrpSpPr>
        <p:grpSpPr>
          <a:xfrm>
            <a:off x="693490" y="1819921"/>
            <a:ext cx="3886200" cy="2523116"/>
            <a:chOff x="76200" y="1115434"/>
            <a:chExt cx="3886200" cy="2523116"/>
          </a:xfrm>
        </p:grpSpPr>
        <p:pic>
          <p:nvPicPr>
            <p:cNvPr id="39" name="Picture 3">
              <a:extLst>
                <a:ext uri="{FF2B5EF4-FFF2-40B4-BE49-F238E27FC236}">
                  <a16:creationId xmlns:a16="http://schemas.microsoft.com/office/drawing/2014/main" id="{45857921-FC98-44A3-8A28-8A418774A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1115434"/>
              <a:ext cx="3886200" cy="252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a:extLst>
                <a:ext uri="{FF2B5EF4-FFF2-40B4-BE49-F238E27FC236}">
                  <a16:creationId xmlns:a16="http://schemas.microsoft.com/office/drawing/2014/main" id="{B0A67345-4DCC-44A2-ADD3-DCCE1D2603EE}"/>
                </a:ext>
              </a:extLst>
            </p:cNvPr>
            <p:cNvSpPr txBox="1"/>
            <p:nvPr/>
          </p:nvSpPr>
          <p:spPr>
            <a:xfrm>
              <a:off x="2562543" y="1119485"/>
              <a:ext cx="1069524"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3A5DAE"/>
                  </a:solidFill>
                  <a:ea typeface="Open Sans" panose="020B0606030504020204" pitchFamily="34" charset="0"/>
                  <a:cs typeface="Open Sans" panose="020B0606030504020204" pitchFamily="34" charset="0"/>
                </a:rPr>
                <a:t>Nb</a:t>
              </a:r>
              <a:r>
                <a:rPr lang="en-US" sz="2400" baseline="-25000" dirty="0">
                  <a:solidFill>
                    <a:srgbClr val="3A5DAE"/>
                  </a:solidFill>
                  <a:ea typeface="Open Sans" panose="020B0606030504020204" pitchFamily="34" charset="0"/>
                  <a:cs typeface="Open Sans" panose="020B0606030504020204" pitchFamily="34" charset="0"/>
                </a:rPr>
                <a:t>3</a:t>
              </a:r>
              <a:r>
                <a:rPr lang="en-US" sz="2400" dirty="0">
                  <a:solidFill>
                    <a:srgbClr val="3A5DAE"/>
                  </a:solidFill>
                  <a:ea typeface="Open Sans" panose="020B0606030504020204" pitchFamily="34" charset="0"/>
                  <a:cs typeface="Open Sans" panose="020B0606030504020204" pitchFamily="34" charset="0"/>
                </a:rPr>
                <a:t>Sn</a:t>
              </a:r>
            </a:p>
          </p:txBody>
        </p:sp>
        <p:sp>
          <p:nvSpPr>
            <p:cNvPr id="41" name="TextBox 40">
              <a:extLst>
                <a:ext uri="{FF2B5EF4-FFF2-40B4-BE49-F238E27FC236}">
                  <a16:creationId xmlns:a16="http://schemas.microsoft.com/office/drawing/2014/main" id="{20787626-B133-4851-B25A-DB5A95058D68}"/>
                </a:ext>
              </a:extLst>
            </p:cNvPr>
            <p:cNvSpPr txBox="1"/>
            <p:nvPr/>
          </p:nvSpPr>
          <p:spPr>
            <a:xfrm>
              <a:off x="2562543" y="2547625"/>
              <a:ext cx="12474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ea typeface="Open Sans" panose="020B0606030504020204" pitchFamily="34" charset="0"/>
                  <a:cs typeface="Open Sans" panose="020B0606030504020204" pitchFamily="34" charset="0"/>
                </a:rPr>
                <a:t>Bi-2212</a:t>
              </a:r>
            </a:p>
          </p:txBody>
        </p:sp>
      </p:grpSp>
      <p:pic>
        <p:nvPicPr>
          <p:cNvPr id="42" name="Picture 2">
            <a:extLst>
              <a:ext uri="{FF2B5EF4-FFF2-40B4-BE49-F238E27FC236}">
                <a16:creationId xmlns:a16="http://schemas.microsoft.com/office/drawing/2014/main" id="{A0D4D18A-5593-44E1-8875-AA972E0EB7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1114" y="1632793"/>
            <a:ext cx="2050777" cy="13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2">
            <a:extLst>
              <a:ext uri="{FF2B5EF4-FFF2-40B4-BE49-F238E27FC236}">
                <a16:creationId xmlns:a16="http://schemas.microsoft.com/office/drawing/2014/main" id="{57F0C5A2-FDD5-4793-B9C6-72074454C8A6}"/>
              </a:ext>
            </a:extLst>
          </p:cNvPr>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b="3131"/>
          <a:stretch/>
        </p:blipFill>
        <p:spPr bwMode="auto">
          <a:xfrm>
            <a:off x="648655" y="1704740"/>
            <a:ext cx="4083435" cy="2717475"/>
          </a:xfrm>
          <a:prstGeom prst="rect">
            <a:avLst/>
          </a:prstGeom>
          <a:solidFill>
            <a:sysClr val="window" lastClr="FFFFFF"/>
          </a:solidFill>
          <a:ln>
            <a:noFill/>
          </a:ln>
          <a:effectLst/>
          <a:extLst>
            <a:ext uri="{53640926-AAD7-44D8-BBD7-CCE9431645EC}">
              <a14:shadowObscured xmlns:a14="http://schemas.microsoft.com/office/drawing/2010/main"/>
            </a:ext>
          </a:extLst>
        </p:spPr>
      </p:pic>
      <p:sp>
        <p:nvSpPr>
          <p:cNvPr id="44" name="Rectangle 43">
            <a:extLst>
              <a:ext uri="{FF2B5EF4-FFF2-40B4-BE49-F238E27FC236}">
                <a16:creationId xmlns:a16="http://schemas.microsoft.com/office/drawing/2014/main" id="{C99AD6B0-DC4E-4E1E-92C3-28941D903ADC}"/>
              </a:ext>
            </a:extLst>
          </p:cNvPr>
          <p:cNvSpPr/>
          <p:nvPr/>
        </p:nvSpPr>
        <p:spPr>
          <a:xfrm>
            <a:off x="648654" y="1536793"/>
            <a:ext cx="4083436" cy="215444"/>
          </a:xfrm>
          <a:prstGeom prst="rect">
            <a:avLst/>
          </a:prstGeom>
          <a:solidFill>
            <a:sysClr val="window" lastClr="FFFFFF"/>
          </a:solidFill>
        </p:spPr>
        <p:txBody>
          <a:bodyPr wrap="squar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L. </a:t>
            </a:r>
            <a:r>
              <a:rPr kumimoji="0" lang="en-US" sz="700" b="0" i="0" u="none" strike="noStrike" kern="0" cap="none" spc="0" normalizeH="0" baseline="0" noProof="0" dirty="0" err="1">
                <a:ln>
                  <a:noFill/>
                </a:ln>
                <a:solidFill>
                  <a:srgbClr val="141313"/>
                </a:solidFill>
                <a:effectLst/>
                <a:uLnTx/>
                <a:uFillTx/>
                <a:latin typeface="Calibri" panose="020F0502020204030204" pitchFamily="34" charset="0"/>
              </a:rPr>
              <a:t>Bottura</a:t>
            </a: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 “Margin, Stability and Quench Models and Simulation,” presented at the 1st International School on Numerical Modeling for Applied Superconductivity, Lausanne, Switzerland, 23-Jun-2016.</a:t>
            </a:r>
          </a:p>
        </p:txBody>
      </p:sp>
      <p:cxnSp>
        <p:nvCxnSpPr>
          <p:cNvPr id="45" name="Straight Connector 44">
            <a:extLst>
              <a:ext uri="{FF2B5EF4-FFF2-40B4-BE49-F238E27FC236}">
                <a16:creationId xmlns:a16="http://schemas.microsoft.com/office/drawing/2014/main" id="{F657D173-5758-462F-A909-FE6938510CD4}"/>
              </a:ext>
            </a:extLst>
          </p:cNvPr>
          <p:cNvCxnSpPr/>
          <p:nvPr/>
        </p:nvCxnSpPr>
        <p:spPr>
          <a:xfrm>
            <a:off x="1258254" y="2346597"/>
            <a:ext cx="3200400" cy="0"/>
          </a:xfrm>
          <a:prstGeom prst="line">
            <a:avLst/>
          </a:prstGeom>
          <a:noFill/>
          <a:ln w="25400" cap="flat" cmpd="sng" algn="ctr">
            <a:solidFill>
              <a:srgbClr val="F79646"/>
            </a:solidFill>
            <a:prstDash val="dash"/>
          </a:ln>
          <a:effectLst>
            <a:outerShdw blurRad="40000" dist="20000" dir="5400000" rotWithShape="0">
              <a:srgbClr val="000000">
                <a:alpha val="38000"/>
              </a:srgbClr>
            </a:outerShdw>
          </a:effectLst>
        </p:spPr>
      </p:cxnSp>
      <p:sp>
        <p:nvSpPr>
          <p:cNvPr id="5" name="Slide Number Placeholder 4">
            <a:extLst>
              <a:ext uri="{FF2B5EF4-FFF2-40B4-BE49-F238E27FC236}">
                <a16:creationId xmlns:a16="http://schemas.microsoft.com/office/drawing/2014/main" id="{FB0B5049-7636-4291-B2EA-5C53B2AE48AD}"/>
              </a:ext>
            </a:extLst>
          </p:cNvPr>
          <p:cNvSpPr>
            <a:spLocks noGrp="1"/>
          </p:cNvSpPr>
          <p:nvPr>
            <p:ph type="sldNum" sz="quarter" idx="12"/>
          </p:nvPr>
        </p:nvSpPr>
        <p:spPr/>
        <p:txBody>
          <a:bodyPr/>
          <a:lstStyle/>
          <a:p>
            <a:fld id="{5F4C9F40-B079-4B71-A627-7266DFEA7F03}" type="slidenum">
              <a:rPr lang="en-US" smtClean="0"/>
              <a:t>4</a:t>
            </a:fld>
            <a:endParaRPr lang="en-US" dirty="0"/>
          </a:p>
        </p:txBody>
      </p:sp>
      <p:sp>
        <p:nvSpPr>
          <p:cNvPr id="29" name="Content Placeholder 2">
            <a:extLst>
              <a:ext uri="{FF2B5EF4-FFF2-40B4-BE49-F238E27FC236}">
                <a16:creationId xmlns:a16="http://schemas.microsoft.com/office/drawing/2014/main" id="{D3DFACA1-079D-4F8C-9321-97529A4E9782}"/>
              </a:ext>
            </a:extLst>
          </p:cNvPr>
          <p:cNvSpPr txBox="1">
            <a:spLocks/>
          </p:cNvSpPr>
          <p:nvPr/>
        </p:nvSpPr>
        <p:spPr>
          <a:xfrm>
            <a:off x="5118100" y="4973671"/>
            <a:ext cx="7014658" cy="1636868"/>
          </a:xfrm>
          <a:prstGeom prst="rect">
            <a:avLst/>
          </a:prstGeom>
          <a:solidFill>
            <a:schemeClr val="accent2"/>
          </a:solidFill>
        </p:spPr>
        <p:txBody>
          <a:bodyPr vert="horz" lIns="91440" tIns="45720" rIns="91440" bIns="45720" rtlCol="0">
            <a:normAutofit lnSpcReduction="100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spcBef>
                <a:spcPts val="600"/>
              </a:spcBef>
              <a:buClr>
                <a:schemeClr val="bg1"/>
              </a:buClr>
            </a:pPr>
            <a:r>
              <a:rPr lang="en-US" sz="1600" dirty="0"/>
              <a:t>A deposited heat of </a:t>
            </a:r>
            <a:r>
              <a:rPr lang="en-US" sz="1600" dirty="0" err="1"/>
              <a:t>e</a:t>
            </a:r>
            <a:r>
              <a:rPr lang="en-US" sz="1600" baseline="-25000" dirty="0" err="1"/>
              <a:t>CS</a:t>
            </a:r>
            <a:r>
              <a:rPr lang="en-US" sz="1600" dirty="0"/>
              <a:t> will generate dissipation and current sharing until fully normal for </a:t>
            </a:r>
            <a:r>
              <a:rPr lang="en-US" sz="1600" dirty="0">
                <a:solidFill>
                  <a:srgbClr val="4C4184"/>
                </a:solidFill>
              </a:rPr>
              <a:t>e</a:t>
            </a:r>
            <a:r>
              <a:rPr lang="en-US" sz="1600" baseline="-25000" dirty="0">
                <a:solidFill>
                  <a:srgbClr val="4C4184"/>
                </a:solidFill>
              </a:rPr>
              <a:t>q</a:t>
            </a:r>
            <a:r>
              <a:rPr lang="en-US" sz="1600" dirty="0">
                <a:solidFill>
                  <a:srgbClr val="4C4184"/>
                </a:solidFill>
              </a:rPr>
              <a:t> deposited</a:t>
            </a:r>
            <a:endParaRPr lang="en-US" sz="1600" dirty="0"/>
          </a:p>
          <a:p>
            <a:pPr lvl="1">
              <a:spcBef>
                <a:spcPts val="600"/>
              </a:spcBef>
              <a:buClr>
                <a:schemeClr val="bg1"/>
              </a:buClr>
              <a:buSzPct val="120000"/>
            </a:pPr>
            <a:r>
              <a:rPr lang="en-US" sz="1200" dirty="0"/>
              <a:t>Current sharing region ~5x larger for HTS (970 </a:t>
            </a:r>
            <a:r>
              <a:rPr lang="en-US" sz="1200" dirty="0" err="1"/>
              <a:t>mJ</a:t>
            </a:r>
            <a:r>
              <a:rPr lang="en-US" sz="1200" dirty="0"/>
              <a:t>) than LTS (180 </a:t>
            </a:r>
            <a:r>
              <a:rPr lang="en-US" sz="1200" dirty="0" err="1"/>
              <a:t>mJ</a:t>
            </a:r>
            <a:r>
              <a:rPr lang="en-US" sz="1200" dirty="0"/>
              <a:t>) at 10 T</a:t>
            </a:r>
          </a:p>
          <a:p>
            <a:pPr>
              <a:spcBef>
                <a:spcPts val="600"/>
              </a:spcBef>
              <a:buClr>
                <a:schemeClr val="bg1"/>
              </a:buClr>
            </a:pPr>
            <a:r>
              <a:rPr lang="en-US" sz="1600" dirty="0"/>
              <a:t>Bi-2212 </a:t>
            </a:r>
            <a:r>
              <a:rPr lang="en-US" sz="1600" dirty="0" err="1"/>
              <a:t>e</a:t>
            </a:r>
            <a:r>
              <a:rPr lang="en-US" sz="1600" baseline="-25000" dirty="0" err="1"/>
              <a:t>CS</a:t>
            </a:r>
            <a:r>
              <a:rPr lang="en-US" sz="1600" dirty="0"/>
              <a:t> at 30 T (or </a:t>
            </a:r>
            <a:r>
              <a:rPr lang="en-US" sz="1600" dirty="0">
                <a:solidFill>
                  <a:srgbClr val="4C4184"/>
                </a:solidFill>
              </a:rPr>
              <a:t>e</a:t>
            </a:r>
            <a:r>
              <a:rPr lang="en-US" sz="1600" baseline="-25000" dirty="0">
                <a:solidFill>
                  <a:srgbClr val="4C4184"/>
                </a:solidFill>
              </a:rPr>
              <a:t>q</a:t>
            </a:r>
            <a:r>
              <a:rPr lang="en-US" sz="1600" dirty="0">
                <a:solidFill>
                  <a:srgbClr val="4C4184"/>
                </a:solidFill>
              </a:rPr>
              <a:t> at 40 T)</a:t>
            </a:r>
            <a:r>
              <a:rPr lang="en-US" sz="1600" dirty="0"/>
              <a:t> same as Nb</a:t>
            </a:r>
            <a:r>
              <a:rPr lang="en-US" sz="1600" baseline="-25000" dirty="0"/>
              <a:t>3</a:t>
            </a:r>
            <a:r>
              <a:rPr lang="en-US" sz="1600" dirty="0"/>
              <a:t>Sn at 20 T</a:t>
            </a:r>
          </a:p>
          <a:p>
            <a:pPr>
              <a:spcBef>
                <a:spcPts val="600"/>
              </a:spcBef>
              <a:buClr>
                <a:schemeClr val="bg1"/>
              </a:buClr>
            </a:pPr>
            <a:r>
              <a:rPr lang="en-US" sz="1600" dirty="0"/>
              <a:t>An order of magnitude drop in margin from 5 T to 30 T for Bi2212 for quench margin</a:t>
            </a:r>
          </a:p>
        </p:txBody>
      </p:sp>
      <p:sp>
        <p:nvSpPr>
          <p:cNvPr id="32" name="TextBox 31">
            <a:extLst>
              <a:ext uri="{FF2B5EF4-FFF2-40B4-BE49-F238E27FC236}">
                <a16:creationId xmlns:a16="http://schemas.microsoft.com/office/drawing/2014/main" id="{123D1B3F-A4B4-4628-97C7-553AB945C246}"/>
              </a:ext>
            </a:extLst>
          </p:cNvPr>
          <p:cNvSpPr txBox="1"/>
          <p:nvPr/>
        </p:nvSpPr>
        <p:spPr>
          <a:xfrm>
            <a:off x="7783665" y="3962635"/>
            <a:ext cx="941796" cy="461665"/>
          </a:xfrm>
          <a:prstGeom prst="rect">
            <a:avLst/>
          </a:prstGeom>
          <a:noFill/>
        </p:spPr>
        <p:txBody>
          <a:bodyPr wrap="none" rtlCol="0">
            <a:spAutoFit/>
          </a:bodyPr>
          <a:lstStyle/>
          <a:p>
            <a:pPr eaLnBrk="0" fontAlgn="base" hangingPunct="0">
              <a:spcBef>
                <a:spcPct val="0"/>
              </a:spcBef>
              <a:spcAft>
                <a:spcPct val="0"/>
              </a:spcAft>
            </a:pPr>
            <a:r>
              <a:rPr lang="en-US" sz="2400" dirty="0" err="1">
                <a:solidFill>
                  <a:srgbClr val="7D017D"/>
                </a:solidFill>
                <a:ea typeface="Open Sans" panose="020B0606030504020204" pitchFamily="34" charset="0"/>
                <a:cs typeface="Open Sans" panose="020B0606030504020204" pitchFamily="34" charset="0"/>
              </a:rPr>
              <a:t>Nb-Ti</a:t>
            </a:r>
            <a:endParaRPr lang="en-US" sz="2400" dirty="0">
              <a:solidFill>
                <a:srgbClr val="7D017D"/>
              </a:solidFill>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B215D372-CE87-48A9-9372-9AD13DFDE49B}"/>
              </a:ext>
            </a:extLst>
          </p:cNvPr>
          <p:cNvSpPr txBox="1"/>
          <p:nvPr/>
        </p:nvSpPr>
        <p:spPr>
          <a:xfrm>
            <a:off x="9215218" y="4033477"/>
            <a:ext cx="1080745"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FF"/>
                </a:solidFill>
                <a:ea typeface="Open Sans" panose="020B0606030504020204" pitchFamily="34" charset="0"/>
                <a:cs typeface="Open Sans" panose="020B0606030504020204" pitchFamily="34" charset="0"/>
              </a:rPr>
              <a:t>Nb</a:t>
            </a:r>
            <a:r>
              <a:rPr lang="en-US" sz="2400" baseline="-25000" dirty="0">
                <a:solidFill>
                  <a:srgbClr val="0000FF"/>
                </a:solidFill>
                <a:ea typeface="Open Sans" panose="020B0606030504020204" pitchFamily="34" charset="0"/>
                <a:cs typeface="Open Sans" panose="020B0606030504020204" pitchFamily="34" charset="0"/>
              </a:rPr>
              <a:t>3</a:t>
            </a:r>
            <a:r>
              <a:rPr lang="en-US" sz="2400" dirty="0">
                <a:solidFill>
                  <a:srgbClr val="0000FF"/>
                </a:solidFill>
                <a:ea typeface="Open Sans" panose="020B0606030504020204" pitchFamily="34" charset="0"/>
                <a:cs typeface="Open Sans" panose="020B0606030504020204" pitchFamily="34" charset="0"/>
              </a:rPr>
              <a:t>Sn</a:t>
            </a:r>
          </a:p>
        </p:txBody>
      </p:sp>
      <p:sp>
        <p:nvSpPr>
          <p:cNvPr id="34" name="TextBox 33">
            <a:extLst>
              <a:ext uri="{FF2B5EF4-FFF2-40B4-BE49-F238E27FC236}">
                <a16:creationId xmlns:a16="http://schemas.microsoft.com/office/drawing/2014/main" id="{E5133A4C-4202-4F73-BC72-BF10AE9C8E32}"/>
              </a:ext>
            </a:extLst>
          </p:cNvPr>
          <p:cNvSpPr txBox="1"/>
          <p:nvPr/>
        </p:nvSpPr>
        <p:spPr>
          <a:xfrm>
            <a:off x="7721765" y="2228578"/>
            <a:ext cx="12474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ea typeface="Open Sans" panose="020B0606030504020204" pitchFamily="34" charset="0"/>
                <a:cs typeface="Open Sans" panose="020B0606030504020204" pitchFamily="34" charset="0"/>
              </a:rPr>
              <a:t>Bi-2212</a:t>
            </a:r>
          </a:p>
        </p:txBody>
      </p:sp>
      <p:grpSp>
        <p:nvGrpSpPr>
          <p:cNvPr id="46" name="Group 45">
            <a:extLst>
              <a:ext uri="{FF2B5EF4-FFF2-40B4-BE49-F238E27FC236}">
                <a16:creationId xmlns:a16="http://schemas.microsoft.com/office/drawing/2014/main" id="{C8D6677B-E26E-48BD-A2A5-B0337A2436C4}"/>
              </a:ext>
            </a:extLst>
          </p:cNvPr>
          <p:cNvGrpSpPr/>
          <p:nvPr/>
        </p:nvGrpSpPr>
        <p:grpSpPr>
          <a:xfrm>
            <a:off x="83967" y="4728123"/>
            <a:ext cx="4989773" cy="1817904"/>
            <a:chOff x="518735" y="3608151"/>
            <a:chExt cx="4989773" cy="1095610"/>
          </a:xfrm>
        </p:grpSpPr>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76ED6342-F4E8-4143-B4A3-E31179C0EE7E}"/>
                    </a:ext>
                  </a:extLst>
                </p:cNvPr>
                <p:cNvSpPr txBox="1"/>
                <p:nvPr/>
              </p:nvSpPr>
              <p:spPr>
                <a:xfrm>
                  <a:off x="518735" y="3608151"/>
                  <a:ext cx="4495723" cy="399422"/>
                </a:xfrm>
                <a:prstGeom prst="rect">
                  <a:avLst/>
                </a:prstGeom>
                <a:noFill/>
              </p:spPr>
              <p:txBody>
                <a:bodyPr wrap="square" lIns="0" tIns="0" rIns="0" bIns="0" rtlCol="0">
                  <a:spAutoFit/>
                </a:bodyPr>
                <a:lstStyle/>
                <a:p>
                  <a:pPr>
                    <a:spcAft>
                      <a:spcPts val="600"/>
                    </a:spcAft>
                  </a:pPr>
                  <a:r>
                    <a:rPr lang="en-US" sz="1400" dirty="0">
                      <a:solidFill>
                        <a:schemeClr val="bg1"/>
                      </a:solidFill>
                      <a:latin typeface="Cambria Math" panose="02040503050406030204" pitchFamily="18" charset="0"/>
                      <a:ea typeface="Cambria Math" panose="02040503050406030204" pitchFamily="18" charset="0"/>
                    </a:rPr>
                    <a:t>Specific Heat Capacity → Integrated to get enthalpy</a:t>
                  </a:r>
                </a:p>
                <a:p>
                  <a:pPr>
                    <a:spcAft>
                      <a:spcPts val="600"/>
                    </a:spcAft>
                  </a:pPr>
                  <a14:m>
                    <m:oMath xmlns:m="http://schemas.openxmlformats.org/officeDocument/2006/math">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𝐶</m:t>
                          </m:r>
                        </m:e>
                        <m:sub>
                          <m:r>
                            <a:rPr lang="en-US" sz="1200" i="1">
                              <a:solidFill>
                                <a:schemeClr val="bg1"/>
                              </a:solidFill>
                              <a:latin typeface="Cambria Math"/>
                              <a:ea typeface="Cambria Math" panose="02040503050406030204" pitchFamily="18" charset="0"/>
                            </a:rPr>
                            <m:t>𝑝</m:t>
                          </m:r>
                        </m:sub>
                      </m:sSub>
                      <m:d>
                        <m:dPr>
                          <m:begChr m:val="["/>
                          <m:endChr m:val="]"/>
                          <m:ctrlPr>
                            <a:rPr lang="en-US" sz="1200" i="1" smtClean="0">
                              <a:solidFill>
                                <a:schemeClr val="bg1"/>
                              </a:solidFill>
                              <a:latin typeface="Cambria Math" panose="02040503050406030204" pitchFamily="18" charset="0"/>
                              <a:ea typeface="Cambria Math" panose="02040503050406030204" pitchFamily="18" charset="0"/>
                            </a:rPr>
                          </m:ctrlPr>
                        </m:dPr>
                        <m:e>
                          <m:f>
                            <m:fPr>
                              <m:ctrlPr>
                                <a:rPr lang="en-US" sz="120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𝐽</m:t>
                              </m:r>
                            </m:num>
                            <m:den>
                              <m:r>
                                <a:rPr lang="en-US" sz="1200" b="0" i="1" smtClean="0">
                                  <a:solidFill>
                                    <a:schemeClr val="bg1"/>
                                  </a:solidFill>
                                  <a:latin typeface="Cambria Math" panose="02040503050406030204" pitchFamily="18" charset="0"/>
                                  <a:ea typeface="Cambria Math" panose="02040503050406030204" pitchFamily="18" charset="0"/>
                                </a:rPr>
                                <m:t>𝑔</m:t>
                              </m:r>
                              <m:r>
                                <a:rPr lang="en-US" sz="1200" b="0" i="1" smtClean="0">
                                  <a:solidFill>
                                    <a:schemeClr val="bg1"/>
                                  </a:solidFill>
                                  <a:latin typeface="Cambria Math" panose="02040503050406030204" pitchFamily="18" charset="0"/>
                                  <a:ea typeface="Cambria Math" panose="02040503050406030204" pitchFamily="18" charset="0"/>
                                </a:rPr>
                                <m:t>∙ </m:t>
                              </m:r>
                              <m:r>
                                <a:rPr lang="en-US" sz="1200" b="0" i="1" smtClean="0">
                                  <a:solidFill>
                                    <a:schemeClr val="bg1"/>
                                  </a:solidFill>
                                  <a:latin typeface="Cambria Math" panose="02040503050406030204" pitchFamily="18" charset="0"/>
                                  <a:ea typeface="Cambria Math" panose="02040503050406030204" pitchFamily="18" charset="0"/>
                                </a:rPr>
                                <m:t>𝐾</m:t>
                              </m:r>
                            </m:den>
                          </m:f>
                        </m:e>
                      </m:d>
                      <m:r>
                        <a:rPr lang="en-US" sz="1200" i="1">
                          <a:solidFill>
                            <a:schemeClr val="bg1"/>
                          </a:solidFill>
                          <a:latin typeface="Cambria Math"/>
                          <a:ea typeface="Cambria Math" panose="02040503050406030204" pitchFamily="18" charset="0"/>
                        </a:rPr>
                        <m:t>=</m:t>
                      </m:r>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𝑦</m:t>
                          </m:r>
                        </m:e>
                        <m:sub>
                          <m:r>
                            <a:rPr lang="en-US" sz="1200" i="1">
                              <a:solidFill>
                                <a:schemeClr val="bg1"/>
                              </a:solidFill>
                              <a:latin typeface="Cambria Math"/>
                              <a:ea typeface="Cambria Math" panose="02040503050406030204" pitchFamily="18" charset="0"/>
                            </a:rPr>
                            <m:t>0</m:t>
                          </m:r>
                        </m:sub>
                      </m:sSub>
                      <m:r>
                        <a:rPr lang="en-US" sz="1200" i="1">
                          <a:solidFill>
                            <a:schemeClr val="bg1"/>
                          </a:solidFill>
                          <a:latin typeface="Cambria Math"/>
                          <a:ea typeface="Cambria Math" panose="02040503050406030204" pitchFamily="18" charset="0"/>
                        </a:rPr>
                        <m:t>+</m:t>
                      </m:r>
                      <m:f>
                        <m:fPr>
                          <m:ctrlPr>
                            <a:rPr lang="en-US" sz="1200" i="1">
                              <a:solidFill>
                                <a:schemeClr val="bg1"/>
                              </a:solidFill>
                              <a:latin typeface="Cambria Math" panose="02040503050406030204" pitchFamily="18" charset="0"/>
                              <a:ea typeface="Cambria Math" panose="02040503050406030204" pitchFamily="18" charset="0"/>
                            </a:rPr>
                          </m:ctrlPr>
                        </m:fPr>
                        <m:num>
                          <m:r>
                            <a:rPr lang="en-US" sz="1200" i="1">
                              <a:solidFill>
                                <a:schemeClr val="bg1"/>
                              </a:solidFill>
                              <a:latin typeface="Cambria Math"/>
                              <a:ea typeface="Cambria Math" panose="02040503050406030204" pitchFamily="18" charset="0"/>
                            </a:rPr>
                            <m:t>𝑎</m:t>
                          </m:r>
                        </m:num>
                        <m:den>
                          <m:sSup>
                            <m:sSupPr>
                              <m:ctrlPr>
                                <a:rPr lang="en-US" sz="1200" i="1">
                                  <a:solidFill>
                                    <a:schemeClr val="bg1"/>
                                  </a:solidFill>
                                  <a:latin typeface="Cambria Math" panose="02040503050406030204" pitchFamily="18" charset="0"/>
                                  <a:ea typeface="Cambria Math" panose="02040503050406030204" pitchFamily="18" charset="0"/>
                                </a:rPr>
                              </m:ctrlPr>
                            </m:sSupPr>
                            <m:e>
                              <m:d>
                                <m:dPr>
                                  <m:begChr m:val="["/>
                                  <m:endChr m:val="]"/>
                                  <m:ctrlPr>
                                    <a:rPr lang="en-US" sz="1200" i="1">
                                      <a:solidFill>
                                        <a:schemeClr val="bg1"/>
                                      </a:solidFill>
                                      <a:latin typeface="Cambria Math" panose="02040503050406030204" pitchFamily="18" charset="0"/>
                                      <a:ea typeface="Cambria Math" panose="02040503050406030204" pitchFamily="18" charset="0"/>
                                    </a:rPr>
                                  </m:ctrlPr>
                                </m:dPr>
                                <m:e>
                                  <m:r>
                                    <a:rPr lang="en-US" sz="1200">
                                      <a:solidFill>
                                        <a:schemeClr val="bg1"/>
                                      </a:solidFill>
                                      <a:latin typeface="Cambria Math"/>
                                      <a:ea typeface="Cambria Math" panose="02040503050406030204" pitchFamily="18" charset="0"/>
                                    </a:rPr>
                                    <m:t>1+</m:t>
                                  </m:r>
                                  <m:sSup>
                                    <m:sSupPr>
                                      <m:ctrlPr>
                                        <a:rPr lang="en-US" sz="1200" i="1" smtClean="0">
                                          <a:solidFill>
                                            <a:schemeClr val="bg1"/>
                                          </a:solidFill>
                                          <a:latin typeface="Cambria Math" panose="02040503050406030204" pitchFamily="18" charset="0"/>
                                          <a:ea typeface="Cambria Math" panose="02040503050406030204" pitchFamily="18" charset="0"/>
                                        </a:rPr>
                                      </m:ctrlPr>
                                    </m:sSupPr>
                                    <m:e>
                                      <m:r>
                                        <a:rPr lang="en-US" sz="1200" b="0" i="1" smtClean="0">
                                          <a:solidFill>
                                            <a:schemeClr val="bg1"/>
                                          </a:solidFill>
                                          <a:latin typeface="Cambria Math" panose="02040503050406030204" pitchFamily="18" charset="0"/>
                                          <a:ea typeface="Cambria Math" panose="02040503050406030204" pitchFamily="18" charset="0"/>
                                        </a:rPr>
                                        <m:t>𝑒</m:t>
                                      </m:r>
                                    </m:e>
                                    <m:sup>
                                      <m:r>
                                        <a:rPr lang="en-US" sz="1200" b="0" i="1" smtClean="0">
                                          <a:solidFill>
                                            <a:schemeClr val="bg1"/>
                                          </a:solidFill>
                                          <a:latin typeface="Cambria Math" panose="02040503050406030204" pitchFamily="18" charset="0"/>
                                          <a:ea typeface="Cambria Math" panose="02040503050406030204" pitchFamily="18" charset="0"/>
                                        </a:rPr>
                                        <m:t>− </m:t>
                                      </m:r>
                                      <m:f>
                                        <m:fPr>
                                          <m:ctrlPr>
                                            <a:rPr lang="en-US" sz="1200" b="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𝑇</m:t>
                                          </m:r>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𝜏</m:t>
                                          </m:r>
                                        </m:num>
                                        <m:den>
                                          <m:r>
                                            <a:rPr lang="en-US" sz="1200" b="0" i="1" smtClean="0">
                                              <a:solidFill>
                                                <a:schemeClr val="bg1"/>
                                              </a:solidFill>
                                              <a:latin typeface="Cambria Math" panose="02040503050406030204" pitchFamily="18" charset="0"/>
                                              <a:ea typeface="Cambria Math" panose="02040503050406030204" pitchFamily="18" charset="0"/>
                                            </a:rPr>
                                            <m:t>𝑏</m:t>
                                          </m:r>
                                        </m:den>
                                      </m:f>
                                    </m:sup>
                                  </m:sSup>
                                </m:e>
                              </m:d>
                            </m:e>
                            <m:sup>
                              <m:r>
                                <a:rPr lang="en-US" sz="1200" i="1">
                                  <a:solidFill>
                                    <a:schemeClr val="bg1"/>
                                  </a:solidFill>
                                  <a:latin typeface="Cambria Math"/>
                                  <a:ea typeface="Cambria Math" panose="02040503050406030204" pitchFamily="18" charset="0"/>
                                </a:rPr>
                                <m:t>𝑐</m:t>
                              </m:r>
                            </m:sup>
                          </m:sSup>
                        </m:den>
                      </m:f>
                    </m:oMath>
                  </a14:m>
                  <a:r>
                    <a:rPr lang="en-US" sz="1400" dirty="0">
                      <a:solidFill>
                        <a:schemeClr val="bg1"/>
                      </a:solidFill>
                      <a:ea typeface="Cambria Math" panose="02040503050406030204" pitchFamily="18" charset="0"/>
                    </a:rPr>
                    <a:t> 	</a:t>
                  </a:r>
                  <a:r>
                    <a:rPr lang="en-US" sz="1100" dirty="0">
                      <a:solidFill>
                        <a:schemeClr val="bg1"/>
                      </a:solidFill>
                      <a:ea typeface="Cambria Math" panose="02040503050406030204" pitchFamily="18" charset="0"/>
                    </a:rPr>
                    <a:t>{common form of data fit}</a:t>
                  </a:r>
                </a:p>
              </p:txBody>
            </p:sp>
          </mc:Choice>
          <mc:Fallback>
            <p:sp>
              <p:nvSpPr>
                <p:cNvPr id="47" name="TextBox 46">
                  <a:extLst>
                    <a:ext uri="{FF2B5EF4-FFF2-40B4-BE49-F238E27FC236}">
                      <a16:creationId xmlns:a16="http://schemas.microsoft.com/office/drawing/2014/main" id="{76ED6342-F4E8-4143-B4A3-E31179C0EE7E}"/>
                    </a:ext>
                  </a:extLst>
                </p:cNvPr>
                <p:cNvSpPr txBox="1">
                  <a:spLocks noRot="1" noChangeAspect="1" noMove="1" noResize="1" noEditPoints="1" noAdjustHandles="1" noChangeArrowheads="1" noChangeShapeType="1" noTextEdit="1"/>
                </p:cNvSpPr>
                <p:nvPr/>
              </p:nvSpPr>
              <p:spPr>
                <a:xfrm>
                  <a:off x="518735" y="3608151"/>
                  <a:ext cx="4495723" cy="399422"/>
                </a:xfrm>
                <a:prstGeom prst="rect">
                  <a:avLst/>
                </a:prstGeom>
                <a:blipFill>
                  <a:blip r:embed="rId10"/>
                  <a:stretch>
                    <a:fillRect l="-2442" t="-10185"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AE9D964-79F1-4BF4-A463-74B85D2CA309}"/>
                    </a:ext>
                  </a:extLst>
                </p:cNvPr>
                <p:cNvSpPr txBox="1"/>
                <p:nvPr/>
              </p:nvSpPr>
              <p:spPr>
                <a:xfrm>
                  <a:off x="3325923" y="4424791"/>
                  <a:ext cx="2182585" cy="278970"/>
                </a:xfrm>
                <a:prstGeom prst="rect">
                  <a:avLst/>
                </a:prstGeom>
                <a:noFill/>
              </p:spPr>
              <p:txBody>
                <a:bodyPr wrap="none" lIns="0" tIns="0" rIns="0" bIns="0" rtlCol="0">
                  <a:spAutoFit/>
                </a:bodyPr>
                <a:lstStyle/>
                <a:p>
                  <a:r>
                    <a:rPr lang="en-US" sz="1400" dirty="0">
                      <a:solidFill>
                        <a:schemeClr val="bg1"/>
                      </a:solidFill>
                      <a:ea typeface="Cambria Math" panose="02040503050406030204" pitchFamily="18" charset="0"/>
                    </a:rPr>
                    <a:t>Enthalpy to Quench {T</a:t>
                  </a:r>
                  <a:r>
                    <a:rPr lang="en-US" sz="1400" baseline="-25000" dirty="0">
                      <a:solidFill>
                        <a:schemeClr val="bg1"/>
                      </a:solidFill>
                      <a:ea typeface="Cambria Math" panose="02040503050406030204" pitchFamily="18" charset="0"/>
                    </a:rPr>
                    <a:t>C</a:t>
                  </a:r>
                  <a:r>
                    <a:rPr lang="en-US" sz="1400" dirty="0">
                      <a:solidFill>
                        <a:schemeClr val="bg1"/>
                      </a:solidFill>
                      <a:ea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𝑄</m:t>
                            </m:r>
                          </m:sub>
                        </m:sSub>
                        <m:r>
                          <a:rPr lang="en-US" sz="1400" spc="150">
                            <a:solidFill>
                              <a:schemeClr val="bg1"/>
                            </a:solidFill>
                            <a:latin typeface="Cambria Math" panose="02040503050406030204" pitchFamily="18" charset="0"/>
                            <a:ea typeface="Cambria Math" panose="02040503050406030204" pitchFamily="18" charset="0"/>
                          </a:rPr>
                          <m:t>[</m:t>
                        </m:r>
                        <m:r>
                          <m:rPr>
                            <m:sty m:val="p"/>
                          </m:rPr>
                          <a:rPr lang="en-US" sz="1400" spc="150">
                            <a:solidFill>
                              <a:schemeClr val="bg1"/>
                            </a:solidFill>
                            <a:latin typeface="Cambria Math" panose="02040503050406030204" pitchFamily="18" charset="0"/>
                            <a:ea typeface="Cambria Math" panose="02040503050406030204" pitchFamily="18" charset="0"/>
                          </a:rPr>
                          <m:t>J</m:t>
                        </m:r>
                        <m:r>
                          <a:rPr lang="en-US" sz="1400" spc="150">
                            <a:solidFill>
                              <a:schemeClr val="bg1"/>
                            </a:solidFill>
                            <a:latin typeface="Cambria Math" panose="02040503050406030204" pitchFamily="18" charset="0"/>
                            <a:ea typeface="Cambria Math" panose="02040503050406030204" pitchFamily="18" charset="0"/>
                          </a:rPr>
                          <m:t>]</m:t>
                        </m:r>
                        <m:r>
                          <a:rPr lang="en-US" sz="1400" i="1">
                            <a:solidFill>
                              <a:schemeClr val="bg1"/>
                            </a:solidFill>
                            <a:latin typeface="Cambria Math"/>
                            <a:ea typeface="Cambria Math"/>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𝐂</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e>
                        </m:d>
                        <m:r>
                          <a:rPr lang="en-US" sz="1400">
                            <a:solidFill>
                              <a:schemeClr val="bg1"/>
                            </a:solidFill>
                            <a:latin typeface="Cambria Math"/>
                            <a:ea typeface="Cambria Math" panose="02040503050406030204" pitchFamily="18" charset="0"/>
                          </a:rPr>
                          <m:t>−</m:t>
                        </m:r>
                        <m:r>
                          <a:rPr lang="en-US" sz="1400" i="1">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a typeface="Cambria Math" panose="02040503050406030204" pitchFamily="18" charset="0"/>
                  </a:endParaRPr>
                </a:p>
              </p:txBody>
            </p:sp>
          </mc:Choice>
          <mc:Fallback xmlns="">
            <p:sp>
              <p:nvSpPr>
                <p:cNvPr id="48" name="TextBox 47">
                  <a:extLst>
                    <a:ext uri="{FF2B5EF4-FFF2-40B4-BE49-F238E27FC236}">
                      <a16:creationId xmlns:a16="http://schemas.microsoft.com/office/drawing/2014/main" id="{5AE9D964-79F1-4BF4-A463-74B85D2CA309}"/>
                    </a:ext>
                  </a:extLst>
                </p:cNvPr>
                <p:cNvSpPr txBox="1">
                  <a:spLocks noRot="1" noChangeAspect="1" noMove="1" noResize="1" noEditPoints="1" noAdjustHandles="1" noChangeArrowheads="1" noChangeShapeType="1" noTextEdit="1"/>
                </p:cNvSpPr>
                <p:nvPr/>
              </p:nvSpPr>
              <p:spPr>
                <a:xfrm>
                  <a:off x="3325923" y="4424791"/>
                  <a:ext cx="2182585" cy="278970"/>
                </a:xfrm>
                <a:prstGeom prst="rect">
                  <a:avLst/>
                </a:prstGeom>
                <a:blipFill>
                  <a:blip r:embed="rId11"/>
                  <a:stretch>
                    <a:fillRect l="-5028" t="-131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8EB26CD-7942-41CA-8D3B-CDFF70367C94}"/>
                    </a:ext>
                  </a:extLst>
                </p:cNvPr>
                <p:cNvSpPr txBox="1"/>
                <p:nvPr/>
              </p:nvSpPr>
              <p:spPr>
                <a:xfrm>
                  <a:off x="537866" y="4417883"/>
                  <a:ext cx="2422651"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Enthalpy to Current Sharing</a:t>
                  </a:r>
                  <a:r>
                    <a:rPr lang="en-US" sz="1400" dirty="0">
                      <a:solidFill>
                        <a:schemeClr val="bg1"/>
                      </a:solidFill>
                      <a:ea typeface="Cambria Math" panose="02040503050406030204" pitchFamily="18" charset="0"/>
                    </a:rPr>
                    <a:t> {T</a:t>
                  </a:r>
                  <a:r>
                    <a:rPr lang="en-US" sz="1400" baseline="-25000" dirty="0">
                      <a:solidFill>
                        <a:schemeClr val="bg1"/>
                      </a:solidFill>
                      <a:ea typeface="Cambria Math" panose="02040503050406030204" pitchFamily="18" charset="0"/>
                    </a:rPr>
                    <a:t>CS</a:t>
                  </a:r>
                  <a:r>
                    <a:rPr lang="en-US" sz="1400" dirty="0">
                      <a:solidFill>
                        <a:schemeClr val="bg1"/>
                      </a:solidFill>
                      <a:ea typeface="Cambria Math" panose="02040503050406030204" pitchFamily="18" charset="0"/>
                    </a:rPr>
                    <a:t>}</a:t>
                  </a:r>
                  <a:endParaRPr lang="en-US" sz="1400" dirty="0">
                    <a:solidFill>
                      <a:schemeClr val="bg1"/>
                    </a:solidFill>
                    <a:latin typeface="Calibri" panose="020F050202020403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𝑐𝑠</m:t>
                            </m:r>
                          </m:sub>
                        </m:sSub>
                        <m:r>
                          <a:rPr lang="en-US" sz="1400" b="0" i="0" spc="150" smtClean="0">
                            <a:solidFill>
                              <a:schemeClr val="bg1"/>
                            </a:solidFill>
                            <a:latin typeface="Cambria Math" panose="02040503050406030204" pitchFamily="18" charset="0"/>
                            <a:ea typeface="Cambria Math" panose="02040503050406030204" pitchFamily="18" charset="0"/>
                          </a:rPr>
                          <m:t>[</m:t>
                        </m:r>
                        <m:r>
                          <m:rPr>
                            <m:sty m:val="p"/>
                          </m:rPr>
                          <a:rPr lang="en-US" sz="1400" b="0" i="0" spc="150" smtClean="0">
                            <a:solidFill>
                              <a:schemeClr val="bg1"/>
                            </a:solidFill>
                            <a:latin typeface="Cambria Math" panose="02040503050406030204" pitchFamily="18" charset="0"/>
                            <a:ea typeface="Cambria Math" panose="02040503050406030204" pitchFamily="18" charset="0"/>
                          </a:rPr>
                          <m:t>J</m:t>
                        </m:r>
                        <m:r>
                          <a:rPr lang="en-US" sz="1400" b="0" i="0" spc="150" smtClean="0">
                            <a:solidFill>
                              <a:schemeClr val="bg1"/>
                            </a:solidFill>
                            <a:latin typeface="Cambria Math" panose="02040503050406030204" pitchFamily="18" charset="0"/>
                            <a:ea typeface="Cambria Math" panose="02040503050406030204" pitchFamily="18" charset="0"/>
                          </a:rPr>
                          <m:t>]≡</m:t>
                        </m:r>
                        <m:r>
                          <a:rPr lang="en-US" sz="1400">
                            <a:solidFill>
                              <a:schemeClr val="bg1"/>
                            </a:solidFill>
                            <a:latin typeface="Cambria Math"/>
                            <a:ea typeface="Cambria Math"/>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𝐜𝐬</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e>
                            </m:d>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ndParaRPr>
                </a:p>
              </p:txBody>
            </p:sp>
          </mc:Choice>
          <mc:Fallback xmlns="">
            <p:sp>
              <p:nvSpPr>
                <p:cNvPr id="49" name="TextBox 48">
                  <a:extLst>
                    <a:ext uri="{FF2B5EF4-FFF2-40B4-BE49-F238E27FC236}">
                      <a16:creationId xmlns:a16="http://schemas.microsoft.com/office/drawing/2014/main" id="{78EB26CD-7942-41CA-8D3B-CDFF70367C94}"/>
                    </a:ext>
                  </a:extLst>
                </p:cNvPr>
                <p:cNvSpPr txBox="1">
                  <a:spLocks noRot="1" noChangeAspect="1" noMove="1" noResize="1" noEditPoints="1" noAdjustHandles="1" noChangeArrowheads="1" noChangeShapeType="1" noTextEdit="1"/>
                </p:cNvSpPr>
                <p:nvPr/>
              </p:nvSpPr>
              <p:spPr>
                <a:xfrm>
                  <a:off x="537866" y="4417883"/>
                  <a:ext cx="2422651" cy="278970"/>
                </a:xfrm>
                <a:prstGeom prst="rect">
                  <a:avLst/>
                </a:prstGeom>
                <a:blipFill>
                  <a:blip r:embed="rId12"/>
                  <a:stretch>
                    <a:fillRect l="-4534" t="-13158" r="-377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2B662BA-C8DD-443B-9556-997B88B58B3C}"/>
                    </a:ext>
                  </a:extLst>
                </p:cNvPr>
                <p:cNvSpPr txBox="1"/>
                <p:nvPr/>
              </p:nvSpPr>
              <p:spPr>
                <a:xfrm>
                  <a:off x="537866" y="4074653"/>
                  <a:ext cx="4898777"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Current Sharing Temperature</a:t>
                  </a:r>
                </a:p>
                <a:p>
                  <a14:m>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𝑐𝑠</m:t>
                          </m:r>
                        </m:sub>
                      </m:sSub>
                      <m:r>
                        <a:rPr lang="en-US" sz="1400" b="0" i="0" spc="100" smtClean="0">
                          <a:solidFill>
                            <a:schemeClr val="bg1"/>
                          </a:solidFill>
                          <a:latin typeface="Cambria Math" panose="02040503050406030204" pitchFamily="18" charset="0"/>
                          <a:ea typeface="Cambria Math" panose="02040503050406030204" pitchFamily="18" charset="0"/>
                        </a:rPr>
                        <m:t>[</m:t>
                      </m:r>
                      <m:r>
                        <m:rPr>
                          <m:sty m:val="p"/>
                        </m:rPr>
                        <a:rPr lang="en-US" sz="1400" b="0" i="0" spc="100" smtClean="0">
                          <a:solidFill>
                            <a:schemeClr val="bg1"/>
                          </a:solidFill>
                          <a:latin typeface="Cambria Math" panose="02040503050406030204" pitchFamily="18" charset="0"/>
                          <a:ea typeface="Cambria Math" panose="02040503050406030204" pitchFamily="18" charset="0"/>
                        </a:rPr>
                        <m:t>K</m:t>
                      </m:r>
                      <m:r>
                        <a:rPr lang="en-US" sz="1400" b="0" i="0" spc="100" smtClean="0">
                          <a:solidFill>
                            <a:schemeClr val="bg1"/>
                          </a:solidFill>
                          <a:latin typeface="Cambria Math" panose="02040503050406030204" pitchFamily="18" charset="0"/>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r>
                        <a:rPr lang="en-US" sz="1400">
                          <a:solidFill>
                            <a:schemeClr val="bg1"/>
                          </a:solidFill>
                          <a:latin typeface="Cambria Math"/>
                          <a:ea typeface="Cambria Math"/>
                        </a:rPr>
                        <m:t>∙</m:t>
                      </m:r>
                      <m:d>
                        <m:dPr>
                          <m:begChr m:val="["/>
                          <m:endChr m:val="]"/>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a14:m>
                  <a:r>
                    <a:rPr lang="en-US" sz="1400" dirty="0">
                      <a:solidFill>
                        <a:schemeClr val="bg1"/>
                      </a:solidFill>
                    </a:rPr>
                    <a:t>	</a:t>
                  </a:r>
                  <a:r>
                    <a:rPr lang="en-US" sz="1100" dirty="0">
                      <a:solidFill>
                        <a:srgbClr val="4C4184"/>
                      </a:solidFill>
                      <a:ea typeface="Cambria Math" panose="02040503050406030204" pitchFamily="18" charset="0"/>
                    </a:rPr>
                    <a:t> {linear dependence is common}</a:t>
                  </a:r>
                  <a:endParaRPr lang="en-US" sz="1400" dirty="0">
                    <a:solidFill>
                      <a:schemeClr val="bg1"/>
                    </a:solidFill>
                  </a:endParaRPr>
                </a:p>
              </p:txBody>
            </p:sp>
          </mc:Choice>
          <mc:Fallback xmlns="">
            <p:sp>
              <p:nvSpPr>
                <p:cNvPr id="50" name="TextBox 49">
                  <a:extLst>
                    <a:ext uri="{FF2B5EF4-FFF2-40B4-BE49-F238E27FC236}">
                      <a16:creationId xmlns:a16="http://schemas.microsoft.com/office/drawing/2014/main" id="{A2B662BA-C8DD-443B-9556-997B88B58B3C}"/>
                    </a:ext>
                  </a:extLst>
                </p:cNvPr>
                <p:cNvSpPr txBox="1">
                  <a:spLocks noRot="1" noChangeAspect="1" noMove="1" noResize="1" noEditPoints="1" noAdjustHandles="1" noChangeArrowheads="1" noChangeShapeType="1" noTextEdit="1"/>
                </p:cNvSpPr>
                <p:nvPr/>
              </p:nvSpPr>
              <p:spPr>
                <a:xfrm>
                  <a:off x="537866" y="4074653"/>
                  <a:ext cx="4898777" cy="278970"/>
                </a:xfrm>
                <a:prstGeom prst="rect">
                  <a:avLst/>
                </a:prstGeom>
                <a:blipFill>
                  <a:blip r:embed="rId13"/>
                  <a:stretch>
                    <a:fillRect l="-2239" t="-13158" r="-746" b="-11842"/>
                  </a:stretch>
                </a:blipFill>
              </p:spPr>
              <p:txBody>
                <a:bodyPr/>
                <a:lstStyle/>
                <a:p>
                  <a:r>
                    <a:rPr lang="en-US">
                      <a:noFill/>
                    </a:rPr>
                    <a:t> </a:t>
                  </a:r>
                </a:p>
              </p:txBody>
            </p:sp>
          </mc:Fallback>
        </mc:AlternateContent>
      </p:grpSp>
    </p:spTree>
    <p:extLst>
      <p:ext uri="{BB962C8B-B14F-4D97-AF65-F5344CB8AC3E}">
        <p14:creationId xmlns:p14="http://schemas.microsoft.com/office/powerpoint/2010/main" val="26322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45"/>
                                        </p:tgtEl>
                                      </p:cBhvr>
                                    </p:animEffect>
                                    <p:animScale>
                                      <p:cBhvr>
                                        <p:cTn id="14"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54" y="127000"/>
            <a:ext cx="10894692" cy="1097280"/>
          </a:xfrm>
        </p:spPr>
        <p:txBody>
          <a:bodyPr>
            <a:normAutofit/>
          </a:bodyPr>
          <a:lstStyle/>
          <a:p>
            <a:pPr algn="ctr"/>
            <a:r>
              <a:rPr lang="en-US" sz="3200" dirty="0"/>
              <a:t>Bi-2212 is Like a Higher Field Nb</a:t>
            </a:r>
            <a:r>
              <a:rPr lang="en-US" sz="3200" baseline="-25000" dirty="0"/>
              <a:t>3</a:t>
            </a:r>
            <a:r>
              <a:rPr lang="en-US" sz="3200" dirty="0"/>
              <a:t>Sn with More Current Sharing</a:t>
            </a:r>
          </a:p>
        </p:txBody>
      </p:sp>
      <p:pic>
        <p:nvPicPr>
          <p:cNvPr id="6" name="Picture 5">
            <a:extLst>
              <a:ext uri="{FF2B5EF4-FFF2-40B4-BE49-F238E27FC236}">
                <a16:creationId xmlns:a16="http://schemas.microsoft.com/office/drawing/2014/main" id="{E7F7B913-2810-4F99-B1E3-BFA38DAA848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7054" y="1496078"/>
            <a:ext cx="5057572" cy="3410712"/>
          </a:xfrm>
          <a:prstGeom prst="rect">
            <a:avLst/>
          </a:prstGeom>
        </p:spPr>
      </p:pic>
      <p:cxnSp>
        <p:nvCxnSpPr>
          <p:cNvPr id="7" name="Straight Connector 6">
            <a:extLst>
              <a:ext uri="{FF2B5EF4-FFF2-40B4-BE49-F238E27FC236}">
                <a16:creationId xmlns:a16="http://schemas.microsoft.com/office/drawing/2014/main" id="{079AD7A9-7228-43F8-9485-166E30D8B3DA}"/>
              </a:ext>
            </a:extLst>
          </p:cNvPr>
          <p:cNvCxnSpPr>
            <a:cxnSpLocks/>
          </p:cNvCxnSpPr>
          <p:nvPr/>
        </p:nvCxnSpPr>
        <p:spPr>
          <a:xfrm>
            <a:off x="8639654" y="3617356"/>
            <a:ext cx="1376911" cy="0"/>
          </a:xfrm>
          <a:prstGeom prst="line">
            <a:avLst/>
          </a:prstGeom>
          <a:ln w="28575">
            <a:prstDash val="dash"/>
            <a:headEnd type="none" w="med" len="med"/>
            <a:tailEnd type="arrow" w="med" len="med"/>
          </a:ln>
        </p:spPr>
        <p:style>
          <a:lnRef idx="2">
            <a:schemeClr val="accent6"/>
          </a:lnRef>
          <a:fillRef idx="0">
            <a:schemeClr val="accent6"/>
          </a:fillRef>
          <a:effectRef idx="1">
            <a:schemeClr val="accent6"/>
          </a:effectRef>
          <a:fontRef idx="minor">
            <a:schemeClr val="tx1"/>
          </a:fontRef>
        </p:style>
      </p:cxnSp>
      <p:pic>
        <p:nvPicPr>
          <p:cNvPr id="11" name="Picture 2">
            <a:extLst>
              <a:ext uri="{FF2B5EF4-FFF2-40B4-BE49-F238E27FC236}">
                <a16:creationId xmlns:a16="http://schemas.microsoft.com/office/drawing/2014/main" id="{E2DE9559-D92E-4610-A467-9014A21C3D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56" t="23638" b="26246"/>
          <a:stretch/>
        </p:blipFill>
        <p:spPr bwMode="auto">
          <a:xfrm>
            <a:off x="12913860" y="1983368"/>
            <a:ext cx="1471231"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4278E088-7CC7-40D3-9631-D253D8E18B78}"/>
              </a:ext>
            </a:extLst>
          </p:cNvPr>
          <p:cNvSpPr txBox="1"/>
          <p:nvPr/>
        </p:nvSpPr>
        <p:spPr>
          <a:xfrm>
            <a:off x="6096001" y="1921844"/>
            <a:ext cx="521204" cy="176972"/>
          </a:xfrm>
          <a:prstGeom prst="rect">
            <a:avLst/>
          </a:prstGeom>
          <a:solidFill>
            <a:schemeClr val="tx1"/>
          </a:solidFill>
        </p:spPr>
        <p:txBody>
          <a:bodyPr wrap="square" lIns="0" tIns="0" rIns="0" bIns="0" rtlCol="0">
            <a:spAutoFit/>
          </a:bodyPr>
          <a:lstStyle/>
          <a:p>
            <a:pPr algn="r"/>
            <a:r>
              <a:rPr lang="en-US" sz="1150" dirty="0">
                <a:solidFill>
                  <a:srgbClr val="777F8A"/>
                </a:solidFill>
                <a:latin typeface="Open Sans" panose="020B0606030504020204" pitchFamily="34" charset="0"/>
                <a:ea typeface="Open Sans" panose="020B0606030504020204" pitchFamily="34" charset="0"/>
                <a:cs typeface="Open Sans" panose="020B0606030504020204" pitchFamily="34" charset="0"/>
              </a:rPr>
              <a:t>10,000</a:t>
            </a: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1126246786"/>
                  </p:ext>
                </p:extLst>
              </p:nvPr>
            </p:nvGraphicFramePr>
            <p:xfrm>
              <a:off x="10706302" y="3119760"/>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900" i="1" smtClean="0">
                                        <a:solidFill>
                                          <a:srgbClr val="FF0000"/>
                                        </a:solidFill>
                                        <a:latin typeface="Cambria Math" panose="02040503050406030204" pitchFamily="18" charset="0"/>
                                      </a:rPr>
                                    </m:ctrlPr>
                                  </m:fPr>
                                  <m:num>
                                    <m:r>
                                      <a:rPr lang="en-US" sz="900" i="1" smtClean="0">
                                        <a:solidFill>
                                          <a:srgbClr val="FF0000"/>
                                        </a:solidFill>
                                        <a:latin typeface="Cambria Math" panose="02040503050406030204" pitchFamily="18" charset="0"/>
                                      </a:rPr>
                                      <m:t>𝐼</m:t>
                                    </m:r>
                                  </m:num>
                                  <m:den>
                                    <m:sSub>
                                      <m:sSubPr>
                                        <m:ctrlPr>
                                          <a:rPr lang="en-US" sz="900" i="1" smtClean="0">
                                            <a:solidFill>
                                              <a:srgbClr val="FF0000"/>
                                            </a:solidFill>
                                            <a:latin typeface="Cambria Math" panose="02040503050406030204" pitchFamily="18" charset="0"/>
                                          </a:rPr>
                                        </m:ctrlPr>
                                      </m:sSubPr>
                                      <m:e>
                                        <m:r>
                                          <a:rPr lang="en-US" sz="900" b="0" i="1" smtClean="0">
                                            <a:solidFill>
                                              <a:srgbClr val="FF0000"/>
                                            </a:solidFill>
                                            <a:latin typeface="Cambria Math" panose="02040503050406030204" pitchFamily="18" charset="0"/>
                                          </a:rPr>
                                          <m:t>𝐼</m:t>
                                        </m:r>
                                      </m:e>
                                      <m:sub>
                                        <m:r>
                                          <a:rPr lang="en-US" sz="900" b="0" i="1" smtClean="0">
                                            <a:solidFill>
                                              <a:srgbClr val="FF0000"/>
                                            </a:solidFill>
                                            <a:latin typeface="Cambria Math" panose="02040503050406030204" pitchFamily="18" charset="0"/>
                                          </a:rPr>
                                          <m:t>𝐶</m:t>
                                        </m:r>
                                      </m:sub>
                                    </m:sSub>
                                  </m:den>
                                </m:f>
                              </m:oMath>
                            </m:oMathPara>
                          </a14:m>
                          <a:endParaRPr lang="en-US" sz="900"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5240762"/>
                      </a:ext>
                    </a:extLst>
                  </a:tr>
                  <a:tr h="9144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9144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Choice>
        <mc:Fallback>
          <p:graphicFrame>
            <p:nvGraphicFramePr>
              <p:cNvPr id="13" name="Table 12">
                <a:extLst>
                  <a:ext uri="{FF2B5EF4-FFF2-40B4-BE49-F238E27FC236}">
                    <a16:creationId xmlns:a16="http://schemas.microsoft.com/office/drawing/2014/main" id="{FCDECA33-1F95-4D6D-A0E5-66666956471E}"/>
                  </a:ext>
                </a:extLst>
              </p:cNvPr>
              <p:cNvGraphicFramePr>
                <a:graphicFrameLocks noGrp="1"/>
              </p:cNvGraphicFramePr>
              <p:nvPr>
                <p:extLst>
                  <p:ext uri="{D42A27DB-BD31-4B8C-83A1-F6EECF244321}">
                    <p14:modId xmlns:p14="http://schemas.microsoft.com/office/powerpoint/2010/main" val="1126246786"/>
                  </p:ext>
                </p:extLst>
              </p:nvPr>
            </p:nvGraphicFramePr>
            <p:xfrm>
              <a:off x="10706302" y="3119760"/>
              <a:ext cx="432811" cy="118743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64479">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4"/>
                          <a:stretch>
                            <a:fillRect l="-1389" t="-1667" r="-2778" b="-230000"/>
                          </a:stretch>
                        </a:blipFill>
                      </a:tcPr>
                    </a:tc>
                    <a:extLst>
                      <a:ext uri="{0D108BD9-81ED-4DB2-BD59-A6C34878D82A}">
                        <a16:rowId xmlns:a16="http://schemas.microsoft.com/office/drawing/2014/main" val="185240762"/>
                      </a:ext>
                    </a:extLst>
                  </a:tr>
                  <a:tr h="137160">
                    <a:tc>
                      <a:txBody>
                        <a:bodyPr/>
                        <a:lstStyle/>
                        <a:p>
                          <a:pPr algn="ctr"/>
                          <a:r>
                            <a:rPr lang="en-US" sz="900"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279529"/>
                      </a:ext>
                    </a:extLst>
                  </a:tr>
                  <a:tr h="137160">
                    <a:tc>
                      <a:txBody>
                        <a:bodyPr/>
                        <a:lstStyle/>
                        <a:p>
                          <a:pPr algn="ctr"/>
                          <a:r>
                            <a:rPr lang="en-US" sz="900"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18781979"/>
                      </a:ext>
                    </a:extLst>
                  </a:tr>
                  <a:tr h="274320">
                    <a:tc>
                      <a:txBody>
                        <a:bodyPr/>
                        <a:lstStyle/>
                        <a:p>
                          <a:pPr algn="ctr"/>
                          <a:r>
                            <a:rPr lang="en-US" sz="900"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95070729"/>
                      </a:ext>
                    </a:extLst>
                  </a:tr>
                  <a:tr h="274320">
                    <a:tc>
                      <a:txBody>
                        <a:bodyPr/>
                        <a:lstStyle/>
                        <a:p>
                          <a:pPr algn="ctr"/>
                          <a:r>
                            <a:rPr lang="en-US" sz="900"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67692484"/>
                      </a:ext>
                    </a:extLst>
                  </a:tr>
                </a:tbl>
              </a:graphicData>
            </a:graphic>
          </p:graphicFrame>
        </mc:Fallback>
      </mc:AlternateContent>
      <p:cxnSp>
        <p:nvCxnSpPr>
          <p:cNvPr id="14" name="Straight Arrow Connector 13">
            <a:extLst>
              <a:ext uri="{FF2B5EF4-FFF2-40B4-BE49-F238E27FC236}">
                <a16:creationId xmlns:a16="http://schemas.microsoft.com/office/drawing/2014/main" id="{5F9F3287-E31C-4A44-B9D3-6ED74C171D55}"/>
              </a:ext>
            </a:extLst>
          </p:cNvPr>
          <p:cNvCxnSpPr>
            <a:cxnSpLocks/>
          </p:cNvCxnSpPr>
          <p:nvPr/>
        </p:nvCxnSpPr>
        <p:spPr>
          <a:xfrm>
            <a:off x="10468896" y="3494136"/>
            <a:ext cx="0" cy="650081"/>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F83E33-B61E-43C4-B20C-E198886D2951}"/>
              </a:ext>
            </a:extLst>
          </p:cNvPr>
          <p:cNvSpPr txBox="1"/>
          <p:nvPr/>
        </p:nvSpPr>
        <p:spPr>
          <a:xfrm>
            <a:off x="10097802" y="4143056"/>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5C4EFA-5904-4E55-96C9-8A69DEB433F3}"/>
                  </a:ext>
                </a:extLst>
              </p:cNvPr>
              <p:cNvSpPr txBox="1"/>
              <p:nvPr/>
            </p:nvSpPr>
            <p:spPr>
              <a:xfrm>
                <a:off x="10422744" y="3218298"/>
                <a:ext cx="259943" cy="274434"/>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𝑞</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6" name="TextBox 15">
                <a:extLst>
                  <a:ext uri="{FF2B5EF4-FFF2-40B4-BE49-F238E27FC236}">
                    <a16:creationId xmlns:a16="http://schemas.microsoft.com/office/drawing/2014/main" id="{B75C4EFA-5904-4E55-96C9-8A69DEB433F3}"/>
                  </a:ext>
                </a:extLst>
              </p:cNvPr>
              <p:cNvSpPr txBox="1">
                <a:spLocks noRot="1" noChangeAspect="1" noMove="1" noResize="1" noEditPoints="1" noAdjustHandles="1" noChangeArrowheads="1" noChangeShapeType="1" noTextEdit="1"/>
              </p:cNvSpPr>
              <p:nvPr/>
            </p:nvSpPr>
            <p:spPr>
              <a:xfrm>
                <a:off x="10422744" y="3218298"/>
                <a:ext cx="259943" cy="274434"/>
              </a:xfrm>
              <a:prstGeom prst="rect">
                <a:avLst/>
              </a:prstGeom>
              <a:blipFill>
                <a:blip r:embed="rId5"/>
                <a:stretch>
                  <a:fillRect l="-1666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D4CD01D-F890-4035-B3C8-0B8A0D37D8E9}"/>
                  </a:ext>
                </a:extLst>
              </p:cNvPr>
              <p:cNvSpPr txBox="1"/>
              <p:nvPr/>
            </p:nvSpPr>
            <p:spPr>
              <a:xfrm>
                <a:off x="9861895" y="4015328"/>
                <a:ext cx="316176" cy="255455"/>
              </a:xfrm>
              <a:prstGeom prst="rect">
                <a:avLst/>
              </a:prstGeom>
              <a:noFill/>
            </p:spPr>
            <p:txBody>
              <a:bodyPr wrap="none" lIns="9144" tIns="0" rIns="0" bIns="9144"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𝑒</m:t>
                          </m:r>
                        </m:e>
                        <m:sub>
                          <m:r>
                            <a:rPr lang="en-US" sz="1600" b="0" i="1" smtClean="0">
                              <a:solidFill>
                                <a:srgbClr val="FF0000"/>
                              </a:solidFill>
                              <a:latin typeface="Cambria Math" panose="02040503050406030204" pitchFamily="18" charset="0"/>
                            </a:rPr>
                            <m:t>𝑐𝑠</m:t>
                          </m:r>
                        </m:sub>
                      </m:sSub>
                    </m:oMath>
                  </m:oMathPara>
                </a14:m>
                <a:endParaRPr lang="en-US" sz="1600" dirty="0">
                  <a:solidFill>
                    <a:srgbClr val="FF0000"/>
                  </a:solidFill>
                  <a:latin typeface="+mn-lt"/>
                  <a:ea typeface="Open Sans" panose="020B0606030504020204" pitchFamily="34" charset="0"/>
                  <a:cs typeface="Open Sans" panose="020B0606030504020204" pitchFamily="34" charset="0"/>
                </a:endParaRPr>
              </a:p>
            </p:txBody>
          </p:sp>
        </mc:Choice>
        <mc:Fallback xmlns="">
          <p:sp>
            <p:nvSpPr>
              <p:cNvPr id="17" name="TextBox 16">
                <a:extLst>
                  <a:ext uri="{FF2B5EF4-FFF2-40B4-BE49-F238E27FC236}">
                    <a16:creationId xmlns:a16="http://schemas.microsoft.com/office/drawing/2014/main" id="{DD4CD01D-F890-4035-B3C8-0B8A0D37D8E9}"/>
                  </a:ext>
                </a:extLst>
              </p:cNvPr>
              <p:cNvSpPr txBox="1">
                <a:spLocks noRot="1" noChangeAspect="1" noMove="1" noResize="1" noEditPoints="1" noAdjustHandles="1" noChangeArrowheads="1" noChangeShapeType="1" noTextEdit="1"/>
              </p:cNvSpPr>
              <p:nvPr/>
            </p:nvSpPr>
            <p:spPr>
              <a:xfrm>
                <a:off x="9861895" y="4015328"/>
                <a:ext cx="316176" cy="255455"/>
              </a:xfrm>
              <a:prstGeom prst="rect">
                <a:avLst/>
              </a:prstGeom>
              <a:blipFill>
                <a:blip r:embed="rId6"/>
                <a:stretch>
                  <a:fillRect l="-13462" b="-4762"/>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513434CB-2CF6-4A55-A018-946C8DCB16CE}"/>
              </a:ext>
            </a:extLst>
          </p:cNvPr>
          <p:cNvGrpSpPr/>
          <p:nvPr/>
        </p:nvGrpSpPr>
        <p:grpSpPr>
          <a:xfrm>
            <a:off x="693490" y="1819921"/>
            <a:ext cx="3886200" cy="2523116"/>
            <a:chOff x="76200" y="1115434"/>
            <a:chExt cx="3886200" cy="2523116"/>
          </a:xfrm>
        </p:grpSpPr>
        <p:pic>
          <p:nvPicPr>
            <p:cNvPr id="39" name="Picture 3">
              <a:extLst>
                <a:ext uri="{FF2B5EF4-FFF2-40B4-BE49-F238E27FC236}">
                  <a16:creationId xmlns:a16="http://schemas.microsoft.com/office/drawing/2014/main" id="{45857921-FC98-44A3-8A28-8A418774A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1115434"/>
              <a:ext cx="3886200" cy="252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a:extLst>
                <a:ext uri="{FF2B5EF4-FFF2-40B4-BE49-F238E27FC236}">
                  <a16:creationId xmlns:a16="http://schemas.microsoft.com/office/drawing/2014/main" id="{B0A67345-4DCC-44A2-ADD3-DCCE1D2603EE}"/>
                </a:ext>
              </a:extLst>
            </p:cNvPr>
            <p:cNvSpPr txBox="1"/>
            <p:nvPr/>
          </p:nvSpPr>
          <p:spPr>
            <a:xfrm>
              <a:off x="2562543" y="1119485"/>
              <a:ext cx="1069524"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3A5DAE"/>
                  </a:solidFill>
                  <a:ea typeface="Open Sans" panose="020B0606030504020204" pitchFamily="34" charset="0"/>
                  <a:cs typeface="Open Sans" panose="020B0606030504020204" pitchFamily="34" charset="0"/>
                </a:rPr>
                <a:t>Nb</a:t>
              </a:r>
              <a:r>
                <a:rPr lang="en-US" sz="2400" baseline="-25000" dirty="0">
                  <a:solidFill>
                    <a:srgbClr val="3A5DAE"/>
                  </a:solidFill>
                  <a:ea typeface="Open Sans" panose="020B0606030504020204" pitchFamily="34" charset="0"/>
                  <a:cs typeface="Open Sans" panose="020B0606030504020204" pitchFamily="34" charset="0"/>
                </a:rPr>
                <a:t>3</a:t>
              </a:r>
              <a:r>
                <a:rPr lang="en-US" sz="2400" dirty="0">
                  <a:solidFill>
                    <a:srgbClr val="3A5DAE"/>
                  </a:solidFill>
                  <a:ea typeface="Open Sans" panose="020B0606030504020204" pitchFamily="34" charset="0"/>
                  <a:cs typeface="Open Sans" panose="020B0606030504020204" pitchFamily="34" charset="0"/>
                </a:rPr>
                <a:t>Sn</a:t>
              </a:r>
            </a:p>
          </p:txBody>
        </p:sp>
        <p:sp>
          <p:nvSpPr>
            <p:cNvPr id="41" name="TextBox 40">
              <a:extLst>
                <a:ext uri="{FF2B5EF4-FFF2-40B4-BE49-F238E27FC236}">
                  <a16:creationId xmlns:a16="http://schemas.microsoft.com/office/drawing/2014/main" id="{20787626-B133-4851-B25A-DB5A95058D68}"/>
                </a:ext>
              </a:extLst>
            </p:cNvPr>
            <p:cNvSpPr txBox="1"/>
            <p:nvPr/>
          </p:nvSpPr>
          <p:spPr>
            <a:xfrm>
              <a:off x="2562543" y="2547625"/>
              <a:ext cx="12474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ea typeface="Open Sans" panose="020B0606030504020204" pitchFamily="34" charset="0"/>
                  <a:cs typeface="Open Sans" panose="020B0606030504020204" pitchFamily="34" charset="0"/>
                </a:rPr>
                <a:t>Bi-2212</a:t>
              </a:r>
            </a:p>
          </p:txBody>
        </p:sp>
      </p:grpSp>
      <p:pic>
        <p:nvPicPr>
          <p:cNvPr id="42" name="Picture 2">
            <a:extLst>
              <a:ext uri="{FF2B5EF4-FFF2-40B4-BE49-F238E27FC236}">
                <a16:creationId xmlns:a16="http://schemas.microsoft.com/office/drawing/2014/main" id="{A0D4D18A-5593-44E1-8875-AA972E0EB7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1114" y="1632793"/>
            <a:ext cx="2050777" cy="13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2">
            <a:extLst>
              <a:ext uri="{FF2B5EF4-FFF2-40B4-BE49-F238E27FC236}">
                <a16:creationId xmlns:a16="http://schemas.microsoft.com/office/drawing/2014/main" id="{57F0C5A2-FDD5-4793-B9C6-72074454C8A6}"/>
              </a:ext>
            </a:extLst>
          </p:cNvPr>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b="3131"/>
          <a:stretch/>
        </p:blipFill>
        <p:spPr bwMode="auto">
          <a:xfrm>
            <a:off x="648655" y="1704740"/>
            <a:ext cx="4083435" cy="2717475"/>
          </a:xfrm>
          <a:prstGeom prst="rect">
            <a:avLst/>
          </a:prstGeom>
          <a:solidFill>
            <a:sysClr val="window" lastClr="FFFFFF"/>
          </a:solidFill>
          <a:ln>
            <a:noFill/>
          </a:ln>
          <a:effectLst/>
          <a:extLst>
            <a:ext uri="{53640926-AAD7-44D8-BBD7-CCE9431645EC}">
              <a14:shadowObscured xmlns:a14="http://schemas.microsoft.com/office/drawing/2010/main"/>
            </a:ext>
          </a:extLst>
        </p:spPr>
      </p:pic>
      <p:sp>
        <p:nvSpPr>
          <p:cNvPr id="44" name="Rectangle 43">
            <a:extLst>
              <a:ext uri="{FF2B5EF4-FFF2-40B4-BE49-F238E27FC236}">
                <a16:creationId xmlns:a16="http://schemas.microsoft.com/office/drawing/2014/main" id="{C99AD6B0-DC4E-4E1E-92C3-28941D903ADC}"/>
              </a:ext>
            </a:extLst>
          </p:cNvPr>
          <p:cNvSpPr/>
          <p:nvPr/>
        </p:nvSpPr>
        <p:spPr>
          <a:xfrm>
            <a:off x="648654" y="1536793"/>
            <a:ext cx="4083436" cy="215444"/>
          </a:xfrm>
          <a:prstGeom prst="rect">
            <a:avLst/>
          </a:prstGeom>
          <a:solidFill>
            <a:sysClr val="window" lastClr="FFFFFF"/>
          </a:solidFill>
        </p:spPr>
        <p:txBody>
          <a:bodyPr wrap="squar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L. </a:t>
            </a:r>
            <a:r>
              <a:rPr kumimoji="0" lang="en-US" sz="700" b="0" i="0" u="none" strike="noStrike" kern="0" cap="none" spc="0" normalizeH="0" baseline="0" noProof="0" dirty="0" err="1">
                <a:ln>
                  <a:noFill/>
                </a:ln>
                <a:solidFill>
                  <a:srgbClr val="141313"/>
                </a:solidFill>
                <a:effectLst/>
                <a:uLnTx/>
                <a:uFillTx/>
                <a:latin typeface="Calibri" panose="020F0502020204030204" pitchFamily="34" charset="0"/>
              </a:rPr>
              <a:t>Bottura</a:t>
            </a:r>
            <a:r>
              <a:rPr kumimoji="0" lang="en-US" sz="700" b="0" i="0" u="none" strike="noStrike" kern="0" cap="none" spc="0" normalizeH="0" baseline="0" noProof="0" dirty="0">
                <a:ln>
                  <a:noFill/>
                </a:ln>
                <a:solidFill>
                  <a:srgbClr val="141313"/>
                </a:solidFill>
                <a:effectLst/>
                <a:uLnTx/>
                <a:uFillTx/>
                <a:latin typeface="Calibri" panose="020F0502020204030204" pitchFamily="34" charset="0"/>
              </a:rPr>
              <a:t>, “Margin, Stability and Quench Models and Simulation,” presented at the 1st International School on Numerical Modeling for Applied Superconductivity, Lausanne, Switzerland, 23-Jun-2016.</a:t>
            </a:r>
          </a:p>
        </p:txBody>
      </p:sp>
      <p:cxnSp>
        <p:nvCxnSpPr>
          <p:cNvPr id="45" name="Straight Connector 44">
            <a:extLst>
              <a:ext uri="{FF2B5EF4-FFF2-40B4-BE49-F238E27FC236}">
                <a16:creationId xmlns:a16="http://schemas.microsoft.com/office/drawing/2014/main" id="{F657D173-5758-462F-A909-FE6938510CD4}"/>
              </a:ext>
            </a:extLst>
          </p:cNvPr>
          <p:cNvCxnSpPr/>
          <p:nvPr/>
        </p:nvCxnSpPr>
        <p:spPr>
          <a:xfrm>
            <a:off x="1258254" y="2346597"/>
            <a:ext cx="3200400" cy="0"/>
          </a:xfrm>
          <a:prstGeom prst="line">
            <a:avLst/>
          </a:prstGeom>
          <a:noFill/>
          <a:ln w="25400" cap="flat" cmpd="sng" algn="ctr">
            <a:solidFill>
              <a:srgbClr val="F79646"/>
            </a:solidFill>
            <a:prstDash val="dash"/>
          </a:ln>
          <a:effectLst>
            <a:outerShdw blurRad="40000" dist="20000" dir="5400000" rotWithShape="0">
              <a:srgbClr val="000000">
                <a:alpha val="38000"/>
              </a:srgbClr>
            </a:outerShdw>
          </a:effectLst>
        </p:spPr>
      </p:cxnSp>
      <p:sp>
        <p:nvSpPr>
          <p:cNvPr id="46" name="Rectangle 45">
            <a:extLst>
              <a:ext uri="{FF2B5EF4-FFF2-40B4-BE49-F238E27FC236}">
                <a16:creationId xmlns:a16="http://schemas.microsoft.com/office/drawing/2014/main" id="{1327B0D5-2674-442B-8CA1-013B0CF96FCF}"/>
              </a:ext>
            </a:extLst>
          </p:cNvPr>
          <p:cNvSpPr/>
          <p:nvPr/>
        </p:nvSpPr>
        <p:spPr>
          <a:xfrm>
            <a:off x="1219270" y="2457088"/>
            <a:ext cx="3290944" cy="1476374"/>
          </a:xfrm>
          <a:prstGeom prst="rect">
            <a:avLst/>
          </a:prstGeom>
          <a:gradFill rotWithShape="1">
            <a:gsLst>
              <a:gs pos="0">
                <a:srgbClr val="141313">
                  <a:shade val="51000"/>
                  <a:satMod val="130000"/>
                </a:srgbClr>
              </a:gs>
              <a:gs pos="80000">
                <a:srgbClr val="141313">
                  <a:shade val="93000"/>
                  <a:satMod val="130000"/>
                </a:srgbClr>
              </a:gs>
              <a:gs pos="100000">
                <a:srgbClr val="141313">
                  <a:shade val="94000"/>
                  <a:satMod val="135000"/>
                </a:srgbClr>
              </a:gs>
            </a:gsLst>
            <a:lin ang="16200000" scaled="0"/>
          </a:gradFill>
          <a:ln w="9525" cap="flat" cmpd="sng" algn="ctr">
            <a:solidFill>
              <a:srgbClr val="14131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Times New Roman"/>
                <a:ea typeface="+mn-ea"/>
                <a:cs typeface="+mn-cs"/>
              </a:rPr>
              <a:t>Below Bi-2212 Margin</a:t>
            </a:r>
          </a:p>
        </p:txBody>
      </p:sp>
      <p:sp>
        <p:nvSpPr>
          <p:cNvPr id="8" name="Slide Number Placeholder 7">
            <a:extLst>
              <a:ext uri="{FF2B5EF4-FFF2-40B4-BE49-F238E27FC236}">
                <a16:creationId xmlns:a16="http://schemas.microsoft.com/office/drawing/2014/main" id="{E9B9CD8E-7566-4C38-A0F8-5AFE7E4E7B37}"/>
              </a:ext>
            </a:extLst>
          </p:cNvPr>
          <p:cNvSpPr>
            <a:spLocks noGrp="1"/>
          </p:cNvSpPr>
          <p:nvPr>
            <p:ph type="sldNum" sz="quarter" idx="12"/>
          </p:nvPr>
        </p:nvSpPr>
        <p:spPr/>
        <p:txBody>
          <a:bodyPr/>
          <a:lstStyle/>
          <a:p>
            <a:fld id="{5F4C9F40-B079-4B71-A627-7266DFEA7F03}" type="slidenum">
              <a:rPr lang="en-US" smtClean="0"/>
              <a:t>5</a:t>
            </a:fld>
            <a:endParaRPr lang="en-US" dirty="0"/>
          </a:p>
        </p:txBody>
      </p:sp>
      <p:sp>
        <p:nvSpPr>
          <p:cNvPr id="30" name="Content Placeholder 2">
            <a:extLst>
              <a:ext uri="{FF2B5EF4-FFF2-40B4-BE49-F238E27FC236}">
                <a16:creationId xmlns:a16="http://schemas.microsoft.com/office/drawing/2014/main" id="{8F26CCB9-C439-444A-9ED4-C939895D7796}"/>
              </a:ext>
            </a:extLst>
          </p:cNvPr>
          <p:cNvSpPr>
            <a:spLocks noGrp="1"/>
          </p:cNvSpPr>
          <p:nvPr>
            <p:ph idx="1"/>
          </p:nvPr>
        </p:nvSpPr>
        <p:spPr>
          <a:xfrm>
            <a:off x="5118100" y="4973671"/>
            <a:ext cx="7014658" cy="1636868"/>
          </a:xfrm>
          <a:solidFill>
            <a:schemeClr val="accent2"/>
          </a:solidFill>
        </p:spPr>
        <p:txBody>
          <a:bodyPr>
            <a:normAutofit fontScale="92500" lnSpcReduction="10000"/>
          </a:bodyPr>
          <a:lstStyle/>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A deposited heat of </a:t>
            </a:r>
            <a:r>
              <a:rPr lang="en-US" sz="1600" dirty="0" err="1">
                <a:latin typeface="Calibri" panose="020F0502020204030204" pitchFamily="34" charset="0"/>
              </a:rPr>
              <a:t>e</a:t>
            </a:r>
            <a:r>
              <a:rPr lang="en-US" sz="1600" baseline="-25000" dirty="0" err="1">
                <a:latin typeface="Calibri" panose="020F0502020204030204" pitchFamily="34" charset="0"/>
              </a:rPr>
              <a:t>CS</a:t>
            </a:r>
            <a:r>
              <a:rPr lang="en-US" sz="1600" dirty="0">
                <a:latin typeface="Calibri" panose="020F0502020204030204" pitchFamily="34" charset="0"/>
              </a:rPr>
              <a:t> will generate dissipation and current sharing until fully normal for </a:t>
            </a:r>
            <a:r>
              <a:rPr lang="en-US" sz="1600" dirty="0">
                <a:solidFill>
                  <a:srgbClr val="4C4184"/>
                </a:solidFill>
                <a:latin typeface="Calibri" panose="020F0502020204030204" pitchFamily="34" charset="0"/>
              </a:rPr>
              <a:t>e</a:t>
            </a:r>
            <a:r>
              <a:rPr lang="en-US" sz="1600" baseline="-25000" dirty="0">
                <a:solidFill>
                  <a:srgbClr val="4C4184"/>
                </a:solidFill>
                <a:latin typeface="Calibri" panose="020F0502020204030204" pitchFamily="34" charset="0"/>
              </a:rPr>
              <a:t>q</a:t>
            </a:r>
            <a:r>
              <a:rPr lang="en-US" sz="1600" dirty="0">
                <a:solidFill>
                  <a:srgbClr val="4C4184"/>
                </a:solidFill>
                <a:latin typeface="Calibri" panose="020F0502020204030204" pitchFamily="34" charset="0"/>
              </a:rPr>
              <a:t> deposited</a:t>
            </a:r>
            <a:endParaRPr lang="en-US" sz="1600" dirty="0">
              <a:latin typeface="Calibri" panose="020F0502020204030204" pitchFamily="34" charset="0"/>
            </a:endParaRPr>
          </a:p>
          <a:p>
            <a:pPr lvl="1" fontAlgn="auto">
              <a:spcBef>
                <a:spcPts val="600"/>
              </a:spcBef>
              <a:spcAft>
                <a:spcPts val="0"/>
              </a:spcAft>
              <a:buClr>
                <a:schemeClr val="bg1"/>
              </a:buClr>
              <a:buSzPct val="120000"/>
              <a:buFont typeface="Arial" panose="020B0604020202020204" pitchFamily="34" charset="0"/>
              <a:buChar char="•"/>
            </a:pPr>
            <a:r>
              <a:rPr lang="en-US" sz="1200" dirty="0">
                <a:latin typeface="Calibri" panose="020F0502020204030204" pitchFamily="34" charset="0"/>
              </a:rPr>
              <a:t>Current sharing region ~5x larger for HTS (970 </a:t>
            </a:r>
            <a:r>
              <a:rPr lang="en-US" sz="1200" dirty="0" err="1">
                <a:latin typeface="Calibri" panose="020F0502020204030204" pitchFamily="34" charset="0"/>
              </a:rPr>
              <a:t>mJ</a:t>
            </a:r>
            <a:r>
              <a:rPr lang="en-US" sz="1200" dirty="0">
                <a:latin typeface="Calibri" panose="020F0502020204030204" pitchFamily="34" charset="0"/>
              </a:rPr>
              <a:t>) than LTS (180 </a:t>
            </a:r>
            <a:r>
              <a:rPr lang="en-US" sz="1200" dirty="0" err="1">
                <a:latin typeface="Calibri" panose="020F0502020204030204" pitchFamily="34" charset="0"/>
              </a:rPr>
              <a:t>mJ</a:t>
            </a:r>
            <a:r>
              <a:rPr lang="en-US" sz="1200" dirty="0">
                <a:latin typeface="Calibri" panose="020F0502020204030204" pitchFamily="34" charset="0"/>
              </a:rPr>
              <a:t>) at 10 T</a:t>
            </a:r>
          </a:p>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Bi-2212 </a:t>
            </a:r>
            <a:r>
              <a:rPr lang="en-US" sz="1600" dirty="0" err="1">
                <a:latin typeface="Calibri" panose="020F0502020204030204" pitchFamily="34" charset="0"/>
              </a:rPr>
              <a:t>e</a:t>
            </a:r>
            <a:r>
              <a:rPr lang="en-US" sz="1600" baseline="-25000" dirty="0" err="1">
                <a:latin typeface="Calibri" panose="020F0502020204030204" pitchFamily="34" charset="0"/>
              </a:rPr>
              <a:t>CS</a:t>
            </a:r>
            <a:r>
              <a:rPr lang="en-US" sz="1600" dirty="0">
                <a:latin typeface="Calibri" panose="020F0502020204030204" pitchFamily="34" charset="0"/>
              </a:rPr>
              <a:t> at 30 T (or </a:t>
            </a:r>
            <a:r>
              <a:rPr lang="en-US" sz="1600" dirty="0">
                <a:solidFill>
                  <a:srgbClr val="4C4184"/>
                </a:solidFill>
                <a:latin typeface="Calibri" panose="020F0502020204030204" pitchFamily="34" charset="0"/>
              </a:rPr>
              <a:t>e</a:t>
            </a:r>
            <a:r>
              <a:rPr lang="en-US" sz="1600" baseline="-25000" dirty="0">
                <a:solidFill>
                  <a:srgbClr val="4C4184"/>
                </a:solidFill>
                <a:latin typeface="Calibri" panose="020F0502020204030204" pitchFamily="34" charset="0"/>
              </a:rPr>
              <a:t>q</a:t>
            </a:r>
            <a:r>
              <a:rPr lang="en-US" sz="1600" dirty="0">
                <a:solidFill>
                  <a:srgbClr val="4C4184"/>
                </a:solidFill>
                <a:latin typeface="Calibri" panose="020F0502020204030204" pitchFamily="34" charset="0"/>
              </a:rPr>
              <a:t> at 40 T)</a:t>
            </a:r>
            <a:r>
              <a:rPr lang="en-US" sz="1600" dirty="0">
                <a:latin typeface="Calibri" panose="020F0502020204030204" pitchFamily="34" charset="0"/>
              </a:rPr>
              <a:t> same as Nb</a:t>
            </a:r>
            <a:r>
              <a:rPr lang="en-US" sz="1600" baseline="-25000" dirty="0">
                <a:latin typeface="Calibri" panose="020F0502020204030204" pitchFamily="34" charset="0"/>
              </a:rPr>
              <a:t>3</a:t>
            </a:r>
            <a:r>
              <a:rPr lang="en-US" sz="1600" dirty="0">
                <a:latin typeface="Calibri" panose="020F0502020204030204" pitchFamily="34" charset="0"/>
              </a:rPr>
              <a:t>Sn at 20 T</a:t>
            </a:r>
          </a:p>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An order of magnitude drop in margin from 5 T to 30 T for Bi2212 for quench margin</a:t>
            </a:r>
          </a:p>
          <a:p>
            <a:pPr fontAlgn="auto">
              <a:spcBef>
                <a:spcPts val="600"/>
              </a:spcBef>
              <a:spcAft>
                <a:spcPts val="0"/>
              </a:spcAft>
              <a:buClr>
                <a:schemeClr val="bg1"/>
              </a:buClr>
              <a:buFont typeface="Arial" panose="020B0604020202020204" pitchFamily="34" charset="0"/>
              <a:buChar char="•"/>
            </a:pPr>
            <a:r>
              <a:rPr lang="en-US" sz="1600" dirty="0">
                <a:latin typeface="Calibri" panose="020F0502020204030204" pitchFamily="34" charset="0"/>
              </a:rPr>
              <a:t>Always ramp LTS first to lower margin on HTS</a:t>
            </a:r>
          </a:p>
        </p:txBody>
      </p:sp>
      <p:cxnSp>
        <p:nvCxnSpPr>
          <p:cNvPr id="29" name="Straight Connector 28">
            <a:extLst>
              <a:ext uri="{FF2B5EF4-FFF2-40B4-BE49-F238E27FC236}">
                <a16:creationId xmlns:a16="http://schemas.microsoft.com/office/drawing/2014/main" id="{80E6BDC8-77D1-4414-ACB9-B81F2FCEF18D}"/>
              </a:ext>
            </a:extLst>
          </p:cNvPr>
          <p:cNvCxnSpPr>
            <a:cxnSpLocks/>
          </p:cNvCxnSpPr>
          <p:nvPr/>
        </p:nvCxnSpPr>
        <p:spPr>
          <a:xfrm>
            <a:off x="7636808" y="3406274"/>
            <a:ext cx="490155" cy="0"/>
          </a:xfrm>
          <a:prstGeom prst="line">
            <a:avLst/>
          </a:prstGeom>
          <a:ln w="28575">
            <a:prstDash val="dash"/>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16A57F06-0164-4C57-9909-73E14530EDF8}"/>
              </a:ext>
            </a:extLst>
          </p:cNvPr>
          <p:cNvCxnSpPr>
            <a:cxnSpLocks/>
          </p:cNvCxnSpPr>
          <p:nvPr/>
        </p:nvCxnSpPr>
        <p:spPr>
          <a:xfrm>
            <a:off x="7636808" y="3406274"/>
            <a:ext cx="0" cy="1128404"/>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207F8080-524E-4D9E-8596-D6116726EE05}"/>
              </a:ext>
            </a:extLst>
          </p:cNvPr>
          <p:cNvCxnSpPr>
            <a:cxnSpLocks/>
          </p:cNvCxnSpPr>
          <p:nvPr/>
        </p:nvCxnSpPr>
        <p:spPr>
          <a:xfrm>
            <a:off x="8113058" y="3406274"/>
            <a:ext cx="0" cy="1128404"/>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cxnSp>
        <p:nvCxnSpPr>
          <p:cNvPr id="47" name="Straight Connector 46">
            <a:extLst>
              <a:ext uri="{FF2B5EF4-FFF2-40B4-BE49-F238E27FC236}">
                <a16:creationId xmlns:a16="http://schemas.microsoft.com/office/drawing/2014/main" id="{49A19E06-96BC-4FD2-878E-D3AA0D01ED21}"/>
              </a:ext>
            </a:extLst>
          </p:cNvPr>
          <p:cNvCxnSpPr>
            <a:cxnSpLocks/>
          </p:cNvCxnSpPr>
          <p:nvPr/>
        </p:nvCxnSpPr>
        <p:spPr>
          <a:xfrm>
            <a:off x="8654234" y="3615765"/>
            <a:ext cx="0" cy="921566"/>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B1884A90-2AD4-4599-A7E2-68900572A335}"/>
              </a:ext>
            </a:extLst>
          </p:cNvPr>
          <p:cNvCxnSpPr>
            <a:cxnSpLocks/>
          </p:cNvCxnSpPr>
          <p:nvPr/>
        </p:nvCxnSpPr>
        <p:spPr>
          <a:xfrm>
            <a:off x="10006513" y="3639127"/>
            <a:ext cx="0" cy="895551"/>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grpSp>
        <p:nvGrpSpPr>
          <p:cNvPr id="34" name="Group 33">
            <a:extLst>
              <a:ext uri="{FF2B5EF4-FFF2-40B4-BE49-F238E27FC236}">
                <a16:creationId xmlns:a16="http://schemas.microsoft.com/office/drawing/2014/main" id="{6B5EF9DC-7D7D-43D8-BD40-CEA8D01BC19C}"/>
              </a:ext>
            </a:extLst>
          </p:cNvPr>
          <p:cNvGrpSpPr/>
          <p:nvPr/>
        </p:nvGrpSpPr>
        <p:grpSpPr>
          <a:xfrm>
            <a:off x="83967" y="4728123"/>
            <a:ext cx="4989773" cy="1817904"/>
            <a:chOff x="518735" y="3608151"/>
            <a:chExt cx="4989773" cy="1095610"/>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7ECB0C2-4BC1-4198-AA21-6FF34B650EED}"/>
                    </a:ext>
                  </a:extLst>
                </p:cNvPr>
                <p:cNvSpPr txBox="1"/>
                <p:nvPr/>
              </p:nvSpPr>
              <p:spPr>
                <a:xfrm>
                  <a:off x="518735" y="3608151"/>
                  <a:ext cx="4495723" cy="353049"/>
                </a:xfrm>
                <a:prstGeom prst="rect">
                  <a:avLst/>
                </a:prstGeom>
                <a:noFill/>
              </p:spPr>
              <p:txBody>
                <a:bodyPr wrap="square" lIns="0" tIns="0" rIns="0" bIns="0" rtlCol="0">
                  <a:spAutoFit/>
                </a:bodyPr>
                <a:lstStyle/>
                <a:p>
                  <a:r>
                    <a:rPr lang="en-US" sz="1400" dirty="0">
                      <a:solidFill>
                        <a:schemeClr val="bg1"/>
                      </a:solidFill>
                      <a:latin typeface="Cambria Math" panose="02040503050406030204" pitchFamily="18" charset="0"/>
                      <a:ea typeface="Cambria Math" panose="02040503050406030204" pitchFamily="18" charset="0"/>
                    </a:rPr>
                    <a:t>Specific Heat Capacity → Integrated to get enthalpy</a:t>
                  </a:r>
                </a:p>
                <a:p>
                  <a14:m>
                    <m:oMath xmlns:m="http://schemas.openxmlformats.org/officeDocument/2006/math">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𝐶</m:t>
                          </m:r>
                        </m:e>
                        <m:sub>
                          <m:r>
                            <a:rPr lang="en-US" sz="1200" i="1">
                              <a:solidFill>
                                <a:schemeClr val="bg1"/>
                              </a:solidFill>
                              <a:latin typeface="Cambria Math"/>
                              <a:ea typeface="Cambria Math" panose="02040503050406030204" pitchFamily="18" charset="0"/>
                            </a:rPr>
                            <m:t>𝑝</m:t>
                          </m:r>
                        </m:sub>
                      </m:sSub>
                      <m:d>
                        <m:dPr>
                          <m:begChr m:val="["/>
                          <m:endChr m:val="]"/>
                          <m:ctrlPr>
                            <a:rPr lang="en-US" sz="1200" i="1" smtClean="0">
                              <a:solidFill>
                                <a:schemeClr val="bg1"/>
                              </a:solidFill>
                              <a:latin typeface="Cambria Math" panose="02040503050406030204" pitchFamily="18" charset="0"/>
                              <a:ea typeface="Cambria Math" panose="02040503050406030204" pitchFamily="18" charset="0"/>
                            </a:rPr>
                          </m:ctrlPr>
                        </m:dPr>
                        <m:e>
                          <m:f>
                            <m:fPr>
                              <m:ctrlPr>
                                <a:rPr lang="en-US" sz="120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𝐽</m:t>
                              </m:r>
                            </m:num>
                            <m:den>
                              <m:r>
                                <a:rPr lang="en-US" sz="1200" b="0" i="1" smtClean="0">
                                  <a:solidFill>
                                    <a:schemeClr val="bg1"/>
                                  </a:solidFill>
                                  <a:latin typeface="Cambria Math" panose="02040503050406030204" pitchFamily="18" charset="0"/>
                                  <a:ea typeface="Cambria Math" panose="02040503050406030204" pitchFamily="18" charset="0"/>
                                </a:rPr>
                                <m:t>𝑔</m:t>
                              </m:r>
                              <m:r>
                                <a:rPr lang="en-US" sz="1200" b="0" i="1" smtClean="0">
                                  <a:solidFill>
                                    <a:schemeClr val="bg1"/>
                                  </a:solidFill>
                                  <a:latin typeface="Cambria Math" panose="02040503050406030204" pitchFamily="18" charset="0"/>
                                  <a:ea typeface="Cambria Math" panose="02040503050406030204" pitchFamily="18" charset="0"/>
                                </a:rPr>
                                <m:t>∙ </m:t>
                              </m:r>
                              <m:r>
                                <a:rPr lang="en-US" sz="1200" b="0" i="1" smtClean="0">
                                  <a:solidFill>
                                    <a:schemeClr val="bg1"/>
                                  </a:solidFill>
                                  <a:latin typeface="Cambria Math" panose="02040503050406030204" pitchFamily="18" charset="0"/>
                                  <a:ea typeface="Cambria Math" panose="02040503050406030204" pitchFamily="18" charset="0"/>
                                </a:rPr>
                                <m:t>𝐾</m:t>
                              </m:r>
                            </m:den>
                          </m:f>
                        </m:e>
                      </m:d>
                      <m:r>
                        <a:rPr lang="en-US" sz="1200" i="1">
                          <a:solidFill>
                            <a:schemeClr val="bg1"/>
                          </a:solidFill>
                          <a:latin typeface="Cambria Math"/>
                          <a:ea typeface="Cambria Math" panose="02040503050406030204" pitchFamily="18" charset="0"/>
                        </a:rPr>
                        <m:t>=</m:t>
                      </m:r>
                      <m:sSub>
                        <m:sSubPr>
                          <m:ctrlPr>
                            <a:rPr lang="en-US" sz="1200" i="1">
                              <a:solidFill>
                                <a:schemeClr val="bg1"/>
                              </a:solidFill>
                              <a:latin typeface="Cambria Math" panose="02040503050406030204" pitchFamily="18" charset="0"/>
                              <a:ea typeface="Cambria Math" panose="02040503050406030204" pitchFamily="18" charset="0"/>
                            </a:rPr>
                          </m:ctrlPr>
                        </m:sSubPr>
                        <m:e>
                          <m:r>
                            <a:rPr lang="en-US" sz="1200" i="1">
                              <a:solidFill>
                                <a:schemeClr val="bg1"/>
                              </a:solidFill>
                              <a:latin typeface="Cambria Math"/>
                              <a:ea typeface="Cambria Math" panose="02040503050406030204" pitchFamily="18" charset="0"/>
                            </a:rPr>
                            <m:t>𝑦</m:t>
                          </m:r>
                        </m:e>
                        <m:sub>
                          <m:r>
                            <a:rPr lang="en-US" sz="1200" i="1">
                              <a:solidFill>
                                <a:schemeClr val="bg1"/>
                              </a:solidFill>
                              <a:latin typeface="Cambria Math"/>
                              <a:ea typeface="Cambria Math" panose="02040503050406030204" pitchFamily="18" charset="0"/>
                            </a:rPr>
                            <m:t>0</m:t>
                          </m:r>
                        </m:sub>
                      </m:sSub>
                      <m:r>
                        <a:rPr lang="en-US" sz="1200" i="1">
                          <a:solidFill>
                            <a:schemeClr val="bg1"/>
                          </a:solidFill>
                          <a:latin typeface="Cambria Math"/>
                          <a:ea typeface="Cambria Math" panose="02040503050406030204" pitchFamily="18" charset="0"/>
                        </a:rPr>
                        <m:t>+</m:t>
                      </m:r>
                      <m:f>
                        <m:fPr>
                          <m:ctrlPr>
                            <a:rPr lang="en-US" sz="1200" i="1">
                              <a:solidFill>
                                <a:schemeClr val="bg1"/>
                              </a:solidFill>
                              <a:latin typeface="Cambria Math" panose="02040503050406030204" pitchFamily="18" charset="0"/>
                              <a:ea typeface="Cambria Math" panose="02040503050406030204" pitchFamily="18" charset="0"/>
                            </a:rPr>
                          </m:ctrlPr>
                        </m:fPr>
                        <m:num>
                          <m:r>
                            <a:rPr lang="en-US" sz="1200" i="1">
                              <a:solidFill>
                                <a:schemeClr val="bg1"/>
                              </a:solidFill>
                              <a:latin typeface="Cambria Math"/>
                              <a:ea typeface="Cambria Math" panose="02040503050406030204" pitchFamily="18" charset="0"/>
                            </a:rPr>
                            <m:t>𝑎</m:t>
                          </m:r>
                        </m:num>
                        <m:den>
                          <m:sSup>
                            <m:sSupPr>
                              <m:ctrlPr>
                                <a:rPr lang="en-US" sz="1200" i="1">
                                  <a:solidFill>
                                    <a:schemeClr val="bg1"/>
                                  </a:solidFill>
                                  <a:latin typeface="Cambria Math" panose="02040503050406030204" pitchFamily="18" charset="0"/>
                                  <a:ea typeface="Cambria Math" panose="02040503050406030204" pitchFamily="18" charset="0"/>
                                </a:rPr>
                              </m:ctrlPr>
                            </m:sSupPr>
                            <m:e>
                              <m:d>
                                <m:dPr>
                                  <m:begChr m:val="["/>
                                  <m:endChr m:val="]"/>
                                  <m:ctrlPr>
                                    <a:rPr lang="en-US" sz="1200" i="1">
                                      <a:solidFill>
                                        <a:schemeClr val="bg1"/>
                                      </a:solidFill>
                                      <a:latin typeface="Cambria Math" panose="02040503050406030204" pitchFamily="18" charset="0"/>
                                      <a:ea typeface="Cambria Math" panose="02040503050406030204" pitchFamily="18" charset="0"/>
                                    </a:rPr>
                                  </m:ctrlPr>
                                </m:dPr>
                                <m:e>
                                  <m:r>
                                    <a:rPr lang="en-US" sz="1200">
                                      <a:solidFill>
                                        <a:schemeClr val="bg1"/>
                                      </a:solidFill>
                                      <a:latin typeface="Cambria Math"/>
                                      <a:ea typeface="Cambria Math" panose="02040503050406030204" pitchFamily="18" charset="0"/>
                                    </a:rPr>
                                    <m:t>1+</m:t>
                                  </m:r>
                                  <m:sSup>
                                    <m:sSupPr>
                                      <m:ctrlPr>
                                        <a:rPr lang="en-US" sz="1200" i="1" smtClean="0">
                                          <a:solidFill>
                                            <a:schemeClr val="bg1"/>
                                          </a:solidFill>
                                          <a:latin typeface="Cambria Math" panose="02040503050406030204" pitchFamily="18" charset="0"/>
                                          <a:ea typeface="Cambria Math" panose="02040503050406030204" pitchFamily="18" charset="0"/>
                                        </a:rPr>
                                      </m:ctrlPr>
                                    </m:sSupPr>
                                    <m:e>
                                      <m:r>
                                        <a:rPr lang="en-US" sz="1200" b="0" i="1" smtClean="0">
                                          <a:solidFill>
                                            <a:schemeClr val="bg1"/>
                                          </a:solidFill>
                                          <a:latin typeface="Cambria Math" panose="02040503050406030204" pitchFamily="18" charset="0"/>
                                          <a:ea typeface="Cambria Math" panose="02040503050406030204" pitchFamily="18" charset="0"/>
                                        </a:rPr>
                                        <m:t>𝑒</m:t>
                                      </m:r>
                                    </m:e>
                                    <m:sup>
                                      <m:r>
                                        <a:rPr lang="en-US" sz="1200" b="0" i="1" smtClean="0">
                                          <a:solidFill>
                                            <a:schemeClr val="bg1"/>
                                          </a:solidFill>
                                          <a:latin typeface="Cambria Math" panose="02040503050406030204" pitchFamily="18" charset="0"/>
                                          <a:ea typeface="Cambria Math" panose="02040503050406030204" pitchFamily="18" charset="0"/>
                                        </a:rPr>
                                        <m:t>− </m:t>
                                      </m:r>
                                      <m:f>
                                        <m:fPr>
                                          <m:ctrlPr>
                                            <a:rPr lang="en-US" sz="1200" b="0" i="1" smtClean="0">
                                              <a:solidFill>
                                                <a:schemeClr val="bg1"/>
                                              </a:solidFill>
                                              <a:latin typeface="Cambria Math" panose="02040503050406030204" pitchFamily="18" charset="0"/>
                                              <a:ea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𝑇</m:t>
                                          </m:r>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𝜏</m:t>
                                          </m:r>
                                        </m:num>
                                        <m:den>
                                          <m:r>
                                            <a:rPr lang="en-US" sz="1200" b="0" i="1" smtClean="0">
                                              <a:solidFill>
                                                <a:schemeClr val="bg1"/>
                                              </a:solidFill>
                                              <a:latin typeface="Cambria Math" panose="02040503050406030204" pitchFamily="18" charset="0"/>
                                              <a:ea typeface="Cambria Math" panose="02040503050406030204" pitchFamily="18" charset="0"/>
                                            </a:rPr>
                                            <m:t>𝑏</m:t>
                                          </m:r>
                                        </m:den>
                                      </m:f>
                                    </m:sup>
                                  </m:sSup>
                                </m:e>
                              </m:d>
                            </m:e>
                            <m:sup>
                              <m:r>
                                <a:rPr lang="en-US" sz="1200" i="1">
                                  <a:solidFill>
                                    <a:schemeClr val="bg1"/>
                                  </a:solidFill>
                                  <a:latin typeface="Cambria Math"/>
                                  <a:ea typeface="Cambria Math" panose="02040503050406030204" pitchFamily="18" charset="0"/>
                                </a:rPr>
                                <m:t>𝑐</m:t>
                              </m:r>
                            </m:sup>
                          </m:sSup>
                        </m:den>
                      </m:f>
                    </m:oMath>
                  </a14:m>
                  <a:r>
                    <a:rPr lang="en-US" sz="1400" dirty="0">
                      <a:solidFill>
                        <a:schemeClr val="bg1"/>
                      </a:solidFill>
                      <a:ea typeface="Cambria Math" panose="02040503050406030204" pitchFamily="18" charset="0"/>
                    </a:rPr>
                    <a:t> 	</a:t>
                  </a:r>
                  <a:r>
                    <a:rPr lang="en-US" sz="1100" dirty="0">
                      <a:solidFill>
                        <a:schemeClr val="bg1"/>
                      </a:solidFill>
                      <a:ea typeface="Cambria Math" panose="02040503050406030204" pitchFamily="18" charset="0"/>
                    </a:rPr>
                    <a:t>{common form of data fit}</a:t>
                  </a:r>
                </a:p>
              </p:txBody>
            </p:sp>
          </mc:Choice>
          <mc:Fallback xmlns="">
            <p:sp>
              <p:nvSpPr>
                <p:cNvPr id="35" name="TextBox 34">
                  <a:extLst>
                    <a:ext uri="{FF2B5EF4-FFF2-40B4-BE49-F238E27FC236}">
                      <a16:creationId xmlns:a16="http://schemas.microsoft.com/office/drawing/2014/main" id="{27ECB0C2-4BC1-4198-AA21-6FF34B650EED}"/>
                    </a:ext>
                  </a:extLst>
                </p:cNvPr>
                <p:cNvSpPr txBox="1">
                  <a:spLocks noRot="1" noChangeAspect="1" noMove="1" noResize="1" noEditPoints="1" noAdjustHandles="1" noChangeArrowheads="1" noChangeShapeType="1" noTextEdit="1"/>
                </p:cNvSpPr>
                <p:nvPr/>
              </p:nvSpPr>
              <p:spPr>
                <a:xfrm>
                  <a:off x="518735" y="3608151"/>
                  <a:ext cx="4495723" cy="353049"/>
                </a:xfrm>
                <a:prstGeom prst="rect">
                  <a:avLst/>
                </a:prstGeom>
                <a:blipFill>
                  <a:blip r:embed="rId10"/>
                  <a:stretch>
                    <a:fillRect l="-2442" t="-11458"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02B473B-7E4E-4440-B0C1-DA9D9DCB833C}"/>
                    </a:ext>
                  </a:extLst>
                </p:cNvPr>
                <p:cNvSpPr txBox="1"/>
                <p:nvPr/>
              </p:nvSpPr>
              <p:spPr>
                <a:xfrm>
                  <a:off x="3325923" y="4424791"/>
                  <a:ext cx="2182585" cy="278970"/>
                </a:xfrm>
                <a:prstGeom prst="rect">
                  <a:avLst/>
                </a:prstGeom>
                <a:noFill/>
              </p:spPr>
              <p:txBody>
                <a:bodyPr wrap="none" lIns="0" tIns="0" rIns="0" bIns="0" rtlCol="0">
                  <a:spAutoFit/>
                </a:bodyPr>
                <a:lstStyle/>
                <a:p>
                  <a:r>
                    <a:rPr lang="en-US" sz="1400" dirty="0">
                      <a:solidFill>
                        <a:schemeClr val="bg1"/>
                      </a:solidFill>
                      <a:ea typeface="Cambria Math" panose="02040503050406030204" pitchFamily="18" charset="0"/>
                    </a:rPr>
                    <a:t>Enthalpy to Quench {T</a:t>
                  </a:r>
                  <a:r>
                    <a:rPr lang="en-US" sz="1400" baseline="-25000" dirty="0">
                      <a:solidFill>
                        <a:schemeClr val="bg1"/>
                      </a:solidFill>
                      <a:ea typeface="Cambria Math" panose="02040503050406030204" pitchFamily="18" charset="0"/>
                    </a:rPr>
                    <a:t>C</a:t>
                  </a:r>
                  <a:r>
                    <a:rPr lang="en-US" sz="1400" dirty="0">
                      <a:solidFill>
                        <a:schemeClr val="bg1"/>
                      </a:solidFill>
                      <a:ea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𝑄</m:t>
                            </m:r>
                          </m:sub>
                        </m:sSub>
                        <m:r>
                          <a:rPr lang="en-US" sz="1400" spc="150">
                            <a:solidFill>
                              <a:schemeClr val="bg1"/>
                            </a:solidFill>
                            <a:latin typeface="Cambria Math" panose="02040503050406030204" pitchFamily="18" charset="0"/>
                            <a:ea typeface="Cambria Math" panose="02040503050406030204" pitchFamily="18" charset="0"/>
                          </a:rPr>
                          <m:t>[</m:t>
                        </m:r>
                        <m:r>
                          <m:rPr>
                            <m:sty m:val="p"/>
                          </m:rPr>
                          <a:rPr lang="en-US" sz="1400" spc="150">
                            <a:solidFill>
                              <a:schemeClr val="bg1"/>
                            </a:solidFill>
                            <a:latin typeface="Cambria Math" panose="02040503050406030204" pitchFamily="18" charset="0"/>
                            <a:ea typeface="Cambria Math" panose="02040503050406030204" pitchFamily="18" charset="0"/>
                          </a:rPr>
                          <m:t>J</m:t>
                        </m:r>
                        <m:r>
                          <a:rPr lang="en-US" sz="1400" spc="150">
                            <a:solidFill>
                              <a:schemeClr val="bg1"/>
                            </a:solidFill>
                            <a:latin typeface="Cambria Math" panose="02040503050406030204" pitchFamily="18" charset="0"/>
                            <a:ea typeface="Cambria Math" panose="02040503050406030204" pitchFamily="18" charset="0"/>
                          </a:rPr>
                          <m:t>]</m:t>
                        </m:r>
                        <m:r>
                          <a:rPr lang="en-US" sz="1400" i="1">
                            <a:solidFill>
                              <a:schemeClr val="bg1"/>
                            </a:solidFill>
                            <a:latin typeface="Cambria Math"/>
                            <a:ea typeface="Cambria Math"/>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𝐂</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e>
                        </m:d>
                        <m:r>
                          <a:rPr lang="en-US" sz="1400">
                            <a:solidFill>
                              <a:schemeClr val="bg1"/>
                            </a:solidFill>
                            <a:latin typeface="Cambria Math"/>
                            <a:ea typeface="Cambria Math" panose="02040503050406030204" pitchFamily="18" charset="0"/>
                          </a:rPr>
                          <m:t>−</m:t>
                        </m:r>
                        <m:r>
                          <a:rPr lang="en-US" sz="1400" i="1">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a typeface="Cambria Math" panose="02040503050406030204" pitchFamily="18" charset="0"/>
                  </a:endParaRPr>
                </a:p>
              </p:txBody>
            </p:sp>
          </mc:Choice>
          <mc:Fallback xmlns="">
            <p:sp>
              <p:nvSpPr>
                <p:cNvPr id="36" name="TextBox 35">
                  <a:extLst>
                    <a:ext uri="{FF2B5EF4-FFF2-40B4-BE49-F238E27FC236}">
                      <a16:creationId xmlns:a16="http://schemas.microsoft.com/office/drawing/2014/main" id="{702B473B-7E4E-4440-B0C1-DA9D9DCB833C}"/>
                    </a:ext>
                  </a:extLst>
                </p:cNvPr>
                <p:cNvSpPr txBox="1">
                  <a:spLocks noRot="1" noChangeAspect="1" noMove="1" noResize="1" noEditPoints="1" noAdjustHandles="1" noChangeArrowheads="1" noChangeShapeType="1" noTextEdit="1"/>
                </p:cNvSpPr>
                <p:nvPr/>
              </p:nvSpPr>
              <p:spPr>
                <a:xfrm>
                  <a:off x="3325923" y="4424791"/>
                  <a:ext cx="2182585" cy="278970"/>
                </a:xfrm>
                <a:prstGeom prst="rect">
                  <a:avLst/>
                </a:prstGeom>
                <a:blipFill>
                  <a:blip r:embed="rId11"/>
                  <a:stretch>
                    <a:fillRect l="-5028" t="-1315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B7A6A10-B0D4-4F62-BD41-1A3F4A28C080}"/>
                    </a:ext>
                  </a:extLst>
                </p:cNvPr>
                <p:cNvSpPr txBox="1"/>
                <p:nvPr/>
              </p:nvSpPr>
              <p:spPr>
                <a:xfrm>
                  <a:off x="537866" y="4417883"/>
                  <a:ext cx="2422651"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Enthalpy to Current Sharing</a:t>
                  </a:r>
                  <a:r>
                    <a:rPr lang="en-US" sz="1400" dirty="0">
                      <a:solidFill>
                        <a:schemeClr val="bg1"/>
                      </a:solidFill>
                      <a:ea typeface="Cambria Math" panose="02040503050406030204" pitchFamily="18" charset="0"/>
                    </a:rPr>
                    <a:t> {T</a:t>
                  </a:r>
                  <a:r>
                    <a:rPr lang="en-US" sz="1400" baseline="-25000" dirty="0">
                      <a:solidFill>
                        <a:schemeClr val="bg1"/>
                      </a:solidFill>
                      <a:ea typeface="Cambria Math" panose="02040503050406030204" pitchFamily="18" charset="0"/>
                    </a:rPr>
                    <a:t>CS</a:t>
                  </a:r>
                  <a:r>
                    <a:rPr lang="en-US" sz="1400" dirty="0">
                      <a:solidFill>
                        <a:schemeClr val="bg1"/>
                      </a:solidFill>
                      <a:ea typeface="Cambria Math" panose="02040503050406030204" pitchFamily="18" charset="0"/>
                    </a:rPr>
                    <a:t>}</a:t>
                  </a:r>
                  <a:endParaRPr lang="en-US" sz="1400" dirty="0">
                    <a:solidFill>
                      <a:schemeClr val="bg1"/>
                    </a:solidFill>
                    <a:latin typeface="Calibri" panose="020F0502020204030204" pitchFamily="34"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i="1">
                                <a:solidFill>
                                  <a:schemeClr val="bg1"/>
                                </a:solidFill>
                                <a:latin typeface="Cambria Math"/>
                                <a:ea typeface="Cambria Math" panose="02040503050406030204" pitchFamily="18" charset="0"/>
                              </a:rPr>
                              <m:t>𝑒</m:t>
                            </m:r>
                          </m:e>
                          <m:sub>
                            <m:r>
                              <a:rPr lang="en-US" sz="1400" i="1">
                                <a:solidFill>
                                  <a:schemeClr val="bg1"/>
                                </a:solidFill>
                                <a:latin typeface="Cambria Math"/>
                                <a:ea typeface="Cambria Math" panose="02040503050406030204" pitchFamily="18" charset="0"/>
                              </a:rPr>
                              <m:t>𝑐𝑠</m:t>
                            </m:r>
                          </m:sub>
                        </m:sSub>
                        <m:r>
                          <a:rPr lang="en-US" sz="1400" b="0" i="0" spc="150" smtClean="0">
                            <a:solidFill>
                              <a:schemeClr val="bg1"/>
                            </a:solidFill>
                            <a:latin typeface="Cambria Math" panose="02040503050406030204" pitchFamily="18" charset="0"/>
                            <a:ea typeface="Cambria Math" panose="02040503050406030204" pitchFamily="18" charset="0"/>
                          </a:rPr>
                          <m:t>[</m:t>
                        </m:r>
                        <m:r>
                          <m:rPr>
                            <m:sty m:val="p"/>
                          </m:rPr>
                          <a:rPr lang="en-US" sz="1400" b="0" i="0" spc="150" smtClean="0">
                            <a:solidFill>
                              <a:schemeClr val="bg1"/>
                            </a:solidFill>
                            <a:latin typeface="Cambria Math" panose="02040503050406030204" pitchFamily="18" charset="0"/>
                            <a:ea typeface="Cambria Math" panose="02040503050406030204" pitchFamily="18" charset="0"/>
                          </a:rPr>
                          <m:t>J</m:t>
                        </m:r>
                        <m:r>
                          <a:rPr lang="en-US" sz="1400" b="0" i="0" spc="150" smtClean="0">
                            <a:solidFill>
                              <a:schemeClr val="bg1"/>
                            </a:solidFill>
                            <a:latin typeface="Cambria Math" panose="02040503050406030204" pitchFamily="18" charset="0"/>
                            <a:ea typeface="Cambria Math" panose="02040503050406030204" pitchFamily="18" charset="0"/>
                          </a:rPr>
                          <m:t>]≡</m:t>
                        </m:r>
                        <m:r>
                          <a:rPr lang="en-US" sz="1400">
                            <a:solidFill>
                              <a:schemeClr val="bg1"/>
                            </a:solidFill>
                            <a:latin typeface="Cambria Math"/>
                            <a:ea typeface="Cambria Math"/>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b="1" i="1">
                                    <a:solidFill>
                                      <a:schemeClr val="bg1"/>
                                    </a:solidFill>
                                    <a:latin typeface="Cambria Math" panose="02040503050406030204" pitchFamily="18" charset="0"/>
                                    <a:ea typeface="Cambria Math" panose="02040503050406030204" pitchFamily="18" charset="0"/>
                                  </a:rPr>
                                </m:ctrlPr>
                              </m:sSubPr>
                              <m:e>
                                <m:r>
                                  <a:rPr lang="en-US" sz="1400" b="1" i="1">
                                    <a:solidFill>
                                      <a:schemeClr val="bg1"/>
                                    </a:solidFill>
                                    <a:latin typeface="Cambria Math"/>
                                    <a:ea typeface="Cambria Math" panose="02040503050406030204" pitchFamily="18" charset="0"/>
                                  </a:rPr>
                                  <m:t>𝐓</m:t>
                                </m:r>
                              </m:e>
                              <m:sub>
                                <m:r>
                                  <a:rPr lang="en-US" sz="1400" b="1" i="1">
                                    <a:solidFill>
                                      <a:schemeClr val="bg1"/>
                                    </a:solidFill>
                                    <a:latin typeface="Cambria Math"/>
                                    <a:ea typeface="Cambria Math" panose="02040503050406030204" pitchFamily="18" charset="0"/>
                                  </a:rPr>
                                  <m:t>𝐜𝐬</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e>
                            </m:d>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h</m:t>
                        </m:r>
                        <m:d>
                          <m:dPr>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m:oMathPara>
                  </a14:m>
                  <a:endParaRPr lang="en-US" sz="1400" dirty="0">
                    <a:solidFill>
                      <a:schemeClr val="bg1"/>
                    </a:solidFill>
                  </a:endParaRPr>
                </a:p>
              </p:txBody>
            </p:sp>
          </mc:Choice>
          <mc:Fallback xmlns="">
            <p:sp>
              <p:nvSpPr>
                <p:cNvPr id="37" name="TextBox 36">
                  <a:extLst>
                    <a:ext uri="{FF2B5EF4-FFF2-40B4-BE49-F238E27FC236}">
                      <a16:creationId xmlns:a16="http://schemas.microsoft.com/office/drawing/2014/main" id="{AB7A6A10-B0D4-4F62-BD41-1A3F4A28C080}"/>
                    </a:ext>
                  </a:extLst>
                </p:cNvPr>
                <p:cNvSpPr txBox="1">
                  <a:spLocks noRot="1" noChangeAspect="1" noMove="1" noResize="1" noEditPoints="1" noAdjustHandles="1" noChangeArrowheads="1" noChangeShapeType="1" noTextEdit="1"/>
                </p:cNvSpPr>
                <p:nvPr/>
              </p:nvSpPr>
              <p:spPr>
                <a:xfrm>
                  <a:off x="537866" y="4417883"/>
                  <a:ext cx="2422651" cy="278970"/>
                </a:xfrm>
                <a:prstGeom prst="rect">
                  <a:avLst/>
                </a:prstGeom>
                <a:blipFill>
                  <a:blip r:embed="rId12"/>
                  <a:stretch>
                    <a:fillRect l="-4534" t="-13158" r="-377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CA8EFC1-0E52-4149-9C61-4507E4EF107A}"/>
                    </a:ext>
                  </a:extLst>
                </p:cNvPr>
                <p:cNvSpPr txBox="1"/>
                <p:nvPr/>
              </p:nvSpPr>
              <p:spPr>
                <a:xfrm>
                  <a:off x="537866" y="4074653"/>
                  <a:ext cx="4898777" cy="278970"/>
                </a:xfrm>
                <a:prstGeom prst="rect">
                  <a:avLst/>
                </a:prstGeom>
                <a:noFill/>
              </p:spPr>
              <p:txBody>
                <a:bodyPr wrap="none" lIns="0" tIns="0" rIns="0" bIns="0" rtlCol="0">
                  <a:spAutoFit/>
                </a:bodyPr>
                <a:lstStyle/>
                <a:p>
                  <a:r>
                    <a:rPr lang="en-US" sz="1400" dirty="0">
                      <a:solidFill>
                        <a:schemeClr val="bg1"/>
                      </a:solidFill>
                      <a:latin typeface="Calibri" panose="020F0502020204030204" pitchFamily="34" charset="0"/>
                      <a:ea typeface="Cambria Math" panose="02040503050406030204" pitchFamily="18" charset="0"/>
                    </a:rPr>
                    <a:t>Current Sharing Temperature</a:t>
                  </a:r>
                </a:p>
                <a:p>
                  <a14:m>
                    <m:oMath xmlns:m="http://schemas.openxmlformats.org/officeDocument/2006/math">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𝑐𝑠</m:t>
                          </m:r>
                        </m:sub>
                      </m:sSub>
                      <m:r>
                        <a:rPr lang="en-US" sz="1400" b="0" i="0" spc="100" smtClean="0">
                          <a:solidFill>
                            <a:schemeClr val="bg1"/>
                          </a:solidFill>
                          <a:latin typeface="Cambria Math" panose="02040503050406030204" pitchFamily="18" charset="0"/>
                          <a:ea typeface="Cambria Math" panose="02040503050406030204" pitchFamily="18" charset="0"/>
                        </a:rPr>
                        <m:t>[</m:t>
                      </m:r>
                      <m:r>
                        <m:rPr>
                          <m:sty m:val="p"/>
                        </m:rPr>
                        <a:rPr lang="en-US" sz="1400" b="0" i="0" spc="100" smtClean="0">
                          <a:solidFill>
                            <a:schemeClr val="bg1"/>
                          </a:solidFill>
                          <a:latin typeface="Cambria Math" panose="02040503050406030204" pitchFamily="18" charset="0"/>
                          <a:ea typeface="Cambria Math" panose="02040503050406030204" pitchFamily="18" charset="0"/>
                        </a:rPr>
                        <m:t>K</m:t>
                      </m:r>
                      <m:r>
                        <a:rPr lang="en-US" sz="1400" b="0" i="0" spc="100" smtClean="0">
                          <a:solidFill>
                            <a:schemeClr val="bg1"/>
                          </a:solidFill>
                          <a:latin typeface="Cambria Math" panose="02040503050406030204" pitchFamily="18" charset="0"/>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r>
                        <a:rPr lang="en-US" sz="1400">
                          <a:solidFill>
                            <a:schemeClr val="bg1"/>
                          </a:solidFill>
                          <a:latin typeface="Cambria Math"/>
                          <a:ea typeface="Cambria Math" panose="02040503050406030204" pitchFamily="18" charset="0"/>
                        </a:rPr>
                        <m:t>𝑖</m:t>
                      </m:r>
                      <m:r>
                        <a:rPr lang="en-US" sz="1400">
                          <a:solidFill>
                            <a:schemeClr val="bg1"/>
                          </a:solidFill>
                          <a:latin typeface="Cambria Math"/>
                          <a:ea typeface="Cambria Math"/>
                        </a:rPr>
                        <m:t>∙</m:t>
                      </m:r>
                      <m:d>
                        <m:dPr>
                          <m:begChr m:val="["/>
                          <m:endChr m:val="]"/>
                          <m:ctrlPr>
                            <a:rPr lang="en-US" sz="1400" i="1">
                              <a:solidFill>
                                <a:schemeClr val="bg1"/>
                              </a:solidFill>
                              <a:latin typeface="Cambria Math" panose="02040503050406030204" pitchFamily="18" charset="0"/>
                              <a:ea typeface="Cambria Math" panose="02040503050406030204" pitchFamily="18" charset="0"/>
                            </a:rPr>
                          </m:ctrlPr>
                        </m:dPr>
                        <m:e>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𝐶</m:t>
                              </m:r>
                            </m:sub>
                          </m:sSub>
                          <m:d>
                            <m:dPr>
                              <m:ctrlPr>
                                <a:rPr lang="en-US" sz="1400" i="1">
                                  <a:solidFill>
                                    <a:schemeClr val="bg1"/>
                                  </a:solidFill>
                                  <a:latin typeface="Cambria Math" panose="02040503050406030204" pitchFamily="18" charset="0"/>
                                  <a:ea typeface="Cambria Math" panose="02040503050406030204" pitchFamily="18" charset="0"/>
                                </a:rPr>
                              </m:ctrlPr>
                            </m:dPr>
                            <m:e>
                              <m:r>
                                <a:rPr lang="en-US" sz="1400">
                                  <a:solidFill>
                                    <a:schemeClr val="bg1"/>
                                  </a:solidFill>
                                  <a:latin typeface="Cambria Math"/>
                                  <a:ea typeface="Cambria Math" panose="02040503050406030204" pitchFamily="18" charset="0"/>
                                </a:rPr>
                                <m:t>𝐵</m:t>
                              </m:r>
                            </m:e>
                          </m:d>
                          <m:r>
                            <a:rPr lang="en-US" sz="1400">
                              <a:solidFill>
                                <a:schemeClr val="bg1"/>
                              </a:solidFill>
                              <a:latin typeface="Cambria Math"/>
                              <a:ea typeface="Cambria Math" panose="02040503050406030204" pitchFamily="18" charset="0"/>
                            </a:rPr>
                            <m:t>−</m:t>
                          </m:r>
                          <m:sSub>
                            <m:sSubPr>
                              <m:ctrlPr>
                                <a:rPr lang="en-US" sz="1400" i="1">
                                  <a:solidFill>
                                    <a:schemeClr val="bg1"/>
                                  </a:solidFill>
                                  <a:latin typeface="Cambria Math" panose="02040503050406030204" pitchFamily="18" charset="0"/>
                                  <a:ea typeface="Cambria Math" panose="02040503050406030204" pitchFamily="18" charset="0"/>
                                </a:rPr>
                              </m:ctrlPr>
                            </m:sSubPr>
                            <m:e>
                              <m:r>
                                <a:rPr lang="en-US" sz="1400">
                                  <a:solidFill>
                                    <a:schemeClr val="bg1"/>
                                  </a:solidFill>
                                  <a:latin typeface="Cambria Math"/>
                                  <a:ea typeface="Cambria Math" panose="02040503050406030204" pitchFamily="18" charset="0"/>
                                </a:rPr>
                                <m:t>𝑇</m:t>
                              </m:r>
                            </m:e>
                            <m:sub>
                              <m:r>
                                <a:rPr lang="en-US" sz="1400">
                                  <a:solidFill>
                                    <a:schemeClr val="bg1"/>
                                  </a:solidFill>
                                  <a:latin typeface="Cambria Math"/>
                                  <a:ea typeface="Cambria Math" panose="02040503050406030204" pitchFamily="18" charset="0"/>
                                </a:rPr>
                                <m:t>𝑜𝑝</m:t>
                              </m:r>
                            </m:sub>
                          </m:sSub>
                        </m:e>
                      </m:d>
                    </m:oMath>
                  </a14:m>
                  <a:r>
                    <a:rPr lang="en-US" sz="1400" dirty="0">
                      <a:solidFill>
                        <a:schemeClr val="bg1"/>
                      </a:solidFill>
                    </a:rPr>
                    <a:t>	</a:t>
                  </a:r>
                  <a:r>
                    <a:rPr lang="en-US" sz="1100" dirty="0">
                      <a:solidFill>
                        <a:srgbClr val="4C4184"/>
                      </a:solidFill>
                      <a:ea typeface="Cambria Math" panose="02040503050406030204" pitchFamily="18" charset="0"/>
                    </a:rPr>
                    <a:t> {linear dependence is common}</a:t>
                  </a:r>
                  <a:endParaRPr lang="en-US" sz="1400" dirty="0">
                    <a:solidFill>
                      <a:schemeClr val="bg1"/>
                    </a:solidFill>
                  </a:endParaRPr>
                </a:p>
              </p:txBody>
            </p:sp>
          </mc:Choice>
          <mc:Fallback xmlns="">
            <p:sp>
              <p:nvSpPr>
                <p:cNvPr id="48" name="TextBox 47">
                  <a:extLst>
                    <a:ext uri="{FF2B5EF4-FFF2-40B4-BE49-F238E27FC236}">
                      <a16:creationId xmlns:a16="http://schemas.microsoft.com/office/drawing/2014/main" id="{ECA8EFC1-0E52-4149-9C61-4507E4EF107A}"/>
                    </a:ext>
                  </a:extLst>
                </p:cNvPr>
                <p:cNvSpPr txBox="1">
                  <a:spLocks noRot="1" noChangeAspect="1" noMove="1" noResize="1" noEditPoints="1" noAdjustHandles="1" noChangeArrowheads="1" noChangeShapeType="1" noTextEdit="1"/>
                </p:cNvSpPr>
                <p:nvPr/>
              </p:nvSpPr>
              <p:spPr>
                <a:xfrm>
                  <a:off x="537866" y="4074653"/>
                  <a:ext cx="4898777" cy="278970"/>
                </a:xfrm>
                <a:prstGeom prst="rect">
                  <a:avLst/>
                </a:prstGeom>
                <a:blipFill>
                  <a:blip r:embed="rId13"/>
                  <a:stretch>
                    <a:fillRect l="-2239" t="-13158" r="-746" b="-11842"/>
                  </a:stretch>
                </a:blipFill>
              </p:spPr>
              <p:txBody>
                <a:bodyPr/>
                <a:lstStyle/>
                <a:p>
                  <a:r>
                    <a:rPr lang="en-US">
                      <a:noFill/>
                    </a:rPr>
                    <a:t> </a:t>
                  </a:r>
                </a:p>
              </p:txBody>
            </p:sp>
          </mc:Fallback>
        </mc:AlternateContent>
      </p:grpSp>
    </p:spTree>
    <p:extLst>
      <p:ext uri="{BB962C8B-B14F-4D97-AF65-F5344CB8AC3E}">
        <p14:creationId xmlns:p14="http://schemas.microsoft.com/office/powerpoint/2010/main" val="349005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7AAD-7033-4ABE-A8EA-7A265917CA22}"/>
              </a:ext>
            </a:extLst>
          </p:cNvPr>
          <p:cNvSpPr>
            <a:spLocks noGrp="1"/>
          </p:cNvSpPr>
          <p:nvPr>
            <p:ph type="title"/>
          </p:nvPr>
        </p:nvSpPr>
        <p:spPr/>
        <p:txBody>
          <a:bodyPr/>
          <a:lstStyle/>
          <a:p>
            <a:r>
              <a:rPr lang="en-US" dirty="0"/>
              <a:t>Nb</a:t>
            </a:r>
            <a:r>
              <a:rPr lang="en-US" baseline="-25000" dirty="0"/>
              <a:t>3</a:t>
            </a:r>
            <a:r>
              <a:rPr lang="en-US" dirty="0"/>
              <a:t>Sn and high Cp Nb</a:t>
            </a:r>
            <a:r>
              <a:rPr lang="en-US" baseline="-25000" dirty="0"/>
              <a:t>3</a:t>
            </a:r>
            <a:r>
              <a:rPr lang="en-US" dirty="0"/>
              <a:t>Sn modelled </a:t>
            </a:r>
            <a:r>
              <a:rPr lang="en-US" spc="100" dirty="0"/>
              <a:t>I</a:t>
            </a:r>
            <a:r>
              <a:rPr lang="en-US" spc="100" baseline="-25000" dirty="0"/>
              <a:t>C</a:t>
            </a:r>
            <a:r>
              <a:rPr lang="en-US" spc="100" dirty="0"/>
              <a:t>(B,T,</a:t>
            </a:r>
            <a:r>
              <a:rPr lang="el-GR" spc="100" dirty="0"/>
              <a:t>ε</a:t>
            </a:r>
            <a:r>
              <a:rPr lang="en-US" spc="100" dirty="0"/>
              <a:t>)</a:t>
            </a:r>
            <a:r>
              <a:rPr lang="en-US" dirty="0"/>
              <a:t> Fit</a:t>
            </a:r>
          </a:p>
        </p:txBody>
      </p:sp>
      <p:sp>
        <p:nvSpPr>
          <p:cNvPr id="3" name="Content Placeholder 2">
            <a:extLst>
              <a:ext uri="{FF2B5EF4-FFF2-40B4-BE49-F238E27FC236}">
                <a16:creationId xmlns:a16="http://schemas.microsoft.com/office/drawing/2014/main" id="{87B7E9B7-6A4F-4F9B-992B-BBCCC37DC66F}"/>
              </a:ext>
            </a:extLst>
          </p:cNvPr>
          <p:cNvSpPr>
            <a:spLocks noGrp="1"/>
          </p:cNvSpPr>
          <p:nvPr>
            <p:ph idx="1"/>
          </p:nvPr>
        </p:nvSpPr>
        <p:spPr>
          <a:xfrm>
            <a:off x="62206" y="2584580"/>
            <a:ext cx="5959785" cy="3020530"/>
          </a:xfrm>
        </p:spPr>
        <p:txBody>
          <a:bodyPr>
            <a:normAutofit lnSpcReduction="10000"/>
          </a:bodyPr>
          <a:lstStyle/>
          <a:p>
            <a:r>
              <a:rPr lang="en-US" dirty="0"/>
              <a:t>ESE Spreadsheet - Ian Pong and Jack </a:t>
            </a:r>
            <a:r>
              <a:rPr lang="en-US" dirty="0" err="1"/>
              <a:t>Ekin</a:t>
            </a:r>
            <a:r>
              <a:rPr lang="en-US" dirty="0"/>
              <a:t> v2.1</a:t>
            </a:r>
          </a:p>
          <a:p>
            <a:pPr lvl="1"/>
            <a:r>
              <a:rPr lang="en-US" dirty="0"/>
              <a:t>Replicated model and fit parameters into margin calculation</a:t>
            </a:r>
          </a:p>
          <a:p>
            <a:r>
              <a:rPr lang="en-US" dirty="0"/>
              <a:t>As a comparable modern wire, I chose a</a:t>
            </a:r>
            <a:br>
              <a:rPr lang="en-US" dirty="0"/>
            </a:br>
            <a:r>
              <a:rPr lang="en-US" dirty="0" err="1"/>
              <a:t>Larp</a:t>
            </a:r>
            <a:r>
              <a:rPr lang="en-US" dirty="0"/>
              <a:t> QXF conductor, </a:t>
            </a:r>
          </a:p>
          <a:p>
            <a:pPr lvl="1"/>
            <a:r>
              <a:rPr lang="en-US" dirty="0"/>
              <a:t>0.85 mm, 108/127</a:t>
            </a:r>
          </a:p>
          <a:p>
            <a:pPr lvl="1"/>
            <a:r>
              <a:rPr lang="en-US" dirty="0"/>
              <a:t>I</a:t>
            </a:r>
            <a:r>
              <a:rPr lang="en-US" baseline="-25000" dirty="0"/>
              <a:t>C</a:t>
            </a:r>
            <a:r>
              <a:rPr lang="en-US" dirty="0"/>
              <a:t>(12 T) =674 A</a:t>
            </a:r>
          </a:p>
        </p:txBody>
      </p:sp>
      <p:sp>
        <p:nvSpPr>
          <p:cNvPr id="4" name="Slide Number Placeholder 3">
            <a:extLst>
              <a:ext uri="{FF2B5EF4-FFF2-40B4-BE49-F238E27FC236}">
                <a16:creationId xmlns:a16="http://schemas.microsoft.com/office/drawing/2014/main" id="{69CC2380-6C78-4089-BC9D-AFDE3F70F966}"/>
              </a:ext>
            </a:extLst>
          </p:cNvPr>
          <p:cNvSpPr>
            <a:spLocks noGrp="1"/>
          </p:cNvSpPr>
          <p:nvPr>
            <p:ph type="sldNum" sz="quarter" idx="12"/>
          </p:nvPr>
        </p:nvSpPr>
        <p:spPr/>
        <p:txBody>
          <a:bodyPr/>
          <a:lstStyle/>
          <a:p>
            <a:fld id="{5F4C9F40-B079-4B71-A627-7266DFEA7F03}" type="slidenum">
              <a:rPr lang="en-US" smtClean="0"/>
              <a:t>6</a:t>
            </a:fld>
            <a:endParaRPr lang="en-US" dirty="0"/>
          </a:p>
        </p:txBody>
      </p:sp>
      <p:sp>
        <p:nvSpPr>
          <p:cNvPr id="6" name="Rectangle 5">
            <a:extLst>
              <a:ext uri="{FF2B5EF4-FFF2-40B4-BE49-F238E27FC236}">
                <a16:creationId xmlns:a16="http://schemas.microsoft.com/office/drawing/2014/main" id="{529062C1-DB9E-4720-A400-FE3304B74D9A}"/>
              </a:ext>
            </a:extLst>
          </p:cNvPr>
          <p:cNvSpPr/>
          <p:nvPr/>
        </p:nvSpPr>
        <p:spPr>
          <a:xfrm>
            <a:off x="6170010" y="5562140"/>
            <a:ext cx="6096000" cy="954107"/>
          </a:xfrm>
          <a:prstGeom prst="rect">
            <a:avLst/>
          </a:prstGeom>
        </p:spPr>
        <p:txBody>
          <a:bodyPr>
            <a:spAutoFit/>
          </a:bodyPr>
          <a:lstStyle/>
          <a:p>
            <a:r>
              <a:rPr lang="en-US" sz="1400" dirty="0">
                <a:solidFill>
                  <a:srgbClr val="000000"/>
                </a:solidFill>
                <a:latin typeface="Calibri" panose="020F0502020204030204" pitchFamily="34" charset="0"/>
              </a:rPr>
              <a:t>J. W. </a:t>
            </a:r>
            <a:r>
              <a:rPr lang="en-US" sz="1400" dirty="0" err="1">
                <a:solidFill>
                  <a:srgbClr val="000000"/>
                </a:solidFill>
                <a:latin typeface="Calibri" panose="020F0502020204030204" pitchFamily="34" charset="0"/>
              </a:rPr>
              <a:t>Ekin</a:t>
            </a:r>
            <a:r>
              <a:rPr lang="en-US" sz="1400" dirty="0">
                <a:solidFill>
                  <a:srgbClr val="000000"/>
                </a:solidFill>
                <a:latin typeface="Calibri" panose="020F0502020204030204" pitchFamily="34" charset="0"/>
              </a:rPr>
              <a:t>, N. Cheggour, L. Goodrich, J. </a:t>
            </a:r>
            <a:r>
              <a:rPr lang="en-US" sz="1400" dirty="0" err="1">
                <a:solidFill>
                  <a:srgbClr val="000000"/>
                </a:solidFill>
                <a:latin typeface="Calibri" panose="020F0502020204030204" pitchFamily="34" charset="0"/>
              </a:rPr>
              <a:t>Splett</a:t>
            </a:r>
            <a:r>
              <a:rPr lang="en-US" sz="1400" dirty="0">
                <a:solidFill>
                  <a:srgbClr val="000000"/>
                </a:solidFill>
                <a:latin typeface="Calibri" panose="020F0502020204030204" pitchFamily="34" charset="0"/>
              </a:rPr>
              <a:t>, B. </a:t>
            </a:r>
            <a:r>
              <a:rPr lang="en-US" sz="1400" dirty="0" err="1">
                <a:solidFill>
                  <a:srgbClr val="000000"/>
                </a:solidFill>
                <a:latin typeface="Calibri" panose="020F0502020204030204" pitchFamily="34" charset="0"/>
              </a:rPr>
              <a:t>Bordini</a:t>
            </a:r>
            <a:r>
              <a:rPr lang="en-US" sz="1400" dirty="0">
                <a:solidFill>
                  <a:srgbClr val="000000"/>
                </a:solidFill>
                <a:latin typeface="Calibri" panose="020F0502020204030204" pitchFamily="34" charset="0"/>
              </a:rPr>
              <a:t>, D. Richter, and L. </a:t>
            </a:r>
            <a:r>
              <a:rPr lang="en-US" sz="1400" dirty="0" err="1">
                <a:solidFill>
                  <a:srgbClr val="000000"/>
                </a:solidFill>
                <a:latin typeface="Calibri" panose="020F0502020204030204" pitchFamily="34" charset="0"/>
              </a:rPr>
              <a:t>Bottura</a:t>
            </a:r>
            <a:r>
              <a:rPr lang="en-US" sz="1400" dirty="0">
                <a:solidFill>
                  <a:srgbClr val="000000"/>
                </a:solidFill>
                <a:latin typeface="Calibri" panose="020F0502020204030204" pitchFamily="34" charset="0"/>
              </a:rPr>
              <a:t>, "Extrapolative Scaling Expression:  A fitting equation for extrapolating full I</a:t>
            </a:r>
            <a:r>
              <a:rPr lang="en-US" sz="1400" baseline="-25000" dirty="0">
                <a:solidFill>
                  <a:srgbClr val="000000"/>
                </a:solidFill>
                <a:latin typeface="Calibri" panose="020F0502020204030204" pitchFamily="34" charset="0"/>
              </a:rPr>
              <a:t>C</a:t>
            </a:r>
            <a:r>
              <a:rPr lang="en-US" sz="1400" dirty="0">
                <a:solidFill>
                  <a:srgbClr val="000000"/>
                </a:solidFill>
                <a:latin typeface="Calibri" panose="020F0502020204030204" pitchFamily="34" charset="0"/>
              </a:rPr>
              <a:t>(B,T,</a:t>
            </a:r>
            <a:r>
              <a:rPr lang="el-GR" sz="1400" dirty="0">
                <a:solidFill>
                  <a:srgbClr val="000000"/>
                </a:solidFill>
                <a:latin typeface="Calibri" panose="020F0502020204030204" pitchFamily="34" charset="0"/>
              </a:rPr>
              <a:t>ε) </a:t>
            </a:r>
            <a:r>
              <a:rPr lang="en-US" sz="1400" dirty="0">
                <a:solidFill>
                  <a:srgbClr val="000000"/>
                </a:solidFill>
                <a:latin typeface="Calibri" panose="020F0502020204030204" pitchFamily="34" charset="0"/>
              </a:rPr>
              <a:t>data matrixes from limited data", Applied Superconductivity Conference 2016, IEEE Trans. Appl. </a:t>
            </a:r>
            <a:r>
              <a:rPr lang="en-US" sz="1400" dirty="0" err="1">
                <a:solidFill>
                  <a:srgbClr val="000000"/>
                </a:solidFill>
                <a:latin typeface="Calibri" panose="020F0502020204030204" pitchFamily="34" charset="0"/>
              </a:rPr>
              <a:t>Supercond</a:t>
            </a:r>
            <a:r>
              <a:rPr lang="en-US" sz="1400" dirty="0">
                <a:solidFill>
                  <a:srgbClr val="000000"/>
                </a:solidFill>
                <a:latin typeface="Calibri" panose="020F0502020204030204" pitchFamily="34" charset="0"/>
              </a:rPr>
              <a:t>., vol. 27, no. 4, Art. no. 8400607, June 2017.</a:t>
            </a:r>
            <a:r>
              <a:rPr lang="en-US" sz="1400" dirty="0"/>
              <a:t> </a:t>
            </a:r>
          </a:p>
        </p:txBody>
      </p:sp>
      <p:pic>
        <p:nvPicPr>
          <p:cNvPr id="7" name="Picture 6">
            <a:extLst>
              <a:ext uri="{FF2B5EF4-FFF2-40B4-BE49-F238E27FC236}">
                <a16:creationId xmlns:a16="http://schemas.microsoft.com/office/drawing/2014/main" id="{9139888C-90EF-48FA-8794-2378F6FE93D6}"/>
              </a:ext>
            </a:extLst>
          </p:cNvPr>
          <p:cNvPicPr>
            <a:picLocks noChangeAspect="1"/>
          </p:cNvPicPr>
          <p:nvPr/>
        </p:nvPicPr>
        <p:blipFill>
          <a:blip r:embed="rId2"/>
          <a:stretch>
            <a:fillRect/>
          </a:stretch>
        </p:blipFill>
        <p:spPr>
          <a:xfrm>
            <a:off x="6438900" y="1427263"/>
            <a:ext cx="5566488" cy="502034"/>
          </a:xfrm>
          <a:prstGeom prst="rect">
            <a:avLst/>
          </a:prstGeom>
        </p:spPr>
      </p:pic>
      <p:pic>
        <p:nvPicPr>
          <p:cNvPr id="8" name="Picture 7">
            <a:extLst>
              <a:ext uri="{FF2B5EF4-FFF2-40B4-BE49-F238E27FC236}">
                <a16:creationId xmlns:a16="http://schemas.microsoft.com/office/drawing/2014/main" id="{7BB1B88F-CC1B-4B58-B827-175D8466AC3D}"/>
              </a:ext>
            </a:extLst>
          </p:cNvPr>
          <p:cNvPicPr>
            <a:picLocks noChangeAspect="1"/>
          </p:cNvPicPr>
          <p:nvPr/>
        </p:nvPicPr>
        <p:blipFill>
          <a:blip r:embed="rId3"/>
          <a:stretch>
            <a:fillRect/>
          </a:stretch>
        </p:blipFill>
        <p:spPr>
          <a:xfrm>
            <a:off x="6867330" y="2491957"/>
            <a:ext cx="4951445" cy="1027922"/>
          </a:xfrm>
          <a:prstGeom prst="rect">
            <a:avLst/>
          </a:prstGeom>
        </p:spPr>
      </p:pic>
      <p:pic>
        <p:nvPicPr>
          <p:cNvPr id="9" name="Picture 8">
            <a:extLst>
              <a:ext uri="{FF2B5EF4-FFF2-40B4-BE49-F238E27FC236}">
                <a16:creationId xmlns:a16="http://schemas.microsoft.com/office/drawing/2014/main" id="{51170A2C-82E7-4D24-AA09-487FB45FDED5}"/>
              </a:ext>
            </a:extLst>
          </p:cNvPr>
          <p:cNvPicPr>
            <a:picLocks noChangeAspect="1"/>
          </p:cNvPicPr>
          <p:nvPr/>
        </p:nvPicPr>
        <p:blipFill>
          <a:blip r:embed="rId4"/>
          <a:stretch>
            <a:fillRect/>
          </a:stretch>
        </p:blipFill>
        <p:spPr>
          <a:xfrm>
            <a:off x="7063273" y="3743780"/>
            <a:ext cx="4755502" cy="1190615"/>
          </a:xfrm>
          <a:prstGeom prst="rect">
            <a:avLst/>
          </a:prstGeom>
        </p:spPr>
      </p:pic>
      <p:pic>
        <p:nvPicPr>
          <p:cNvPr id="5" name="Picture 4">
            <a:extLst>
              <a:ext uri="{FF2B5EF4-FFF2-40B4-BE49-F238E27FC236}">
                <a16:creationId xmlns:a16="http://schemas.microsoft.com/office/drawing/2014/main" id="{50FBC40F-FF76-46AD-90D0-1ED9464C744F}"/>
              </a:ext>
            </a:extLst>
          </p:cNvPr>
          <p:cNvPicPr>
            <a:picLocks noChangeAspect="1"/>
          </p:cNvPicPr>
          <p:nvPr/>
        </p:nvPicPr>
        <p:blipFill>
          <a:blip r:embed="rId5"/>
          <a:stretch>
            <a:fillRect/>
          </a:stretch>
        </p:blipFill>
        <p:spPr>
          <a:xfrm>
            <a:off x="6253353" y="1459133"/>
            <a:ext cx="5929313" cy="3995463"/>
          </a:xfrm>
          <a:prstGeom prst="rect">
            <a:avLst/>
          </a:prstGeom>
        </p:spPr>
      </p:pic>
    </p:spTree>
    <p:extLst>
      <p:ext uri="{BB962C8B-B14F-4D97-AF65-F5344CB8AC3E}">
        <p14:creationId xmlns:p14="http://schemas.microsoft.com/office/powerpoint/2010/main" val="16794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EF6D-B9EE-4BAB-8D7D-83EC8B873230}"/>
              </a:ext>
            </a:extLst>
          </p:cNvPr>
          <p:cNvSpPr>
            <a:spLocks noGrp="1"/>
          </p:cNvSpPr>
          <p:nvPr>
            <p:ph type="title"/>
          </p:nvPr>
        </p:nvSpPr>
        <p:spPr/>
        <p:txBody>
          <a:bodyPr/>
          <a:lstStyle/>
          <a:p>
            <a:r>
              <a:rPr lang="en-US" dirty="0"/>
              <a:t>Calculation Inputs</a:t>
            </a:r>
          </a:p>
        </p:txBody>
      </p:sp>
      <p:sp>
        <p:nvSpPr>
          <p:cNvPr id="3" name="Content Placeholder 2">
            <a:extLst>
              <a:ext uri="{FF2B5EF4-FFF2-40B4-BE49-F238E27FC236}">
                <a16:creationId xmlns:a16="http://schemas.microsoft.com/office/drawing/2014/main" id="{DB3EB240-B969-4B2F-B379-8873C531A718}"/>
              </a:ext>
            </a:extLst>
          </p:cNvPr>
          <p:cNvSpPr>
            <a:spLocks noGrp="1"/>
          </p:cNvSpPr>
          <p:nvPr>
            <p:ph idx="1"/>
          </p:nvPr>
        </p:nvSpPr>
        <p:spPr>
          <a:xfrm>
            <a:off x="288447" y="1524781"/>
            <a:ext cx="10695992" cy="4457700"/>
          </a:xfrm>
        </p:spPr>
        <p:txBody>
          <a:bodyPr>
            <a:normAutofit/>
          </a:bodyPr>
          <a:lstStyle/>
          <a:p>
            <a:r>
              <a:rPr lang="en-US" dirty="0"/>
              <a:t>Rule of mixtures for specific heat capacity</a:t>
            </a:r>
          </a:p>
        </p:txBody>
      </p:sp>
      <p:sp>
        <p:nvSpPr>
          <p:cNvPr id="4" name="Slide Number Placeholder 3">
            <a:extLst>
              <a:ext uri="{FF2B5EF4-FFF2-40B4-BE49-F238E27FC236}">
                <a16:creationId xmlns:a16="http://schemas.microsoft.com/office/drawing/2014/main" id="{3C0C46F4-37E9-4734-8144-A43C1BA7933A}"/>
              </a:ext>
            </a:extLst>
          </p:cNvPr>
          <p:cNvSpPr>
            <a:spLocks noGrp="1"/>
          </p:cNvSpPr>
          <p:nvPr>
            <p:ph type="sldNum" sz="quarter" idx="12"/>
          </p:nvPr>
        </p:nvSpPr>
        <p:spPr/>
        <p:txBody>
          <a:bodyPr/>
          <a:lstStyle/>
          <a:p>
            <a:fld id="{5F4C9F40-B079-4B71-A627-7266DFEA7F03}" type="slidenum">
              <a:rPr lang="en-US" smtClean="0"/>
              <a:t>7</a:t>
            </a:fld>
            <a:endParaRPr lang="en-US" dirty="0"/>
          </a:p>
        </p:txBody>
      </p:sp>
      <p:pic>
        <p:nvPicPr>
          <p:cNvPr id="5" name="Picture 4">
            <a:extLst>
              <a:ext uri="{FF2B5EF4-FFF2-40B4-BE49-F238E27FC236}">
                <a16:creationId xmlns:a16="http://schemas.microsoft.com/office/drawing/2014/main" id="{46EF61CF-1C6C-48B4-BA85-BB47CCA8D7E1}"/>
              </a:ext>
            </a:extLst>
          </p:cNvPr>
          <p:cNvPicPr>
            <a:picLocks noChangeAspect="1"/>
          </p:cNvPicPr>
          <p:nvPr/>
        </p:nvPicPr>
        <p:blipFill>
          <a:blip r:embed="rId2"/>
          <a:stretch>
            <a:fillRect/>
          </a:stretch>
        </p:blipFill>
        <p:spPr>
          <a:xfrm>
            <a:off x="6391469" y="1543016"/>
            <a:ext cx="5512084" cy="3568476"/>
          </a:xfrm>
          <a:prstGeom prst="rect">
            <a:avLst/>
          </a:prstGeom>
        </p:spPr>
      </p:pic>
      <p:sp>
        <p:nvSpPr>
          <p:cNvPr id="6" name="Rectangle 5">
            <a:extLst>
              <a:ext uri="{FF2B5EF4-FFF2-40B4-BE49-F238E27FC236}">
                <a16:creationId xmlns:a16="http://schemas.microsoft.com/office/drawing/2014/main" id="{5055968C-2E4B-463E-8817-0DF2B22E663A}"/>
              </a:ext>
            </a:extLst>
          </p:cNvPr>
          <p:cNvSpPr/>
          <p:nvPr/>
        </p:nvSpPr>
        <p:spPr>
          <a:xfrm>
            <a:off x="6877529" y="5111492"/>
            <a:ext cx="4636847" cy="369332"/>
          </a:xfrm>
          <a:prstGeom prst="rect">
            <a:avLst/>
          </a:prstGeom>
        </p:spPr>
        <p:txBody>
          <a:bodyPr wrap="none">
            <a:spAutoFit/>
          </a:bodyPr>
          <a:lstStyle/>
          <a:p>
            <a:r>
              <a:rPr lang="en-US" b="1" dirty="0">
                <a:solidFill>
                  <a:srgbClr val="000000"/>
                </a:solidFill>
                <a:latin typeface="Times New Roman" panose="02020603050405020304" pitchFamily="18" charset="0"/>
              </a:rPr>
              <a:t>Figure 5. </a:t>
            </a:r>
            <a:r>
              <a:rPr lang="en-US" dirty="0">
                <a:solidFill>
                  <a:srgbClr val="000000"/>
                </a:solidFill>
                <a:latin typeface="Times New Roman" panose="02020603050405020304" pitchFamily="18" charset="0"/>
              </a:rPr>
              <a:t>Measured specific heat of Gd</a:t>
            </a:r>
            <a:r>
              <a:rPr lang="en-US" sz="80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O</a:t>
            </a:r>
            <a:r>
              <a:rPr lang="en-US" sz="800" dirty="0">
                <a:solidFill>
                  <a:srgbClr val="000000"/>
                </a:solidFill>
                <a:latin typeface="Times New Roman" panose="02020603050405020304" pitchFamily="18" charset="0"/>
              </a:rPr>
              <a:t>3 </a:t>
            </a:r>
            <a:r>
              <a:rPr lang="en-US" dirty="0">
                <a:solidFill>
                  <a:srgbClr val="000000"/>
                </a:solidFill>
                <a:latin typeface="Times New Roman" panose="02020603050405020304" pitchFamily="18" charset="0"/>
              </a:rPr>
              <a:t>[18]. </a:t>
            </a:r>
            <a:endParaRPr lang="en-US" dirty="0"/>
          </a:p>
        </p:txBody>
      </p:sp>
      <p:sp>
        <p:nvSpPr>
          <p:cNvPr id="7" name="Rectangle 6">
            <a:extLst>
              <a:ext uri="{FF2B5EF4-FFF2-40B4-BE49-F238E27FC236}">
                <a16:creationId xmlns:a16="http://schemas.microsoft.com/office/drawing/2014/main" id="{90676225-4404-4638-AD4D-FA29A0CBA590}"/>
              </a:ext>
            </a:extLst>
          </p:cNvPr>
          <p:cNvSpPr/>
          <p:nvPr/>
        </p:nvSpPr>
        <p:spPr>
          <a:xfrm>
            <a:off x="6147952" y="5798424"/>
            <a:ext cx="6096000" cy="577081"/>
          </a:xfrm>
          <a:prstGeom prst="rect">
            <a:avLst/>
          </a:prstGeom>
        </p:spPr>
        <p:txBody>
          <a:bodyPr>
            <a:spAutoFit/>
          </a:bodyPr>
          <a:lstStyle/>
          <a:p>
            <a:r>
              <a:rPr lang="en-US" sz="1050" dirty="0">
                <a:solidFill>
                  <a:srgbClr val="000000"/>
                </a:solidFill>
                <a:latin typeface="Times New Roman" panose="02020603050405020304" pitchFamily="18" charset="0"/>
              </a:rPr>
              <a:t>X. Xu, A. V. Zlobin, E. Barzi – Fermilab; C. Buehler, M. Field, B. </a:t>
            </a:r>
            <a:r>
              <a:rPr lang="en-US" sz="1050" dirty="0" err="1">
                <a:solidFill>
                  <a:srgbClr val="000000"/>
                </a:solidFill>
                <a:latin typeface="Times New Roman" panose="02020603050405020304" pitchFamily="18" charset="0"/>
              </a:rPr>
              <a:t>Sailer</a:t>
            </a:r>
            <a:r>
              <a:rPr lang="en-US" sz="1050" dirty="0">
                <a:solidFill>
                  <a:srgbClr val="000000"/>
                </a:solidFill>
                <a:latin typeface="Times New Roman" panose="02020603050405020304" pitchFamily="18" charset="0"/>
              </a:rPr>
              <a:t>, M. </a:t>
            </a:r>
            <a:r>
              <a:rPr lang="en-US" sz="1050" dirty="0" err="1">
                <a:solidFill>
                  <a:srgbClr val="000000"/>
                </a:solidFill>
                <a:latin typeface="Times New Roman" panose="02020603050405020304" pitchFamily="18" charset="0"/>
              </a:rPr>
              <a:t>Wanior</a:t>
            </a:r>
            <a:r>
              <a:rPr lang="en-US" sz="1050" dirty="0">
                <a:solidFill>
                  <a:srgbClr val="000000"/>
                </a:solidFill>
                <a:latin typeface="Times New Roman" panose="02020603050405020304" pitchFamily="18" charset="0"/>
              </a:rPr>
              <a:t>, H. Miao – Bruker EST; C. Tarantini – Florida State University. “Enhancing specific heat of Nb</a:t>
            </a:r>
            <a:r>
              <a:rPr lang="en-US" sz="300" dirty="0">
                <a:solidFill>
                  <a:srgbClr val="000000"/>
                </a:solidFill>
                <a:latin typeface="Times New Roman" panose="02020603050405020304" pitchFamily="18" charset="0"/>
              </a:rPr>
              <a:t>3</a:t>
            </a:r>
            <a:r>
              <a:rPr lang="en-US" sz="1050" dirty="0">
                <a:solidFill>
                  <a:srgbClr val="000000"/>
                </a:solidFill>
                <a:latin typeface="Times New Roman" panose="02020603050405020304" pitchFamily="18" charset="0"/>
              </a:rPr>
              <a:t>Sn conductors to improve stability and reduce training”. Presented at CEC-ICMC 2019 </a:t>
            </a:r>
            <a:endParaRPr lang="en-US" sz="1050" dirty="0"/>
          </a:p>
        </p:txBody>
      </p:sp>
      <p:graphicFrame>
        <p:nvGraphicFramePr>
          <p:cNvPr id="9" name="Table 5">
            <a:extLst>
              <a:ext uri="{FF2B5EF4-FFF2-40B4-BE49-F238E27FC236}">
                <a16:creationId xmlns:a16="http://schemas.microsoft.com/office/drawing/2014/main" id="{DA91569D-AFD6-4892-AABA-D57133C48B92}"/>
              </a:ext>
            </a:extLst>
          </p:cNvPr>
          <p:cNvGraphicFramePr>
            <a:graphicFrameLocks noGrp="1"/>
          </p:cNvGraphicFramePr>
          <p:nvPr>
            <p:extLst>
              <p:ext uri="{D42A27DB-BD31-4B8C-83A1-F6EECF244321}">
                <p14:modId xmlns:p14="http://schemas.microsoft.com/office/powerpoint/2010/main" val="1174340268"/>
              </p:ext>
            </p:extLst>
          </p:nvPr>
        </p:nvGraphicFramePr>
        <p:xfrm>
          <a:off x="216159" y="4859974"/>
          <a:ext cx="1701282" cy="1631736"/>
        </p:xfrm>
        <a:graphic>
          <a:graphicData uri="http://schemas.openxmlformats.org/drawingml/2006/table">
            <a:tbl>
              <a:tblPr firstRow="1" bandRow="1">
                <a:tableStyleId>{793D81CF-94F2-401A-BA57-92F5A7B2D0C5}</a:tableStyleId>
              </a:tblPr>
              <a:tblGrid>
                <a:gridCol w="850641">
                  <a:extLst>
                    <a:ext uri="{9D8B030D-6E8A-4147-A177-3AD203B41FA5}">
                      <a16:colId xmlns:a16="http://schemas.microsoft.com/office/drawing/2014/main" val="2740253336"/>
                    </a:ext>
                  </a:extLst>
                </a:gridCol>
                <a:gridCol w="850641">
                  <a:extLst>
                    <a:ext uri="{9D8B030D-6E8A-4147-A177-3AD203B41FA5}">
                      <a16:colId xmlns:a16="http://schemas.microsoft.com/office/drawing/2014/main" val="3852906731"/>
                    </a:ext>
                  </a:extLst>
                </a:gridCol>
              </a:tblGrid>
              <a:tr h="369770">
                <a:tc>
                  <a:txBody>
                    <a:bodyPr/>
                    <a:lstStyle/>
                    <a:p>
                      <a:endParaRPr lang="en-US" sz="1200" dirty="0">
                        <a:solidFill>
                          <a:schemeClr val="accent3"/>
                        </a:solidFill>
                      </a:endParaRPr>
                    </a:p>
                  </a:txBody>
                  <a:tcPr/>
                </a:tc>
                <a:tc>
                  <a:txBody>
                    <a:bodyPr/>
                    <a:lstStyle/>
                    <a:p>
                      <a:r>
                        <a:rPr lang="en-US" sz="1200" dirty="0"/>
                        <a:t>Density [g/cm^3]</a:t>
                      </a:r>
                      <a:endParaRPr lang="en-US" sz="1200" dirty="0">
                        <a:solidFill>
                          <a:schemeClr val="accent3"/>
                        </a:solidFill>
                      </a:endParaRPr>
                    </a:p>
                  </a:txBody>
                  <a:tcPr/>
                </a:tc>
                <a:extLst>
                  <a:ext uri="{0D108BD9-81ED-4DB2-BD59-A6C34878D82A}">
                    <a16:rowId xmlns:a16="http://schemas.microsoft.com/office/drawing/2014/main" val="1799672240"/>
                  </a:ext>
                </a:extLst>
              </a:tr>
              <a:tr h="293634">
                <a:tc>
                  <a:txBody>
                    <a:bodyPr/>
                    <a:lstStyle/>
                    <a:p>
                      <a:r>
                        <a:rPr lang="en-US" sz="1200" dirty="0"/>
                        <a:t>Nb3Sn</a:t>
                      </a:r>
                      <a:endParaRPr lang="en-US" sz="1200" dirty="0">
                        <a:solidFill>
                          <a:schemeClr val="accent3"/>
                        </a:solidFill>
                      </a:endParaRPr>
                    </a:p>
                  </a:txBody>
                  <a:tcPr/>
                </a:tc>
                <a:tc>
                  <a:txBody>
                    <a:bodyPr/>
                    <a:lstStyle/>
                    <a:p>
                      <a:r>
                        <a:rPr lang="en-US" sz="1200" dirty="0"/>
                        <a:t>8.95</a:t>
                      </a:r>
                      <a:endParaRPr lang="en-US" sz="1200" dirty="0">
                        <a:solidFill>
                          <a:schemeClr val="accent3"/>
                        </a:solidFill>
                      </a:endParaRPr>
                    </a:p>
                  </a:txBody>
                  <a:tcPr/>
                </a:tc>
                <a:extLst>
                  <a:ext uri="{0D108BD9-81ED-4DB2-BD59-A6C34878D82A}">
                    <a16:rowId xmlns:a16="http://schemas.microsoft.com/office/drawing/2014/main" val="1908095353"/>
                  </a:ext>
                </a:extLst>
              </a:tr>
              <a:tr h="293634">
                <a:tc>
                  <a:txBody>
                    <a:bodyPr/>
                    <a:lstStyle/>
                    <a:p>
                      <a:r>
                        <a:rPr lang="en-US" sz="1200" dirty="0"/>
                        <a:t>Bi-2212</a:t>
                      </a:r>
                      <a:endParaRPr lang="en-US" sz="1200" dirty="0">
                        <a:solidFill>
                          <a:schemeClr val="accent3"/>
                        </a:solidFill>
                      </a:endParaRPr>
                    </a:p>
                  </a:txBody>
                  <a:tcPr/>
                </a:tc>
                <a:tc>
                  <a:txBody>
                    <a:bodyPr/>
                    <a:lstStyle/>
                    <a:p>
                      <a:r>
                        <a:rPr lang="en-US" sz="1200" dirty="0"/>
                        <a:t>6.6</a:t>
                      </a:r>
                      <a:endParaRPr lang="en-US" sz="1200" dirty="0">
                        <a:solidFill>
                          <a:schemeClr val="accent3"/>
                        </a:solidFill>
                      </a:endParaRPr>
                    </a:p>
                  </a:txBody>
                  <a:tcPr/>
                </a:tc>
                <a:extLst>
                  <a:ext uri="{0D108BD9-81ED-4DB2-BD59-A6C34878D82A}">
                    <a16:rowId xmlns:a16="http://schemas.microsoft.com/office/drawing/2014/main" val="1991792404"/>
                  </a:ext>
                </a:extLst>
              </a:tr>
              <a:tr h="293634">
                <a:tc>
                  <a:txBody>
                    <a:bodyPr/>
                    <a:lstStyle/>
                    <a:p>
                      <a:r>
                        <a:rPr lang="en-US" sz="1200" dirty="0"/>
                        <a:t>Ag</a:t>
                      </a:r>
                      <a:endParaRPr lang="en-US" sz="1200" dirty="0">
                        <a:solidFill>
                          <a:schemeClr val="accent3"/>
                        </a:solidFill>
                      </a:endParaRPr>
                    </a:p>
                  </a:txBody>
                  <a:tcPr/>
                </a:tc>
                <a:tc>
                  <a:txBody>
                    <a:bodyPr/>
                    <a:lstStyle/>
                    <a:p>
                      <a:r>
                        <a:rPr lang="en-US" sz="1200" dirty="0"/>
                        <a:t>10.49</a:t>
                      </a:r>
                      <a:endParaRPr lang="en-US" sz="1200" dirty="0">
                        <a:solidFill>
                          <a:schemeClr val="accent3"/>
                        </a:solidFill>
                      </a:endParaRPr>
                    </a:p>
                  </a:txBody>
                  <a:tcPr/>
                </a:tc>
                <a:extLst>
                  <a:ext uri="{0D108BD9-81ED-4DB2-BD59-A6C34878D82A}">
                    <a16:rowId xmlns:a16="http://schemas.microsoft.com/office/drawing/2014/main" val="2502250718"/>
                  </a:ext>
                </a:extLst>
              </a:tr>
              <a:tr h="293634">
                <a:tc>
                  <a:txBody>
                    <a:bodyPr/>
                    <a:lstStyle/>
                    <a:p>
                      <a:pPr marL="0" algn="l" defTabSz="914400" rtl="0" eaLnBrk="1" latinLnBrk="0" hangingPunct="1"/>
                      <a:r>
                        <a:rPr lang="en-US" sz="1200" kern="1200" dirty="0">
                          <a:solidFill>
                            <a:schemeClr val="dk1"/>
                          </a:solidFill>
                          <a:latin typeface="+mn-lt"/>
                          <a:ea typeface="+mn-ea"/>
                          <a:cs typeface="+mn-cs"/>
                        </a:rPr>
                        <a:t>Cu</a:t>
                      </a:r>
                    </a:p>
                  </a:txBody>
                  <a:tcPr/>
                </a:tc>
                <a:tc>
                  <a:txBody>
                    <a:bodyPr/>
                    <a:lstStyle/>
                    <a:p>
                      <a:pPr marL="0" algn="l" defTabSz="914400" rtl="0" eaLnBrk="1" latinLnBrk="0" hangingPunct="1"/>
                      <a:r>
                        <a:rPr lang="en-US" sz="1200" kern="1200" dirty="0">
                          <a:solidFill>
                            <a:schemeClr val="dk1"/>
                          </a:solidFill>
                          <a:latin typeface="+mn-lt"/>
                          <a:ea typeface="+mn-ea"/>
                          <a:cs typeface="+mn-cs"/>
                        </a:rPr>
                        <a:t>8.94</a:t>
                      </a:r>
                    </a:p>
                  </a:txBody>
                  <a:tcPr/>
                </a:tc>
                <a:extLst>
                  <a:ext uri="{0D108BD9-81ED-4DB2-BD59-A6C34878D82A}">
                    <a16:rowId xmlns:a16="http://schemas.microsoft.com/office/drawing/2014/main" val="3572664014"/>
                  </a:ext>
                </a:extLst>
              </a:tr>
            </a:tbl>
          </a:graphicData>
        </a:graphic>
      </p:graphicFrame>
      <p:pic>
        <p:nvPicPr>
          <p:cNvPr id="10" name="Picture 9">
            <a:extLst>
              <a:ext uri="{FF2B5EF4-FFF2-40B4-BE49-F238E27FC236}">
                <a16:creationId xmlns:a16="http://schemas.microsoft.com/office/drawing/2014/main" id="{2796FB9A-40FB-42DB-8350-56D40C7457CB}"/>
              </a:ext>
            </a:extLst>
          </p:cNvPr>
          <p:cNvPicPr>
            <a:picLocks noChangeAspect="1"/>
          </p:cNvPicPr>
          <p:nvPr/>
        </p:nvPicPr>
        <p:blipFill>
          <a:blip r:embed="rId3"/>
          <a:stretch>
            <a:fillRect/>
          </a:stretch>
        </p:blipFill>
        <p:spPr>
          <a:xfrm>
            <a:off x="1410944" y="2068279"/>
            <a:ext cx="4510368" cy="1929047"/>
          </a:xfrm>
          <a:prstGeom prst="rect">
            <a:avLst/>
          </a:prstGeom>
        </p:spPr>
      </p:pic>
      <p:pic>
        <p:nvPicPr>
          <p:cNvPr id="11" name="Picture 10">
            <a:extLst>
              <a:ext uri="{FF2B5EF4-FFF2-40B4-BE49-F238E27FC236}">
                <a16:creationId xmlns:a16="http://schemas.microsoft.com/office/drawing/2014/main" id="{A977C5D7-EE5D-4B82-8E70-8A820E8883C6}"/>
              </a:ext>
            </a:extLst>
          </p:cNvPr>
          <p:cNvPicPr>
            <a:picLocks noChangeAspect="1"/>
          </p:cNvPicPr>
          <p:nvPr/>
        </p:nvPicPr>
        <p:blipFill>
          <a:blip r:embed="rId4"/>
          <a:stretch>
            <a:fillRect/>
          </a:stretch>
        </p:blipFill>
        <p:spPr>
          <a:xfrm>
            <a:off x="121423" y="2068279"/>
            <a:ext cx="1418129" cy="1466741"/>
          </a:xfrm>
          <a:prstGeom prst="rect">
            <a:avLst/>
          </a:prstGeom>
        </p:spPr>
      </p:pic>
      <p:sp>
        <p:nvSpPr>
          <p:cNvPr id="12" name="Content Placeholder 2">
            <a:extLst>
              <a:ext uri="{FF2B5EF4-FFF2-40B4-BE49-F238E27FC236}">
                <a16:creationId xmlns:a16="http://schemas.microsoft.com/office/drawing/2014/main" id="{0CC63FA9-4197-4D9D-A294-FEBF389B5DA4}"/>
              </a:ext>
            </a:extLst>
          </p:cNvPr>
          <p:cNvSpPr txBox="1">
            <a:spLocks/>
          </p:cNvSpPr>
          <p:nvPr/>
        </p:nvSpPr>
        <p:spPr>
          <a:xfrm>
            <a:off x="288447" y="4108664"/>
            <a:ext cx="7177364" cy="639972"/>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lvl="1">
              <a:spcBef>
                <a:spcPts val="600"/>
              </a:spcBef>
            </a:pPr>
            <a:r>
              <a:rPr lang="en-US" dirty="0"/>
              <a:t>~4.12% Area fraction Gd</a:t>
            </a:r>
            <a:r>
              <a:rPr lang="en-US" baseline="-25000" dirty="0"/>
              <a:t>2</a:t>
            </a:r>
            <a:r>
              <a:rPr lang="en-US" dirty="0"/>
              <a:t>O</a:t>
            </a:r>
            <a:r>
              <a:rPr lang="en-US" baseline="-25000" dirty="0"/>
              <a:t>3</a:t>
            </a:r>
            <a:r>
              <a:rPr lang="en-US" dirty="0"/>
              <a:t> elements</a:t>
            </a:r>
          </a:p>
          <a:p>
            <a:pPr lvl="1">
              <a:spcBef>
                <a:spcPts val="600"/>
              </a:spcBef>
            </a:pPr>
            <a:r>
              <a:rPr lang="en-US" dirty="0"/>
              <a:t>1% and 10% also run for comparison</a:t>
            </a:r>
          </a:p>
        </p:txBody>
      </p:sp>
    </p:spTree>
    <p:extLst>
      <p:ext uri="{BB962C8B-B14F-4D97-AF65-F5344CB8AC3E}">
        <p14:creationId xmlns:p14="http://schemas.microsoft.com/office/powerpoint/2010/main" val="171351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20EA8F7-A1B7-4237-8F62-03FE5552BC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750"/>
          <a:stretch/>
        </p:blipFill>
        <p:spPr>
          <a:xfrm>
            <a:off x="79213" y="1191921"/>
            <a:ext cx="6858000" cy="4884706"/>
          </a:xfrm>
          <a:prstGeom prst="rect">
            <a:avLst/>
          </a:prstGeom>
        </p:spPr>
      </p:pic>
      <p:sp>
        <p:nvSpPr>
          <p:cNvPr id="5" name="Title 4">
            <a:extLst>
              <a:ext uri="{FF2B5EF4-FFF2-40B4-BE49-F238E27FC236}">
                <a16:creationId xmlns:a16="http://schemas.microsoft.com/office/drawing/2014/main" id="{A1D7D995-81B4-479C-B884-90984B380E1F}"/>
              </a:ext>
            </a:extLst>
          </p:cNvPr>
          <p:cNvSpPr>
            <a:spLocks noGrp="1"/>
          </p:cNvSpPr>
          <p:nvPr>
            <p:ph type="title"/>
          </p:nvPr>
        </p:nvSpPr>
        <p:spPr>
          <a:xfrm>
            <a:off x="0" y="127000"/>
            <a:ext cx="12192000" cy="1097280"/>
          </a:xfrm>
        </p:spPr>
        <p:txBody>
          <a:bodyPr>
            <a:normAutofit/>
          </a:bodyPr>
          <a:lstStyle/>
          <a:p>
            <a:pPr algn="ctr"/>
            <a:r>
              <a:rPr lang="en-US" sz="2800" dirty="0"/>
              <a:t>4 % High Cp Nb</a:t>
            </a:r>
            <a:r>
              <a:rPr lang="en-US" sz="2800" baseline="-25000" dirty="0"/>
              <a:t>3</a:t>
            </a:r>
            <a:r>
              <a:rPr lang="en-US" sz="2800" dirty="0"/>
              <a:t>Sn additions provide a moderate boost to the margin</a:t>
            </a:r>
          </a:p>
        </p:txBody>
      </p:sp>
      <p:sp>
        <p:nvSpPr>
          <p:cNvPr id="8" name="Text Placeholder 7">
            <a:extLst>
              <a:ext uri="{FF2B5EF4-FFF2-40B4-BE49-F238E27FC236}">
                <a16:creationId xmlns:a16="http://schemas.microsoft.com/office/drawing/2014/main" id="{3490C14D-D46E-457D-AB32-CE2F0A5F8008}"/>
              </a:ext>
            </a:extLst>
          </p:cNvPr>
          <p:cNvSpPr>
            <a:spLocks noGrp="1"/>
          </p:cNvSpPr>
          <p:nvPr>
            <p:ph type="body" sz="quarter" idx="3"/>
          </p:nvPr>
        </p:nvSpPr>
        <p:spPr>
          <a:xfrm>
            <a:off x="8030816" y="1529541"/>
            <a:ext cx="3094384" cy="811583"/>
          </a:xfrm>
        </p:spPr>
        <p:txBody>
          <a:bodyPr/>
          <a:lstStyle/>
          <a:p>
            <a:r>
              <a:rPr lang="en-US" dirty="0"/>
              <a:t>High Cp in Nb3Sn magnets development</a:t>
            </a:r>
          </a:p>
        </p:txBody>
      </p:sp>
      <p:sp>
        <p:nvSpPr>
          <p:cNvPr id="9" name="Content Placeholder 8">
            <a:extLst>
              <a:ext uri="{FF2B5EF4-FFF2-40B4-BE49-F238E27FC236}">
                <a16:creationId xmlns:a16="http://schemas.microsoft.com/office/drawing/2014/main" id="{853AFAE7-227E-49E6-B92D-8639C6F46525}"/>
              </a:ext>
            </a:extLst>
          </p:cNvPr>
          <p:cNvSpPr>
            <a:spLocks noGrp="1"/>
          </p:cNvSpPr>
          <p:nvPr>
            <p:ph sz="quarter" idx="4"/>
          </p:nvPr>
        </p:nvSpPr>
        <p:spPr>
          <a:xfrm>
            <a:off x="7482396" y="2535062"/>
            <a:ext cx="4630391" cy="3335694"/>
          </a:xfrm>
        </p:spPr>
        <p:txBody>
          <a:bodyPr>
            <a:normAutofit lnSpcReduction="10000"/>
          </a:bodyPr>
          <a:lstStyle/>
          <a:p>
            <a:r>
              <a:rPr lang="en-US" dirty="0"/>
              <a:t>Helps utilization of JC</a:t>
            </a:r>
          </a:p>
          <a:p>
            <a:r>
              <a:rPr lang="en-US" dirty="0"/>
              <a:t>Does not decrease stabilizer current density at the same current </a:t>
            </a:r>
          </a:p>
          <a:p>
            <a:r>
              <a:rPr lang="en-US" dirty="0"/>
              <a:t>Addresses disturbance spectrum</a:t>
            </a:r>
          </a:p>
          <a:p>
            <a:r>
              <a:rPr lang="en-US" dirty="0"/>
              <a:t>Does not increase current sharing region to as much as Bi-2212 (higher T</a:t>
            </a:r>
            <a:r>
              <a:rPr lang="en-US" baseline="-25000" dirty="0"/>
              <a:t>C</a:t>
            </a:r>
            <a:r>
              <a:rPr lang="en-US" dirty="0"/>
              <a:t>)</a:t>
            </a:r>
          </a:p>
          <a:p>
            <a:r>
              <a:rPr lang="en-US" dirty="0"/>
              <a:t>Strongest impact at high current fraction </a:t>
            </a:r>
            <a:r>
              <a:rPr lang="en-US" dirty="0" err="1"/>
              <a:t>i</a:t>
            </a:r>
            <a:r>
              <a:rPr lang="en-US" dirty="0"/>
              <a:t>=</a:t>
            </a:r>
            <a:r>
              <a:rPr lang="en-US" dirty="0" err="1"/>
              <a:t>I</a:t>
            </a:r>
            <a:r>
              <a:rPr lang="en-US" baseline="-25000" dirty="0" err="1"/>
              <a:t>op</a:t>
            </a:r>
            <a:r>
              <a:rPr lang="en-US" dirty="0"/>
              <a:t>/I</a:t>
            </a:r>
            <a:r>
              <a:rPr lang="en-US" baseline="-25000" dirty="0"/>
              <a:t>C</a:t>
            </a:r>
          </a:p>
        </p:txBody>
      </p:sp>
      <p:sp>
        <p:nvSpPr>
          <p:cNvPr id="4" name="Slide Number Placeholder 3">
            <a:extLst>
              <a:ext uri="{FF2B5EF4-FFF2-40B4-BE49-F238E27FC236}">
                <a16:creationId xmlns:a16="http://schemas.microsoft.com/office/drawing/2014/main" id="{789C837B-B99D-4149-A6E1-B8F63B2D3056}"/>
              </a:ext>
            </a:extLst>
          </p:cNvPr>
          <p:cNvSpPr>
            <a:spLocks noGrp="1"/>
          </p:cNvSpPr>
          <p:nvPr>
            <p:ph type="sldNum" sz="quarter" idx="12"/>
          </p:nvPr>
        </p:nvSpPr>
        <p:spPr/>
        <p:txBody>
          <a:bodyPr/>
          <a:lstStyle/>
          <a:p>
            <a:fld id="{5F4C9F40-B079-4B71-A627-7266DFEA7F03}" type="slidenum">
              <a:rPr lang="en-US" smtClean="0"/>
              <a:t>8</a:t>
            </a:fld>
            <a:endParaRPr lang="en-US" dirty="0"/>
          </a:p>
        </p:txBody>
      </p:sp>
      <p:grpSp>
        <p:nvGrpSpPr>
          <p:cNvPr id="28" name="Group 27">
            <a:extLst>
              <a:ext uri="{FF2B5EF4-FFF2-40B4-BE49-F238E27FC236}">
                <a16:creationId xmlns:a16="http://schemas.microsoft.com/office/drawing/2014/main" id="{DF6B9A21-0403-4F52-8BE7-9EF79F9166C2}"/>
              </a:ext>
            </a:extLst>
          </p:cNvPr>
          <p:cNvGrpSpPr/>
          <p:nvPr/>
        </p:nvGrpSpPr>
        <p:grpSpPr>
          <a:xfrm>
            <a:off x="1337534" y="2562135"/>
            <a:ext cx="4393280" cy="2778357"/>
            <a:chOff x="1591028" y="2643612"/>
            <a:chExt cx="4393280" cy="2778357"/>
          </a:xfrm>
        </p:grpSpPr>
        <p:grpSp>
          <p:nvGrpSpPr>
            <p:cNvPr id="26" name="Group 25">
              <a:extLst>
                <a:ext uri="{FF2B5EF4-FFF2-40B4-BE49-F238E27FC236}">
                  <a16:creationId xmlns:a16="http://schemas.microsoft.com/office/drawing/2014/main" id="{0B095DD6-D668-4E23-ADF3-2601A48DAB48}"/>
                </a:ext>
              </a:extLst>
            </p:cNvPr>
            <p:cNvGrpSpPr/>
            <p:nvPr/>
          </p:nvGrpSpPr>
          <p:grpSpPr>
            <a:xfrm>
              <a:off x="1591028" y="3309318"/>
              <a:ext cx="4393280" cy="2112651"/>
              <a:chOff x="1591028" y="3309318"/>
              <a:chExt cx="4393280" cy="2112651"/>
            </a:xfrm>
          </p:grpSpPr>
          <p:cxnSp>
            <p:nvCxnSpPr>
              <p:cNvPr id="15" name="Straight Arrow Connector 14">
                <a:extLst>
                  <a:ext uri="{FF2B5EF4-FFF2-40B4-BE49-F238E27FC236}">
                    <a16:creationId xmlns:a16="http://schemas.microsoft.com/office/drawing/2014/main" id="{F076896F-2435-404D-B3E4-70DDADB72385}"/>
                  </a:ext>
                </a:extLst>
              </p:cNvPr>
              <p:cNvCxnSpPr>
                <a:cxnSpLocks/>
              </p:cNvCxnSpPr>
              <p:nvPr/>
            </p:nvCxnSpPr>
            <p:spPr>
              <a:xfrm flipV="1">
                <a:off x="1591028" y="3922433"/>
                <a:ext cx="0" cy="133519"/>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FE780A-3774-4FD9-AA1F-050728744F9D}"/>
                  </a:ext>
                </a:extLst>
              </p:cNvPr>
              <p:cNvCxnSpPr>
                <a:cxnSpLocks/>
              </p:cNvCxnSpPr>
              <p:nvPr/>
            </p:nvCxnSpPr>
            <p:spPr>
              <a:xfrm flipV="1">
                <a:off x="3248757" y="4105790"/>
                <a:ext cx="0" cy="178596"/>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36B8A8-913D-4D71-B9BF-180F0377CA31}"/>
                  </a:ext>
                </a:extLst>
              </p:cNvPr>
              <p:cNvCxnSpPr>
                <a:cxnSpLocks/>
              </p:cNvCxnSpPr>
              <p:nvPr/>
            </p:nvCxnSpPr>
            <p:spPr>
              <a:xfrm flipV="1">
                <a:off x="2696023" y="3972440"/>
                <a:ext cx="0" cy="221458"/>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51F9C7-1103-43B6-9493-7D22EF71C01C}"/>
                  </a:ext>
                </a:extLst>
              </p:cNvPr>
              <p:cNvCxnSpPr>
                <a:cxnSpLocks/>
              </p:cNvCxnSpPr>
              <p:nvPr/>
            </p:nvCxnSpPr>
            <p:spPr>
              <a:xfrm flipV="1">
                <a:off x="2143761" y="3908146"/>
                <a:ext cx="0" cy="220234"/>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739B30-3A42-4436-8D07-67565EEA2624}"/>
                  </a:ext>
                </a:extLst>
              </p:cNvPr>
              <p:cNvSpPr txBox="1"/>
              <p:nvPr/>
            </p:nvSpPr>
            <p:spPr>
              <a:xfrm>
                <a:off x="4617267" y="5052637"/>
                <a:ext cx="899605" cy="369332"/>
              </a:xfrm>
              <a:prstGeom prst="rect">
                <a:avLst/>
              </a:prstGeom>
              <a:noFill/>
            </p:spPr>
            <p:txBody>
              <a:bodyPr wrap="none" rtlCol="0">
                <a:spAutoFit/>
              </a:bodyPr>
              <a:lstStyle/>
              <a:p>
                <a:r>
                  <a:rPr lang="en-US" dirty="0">
                    <a:solidFill>
                      <a:srgbClr val="0000FF"/>
                    </a:solidFill>
                  </a:rPr>
                  <a:t>Nb3Sn</a:t>
                </a:r>
              </a:p>
            </p:txBody>
          </p:sp>
          <p:sp>
            <p:nvSpPr>
              <p:cNvPr id="24" name="TextBox 23">
                <a:extLst>
                  <a:ext uri="{FF2B5EF4-FFF2-40B4-BE49-F238E27FC236}">
                    <a16:creationId xmlns:a16="http://schemas.microsoft.com/office/drawing/2014/main" id="{784D06C5-0CE0-41A3-8628-63EDF80ED82F}"/>
                  </a:ext>
                </a:extLst>
              </p:cNvPr>
              <p:cNvSpPr txBox="1"/>
              <p:nvPr/>
            </p:nvSpPr>
            <p:spPr>
              <a:xfrm>
                <a:off x="5067069" y="3309318"/>
                <a:ext cx="917239" cy="369332"/>
              </a:xfrm>
              <a:prstGeom prst="rect">
                <a:avLst/>
              </a:prstGeom>
              <a:noFill/>
            </p:spPr>
            <p:txBody>
              <a:bodyPr wrap="none" rtlCol="0">
                <a:spAutoFit/>
              </a:bodyPr>
              <a:lstStyle/>
              <a:p>
                <a:r>
                  <a:rPr lang="en-US" dirty="0">
                    <a:solidFill>
                      <a:schemeClr val="tx2"/>
                    </a:solidFill>
                  </a:rPr>
                  <a:t>Bi2212</a:t>
                </a:r>
              </a:p>
            </p:txBody>
          </p:sp>
          <p:sp>
            <p:nvSpPr>
              <p:cNvPr id="25" name="TextBox 24">
                <a:extLst>
                  <a:ext uri="{FF2B5EF4-FFF2-40B4-BE49-F238E27FC236}">
                    <a16:creationId xmlns:a16="http://schemas.microsoft.com/office/drawing/2014/main" id="{E968E655-0C9F-48BE-9297-AE0DAD1A9098}"/>
                  </a:ext>
                </a:extLst>
              </p:cNvPr>
              <p:cNvSpPr txBox="1"/>
              <p:nvPr/>
            </p:nvSpPr>
            <p:spPr>
              <a:xfrm>
                <a:off x="2688879" y="5052637"/>
                <a:ext cx="750911" cy="369332"/>
              </a:xfrm>
              <a:prstGeom prst="rect">
                <a:avLst/>
              </a:prstGeom>
              <a:noFill/>
            </p:spPr>
            <p:txBody>
              <a:bodyPr wrap="none" rtlCol="0">
                <a:spAutoFit/>
              </a:bodyPr>
              <a:lstStyle/>
              <a:p>
                <a:r>
                  <a:rPr lang="en-US" dirty="0" err="1">
                    <a:solidFill>
                      <a:srgbClr val="7D017D"/>
                    </a:solidFill>
                  </a:rPr>
                  <a:t>Nb-Ti</a:t>
                </a:r>
                <a:endParaRPr lang="en-US" dirty="0">
                  <a:solidFill>
                    <a:srgbClr val="7D017D"/>
                  </a:solidFill>
                </a:endParaRPr>
              </a:p>
            </p:txBody>
          </p:sp>
        </p:grpSp>
        <p:sp>
          <p:nvSpPr>
            <p:cNvPr id="27" name="TextBox 26">
              <a:extLst>
                <a:ext uri="{FF2B5EF4-FFF2-40B4-BE49-F238E27FC236}">
                  <a16:creationId xmlns:a16="http://schemas.microsoft.com/office/drawing/2014/main" id="{CC72620A-CFA3-4A59-A87D-5DC1CEA6D93B}"/>
                </a:ext>
              </a:extLst>
            </p:cNvPr>
            <p:cNvSpPr txBox="1"/>
            <p:nvPr/>
          </p:nvSpPr>
          <p:spPr>
            <a:xfrm>
              <a:off x="3232088" y="2643612"/>
              <a:ext cx="2392001" cy="369332"/>
            </a:xfrm>
            <a:prstGeom prst="rect">
              <a:avLst/>
            </a:prstGeom>
            <a:noFill/>
          </p:spPr>
          <p:txBody>
            <a:bodyPr wrap="none" rtlCol="0">
              <a:spAutoFit/>
            </a:bodyPr>
            <a:lstStyle/>
            <a:p>
              <a:r>
                <a:rPr lang="en-US" dirty="0">
                  <a:solidFill>
                    <a:srgbClr val="00FFFF"/>
                  </a:solidFill>
                </a:rPr>
                <a:t>Points for 4% Gd</a:t>
              </a:r>
              <a:r>
                <a:rPr lang="en-US" baseline="-25000" dirty="0">
                  <a:solidFill>
                    <a:srgbClr val="00FFFF"/>
                  </a:solidFill>
                </a:rPr>
                <a:t>2</a:t>
              </a:r>
              <a:r>
                <a:rPr lang="en-US" dirty="0">
                  <a:solidFill>
                    <a:srgbClr val="00FFFF"/>
                  </a:solidFill>
                </a:rPr>
                <a:t>O</a:t>
              </a:r>
              <a:r>
                <a:rPr lang="en-US" baseline="-25000" dirty="0">
                  <a:solidFill>
                    <a:srgbClr val="00FFFF"/>
                  </a:solidFill>
                </a:rPr>
                <a:t>3</a:t>
              </a:r>
              <a:r>
                <a:rPr lang="en-US" dirty="0">
                  <a:solidFill>
                    <a:srgbClr val="00FFFF"/>
                  </a:solidFill>
                </a:rPr>
                <a:t> </a:t>
              </a:r>
            </a:p>
          </p:txBody>
        </p:sp>
      </p:grpSp>
      <p:sp>
        <p:nvSpPr>
          <p:cNvPr id="29" name="Rectangle 28">
            <a:extLst>
              <a:ext uri="{FF2B5EF4-FFF2-40B4-BE49-F238E27FC236}">
                <a16:creationId xmlns:a16="http://schemas.microsoft.com/office/drawing/2014/main" id="{BDF5FD2D-DB54-4618-B8A1-F5A0294C5AC1}"/>
              </a:ext>
            </a:extLst>
          </p:cNvPr>
          <p:cNvSpPr/>
          <p:nvPr/>
        </p:nvSpPr>
        <p:spPr>
          <a:xfrm>
            <a:off x="0" y="6120690"/>
            <a:ext cx="12192000" cy="523220"/>
          </a:xfrm>
          <a:prstGeom prst="rect">
            <a:avLst/>
          </a:prstGeom>
        </p:spPr>
        <p:txBody>
          <a:bodyPr wrap="square">
            <a:spAutoFit/>
          </a:bodyPr>
          <a:lstStyle/>
          <a:p>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X. Xu, A. V.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Zlobin</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E.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Barzi</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 Fermilab; C. Buehler, M. Field, B.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Sailer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M.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Wanior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H. Miao – Bruker EST; C. Tarantini – Florida State University.</a:t>
            </a: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“Enhancing specific heat of Nb</a:t>
            </a:r>
            <a:r>
              <a:rPr lang="en-US" sz="1400" b="1" baseline="-25000"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3</a:t>
            </a:r>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Sn conductors to improve stability and reduce training.“ </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Presented at CEC-ICMC 2019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48B0C260-A1D5-4E3E-9EE9-7A30B3CB0460}"/>
              </a:ext>
            </a:extLst>
          </p:cNvPr>
          <p:cNvSpPr txBox="1"/>
          <p:nvPr/>
        </p:nvSpPr>
        <p:spPr>
          <a:xfrm>
            <a:off x="4363773" y="4316460"/>
            <a:ext cx="1570496" cy="646331"/>
          </a:xfrm>
          <a:prstGeom prst="rect">
            <a:avLst/>
          </a:prstGeom>
          <a:noFill/>
        </p:spPr>
        <p:txBody>
          <a:bodyPr wrap="square" rtlCol="0">
            <a:spAutoFit/>
          </a:bodyPr>
          <a:lstStyle/>
          <a:p>
            <a:r>
              <a:rPr lang="en-US" sz="1200" dirty="0">
                <a:solidFill>
                  <a:srgbClr val="00FFFF"/>
                </a:solidFill>
              </a:rPr>
              <a:t>High field extrapolated from 16T high Cp data</a:t>
            </a:r>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EAF6D29-658E-4AE3-8E9F-9CA02EBE20D0}"/>
                  </a:ext>
                </a:extLst>
              </p:cNvPr>
              <p:cNvGraphicFramePr>
                <a:graphicFrameLocks noGrp="1"/>
              </p:cNvGraphicFramePr>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err="1">
                              <a:solidFill>
                                <a:srgbClr val="FF0000"/>
                              </a:solidFill>
                            </a:rPr>
                            <a:t>i</a:t>
                          </a:r>
                          <a:r>
                            <a:rPr lang="en-US" sz="900" b="1" dirty="0">
                              <a:solidFill>
                                <a:srgbClr val="FF0000"/>
                              </a:solidFill>
                            </a:rPr>
                            <a:t>=</a:t>
                          </a:r>
                          <a14:m>
                            <m:oMath xmlns:m="http://schemas.openxmlformats.org/officeDocument/2006/math">
                              <m:f>
                                <m:fPr>
                                  <m:ctrlPr>
                                    <a:rPr lang="en-US" sz="900" b="1" i="1" smtClean="0">
                                      <a:solidFill>
                                        <a:srgbClr val="FF0000"/>
                                      </a:solidFill>
                                      <a:latin typeface="Cambria Math" panose="02040503050406030204" pitchFamily="18" charset="0"/>
                                    </a:rPr>
                                  </m:ctrlPr>
                                </m:fPr>
                                <m:num>
                                  <m:r>
                                    <a:rPr lang="en-US" sz="900" b="1" i="1" smtClean="0">
                                      <a:solidFill>
                                        <a:srgbClr val="FF0000"/>
                                      </a:solidFill>
                                      <a:latin typeface="Cambria Math" panose="02040503050406030204" pitchFamily="18" charset="0"/>
                                    </a:rPr>
                                    <m:t>𝑰</m:t>
                                  </m:r>
                                </m:num>
                                <m:den>
                                  <m:sSub>
                                    <m:sSubPr>
                                      <m:ctrlPr>
                                        <a:rPr lang="en-US" sz="900" b="1" i="1" smtClean="0">
                                          <a:solidFill>
                                            <a:srgbClr val="FF0000"/>
                                          </a:solidFill>
                                          <a:latin typeface="Cambria Math" panose="02040503050406030204" pitchFamily="18" charset="0"/>
                                        </a:rPr>
                                      </m:ctrlPr>
                                    </m:sSubPr>
                                    <m:e>
                                      <m:r>
                                        <a:rPr lang="en-US" sz="900" b="1" i="1" smtClean="0">
                                          <a:solidFill>
                                            <a:srgbClr val="FF0000"/>
                                          </a:solidFill>
                                          <a:latin typeface="Cambria Math" panose="02040503050406030204" pitchFamily="18" charset="0"/>
                                        </a:rPr>
                                        <m:t>𝑰</m:t>
                                      </m:r>
                                    </m:e>
                                    <m:sub>
                                      <m:r>
                                        <a:rPr lang="en-US" sz="900" b="1" i="1" smtClean="0">
                                          <a:solidFill>
                                            <a:srgbClr val="FF0000"/>
                                          </a:solidFill>
                                          <a:latin typeface="Cambria Math" panose="02040503050406030204" pitchFamily="18" charset="0"/>
                                        </a:rPr>
                                        <m:t>𝑪</m:t>
                                      </m:r>
                                    </m:sub>
                                  </m:sSub>
                                </m:den>
                              </m:f>
                            </m:oMath>
                          </a14:m>
                          <a:endParaRPr lang="en-US" sz="900" b="1"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Choice>
        <mc:Fallback xmlns="">
          <p:graphicFrame>
            <p:nvGraphicFramePr>
              <p:cNvPr id="34" name="Table 33">
                <a:extLst>
                  <a:ext uri="{FF2B5EF4-FFF2-40B4-BE49-F238E27FC236}">
                    <a16:creationId xmlns:a16="http://schemas.microsoft.com/office/drawing/2014/main" id="{DEAF6D29-658E-4AE3-8E9F-9CA02EBE20D0}"/>
                  </a:ext>
                </a:extLst>
              </p:cNvPr>
              <p:cNvGraphicFramePr>
                <a:graphicFrameLocks noGrp="1"/>
              </p:cNvGraphicFramePr>
              <p:nvPr>
                <p:extLst>
                  <p:ext uri="{D42A27DB-BD31-4B8C-83A1-F6EECF244321}">
                    <p14:modId xmlns:p14="http://schemas.microsoft.com/office/powerpoint/2010/main" val="1816190035"/>
                  </p:ext>
                </p:extLst>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4"/>
                          <a:stretch>
                            <a:fillRect l="-1389" t="-1563" r="-2778" b="-228125"/>
                          </a:stretch>
                        </a:blip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Fallback>
      </mc:AlternateContent>
      <p:cxnSp>
        <p:nvCxnSpPr>
          <p:cNvPr id="35" name="Straight Arrow Connector 34">
            <a:extLst>
              <a:ext uri="{FF2B5EF4-FFF2-40B4-BE49-F238E27FC236}">
                <a16:creationId xmlns:a16="http://schemas.microsoft.com/office/drawing/2014/main" id="{8094FA12-DB43-49F5-B0ED-FEB233D50776}"/>
              </a:ext>
            </a:extLst>
          </p:cNvPr>
          <p:cNvCxnSpPr>
            <a:cxnSpLocks/>
          </p:cNvCxnSpPr>
          <p:nvPr/>
        </p:nvCxnSpPr>
        <p:spPr>
          <a:xfrm>
            <a:off x="6101908" y="3817986"/>
            <a:ext cx="0" cy="650081"/>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8B659BA-4CE5-4008-BAB9-E48AFADAA0CF}"/>
              </a:ext>
            </a:extLst>
          </p:cNvPr>
          <p:cNvSpPr txBox="1"/>
          <p:nvPr/>
        </p:nvSpPr>
        <p:spPr>
          <a:xfrm>
            <a:off x="5730814" y="4466906"/>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p:pic>
        <p:nvPicPr>
          <p:cNvPr id="37" name="Picture 36" descr="Chart&#10;&#10;Description automatically generated">
            <a:extLst>
              <a:ext uri="{FF2B5EF4-FFF2-40B4-BE49-F238E27FC236}">
                <a16:creationId xmlns:a16="http://schemas.microsoft.com/office/drawing/2014/main" id="{BED98059-1906-4857-A9DE-3A5607181D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5" t="36544" r="97761" b="27578"/>
          <a:stretch/>
        </p:blipFill>
        <p:spPr>
          <a:xfrm>
            <a:off x="-1" y="2991403"/>
            <a:ext cx="363941" cy="1752502"/>
          </a:xfrm>
          <a:prstGeom prst="rect">
            <a:avLst/>
          </a:prstGeom>
        </p:spPr>
      </p:pic>
    </p:spTree>
    <p:extLst>
      <p:ext uri="{BB962C8B-B14F-4D97-AF65-F5344CB8AC3E}">
        <p14:creationId xmlns:p14="http://schemas.microsoft.com/office/powerpoint/2010/main" val="37026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10;&#10;Description automatically generated">
            <a:extLst>
              <a:ext uri="{FF2B5EF4-FFF2-40B4-BE49-F238E27FC236}">
                <a16:creationId xmlns:a16="http://schemas.microsoft.com/office/drawing/2014/main" id="{9BC32A1E-1561-4B03-A550-0BB2BDC991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750"/>
          <a:stretch/>
        </p:blipFill>
        <p:spPr>
          <a:xfrm>
            <a:off x="80800" y="1182590"/>
            <a:ext cx="6858000" cy="4884706"/>
          </a:xfrm>
          <a:prstGeom prst="rect">
            <a:avLst/>
          </a:prstGeom>
        </p:spPr>
      </p:pic>
      <p:sp>
        <p:nvSpPr>
          <p:cNvPr id="5" name="Title 4">
            <a:extLst>
              <a:ext uri="{FF2B5EF4-FFF2-40B4-BE49-F238E27FC236}">
                <a16:creationId xmlns:a16="http://schemas.microsoft.com/office/drawing/2014/main" id="{A1D7D995-81B4-479C-B884-90984B380E1F}"/>
              </a:ext>
            </a:extLst>
          </p:cNvPr>
          <p:cNvSpPr>
            <a:spLocks noGrp="1"/>
          </p:cNvSpPr>
          <p:nvPr>
            <p:ph type="title"/>
          </p:nvPr>
        </p:nvSpPr>
        <p:spPr>
          <a:xfrm>
            <a:off x="0" y="127000"/>
            <a:ext cx="12192000" cy="1097280"/>
          </a:xfrm>
        </p:spPr>
        <p:txBody>
          <a:bodyPr>
            <a:normAutofit/>
          </a:bodyPr>
          <a:lstStyle/>
          <a:p>
            <a:pPr algn="ctr"/>
            <a:r>
              <a:rPr lang="en-US" sz="2400" dirty="0"/>
              <a:t>10 % High Cp Nb</a:t>
            </a:r>
            <a:r>
              <a:rPr lang="en-US" sz="2400" baseline="-25000" dirty="0"/>
              <a:t>3</a:t>
            </a:r>
            <a:r>
              <a:rPr lang="en-US" sz="2400" dirty="0"/>
              <a:t>Sn additions would help close the gap between Nb</a:t>
            </a:r>
            <a:r>
              <a:rPr lang="en-US" sz="2400" baseline="-25000" dirty="0"/>
              <a:t>3</a:t>
            </a:r>
            <a:r>
              <a:rPr lang="en-US" sz="2400" dirty="0"/>
              <a:t>Sn and Bi-2212 </a:t>
            </a:r>
          </a:p>
        </p:txBody>
      </p:sp>
      <p:sp>
        <p:nvSpPr>
          <p:cNvPr id="8" name="Text Placeholder 7">
            <a:extLst>
              <a:ext uri="{FF2B5EF4-FFF2-40B4-BE49-F238E27FC236}">
                <a16:creationId xmlns:a16="http://schemas.microsoft.com/office/drawing/2014/main" id="{3490C14D-D46E-457D-AB32-CE2F0A5F8008}"/>
              </a:ext>
            </a:extLst>
          </p:cNvPr>
          <p:cNvSpPr>
            <a:spLocks noGrp="1"/>
          </p:cNvSpPr>
          <p:nvPr>
            <p:ph type="body" sz="quarter" idx="3"/>
          </p:nvPr>
        </p:nvSpPr>
        <p:spPr>
          <a:xfrm>
            <a:off x="8030816" y="1529541"/>
            <a:ext cx="3094384" cy="811583"/>
          </a:xfrm>
        </p:spPr>
        <p:txBody>
          <a:bodyPr/>
          <a:lstStyle/>
          <a:p>
            <a:r>
              <a:rPr lang="en-US" dirty="0"/>
              <a:t>High Cp in Nb3Sn magnets development</a:t>
            </a:r>
          </a:p>
        </p:txBody>
      </p:sp>
      <p:sp>
        <p:nvSpPr>
          <p:cNvPr id="4" name="Slide Number Placeholder 3">
            <a:extLst>
              <a:ext uri="{FF2B5EF4-FFF2-40B4-BE49-F238E27FC236}">
                <a16:creationId xmlns:a16="http://schemas.microsoft.com/office/drawing/2014/main" id="{789C837B-B99D-4149-A6E1-B8F63B2D3056}"/>
              </a:ext>
            </a:extLst>
          </p:cNvPr>
          <p:cNvSpPr>
            <a:spLocks noGrp="1"/>
          </p:cNvSpPr>
          <p:nvPr>
            <p:ph type="sldNum" sz="quarter" idx="12"/>
          </p:nvPr>
        </p:nvSpPr>
        <p:spPr/>
        <p:txBody>
          <a:bodyPr/>
          <a:lstStyle/>
          <a:p>
            <a:fld id="{5F4C9F40-B079-4B71-A627-7266DFEA7F03}" type="slidenum">
              <a:rPr lang="en-US" smtClean="0"/>
              <a:t>9</a:t>
            </a:fld>
            <a:endParaRPr lang="en-US" dirty="0"/>
          </a:p>
        </p:txBody>
      </p:sp>
      <p:grpSp>
        <p:nvGrpSpPr>
          <p:cNvPr id="28" name="Group 27">
            <a:extLst>
              <a:ext uri="{FF2B5EF4-FFF2-40B4-BE49-F238E27FC236}">
                <a16:creationId xmlns:a16="http://schemas.microsoft.com/office/drawing/2014/main" id="{DF6B9A21-0403-4F52-8BE7-9EF79F9166C2}"/>
              </a:ext>
            </a:extLst>
          </p:cNvPr>
          <p:cNvGrpSpPr/>
          <p:nvPr/>
        </p:nvGrpSpPr>
        <p:grpSpPr>
          <a:xfrm>
            <a:off x="1337534" y="2562135"/>
            <a:ext cx="4393280" cy="2778357"/>
            <a:chOff x="1591028" y="2643612"/>
            <a:chExt cx="4393280" cy="2778357"/>
          </a:xfrm>
        </p:grpSpPr>
        <p:grpSp>
          <p:nvGrpSpPr>
            <p:cNvPr id="26" name="Group 25">
              <a:extLst>
                <a:ext uri="{FF2B5EF4-FFF2-40B4-BE49-F238E27FC236}">
                  <a16:creationId xmlns:a16="http://schemas.microsoft.com/office/drawing/2014/main" id="{0B095DD6-D668-4E23-ADF3-2601A48DAB48}"/>
                </a:ext>
              </a:extLst>
            </p:cNvPr>
            <p:cNvGrpSpPr/>
            <p:nvPr/>
          </p:nvGrpSpPr>
          <p:grpSpPr>
            <a:xfrm>
              <a:off x="1591028" y="3309318"/>
              <a:ext cx="4393280" cy="2112651"/>
              <a:chOff x="1591028" y="3309318"/>
              <a:chExt cx="4393280" cy="2112651"/>
            </a:xfrm>
          </p:grpSpPr>
          <p:cxnSp>
            <p:nvCxnSpPr>
              <p:cNvPr id="15" name="Straight Arrow Connector 14">
                <a:extLst>
                  <a:ext uri="{FF2B5EF4-FFF2-40B4-BE49-F238E27FC236}">
                    <a16:creationId xmlns:a16="http://schemas.microsoft.com/office/drawing/2014/main" id="{F076896F-2435-404D-B3E4-70DDADB72385}"/>
                  </a:ext>
                </a:extLst>
              </p:cNvPr>
              <p:cNvCxnSpPr>
                <a:cxnSpLocks/>
              </p:cNvCxnSpPr>
              <p:nvPr/>
            </p:nvCxnSpPr>
            <p:spPr>
              <a:xfrm flipV="1">
                <a:off x="1591028" y="3805752"/>
                <a:ext cx="0" cy="250200"/>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CFE780A-3774-4FD9-AA1F-050728744F9D}"/>
                  </a:ext>
                </a:extLst>
              </p:cNvPr>
              <p:cNvCxnSpPr>
                <a:cxnSpLocks/>
              </p:cNvCxnSpPr>
              <p:nvPr/>
            </p:nvCxnSpPr>
            <p:spPr>
              <a:xfrm flipV="1">
                <a:off x="3248757" y="3929577"/>
                <a:ext cx="0" cy="354807"/>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36B8A8-913D-4D71-B9BF-180F0377CA31}"/>
                  </a:ext>
                </a:extLst>
              </p:cNvPr>
              <p:cNvCxnSpPr>
                <a:cxnSpLocks/>
              </p:cNvCxnSpPr>
              <p:nvPr/>
            </p:nvCxnSpPr>
            <p:spPr>
              <a:xfrm flipV="1">
                <a:off x="2696023" y="3805752"/>
                <a:ext cx="0" cy="388145"/>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51F9C7-1103-43B6-9493-7D22EF71C01C}"/>
                  </a:ext>
                </a:extLst>
              </p:cNvPr>
              <p:cNvCxnSpPr>
                <a:cxnSpLocks/>
              </p:cNvCxnSpPr>
              <p:nvPr/>
            </p:nvCxnSpPr>
            <p:spPr>
              <a:xfrm flipV="1">
                <a:off x="2143761" y="3767652"/>
                <a:ext cx="0" cy="360728"/>
              </a:xfrm>
              <a:prstGeom prst="straightConnector1">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739B30-3A42-4436-8D07-67565EEA2624}"/>
                  </a:ext>
                </a:extLst>
              </p:cNvPr>
              <p:cNvSpPr txBox="1"/>
              <p:nvPr/>
            </p:nvSpPr>
            <p:spPr>
              <a:xfrm>
                <a:off x="4617267" y="5052637"/>
                <a:ext cx="899605" cy="369332"/>
              </a:xfrm>
              <a:prstGeom prst="rect">
                <a:avLst/>
              </a:prstGeom>
              <a:noFill/>
            </p:spPr>
            <p:txBody>
              <a:bodyPr wrap="none" rtlCol="0">
                <a:spAutoFit/>
              </a:bodyPr>
              <a:lstStyle/>
              <a:p>
                <a:r>
                  <a:rPr lang="en-US" dirty="0">
                    <a:solidFill>
                      <a:srgbClr val="0000FF"/>
                    </a:solidFill>
                  </a:rPr>
                  <a:t>Nb3Sn</a:t>
                </a:r>
              </a:p>
            </p:txBody>
          </p:sp>
          <p:sp>
            <p:nvSpPr>
              <p:cNvPr id="24" name="TextBox 23">
                <a:extLst>
                  <a:ext uri="{FF2B5EF4-FFF2-40B4-BE49-F238E27FC236}">
                    <a16:creationId xmlns:a16="http://schemas.microsoft.com/office/drawing/2014/main" id="{784D06C5-0CE0-41A3-8628-63EDF80ED82F}"/>
                  </a:ext>
                </a:extLst>
              </p:cNvPr>
              <p:cNvSpPr txBox="1"/>
              <p:nvPr/>
            </p:nvSpPr>
            <p:spPr>
              <a:xfrm>
                <a:off x="5067069" y="3309318"/>
                <a:ext cx="917239" cy="369332"/>
              </a:xfrm>
              <a:prstGeom prst="rect">
                <a:avLst/>
              </a:prstGeom>
              <a:noFill/>
            </p:spPr>
            <p:txBody>
              <a:bodyPr wrap="none" rtlCol="0">
                <a:spAutoFit/>
              </a:bodyPr>
              <a:lstStyle/>
              <a:p>
                <a:r>
                  <a:rPr lang="en-US" dirty="0">
                    <a:solidFill>
                      <a:schemeClr val="tx2"/>
                    </a:solidFill>
                  </a:rPr>
                  <a:t>Bi2212</a:t>
                </a:r>
              </a:p>
            </p:txBody>
          </p:sp>
          <p:sp>
            <p:nvSpPr>
              <p:cNvPr id="25" name="TextBox 24">
                <a:extLst>
                  <a:ext uri="{FF2B5EF4-FFF2-40B4-BE49-F238E27FC236}">
                    <a16:creationId xmlns:a16="http://schemas.microsoft.com/office/drawing/2014/main" id="{E968E655-0C9F-48BE-9297-AE0DAD1A9098}"/>
                  </a:ext>
                </a:extLst>
              </p:cNvPr>
              <p:cNvSpPr txBox="1"/>
              <p:nvPr/>
            </p:nvSpPr>
            <p:spPr>
              <a:xfrm>
                <a:off x="2688879" y="5052637"/>
                <a:ext cx="750911" cy="369332"/>
              </a:xfrm>
              <a:prstGeom prst="rect">
                <a:avLst/>
              </a:prstGeom>
              <a:noFill/>
            </p:spPr>
            <p:txBody>
              <a:bodyPr wrap="none" rtlCol="0">
                <a:spAutoFit/>
              </a:bodyPr>
              <a:lstStyle/>
              <a:p>
                <a:r>
                  <a:rPr lang="en-US" dirty="0" err="1">
                    <a:solidFill>
                      <a:srgbClr val="7D017D"/>
                    </a:solidFill>
                  </a:rPr>
                  <a:t>Nb-Ti</a:t>
                </a:r>
                <a:endParaRPr lang="en-US" dirty="0">
                  <a:solidFill>
                    <a:srgbClr val="7D017D"/>
                  </a:solidFill>
                </a:endParaRPr>
              </a:p>
            </p:txBody>
          </p:sp>
        </p:grpSp>
        <p:sp>
          <p:nvSpPr>
            <p:cNvPr id="27" name="TextBox 26">
              <a:extLst>
                <a:ext uri="{FF2B5EF4-FFF2-40B4-BE49-F238E27FC236}">
                  <a16:creationId xmlns:a16="http://schemas.microsoft.com/office/drawing/2014/main" id="{CC72620A-CFA3-4A59-A87D-5DC1CEA6D93B}"/>
                </a:ext>
              </a:extLst>
            </p:cNvPr>
            <p:cNvSpPr txBox="1"/>
            <p:nvPr/>
          </p:nvSpPr>
          <p:spPr>
            <a:xfrm>
              <a:off x="3232088" y="2643612"/>
              <a:ext cx="2610010" cy="369332"/>
            </a:xfrm>
            <a:prstGeom prst="rect">
              <a:avLst/>
            </a:prstGeom>
            <a:noFill/>
          </p:spPr>
          <p:txBody>
            <a:bodyPr wrap="none" rtlCol="0">
              <a:spAutoFit/>
            </a:bodyPr>
            <a:lstStyle/>
            <a:p>
              <a:r>
                <a:rPr lang="en-US" dirty="0">
                  <a:solidFill>
                    <a:srgbClr val="00FFFF"/>
                  </a:solidFill>
                </a:rPr>
                <a:t>Points for 10% Gd</a:t>
              </a:r>
              <a:r>
                <a:rPr lang="en-US" baseline="-25000" dirty="0">
                  <a:solidFill>
                    <a:srgbClr val="00FFFF"/>
                  </a:solidFill>
                </a:rPr>
                <a:t>2</a:t>
              </a:r>
              <a:r>
                <a:rPr lang="en-US" dirty="0">
                  <a:solidFill>
                    <a:srgbClr val="00FFFF"/>
                  </a:solidFill>
                </a:rPr>
                <a:t>O</a:t>
              </a:r>
              <a:r>
                <a:rPr lang="en-US" baseline="-25000" dirty="0">
                  <a:solidFill>
                    <a:srgbClr val="00FFFF"/>
                  </a:solidFill>
                </a:rPr>
                <a:t>3</a:t>
              </a:r>
              <a:r>
                <a:rPr lang="en-US" dirty="0">
                  <a:solidFill>
                    <a:srgbClr val="00FFFF"/>
                  </a:solidFill>
                </a:rPr>
                <a:t> </a:t>
              </a:r>
            </a:p>
          </p:txBody>
        </p:sp>
      </p:grpSp>
      <p:sp>
        <p:nvSpPr>
          <p:cNvPr id="29" name="Rectangle 28">
            <a:extLst>
              <a:ext uri="{FF2B5EF4-FFF2-40B4-BE49-F238E27FC236}">
                <a16:creationId xmlns:a16="http://schemas.microsoft.com/office/drawing/2014/main" id="{BDF5FD2D-DB54-4618-B8A1-F5A0294C5AC1}"/>
              </a:ext>
            </a:extLst>
          </p:cNvPr>
          <p:cNvSpPr/>
          <p:nvPr/>
        </p:nvSpPr>
        <p:spPr>
          <a:xfrm>
            <a:off x="0" y="6120690"/>
            <a:ext cx="12192000" cy="523220"/>
          </a:xfrm>
          <a:prstGeom prst="rect">
            <a:avLst/>
          </a:prstGeom>
        </p:spPr>
        <p:txBody>
          <a:bodyPr wrap="square">
            <a:spAutoFit/>
          </a:bodyPr>
          <a:lstStyle/>
          <a:p>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X. Xu, A. V.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Zlobin</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E.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Barzi</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 Fermilab; C. Buehler, M. Field, B.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Sailer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M. </a:t>
            </a:r>
            <a:r>
              <a:rPr lang="en-US" sz="1400" b="1" dirty="0" err="1">
                <a:solidFill>
                  <a:srgbClr val="4C2403"/>
                </a:solidFill>
                <a:latin typeface="Helvetica" panose="020B0604020202020204" pitchFamily="34" charset="0"/>
                <a:ea typeface="Times New Roman" panose="02020603050405020304" pitchFamily="18" charset="0"/>
                <a:cs typeface="MS PGothic" panose="020B0600070205080204" pitchFamily="34" charset="-128"/>
              </a:rPr>
              <a:t>Wanior</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 H. Miao – Bruker EST; C. Tarantini – Florida State University.</a:t>
            </a: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“Enhancing specific heat of Nb</a:t>
            </a:r>
            <a:r>
              <a:rPr lang="en-US" sz="1400" b="1" baseline="-25000"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3</a:t>
            </a:r>
            <a:r>
              <a:rPr lang="en-US" sz="1400" b="1" dirty="0">
                <a:solidFill>
                  <a:srgbClr val="000000"/>
                </a:solidFill>
                <a:latin typeface="Helvetica" panose="020B0604020202020204" pitchFamily="34" charset="0"/>
                <a:ea typeface="Times New Roman" panose="02020603050405020304" pitchFamily="18" charset="0"/>
                <a:cs typeface="MS PGothic" panose="020B0600070205080204" pitchFamily="34" charset="-128"/>
              </a:rPr>
              <a:t>Sn conductors to improve stability and reduce training.“ </a:t>
            </a:r>
            <a:r>
              <a:rPr lang="en-US" sz="1400" b="1" dirty="0">
                <a:solidFill>
                  <a:srgbClr val="4C2403"/>
                </a:solidFill>
                <a:latin typeface="Helvetica" panose="020B0604020202020204" pitchFamily="34" charset="0"/>
                <a:ea typeface="Times New Roman" panose="02020603050405020304" pitchFamily="18" charset="0"/>
                <a:cs typeface="MS PGothic" panose="020B0600070205080204" pitchFamily="34" charset="-128"/>
              </a:rPr>
              <a:t>Presented at CEC-ICMC 2019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48B0C260-A1D5-4E3E-9EE9-7A30B3CB0460}"/>
              </a:ext>
            </a:extLst>
          </p:cNvPr>
          <p:cNvSpPr txBox="1"/>
          <p:nvPr/>
        </p:nvSpPr>
        <p:spPr>
          <a:xfrm>
            <a:off x="4363773" y="4316460"/>
            <a:ext cx="1570496" cy="646331"/>
          </a:xfrm>
          <a:prstGeom prst="rect">
            <a:avLst/>
          </a:prstGeom>
          <a:noFill/>
        </p:spPr>
        <p:txBody>
          <a:bodyPr wrap="square" rtlCol="0">
            <a:spAutoFit/>
          </a:bodyPr>
          <a:lstStyle/>
          <a:p>
            <a:r>
              <a:rPr lang="en-US" sz="1200" dirty="0">
                <a:solidFill>
                  <a:srgbClr val="00FFFF"/>
                </a:solidFill>
              </a:rPr>
              <a:t>High field extrapolated from 16T high Cp data</a:t>
            </a:r>
          </a:p>
        </p:txBody>
      </p:sp>
      <p:pic>
        <p:nvPicPr>
          <p:cNvPr id="33" name="Picture 32" descr="Chart&#10;&#10;Description automatically generated">
            <a:extLst>
              <a:ext uri="{FF2B5EF4-FFF2-40B4-BE49-F238E27FC236}">
                <a16:creationId xmlns:a16="http://schemas.microsoft.com/office/drawing/2014/main" id="{4F0FD9EA-0631-44FB-B102-8B84E1DA29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750" b="82320"/>
          <a:stretch/>
        </p:blipFill>
        <p:spPr>
          <a:xfrm>
            <a:off x="158620" y="1223044"/>
            <a:ext cx="6858000" cy="863595"/>
          </a:xfrm>
          <a:prstGeom prst="rect">
            <a:avLst/>
          </a:prstGeom>
        </p:spPr>
      </p:pic>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EAF6D29-658E-4AE3-8E9F-9CA02EBE20D0}"/>
                  </a:ext>
                </a:extLst>
              </p:cNvPr>
              <p:cNvGraphicFramePr>
                <a:graphicFrameLocks noGrp="1"/>
              </p:cNvGraphicFramePr>
              <p:nvPr>
                <p:extLst>
                  <p:ext uri="{D42A27DB-BD31-4B8C-83A1-F6EECF244321}">
                    <p14:modId xmlns:p14="http://schemas.microsoft.com/office/powerpoint/2010/main" val="1816190035"/>
                  </p:ext>
                </p:extLst>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err="1">
                              <a:solidFill>
                                <a:srgbClr val="FF0000"/>
                              </a:solidFill>
                            </a:rPr>
                            <a:t>i</a:t>
                          </a:r>
                          <a:r>
                            <a:rPr lang="en-US" sz="900" b="1" dirty="0">
                              <a:solidFill>
                                <a:srgbClr val="FF0000"/>
                              </a:solidFill>
                            </a:rPr>
                            <a:t>=</a:t>
                          </a:r>
                          <a14:m>
                            <m:oMath xmlns:m="http://schemas.openxmlformats.org/officeDocument/2006/math">
                              <m:f>
                                <m:fPr>
                                  <m:ctrlPr>
                                    <a:rPr lang="en-US" sz="900" b="1" i="1" smtClean="0">
                                      <a:solidFill>
                                        <a:srgbClr val="FF0000"/>
                                      </a:solidFill>
                                      <a:latin typeface="Cambria Math" panose="02040503050406030204" pitchFamily="18" charset="0"/>
                                    </a:rPr>
                                  </m:ctrlPr>
                                </m:fPr>
                                <m:num>
                                  <m:r>
                                    <a:rPr lang="en-US" sz="900" b="1" i="1" smtClean="0">
                                      <a:solidFill>
                                        <a:srgbClr val="FF0000"/>
                                      </a:solidFill>
                                      <a:latin typeface="Cambria Math" panose="02040503050406030204" pitchFamily="18" charset="0"/>
                                    </a:rPr>
                                    <m:t>𝑰</m:t>
                                  </m:r>
                                </m:num>
                                <m:den>
                                  <m:sSub>
                                    <m:sSubPr>
                                      <m:ctrlPr>
                                        <a:rPr lang="en-US" sz="900" b="1" i="1" smtClean="0">
                                          <a:solidFill>
                                            <a:srgbClr val="FF0000"/>
                                          </a:solidFill>
                                          <a:latin typeface="Cambria Math" panose="02040503050406030204" pitchFamily="18" charset="0"/>
                                        </a:rPr>
                                      </m:ctrlPr>
                                    </m:sSubPr>
                                    <m:e>
                                      <m:r>
                                        <a:rPr lang="en-US" sz="900" b="1" i="1" smtClean="0">
                                          <a:solidFill>
                                            <a:srgbClr val="FF0000"/>
                                          </a:solidFill>
                                          <a:latin typeface="Cambria Math" panose="02040503050406030204" pitchFamily="18" charset="0"/>
                                        </a:rPr>
                                        <m:t>𝑰</m:t>
                                      </m:r>
                                    </m:e>
                                    <m:sub>
                                      <m:r>
                                        <a:rPr lang="en-US" sz="900" b="1" i="1" smtClean="0">
                                          <a:solidFill>
                                            <a:srgbClr val="FF0000"/>
                                          </a:solidFill>
                                          <a:latin typeface="Cambria Math" panose="02040503050406030204" pitchFamily="18" charset="0"/>
                                        </a:rPr>
                                        <m:t>𝑪</m:t>
                                      </m:r>
                                    </m:sub>
                                  </m:sSub>
                                </m:den>
                              </m:f>
                            </m:oMath>
                          </a14:m>
                          <a:endParaRPr lang="en-US" sz="900" b="1" dirty="0">
                            <a:solidFill>
                              <a:srgbClr val="FF0000"/>
                            </a:solidFill>
                            <a:latin typeface="+mn-lt"/>
                            <a:ea typeface="Open Sans" panose="020B0606030504020204" pitchFamily="34" charset="0"/>
                            <a:cs typeface="Open Sans" panose="020B0606030504020204" pitchFamily="34" charset="0"/>
                          </a:endParaRP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Choice>
        <mc:Fallback xmlns="">
          <p:graphicFrame>
            <p:nvGraphicFramePr>
              <p:cNvPr id="34" name="Table 33">
                <a:extLst>
                  <a:ext uri="{FF2B5EF4-FFF2-40B4-BE49-F238E27FC236}">
                    <a16:creationId xmlns:a16="http://schemas.microsoft.com/office/drawing/2014/main" id="{DEAF6D29-658E-4AE3-8E9F-9CA02EBE20D0}"/>
                  </a:ext>
                </a:extLst>
              </p:cNvPr>
              <p:cNvGraphicFramePr>
                <a:graphicFrameLocks noGrp="1"/>
              </p:cNvGraphicFramePr>
              <p:nvPr>
                <p:extLst>
                  <p:ext uri="{D42A27DB-BD31-4B8C-83A1-F6EECF244321}">
                    <p14:modId xmlns:p14="http://schemas.microsoft.com/office/powerpoint/2010/main" val="1816190035"/>
                  </p:ext>
                </p:extLst>
              </p:nvPr>
            </p:nvGraphicFramePr>
            <p:xfrm>
              <a:off x="6732059" y="3406781"/>
              <a:ext cx="432811" cy="1260469"/>
            </p:xfrm>
            <a:graphic>
              <a:graphicData uri="http://schemas.openxmlformats.org/drawingml/2006/table">
                <a:tbl>
                  <a:tblPr firstRow="1" bandRow="1">
                    <a:tableStyleId>{5C22544A-7EE6-4342-B048-85BDC9FD1C3A}</a:tableStyleId>
                  </a:tblPr>
                  <a:tblGrid>
                    <a:gridCol w="432811">
                      <a:extLst>
                        <a:ext uri="{9D8B030D-6E8A-4147-A177-3AD203B41FA5}">
                          <a16:colId xmlns:a16="http://schemas.microsoft.com/office/drawing/2014/main" val="366172068"/>
                        </a:ext>
                      </a:extLst>
                    </a:gridCol>
                  </a:tblGrid>
                  <a:tr h="386895">
                    <a:tc>
                      <a:txBody>
                        <a:bodyPr/>
                        <a:lstStyle/>
                        <a:p>
                          <a:endParaRPr lang="en-US"/>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blipFill>
                          <a:blip r:embed="rId4"/>
                          <a:stretch>
                            <a:fillRect l="-1389" t="-1563" r="-2778" b="-228125"/>
                          </a:stretch>
                        </a:blipFill>
                      </a:tcPr>
                    </a:tc>
                    <a:extLst>
                      <a:ext uri="{0D108BD9-81ED-4DB2-BD59-A6C34878D82A}">
                        <a16:rowId xmlns:a16="http://schemas.microsoft.com/office/drawing/2014/main" val="185240762"/>
                      </a:ext>
                    </a:extLst>
                  </a:tr>
                  <a:tr h="145596">
                    <a:tc>
                      <a:txBody>
                        <a:bodyPr/>
                        <a:lstStyle/>
                        <a:p>
                          <a:pPr algn="ctr"/>
                          <a:r>
                            <a:rPr lang="en-US" sz="900" b="1" dirty="0">
                              <a:solidFill>
                                <a:srgbClr val="FF0000"/>
                              </a:solidFill>
                            </a:rPr>
                            <a:t>0</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9529"/>
                      </a:ext>
                    </a:extLst>
                  </a:tr>
                  <a:tr h="145596">
                    <a:tc>
                      <a:txBody>
                        <a:bodyPr/>
                        <a:lstStyle/>
                        <a:p>
                          <a:pPr algn="ctr"/>
                          <a:r>
                            <a:rPr lang="en-US" sz="900" b="1" dirty="0">
                              <a:solidFill>
                                <a:srgbClr val="FF0000"/>
                              </a:solidFill>
                            </a:rPr>
                            <a:t>0.25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8781979"/>
                      </a:ext>
                    </a:extLst>
                  </a:tr>
                  <a:tr h="291191">
                    <a:tc>
                      <a:txBody>
                        <a:bodyPr/>
                        <a:lstStyle/>
                        <a:p>
                          <a:pPr algn="ctr"/>
                          <a:r>
                            <a:rPr lang="en-US" sz="900" b="1" dirty="0">
                              <a:solidFill>
                                <a:srgbClr val="FF0000"/>
                              </a:solidFill>
                            </a:rPr>
                            <a:t>0.5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070729"/>
                      </a:ext>
                    </a:extLst>
                  </a:tr>
                  <a:tr h="291191">
                    <a:tc>
                      <a:txBody>
                        <a:bodyPr/>
                        <a:lstStyle/>
                        <a:p>
                          <a:pPr algn="ctr"/>
                          <a:r>
                            <a:rPr lang="en-US" sz="900" b="1" dirty="0">
                              <a:solidFill>
                                <a:srgbClr val="FF0000"/>
                              </a:solidFill>
                            </a:rPr>
                            <a:t>0.75</a:t>
                          </a:r>
                        </a:p>
                      </a:txBody>
                      <a:tcPr marL="45720" marR="4572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692484"/>
                      </a:ext>
                    </a:extLst>
                  </a:tr>
                </a:tbl>
              </a:graphicData>
            </a:graphic>
          </p:graphicFrame>
        </mc:Fallback>
      </mc:AlternateContent>
      <p:cxnSp>
        <p:nvCxnSpPr>
          <p:cNvPr id="35" name="Straight Arrow Connector 34">
            <a:extLst>
              <a:ext uri="{FF2B5EF4-FFF2-40B4-BE49-F238E27FC236}">
                <a16:creationId xmlns:a16="http://schemas.microsoft.com/office/drawing/2014/main" id="{8094FA12-DB43-49F5-B0ED-FEB233D50776}"/>
              </a:ext>
            </a:extLst>
          </p:cNvPr>
          <p:cNvCxnSpPr>
            <a:cxnSpLocks/>
          </p:cNvCxnSpPr>
          <p:nvPr/>
        </p:nvCxnSpPr>
        <p:spPr>
          <a:xfrm>
            <a:off x="6101908" y="3817986"/>
            <a:ext cx="0" cy="650081"/>
          </a:xfrm>
          <a:prstGeom prst="straightConnector1">
            <a:avLst/>
          </a:prstGeom>
          <a:ln w="28575">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8B659BA-4CE5-4008-BAB9-E48AFADAA0CF}"/>
              </a:ext>
            </a:extLst>
          </p:cNvPr>
          <p:cNvSpPr txBox="1"/>
          <p:nvPr/>
        </p:nvSpPr>
        <p:spPr>
          <a:xfrm>
            <a:off x="5730814" y="4466906"/>
            <a:ext cx="608500" cy="276999"/>
          </a:xfrm>
          <a:prstGeom prst="rect">
            <a:avLst/>
          </a:prstGeom>
          <a:noFill/>
        </p:spPr>
        <p:txBody>
          <a:bodyPr wrap="none" lIns="45720" tIns="0" rIns="45720" bIns="0" rtlCol="0">
            <a:spAutoFit/>
          </a:bodyPr>
          <a:lstStyle/>
          <a:p>
            <a:pPr algn="ct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Increasing </a:t>
            </a:r>
            <a:b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br>
            <a:r>
              <a:rPr lang="en-US" sz="900" dirty="0">
                <a:solidFill>
                  <a:schemeClr val="accent3"/>
                </a:solidFill>
                <a:latin typeface="Calibri" panose="020F0502020204030204" pitchFamily="34" charset="0"/>
                <a:ea typeface="Open Sans" panose="020B0606030504020204" pitchFamily="34" charset="0"/>
                <a:cs typeface="Open Sans" panose="020B0606030504020204" pitchFamily="34" charset="0"/>
              </a:rPr>
              <a:t>Current</a:t>
            </a:r>
          </a:p>
        </p:txBody>
      </p:sp>
      <p:pic>
        <p:nvPicPr>
          <p:cNvPr id="37" name="Picture 36" descr="Chart&#10;&#10;Description automatically generated">
            <a:extLst>
              <a:ext uri="{FF2B5EF4-FFF2-40B4-BE49-F238E27FC236}">
                <a16:creationId xmlns:a16="http://schemas.microsoft.com/office/drawing/2014/main" id="{BED98059-1906-4857-A9DE-3A5607181D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5" t="36544" r="97761" b="27578"/>
          <a:stretch/>
        </p:blipFill>
        <p:spPr>
          <a:xfrm>
            <a:off x="-1" y="2991403"/>
            <a:ext cx="363941" cy="1752502"/>
          </a:xfrm>
          <a:prstGeom prst="rect">
            <a:avLst/>
          </a:prstGeom>
        </p:spPr>
      </p:pic>
      <p:sp>
        <p:nvSpPr>
          <p:cNvPr id="31" name="Content Placeholder 8">
            <a:extLst>
              <a:ext uri="{FF2B5EF4-FFF2-40B4-BE49-F238E27FC236}">
                <a16:creationId xmlns:a16="http://schemas.microsoft.com/office/drawing/2014/main" id="{BB942A0D-D03B-4CF2-B454-02019B610C56}"/>
              </a:ext>
            </a:extLst>
          </p:cNvPr>
          <p:cNvSpPr txBox="1">
            <a:spLocks/>
          </p:cNvSpPr>
          <p:nvPr/>
        </p:nvSpPr>
        <p:spPr>
          <a:xfrm>
            <a:off x="7482395" y="2535062"/>
            <a:ext cx="4630391" cy="3335694"/>
          </a:xfrm>
          <a:prstGeom prst="rect">
            <a:avLst/>
          </a:prstGeom>
        </p:spPr>
        <p:txBody>
          <a:bodyPr vert="horz" lIns="91440" tIns="45720" rIns="91440" bIns="45720" rtlCol="0">
            <a:normAutofit/>
          </a:bodyPr>
          <a:lstStyle>
            <a:lvl1pPr marL="274320" indent="-274320" algn="l" defTabSz="914400" rtl="0" eaLnBrk="1" latinLnBrk="0" hangingPunct="1">
              <a:spcBef>
                <a:spcPts val="20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en-US"/>
              <a:t>Helps utilization of JC</a:t>
            </a:r>
          </a:p>
          <a:p>
            <a:r>
              <a:rPr lang="en-US"/>
              <a:t>Does not decrease stabilizer current density at the same current </a:t>
            </a:r>
          </a:p>
          <a:p>
            <a:r>
              <a:rPr lang="en-US"/>
              <a:t>Addresses disturbance spectrum</a:t>
            </a:r>
          </a:p>
          <a:p>
            <a:r>
              <a:rPr lang="en-US"/>
              <a:t>Does not increase current sharing region to as much as Bi-2212 (higher T</a:t>
            </a:r>
            <a:r>
              <a:rPr lang="en-US" baseline="-25000"/>
              <a:t>C</a:t>
            </a:r>
            <a:r>
              <a:rPr lang="en-US"/>
              <a:t>)</a:t>
            </a:r>
            <a:endParaRPr lang="en-US" dirty="0"/>
          </a:p>
        </p:txBody>
      </p:sp>
    </p:spTree>
    <p:extLst>
      <p:ext uri="{BB962C8B-B14F-4D97-AF65-F5344CB8AC3E}">
        <p14:creationId xmlns:p14="http://schemas.microsoft.com/office/powerpoint/2010/main" val="213855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MagLabColorScheme">
      <a:dk1>
        <a:srgbClr val="4C4184"/>
      </a:dk1>
      <a:lt1>
        <a:sysClr val="window" lastClr="FFFFFF"/>
      </a:lt1>
      <a:dk2>
        <a:srgbClr val="595565"/>
      </a:dk2>
      <a:lt2>
        <a:srgbClr val="E31837"/>
      </a:lt2>
      <a:accent1>
        <a:srgbClr val="3A5DAE"/>
      </a:accent1>
      <a:accent2>
        <a:srgbClr val="B1B2B0"/>
      </a:accent2>
      <a:accent3>
        <a:srgbClr val="141313"/>
      </a:accent3>
      <a:accent4>
        <a:srgbClr val="777876"/>
      </a:accent4>
      <a:accent5>
        <a:srgbClr val="FFFEFD"/>
      </a:accent5>
      <a:accent6>
        <a:srgbClr val="F79646"/>
      </a:accent6>
      <a:hlink>
        <a:srgbClr val="1F4284"/>
      </a:hlink>
      <a:folHlink>
        <a:srgbClr val="433C78"/>
      </a:folHlink>
    </a:clrScheme>
    <a:fontScheme name="Open Sans All">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lgn="r">
          <a:defRPr dirty="0">
            <a:solidFill>
              <a:schemeClr val="accent3"/>
            </a:solidFill>
          </a:defRPr>
        </a:defPPr>
      </a:lstStyle>
    </a:spDef>
  </a:objectDefaults>
  <a:extraClrSchemeLst/>
  <a:extLst>
    <a:ext uri="{05A4C25C-085E-4340-85A3-A5531E510DB2}">
      <thm15:themeFamily xmlns:thm15="http://schemas.microsoft.com/office/thememl/2012/main" name="Presentation1.potx" id="{BED0C85C-AAC8-4652-A2A7-90E490536BAE}" vid="{DB8AACED-1E7E-4A4C-BC73-D9F5B1A4CF02}"/>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DOE-SiteVisitTemplate_2019</Template>
  <TotalTime>8019</TotalTime>
  <Words>2632</Words>
  <Application>Microsoft Office PowerPoint</Application>
  <PresentationFormat>Widescreen</PresentationFormat>
  <Paragraphs>267</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Cambria Math</vt:lpstr>
      <vt:lpstr>Calibri</vt:lpstr>
      <vt:lpstr>Open Sans</vt:lpstr>
      <vt:lpstr>Arial</vt:lpstr>
      <vt:lpstr>Helvetica</vt:lpstr>
      <vt:lpstr>Franklin Gothic Book</vt:lpstr>
      <vt:lpstr>Default Theme</vt:lpstr>
      <vt:lpstr>Modeling the stability of high-Cp Nb3Sn in context of other magnet conductors</vt:lpstr>
      <vt:lpstr>Margin, Stability, and Current Sharing…</vt:lpstr>
      <vt:lpstr>Nb3Sn margin is limited by field and Cu fraction, current sharing is limited by TC</vt:lpstr>
      <vt:lpstr>Bi-2212 is Like a Higher Field Nb3Sn with More Current Sharing</vt:lpstr>
      <vt:lpstr>Bi-2212 is Like a Higher Field Nb3Sn with More Current Sharing</vt:lpstr>
      <vt:lpstr>Nb3Sn and high Cp Nb3Sn modelled IC(B,T,ε) Fit</vt:lpstr>
      <vt:lpstr>Calculation Inputs</vt:lpstr>
      <vt:lpstr>4 % High Cp Nb3Sn additions provide a moderate boost to the margin</vt:lpstr>
      <vt:lpstr>10 % High Cp Nb3Sn additions would help close the gap between Nb3Sn and Bi-2212 </vt:lpstr>
      <vt:lpstr>Comparison with MQE data</vt:lpstr>
      <vt:lpstr>Stability is a mix of margin and stabilizer area fraction</vt:lpstr>
      <vt:lpstr>Extra time to protect for the same margin, from Tcs to Tc</vt:lpstr>
      <vt:lpstr>Can we find a stable balance  between LTS and HTS?</vt:lpstr>
      <vt:lpstr>PowerPoint Presentation</vt:lpstr>
      <vt:lpstr>1% High Cp Nb3Sn additions provide a moderate boost to the margin</vt:lpstr>
      <vt:lpstr>We have only observed two types of quench limitations in Bi-2212 Coils. Can high Cp Nb3Sn behave similarly?</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progress in development of high performance Bi-2212 wires and coils</dc:title>
  <dc:creator>David Larbalestier</dc:creator>
  <cp:lastModifiedBy>Daniel Davis</cp:lastModifiedBy>
  <cp:revision>236</cp:revision>
  <cp:lastPrinted>2019-07-28T13:09:19Z</cp:lastPrinted>
  <dcterms:created xsi:type="dcterms:W3CDTF">2019-06-26T13:44:30Z</dcterms:created>
  <dcterms:modified xsi:type="dcterms:W3CDTF">2021-03-04T14:40:28Z</dcterms:modified>
</cp:coreProperties>
</file>