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9"/>
  </p:notesMasterIdLst>
  <p:sldIdLst>
    <p:sldId id="256" r:id="rId2"/>
    <p:sldId id="888" r:id="rId3"/>
    <p:sldId id="889" r:id="rId4"/>
    <p:sldId id="872" r:id="rId5"/>
    <p:sldId id="876" r:id="rId6"/>
    <p:sldId id="870" r:id="rId7"/>
    <p:sldId id="890" r:id="rId8"/>
    <p:sldId id="887" r:id="rId9"/>
    <p:sldId id="766" r:id="rId10"/>
    <p:sldId id="258" r:id="rId11"/>
    <p:sldId id="771" r:id="rId12"/>
    <p:sldId id="797" r:id="rId13"/>
    <p:sldId id="778" r:id="rId14"/>
    <p:sldId id="804" r:id="rId15"/>
    <p:sldId id="772" r:id="rId16"/>
    <p:sldId id="773" r:id="rId17"/>
    <p:sldId id="794" r:id="rId18"/>
    <p:sldId id="828" r:id="rId19"/>
    <p:sldId id="776" r:id="rId20"/>
    <p:sldId id="783" r:id="rId21"/>
    <p:sldId id="777" r:id="rId22"/>
    <p:sldId id="833" r:id="rId23"/>
    <p:sldId id="784" r:id="rId24"/>
    <p:sldId id="831" r:id="rId25"/>
    <p:sldId id="832" r:id="rId26"/>
    <p:sldId id="835" r:id="rId27"/>
    <p:sldId id="834" r:id="rId28"/>
    <p:sldId id="791" r:id="rId29"/>
    <p:sldId id="838" r:id="rId30"/>
    <p:sldId id="837" r:id="rId31"/>
    <p:sldId id="836" r:id="rId32"/>
    <p:sldId id="877" r:id="rId33"/>
    <p:sldId id="800" r:id="rId34"/>
    <p:sldId id="814" r:id="rId35"/>
    <p:sldId id="878" r:id="rId36"/>
    <p:sldId id="786" r:id="rId37"/>
    <p:sldId id="842" r:id="rId38"/>
    <p:sldId id="845" r:id="rId39"/>
    <p:sldId id="816" r:id="rId40"/>
    <p:sldId id="847" r:id="rId41"/>
    <p:sldId id="843" r:id="rId42"/>
    <p:sldId id="848" r:id="rId43"/>
    <p:sldId id="856" r:id="rId44"/>
    <p:sldId id="851" r:id="rId45"/>
    <p:sldId id="857" r:id="rId46"/>
    <p:sldId id="879" r:id="rId47"/>
    <p:sldId id="854" r:id="rId48"/>
    <p:sldId id="860" r:id="rId49"/>
    <p:sldId id="861" r:id="rId50"/>
    <p:sldId id="862" r:id="rId51"/>
    <p:sldId id="865" r:id="rId52"/>
    <p:sldId id="863" r:id="rId53"/>
    <p:sldId id="874" r:id="rId54"/>
    <p:sldId id="819" r:id="rId55"/>
    <p:sldId id="818" r:id="rId56"/>
    <p:sldId id="891" r:id="rId57"/>
    <p:sldId id="894" r:id="rId58"/>
    <p:sldId id="893" r:id="rId59"/>
    <p:sldId id="902" r:id="rId60"/>
    <p:sldId id="895" r:id="rId61"/>
    <p:sldId id="903" r:id="rId62"/>
    <p:sldId id="896" r:id="rId63"/>
    <p:sldId id="904" r:id="rId64"/>
    <p:sldId id="905" r:id="rId65"/>
    <p:sldId id="897" r:id="rId66"/>
    <p:sldId id="858" r:id="rId67"/>
    <p:sldId id="859" r:id="rId68"/>
    <p:sldId id="899" r:id="rId69"/>
    <p:sldId id="898" r:id="rId70"/>
    <p:sldId id="900" r:id="rId71"/>
    <p:sldId id="901" r:id="rId72"/>
    <p:sldId id="873" r:id="rId73"/>
    <p:sldId id="864" r:id="rId74"/>
    <p:sldId id="866" r:id="rId75"/>
    <p:sldId id="867" r:id="rId76"/>
    <p:sldId id="868" r:id="rId77"/>
    <p:sldId id="869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>
      <p:cViewPr varScale="1">
        <p:scale>
          <a:sx n="108" d="100"/>
          <a:sy n="108" d="100"/>
        </p:scale>
        <p:origin x="31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tiff"/><Relationship Id="rId4" Type="http://schemas.openxmlformats.org/officeDocument/2006/relationships/image" Target="../media/image7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hyperlink" Target="https://conferences.lbl.gov/event/82/" TargetMode="Externa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Collaboration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Geometrical</a:t>
            </a:r>
          </a:p>
          <a:p>
            <a:pPr lvl="1"/>
            <a:r>
              <a:rPr lang="en-US" b="1" dirty="0"/>
              <a:t>Number of apertures 					1	</a:t>
            </a:r>
          </a:p>
          <a:p>
            <a:pPr lvl="1"/>
            <a:r>
              <a:rPr lang="en-US" b="1" dirty="0"/>
              <a:t>Free coil aperture 						50 mm</a:t>
            </a:r>
          </a:p>
          <a:p>
            <a:pPr lvl="1"/>
            <a:endParaRPr lang="en-US" dirty="0"/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The common coils will naturally provide 2 apertures</a:t>
            </a:r>
          </a:p>
          <a:p>
            <a:pPr lvl="2"/>
            <a:r>
              <a:rPr lang="en-US" dirty="0"/>
              <a:t>This will be taken into account on the comparison</a:t>
            </a:r>
          </a:p>
          <a:p>
            <a:pPr lvl="1"/>
            <a:r>
              <a:rPr lang="en-US" dirty="0"/>
              <a:t>No “strong” constraints on </a:t>
            </a:r>
          </a:p>
          <a:p>
            <a:pPr lvl="2"/>
            <a:r>
              <a:rPr lang="en-US" dirty="0"/>
              <a:t>Magnet total length (&lt;2 m)</a:t>
            </a:r>
          </a:p>
          <a:p>
            <a:pPr lvl="2"/>
            <a:r>
              <a:rPr lang="en-US" dirty="0"/>
              <a:t>Magnet straight section (&gt;200 mm)</a:t>
            </a:r>
          </a:p>
          <a:p>
            <a:pPr lvl="2"/>
            <a:r>
              <a:rPr lang="en-US" dirty="0"/>
              <a:t>Maximum magnet OD</a:t>
            </a:r>
          </a:p>
          <a:p>
            <a:pPr lvl="3"/>
            <a:r>
              <a:rPr lang="en-US" dirty="0"/>
              <a:t>Reference numbers: 620 mm (FNAL/1.9K), 660 mm (BNL/1.9K), 914 mm (LBNL/4.5K)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0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Reference temperature					1.9 K</a:t>
            </a:r>
          </a:p>
          <a:p>
            <a:pPr lvl="2"/>
            <a:r>
              <a:rPr lang="en-US" dirty="0"/>
              <a:t>4.5 K option</a:t>
            </a:r>
            <a:r>
              <a:rPr lang="en-US" b="1" dirty="0"/>
              <a:t> </a:t>
            </a:r>
            <a:r>
              <a:rPr lang="en-US" dirty="0"/>
              <a:t>can be considered: it would impact the ratio of HTS vs LTS</a:t>
            </a:r>
            <a:r>
              <a:rPr lang="en-US" b="1" dirty="0"/>
              <a:t>	</a:t>
            </a:r>
          </a:p>
          <a:p>
            <a:pPr lvl="1"/>
            <a:r>
              <a:rPr lang="en-US" b="1" dirty="0"/>
              <a:t>Operational bore field 					20 T</a:t>
            </a:r>
          </a:p>
          <a:p>
            <a:pPr lvl="1"/>
            <a:r>
              <a:rPr lang="en-US" b="1" dirty="0"/>
              <a:t>Margin on the load-line @ 1.9K				</a:t>
            </a:r>
            <a:r>
              <a:rPr lang="en-US" b="1" dirty="0">
                <a:latin typeface="Matura MT Script Capitals" panose="03020802060602070202" pitchFamily="66" charset="0"/>
              </a:rPr>
              <a:t> &gt;= </a:t>
            </a:r>
            <a:r>
              <a:rPr lang="en-US" b="1" dirty="0"/>
              <a:t>15 %</a:t>
            </a:r>
          </a:p>
          <a:p>
            <a:pPr lvl="2"/>
            <a:r>
              <a:rPr lang="en-US" dirty="0"/>
              <a:t>With respect to round strand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including self field and 5% cabling degradation</a:t>
            </a:r>
          </a:p>
          <a:p>
            <a:pPr lvl="1"/>
            <a:r>
              <a:rPr lang="en-US" b="1" dirty="0"/>
              <a:t>Short sample bore field					23.5 T</a:t>
            </a:r>
            <a:endParaRPr lang="en-US" dirty="0"/>
          </a:p>
          <a:p>
            <a:pPr lvl="1"/>
            <a:r>
              <a:rPr lang="en-US" b="1" dirty="0"/>
              <a:t>Geometrical harmonics at </a:t>
            </a:r>
            <a:r>
              <a:rPr lang="en-US" b="1" dirty="0" err="1"/>
              <a:t>R</a:t>
            </a:r>
            <a:r>
              <a:rPr lang="en-US" b="1" baseline="-25000" dirty="0" err="1"/>
              <a:t>ref</a:t>
            </a:r>
            <a:r>
              <a:rPr lang="en-US" b="1" dirty="0"/>
              <a:t>=17 mm and 20 T: </a:t>
            </a:r>
            <a:r>
              <a:rPr lang="en-US" dirty="0"/>
              <a:t>	</a:t>
            </a:r>
            <a:r>
              <a:rPr lang="en-US" b="1" dirty="0"/>
              <a:t>b</a:t>
            </a:r>
            <a:r>
              <a:rPr lang="en-US" b="1" baseline="-25000" dirty="0"/>
              <a:t>n</a:t>
            </a:r>
            <a:r>
              <a:rPr lang="en-US" b="1" dirty="0"/>
              <a:t>&lt;5 for n&lt;10</a:t>
            </a:r>
          </a:p>
          <a:p>
            <a:pPr lvl="2"/>
            <a:r>
              <a:rPr lang="en-US" dirty="0"/>
              <a:t>Magnet straight section</a:t>
            </a:r>
          </a:p>
          <a:p>
            <a:pPr lvl="1"/>
            <a:r>
              <a:rPr lang="en-US" b="1" dirty="0"/>
              <a:t>Target design field						20 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15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Maximum Nb</a:t>
            </a:r>
            <a:r>
              <a:rPr lang="en-US" b="1" baseline="-25000" dirty="0"/>
              <a:t>3</a:t>
            </a:r>
            <a:r>
              <a:rPr lang="en-US" b="1" dirty="0"/>
              <a:t>Sn coil stress 		&gt;180 (&lt;150) MPa at 1.9 (293) K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Conditions of coil-pole or rib interfaces at 20 T</a:t>
            </a:r>
            <a:r>
              <a:rPr lang="en-US" dirty="0"/>
              <a:t>		</a:t>
            </a:r>
          </a:p>
          <a:p>
            <a:pPr lvl="2"/>
            <a:r>
              <a:rPr lang="en-US" dirty="0"/>
              <a:t>If bonded 			</a:t>
            </a:r>
            <a:r>
              <a:rPr lang="en-US" b="1" dirty="0"/>
              <a:t>20 MPa max. tension</a:t>
            </a:r>
          </a:p>
          <a:p>
            <a:pPr lvl="3"/>
            <a:r>
              <a:rPr lang="en-US" dirty="0"/>
              <a:t>‘Corner spikes’ (~1 contact element, 1 mm) neglected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If separation allowed: 	</a:t>
            </a:r>
            <a:r>
              <a:rPr lang="en-US" b="1" dirty="0"/>
              <a:t>Half cable width in contact or &lt; 50 µm max gap</a:t>
            </a:r>
          </a:p>
          <a:p>
            <a:pPr lvl="3"/>
            <a:r>
              <a:rPr lang="en-US" dirty="0"/>
              <a:t>Conditions may be different depending on the design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3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2D9D-1A79-491B-A76C-1F813410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ACCF-FEB8-432C-A5E3-2832E791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Test Facility Dipole (by G. Vallone)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5739-715A-4B2E-B959-A5F0AF7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392F-3D66-4260-9929-94DEDF29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46AF-FA93-458D-BA5F-5C49FCCE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D4E4D-B54B-45C4-80FD-25CFE6CF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14957"/>
            <a:ext cx="5134475" cy="386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89567-1B5A-498F-BA5A-83049AFB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35796"/>
            <a:ext cx="5134475" cy="3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9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0EC3-B3AA-4788-B18F-1C8554A8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D0FF-1E81-4CEF-AFB7-5DD37459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MQXF (by G. Vallone)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C9238-7133-4A6F-800C-95893F72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8EDC0-7D41-4E56-9C7C-9C41FDE0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7CC9-50FE-4870-8E2E-E4D5B512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2D37FDED-7104-4A5B-993E-79B10396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780928"/>
            <a:ext cx="4572000" cy="343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7F6F-263F-486A-8BB1-28AB6A8F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80928"/>
            <a:ext cx="4572000" cy="34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2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AADD-AB34-4498-805B-6A8B13F8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limits</a:t>
            </a:r>
            <a:br>
              <a:rPr lang="en-US" dirty="0"/>
            </a:br>
            <a:r>
              <a:rPr lang="en-US" dirty="0"/>
              <a:t>(by Giorgio Vallone)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1E08-76B8-4DE6-9367-9C060580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B742-F33C-4F66-AD18-729B2C0E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2812-2E43-4535-ABD7-5455D8A4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E42FF-A8C9-437C-A998-F53FFCCDD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73739"/>
            <a:ext cx="10972800" cy="44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0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	2980 A/mm2 </a:t>
            </a:r>
          </a:p>
          <a:p>
            <a:pPr lvl="2"/>
            <a:r>
              <a:rPr lang="en-US" b="1" dirty="0"/>
              <a:t>15 T, 4.2 K							1640 A/mm2 </a:t>
            </a:r>
          </a:p>
          <a:p>
            <a:pPr lvl="2"/>
            <a:r>
              <a:rPr lang="en-US" b="1" dirty="0"/>
              <a:t>16 T, 4.2 K							1250 A/mm2 </a:t>
            </a:r>
          </a:p>
          <a:p>
            <a:pPr lvl="3"/>
            <a:r>
              <a:rPr lang="en-US" dirty="0"/>
              <a:t>See next slide for reference fit</a:t>
            </a:r>
          </a:p>
          <a:p>
            <a:pPr lvl="1"/>
            <a:r>
              <a:rPr lang="en-US" b="1" dirty="0"/>
              <a:t>RRR (after cabling)	 	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9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Sn Conductor and cable</a:t>
                </a:r>
              </a:p>
              <a:p>
                <a:pPr lvl="1"/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756" r="-1222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144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A568-49C9-4895-AAAD-331D6A5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D7AC-9FE0-45FC-9DE9-6F1C8FA7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319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“3000” A/mm</a:t>
            </a:r>
            <a:r>
              <a:rPr lang="en-US" baseline="30000" dirty="0"/>
              <a:t>2 </a:t>
            </a:r>
            <a:r>
              <a:rPr lang="en-US" dirty="0"/>
              <a:t>kind of conductor, round, with self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D702-863C-4A46-9459-93992C5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C7CE-89E5-4A57-8B8F-E217CCD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94F9-63EF-4E4D-AD96-A6BAA8F2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BFCE-2096-4777-85A9-7F229241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086"/>
            <a:ext cx="4114800" cy="298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782C-F67F-481F-95A4-2B260AC9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749086"/>
            <a:ext cx="4114800" cy="298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F9A3A-AB12-4F51-A0A2-25CBA7B5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0" y="2749086"/>
            <a:ext cx="4114800" cy="298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5D4E-08A6-4398-AB43-61AC0766289F}"/>
              </a:ext>
            </a:extLst>
          </p:cNvPr>
          <p:cNvSpPr txBox="1"/>
          <p:nvPr/>
        </p:nvSpPr>
        <p:spPr>
          <a:xfrm>
            <a:off x="1570985" y="2860162"/>
            <a:ext cx="9728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dirty="0">
                <a:solidFill>
                  <a:schemeClr val="tx2"/>
                </a:solidFill>
              </a:rPr>
              <a:t>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BCC0-687C-4B20-9152-35293F5ED4B8}"/>
              </a:ext>
            </a:extLst>
          </p:cNvPr>
          <p:cNvSpPr txBox="1"/>
          <p:nvPr/>
        </p:nvSpPr>
        <p:spPr>
          <a:xfrm>
            <a:off x="5303912" y="2860162"/>
            <a:ext cx="120898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7B8DA-0486-4D10-B1ED-80E774D285E4}"/>
              </a:ext>
            </a:extLst>
          </p:cNvPr>
          <p:cNvSpPr txBox="1"/>
          <p:nvPr/>
        </p:nvSpPr>
        <p:spPr>
          <a:xfrm>
            <a:off x="9549897" y="2867646"/>
            <a:ext cx="122020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</a:t>
            </a:r>
            <a:r>
              <a:rPr lang="en-US" baseline="-25000" dirty="0">
                <a:solidFill>
                  <a:schemeClr val="tx2"/>
                </a:solidFill>
              </a:rPr>
              <a:t>e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</p:spTree>
    <p:extLst>
      <p:ext uri="{BB962C8B-B14F-4D97-AF65-F5344CB8AC3E}">
        <p14:creationId xmlns:p14="http://schemas.microsoft.com/office/powerpoint/2010/main" val="1664118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148974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036F-8618-4E39-B653-B9AC752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5930-22E3-4F0F-895E-D59DE5E2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General organization of working group</a:t>
            </a:r>
          </a:p>
          <a:p>
            <a:r>
              <a:rPr lang="en-US" dirty="0"/>
              <a:t>Goals of working group </a:t>
            </a:r>
          </a:p>
          <a:p>
            <a:r>
              <a:rPr lang="en-US" dirty="0"/>
              <a:t>Design criteria for a 20 T hybrid magnets</a:t>
            </a:r>
          </a:p>
          <a:p>
            <a:r>
              <a:rPr lang="en-US" dirty="0"/>
              <a:t>Analytical estimates of general dimensions and stresses</a:t>
            </a:r>
          </a:p>
          <a:p>
            <a:pPr lvl="1"/>
            <a:r>
              <a:rPr lang="en-US" dirty="0"/>
              <a:t>Thick shell with cos-theta current distribution</a:t>
            </a:r>
          </a:p>
          <a:p>
            <a:r>
              <a:rPr lang="en-US" dirty="0"/>
              <a:t>Preliminary magnetic analysis</a:t>
            </a:r>
          </a:p>
          <a:p>
            <a:pPr lvl="1"/>
            <a:r>
              <a:rPr lang="en-US" dirty="0"/>
              <a:t>CT, SMCT, CCT</a:t>
            </a:r>
          </a:p>
          <a:p>
            <a:pPr lvl="1"/>
            <a:r>
              <a:rPr lang="en-US" dirty="0"/>
              <a:t>Block, Common-coil</a:t>
            </a:r>
          </a:p>
          <a:p>
            <a:r>
              <a:rPr lang="en-US" dirty="0"/>
              <a:t>Next plans and conclusions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92588-E9B6-4D11-A4A9-A037BAB2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57C06-223D-44B3-91D8-0FF7C56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FA2C-3F08-40D1-9E2B-7C9D733D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035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0317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The wire diameter: </a:t>
            </a:r>
          </a:p>
          <a:p>
            <a:pPr lvl="2"/>
            <a:r>
              <a:rPr lang="en-US" dirty="0"/>
              <a:t>from 0.6 mm to 1.5 mm</a:t>
            </a:r>
          </a:p>
          <a:p>
            <a:pPr lvl="1"/>
            <a:r>
              <a:rPr lang="en-US" dirty="0"/>
              <a:t>Cable width: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158BF-8D05-41A0-91F6-4A6C6BD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5619215"/>
            <a:ext cx="119710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23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1974-0DEF-4539-A23A-35F1B42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4C81-AFDE-4A4E-9E14-AC3408FB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84" y="1340768"/>
            <a:ext cx="10972800" cy="126891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Record performance strand RC5/6 about 20% higher than what is currently “comfortably” produced.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7A3E-19CD-45EB-93DD-C8A9C539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7E6F-5860-4A9A-A59D-9C18D55C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F895-3CF1-470D-B6D0-544E630B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E356-0F23-48A8-939E-A13139B3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273707" y="2554014"/>
            <a:ext cx="5328000" cy="3772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3C9BF-0094-4540-AEC0-DF98ECD3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2" y="2554014"/>
            <a:ext cx="4814975" cy="37206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7889C-E84E-4E17-A7BD-1FB36104D1DF}"/>
              </a:ext>
            </a:extLst>
          </p:cNvPr>
          <p:cNvCxnSpPr>
            <a:cxnSpLocks/>
          </p:cNvCxnSpPr>
          <p:nvPr/>
        </p:nvCxnSpPr>
        <p:spPr>
          <a:xfrm>
            <a:off x="1187669" y="2977936"/>
            <a:ext cx="79360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79679-A2E7-4047-B4AF-750A9EB3AA5E}"/>
              </a:ext>
            </a:extLst>
          </p:cNvPr>
          <p:cNvCxnSpPr>
            <a:cxnSpLocks/>
          </p:cNvCxnSpPr>
          <p:nvPr/>
        </p:nvCxnSpPr>
        <p:spPr>
          <a:xfrm>
            <a:off x="1224456" y="5642309"/>
            <a:ext cx="7899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17CC41-1E99-4E36-BB4C-96DDA532F9FF}"/>
              </a:ext>
            </a:extLst>
          </p:cNvPr>
          <p:cNvCxnSpPr>
            <a:cxnSpLocks/>
          </p:cNvCxnSpPr>
          <p:nvPr/>
        </p:nvCxnSpPr>
        <p:spPr>
          <a:xfrm>
            <a:off x="9123708" y="2977936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B28CF8-5DB9-4D7A-B6F6-14D229E6B21B}"/>
              </a:ext>
            </a:extLst>
          </p:cNvPr>
          <p:cNvCxnSpPr>
            <a:cxnSpLocks/>
          </p:cNvCxnSpPr>
          <p:nvPr/>
        </p:nvCxnSpPr>
        <p:spPr>
          <a:xfrm>
            <a:off x="2812246" y="2941150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9B5EE0-126A-4498-B84B-D331D3011658}"/>
              </a:ext>
            </a:extLst>
          </p:cNvPr>
          <p:cNvCxnSpPr>
            <a:cxnSpLocks/>
          </p:cNvCxnSpPr>
          <p:nvPr/>
        </p:nvCxnSpPr>
        <p:spPr>
          <a:xfrm>
            <a:off x="1224455" y="4370557"/>
            <a:ext cx="78992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13E2-349E-41FE-B29B-F5213FC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0" y="2870448"/>
            <a:ext cx="20345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91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F592-D4DE-4CD6-85B9-AD58F792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73F4-CB17-48BF-8738-FAE9F49B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C6435-FBE0-4D10-98F8-7F0DD6C7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9760E-A3C5-46A2-8252-E4CF02CD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0452-86D5-48AD-8D05-6F366853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5274-A173-4333-BCA0-96558A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27" y="2165341"/>
            <a:ext cx="5328000" cy="38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66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006680" cy="10800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stress: &lt;120 MPa  (293)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1F125-40BE-4EA5-816F-E8FAED3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3251" r="34054" b="5975"/>
          <a:stretch/>
        </p:blipFill>
        <p:spPr>
          <a:xfrm>
            <a:off x="8472264" y="1242959"/>
            <a:ext cx="3577539" cy="509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D07E0-682F-4F4B-99CA-302BC89B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6"/>
          <a:stretch/>
        </p:blipFill>
        <p:spPr>
          <a:xfrm>
            <a:off x="1487488" y="2584866"/>
            <a:ext cx="5908342" cy="3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68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41B0-696D-40A5-ADDA-9112FEB2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41E6-B1B8-44DF-957A-008FE04C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502624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CORC cable</a:t>
            </a:r>
          </a:p>
          <a:p>
            <a:pPr lvl="2"/>
            <a:r>
              <a:rPr lang="en-US" dirty="0"/>
              <a:t>3.42mm diameter including 30 micron thick insulation. 		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STAR cable</a:t>
            </a:r>
          </a:p>
          <a:p>
            <a:pPr lvl="2"/>
            <a:r>
              <a:rPr lang="en-US" dirty="0"/>
              <a:t>1.3 mm diameter without insulation (#3)</a:t>
            </a:r>
          </a:p>
          <a:p>
            <a:pPr lvl="2"/>
            <a:r>
              <a:rPr lang="en-US" dirty="0"/>
              <a:t>2.04 mm diameter without insulation (#4) 		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B6B3-FB47-4561-9939-73710A3C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A7A9-B116-4D9B-ADFD-FF1CB381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1FC9-CD31-42E8-9F58-8DDD1D87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B1010-998F-4375-B071-97E8273DF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43700" r="52362" b="17451"/>
          <a:stretch/>
        </p:blipFill>
        <p:spPr>
          <a:xfrm>
            <a:off x="8282473" y="4049280"/>
            <a:ext cx="3312368" cy="161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22606-ADF5-48DD-AC37-6397D7779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38450" r="7476" b="9051"/>
          <a:stretch/>
        </p:blipFill>
        <p:spPr>
          <a:xfrm>
            <a:off x="8259579" y="1968070"/>
            <a:ext cx="3322821" cy="115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368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CE98-2E00-4EE1-940A-32862772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79D33-7B80-4322-B618-23E04D455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We use the following parameterization</a:t>
            </a:r>
          </a:p>
          <a:p>
            <a:pPr lvl="2"/>
            <a:r>
              <a:rPr lang="en-US" dirty="0" err="1"/>
              <a:t>Ic</a:t>
            </a:r>
            <a:r>
              <a:rPr lang="en-US" dirty="0"/>
              <a:t>(B, 4.2 K) = 10^(</a:t>
            </a:r>
            <a:r>
              <a:rPr lang="en-US" dirty="0">
                <a:sym typeface="Symbol" panose="05050102010706020507" pitchFamily="18" charset="2"/>
              </a:rPr>
              <a:t></a:t>
            </a:r>
            <a:r>
              <a:rPr lang="en-US" dirty="0"/>
              <a:t>*log(B)+c)</a:t>
            </a:r>
          </a:p>
          <a:p>
            <a:pPr lvl="1"/>
            <a:r>
              <a:rPr lang="en-US" dirty="0"/>
              <a:t>Where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0DD5-ABA7-478E-B25A-9C8EE9F3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C4CE-C404-4366-BAF3-BF4E80B3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E94D-9663-4500-8D94-03DBC232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612F7-9913-4D55-9A25-5CF424BB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611729"/>
            <a:ext cx="5719691" cy="4153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30EA-B419-4E36-A8A9-B5353E81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005064"/>
            <a:ext cx="4400068" cy="864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F25DD-0662-4BC0-B96A-EF928C37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544" y="1735016"/>
            <a:ext cx="1575685" cy="3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50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727F-049A-4DA2-B58A-E4F2DB31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B86EA-A6D9-438B-B075-5A74474C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Stress degradation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6062-257A-4B8A-B15F-0689420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CA67-0072-4DF4-A647-679EEBEE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46587-A7A3-4ABD-8C3C-8A03758B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54683-72B8-47E3-AB9A-3EC75229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9" y="4794349"/>
            <a:ext cx="7114319" cy="124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C5BFB-0317-43CB-A0FE-0CB895B5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9948" r="7476" b="11150"/>
          <a:stretch/>
        </p:blipFill>
        <p:spPr>
          <a:xfrm>
            <a:off x="7536160" y="1121859"/>
            <a:ext cx="4329722" cy="197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A993A-A72F-4F01-9202-78EF7FA0F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0" t="27951" r="28150" b="10100"/>
          <a:stretch/>
        </p:blipFill>
        <p:spPr>
          <a:xfrm>
            <a:off x="7968208" y="3109852"/>
            <a:ext cx="3973423" cy="316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E5B17-CAF0-414E-8C77-E03D54427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2" t="36350" r="55316" b="41600"/>
          <a:stretch/>
        </p:blipFill>
        <p:spPr>
          <a:xfrm>
            <a:off x="609600" y="2620178"/>
            <a:ext cx="1368152" cy="1512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F8EA2-D3C0-4E14-AFCC-CD053206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63" t="34250" r="32872" b="42650"/>
          <a:stretch/>
        </p:blipFill>
        <p:spPr>
          <a:xfrm>
            <a:off x="2171565" y="2600908"/>
            <a:ext cx="410445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06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/>
          <a:lstStyle/>
          <a:p>
            <a:r>
              <a:rPr lang="en-US" dirty="0"/>
              <a:t>With properties describe above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3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  <a:p>
            <a:pPr lvl="2"/>
            <a:r>
              <a:rPr lang="en-US" dirty="0"/>
              <a:t>Maximum hot spot temperature				350 K</a:t>
            </a:r>
          </a:p>
          <a:p>
            <a:pPr lvl="2"/>
            <a:r>
              <a:rPr lang="en-US" dirty="0"/>
              <a:t>Total time delay						40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Maximum J in the Cu						1350 A/mm</a:t>
            </a:r>
            <a:r>
              <a:rPr lang="en-US" baseline="30000" dirty="0"/>
              <a:t>2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Maximum voltage to ground @ quench			1.0 kV	</a:t>
            </a:r>
          </a:p>
          <a:p>
            <a:pPr lvl="2"/>
            <a:r>
              <a:rPr lang="en-US" dirty="0"/>
              <a:t>Ground insulation design voltage	 			&gt;5 kV</a:t>
            </a:r>
          </a:p>
          <a:p>
            <a:pPr lvl="1"/>
            <a:r>
              <a:rPr lang="en-US" dirty="0"/>
              <a:t>Bi2212 and REBCO</a:t>
            </a:r>
          </a:p>
          <a:p>
            <a:pPr lvl="2"/>
            <a:r>
              <a:rPr lang="en-US" dirty="0"/>
              <a:t>See next slides </a:t>
            </a:r>
          </a:p>
          <a:p>
            <a:endParaRPr lang="en-US" dirty="0"/>
          </a:p>
          <a:p>
            <a:pPr lvl="1"/>
            <a:r>
              <a:rPr lang="en-US" b="1" dirty="0"/>
              <a:t>Powering in series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765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Bi2212: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= 400-450 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1436-4C1B-42E8-AD5A-E223C7EB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21651" r="6885" b="17450"/>
          <a:stretch/>
        </p:blipFill>
        <p:spPr>
          <a:xfrm>
            <a:off x="6023992" y="1094908"/>
            <a:ext cx="6048672" cy="2419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4EDA7-AE00-41BA-BD08-00F140EA9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4" t="20952" r="29056" b="28980"/>
          <a:stretch/>
        </p:blipFill>
        <p:spPr>
          <a:xfrm>
            <a:off x="7106174" y="3591498"/>
            <a:ext cx="3884308" cy="263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3CACF-AEC7-48D5-B7CB-933853BC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88" t="32322" r="21650" b="29000"/>
          <a:stretch/>
        </p:blipFill>
        <p:spPr>
          <a:xfrm>
            <a:off x="1415480" y="2444037"/>
            <a:ext cx="3409056" cy="2652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7CDB8-1E13-40AA-908F-80C081960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3" t="51428" r="50255" b="33878"/>
          <a:stretch/>
        </p:blipFill>
        <p:spPr>
          <a:xfrm>
            <a:off x="554089" y="5153382"/>
            <a:ext cx="5131838" cy="10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20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3C09-963A-4F01-9929-BE1BEC95F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7F89B-51C5-4496-9128-A4206933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Members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LBNL</a:t>
            </a:r>
            <a:r>
              <a:rPr lang="en-US" dirty="0"/>
              <a:t>: P. Ferracin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FNAL</a:t>
            </a:r>
            <a:r>
              <a:rPr lang="en-US" dirty="0"/>
              <a:t>: G. Ambrosio, E. </a:t>
            </a:r>
            <a:r>
              <a:rPr lang="en-US" dirty="0" err="1"/>
              <a:t>Barzi</a:t>
            </a:r>
            <a:r>
              <a:rPr lang="en-US" dirty="0"/>
              <a:t>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 dirty="0"/>
              <a:t>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NHMFL</a:t>
            </a:r>
            <a:r>
              <a:rPr lang="en-US" dirty="0"/>
              <a:t>: L. Cooley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BNL</a:t>
            </a:r>
            <a:r>
              <a:rPr lang="en-US" dirty="0"/>
              <a:t>: R. Gupta, B. Yahia</a:t>
            </a:r>
          </a:p>
          <a:p>
            <a:pPr lvl="1"/>
            <a:endParaRPr lang="en-US" dirty="0"/>
          </a:p>
          <a:p>
            <a:r>
              <a:rPr lang="en-US" dirty="0"/>
              <a:t>Contributions from</a:t>
            </a:r>
          </a:p>
          <a:p>
            <a:pPr lvl="1"/>
            <a:r>
              <a:rPr lang="en-US" dirty="0"/>
              <a:t>Diego Arbelaez and Lucas Brower (LBNL)</a:t>
            </a:r>
          </a:p>
          <a:p>
            <a:pPr lvl="1"/>
            <a:r>
              <a:rPr lang="en-US" dirty="0"/>
              <a:t>Etienne </a:t>
            </a:r>
            <a:r>
              <a:rPr lang="en-US" dirty="0" err="1"/>
              <a:t>Rochepault</a:t>
            </a:r>
            <a:r>
              <a:rPr lang="en-US" dirty="0"/>
              <a:t> (CEA)</a:t>
            </a:r>
          </a:p>
          <a:p>
            <a:pPr lvl="1"/>
            <a:r>
              <a:rPr lang="en-US" dirty="0" err="1"/>
              <a:t>Jillien</a:t>
            </a:r>
            <a:r>
              <a:rPr lang="en-US" dirty="0"/>
              <a:t> Stern (TUFTS University, Prof. Luisa Chiesa)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3B00-38D1-489D-8072-3571AD3B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7F28-DCD8-4291-8734-292A3258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873D-2677-4229-AD01-D13F1DD6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30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REBCO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41EE5-FDD7-4054-8385-24A75BC5D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 t="19947" r="5704" b="30050"/>
          <a:stretch/>
        </p:blipFill>
        <p:spPr>
          <a:xfrm>
            <a:off x="6600056" y="1268760"/>
            <a:ext cx="5328000" cy="171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903DD-BE2D-43B7-9D1D-61CDD0D66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54449" r="48824" b="35051"/>
          <a:stretch/>
        </p:blipFill>
        <p:spPr>
          <a:xfrm>
            <a:off x="6595661" y="5566714"/>
            <a:ext cx="5328000" cy="72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58827-122B-425F-9C64-EAC5478F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2" t="29000" r="9247" b="14300"/>
          <a:stretch/>
        </p:blipFill>
        <p:spPr>
          <a:xfrm>
            <a:off x="7968208" y="2965582"/>
            <a:ext cx="2952328" cy="245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F0A73-C99E-42BA-9CA0-FE1AAF455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4801" r="21651" b="53749"/>
          <a:stretch/>
        </p:blipFill>
        <p:spPr>
          <a:xfrm>
            <a:off x="263352" y="2845223"/>
            <a:ext cx="5486400" cy="1167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23391-67D5-4C95-AC2E-82A8C78CB7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40" t="29696" r="12791" b="44750"/>
          <a:stretch/>
        </p:blipFill>
        <p:spPr>
          <a:xfrm>
            <a:off x="1559496" y="4145056"/>
            <a:ext cx="2880320" cy="1204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E95A6-40E3-4B06-B01D-9AF8D4A3D9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1488" r="10429" b="45800"/>
          <a:stretch/>
        </p:blipFill>
        <p:spPr>
          <a:xfrm>
            <a:off x="594284" y="5431992"/>
            <a:ext cx="4824536" cy="8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1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C7AF-4543-4C42-B7A9-C4281EDE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56334-8E4B-4843-9A40-ED3EE3FC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Summary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Hot spot temperature</a:t>
            </a:r>
          </a:p>
          <a:p>
            <a:pPr lvl="1"/>
            <a:r>
              <a:rPr lang="en-US" dirty="0"/>
              <a:t>For all 3 materials,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350 K </a:t>
            </a:r>
            <a:r>
              <a:rPr lang="en-US" dirty="0"/>
              <a:t>maximum hot spot temperature appears to be a reasonable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D4955-C733-4EE6-8C59-6DD289D4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4582-9D9B-40F3-910C-E1CA2869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0358-EE12-47F2-8AA3-B197496D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567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Goals of the working group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Model and assumptions</a:t>
            </a:r>
          </a:p>
          <a:p>
            <a:r>
              <a:rPr lang="en-US" dirty="0"/>
              <a:t>Estimates of radiuses, dimensions, and stresses</a:t>
            </a:r>
          </a:p>
          <a:p>
            <a:pPr lvl="1"/>
            <a:r>
              <a:rPr lang="en-US" dirty="0"/>
              <a:t>Bi2212 and REBCO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206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66E6-DE8B-4134-9D56-320C55A3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 at 20 T hybrid dipole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E306-D9F3-40EB-8DF8-C68B2F8A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</a:t>
            </a:r>
            <a:r>
              <a:rPr lang="en-US" dirty="0"/>
              <a:t>with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load-line margin of 15%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85% of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Same load-line margin for HTS and LTS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</a:p>
          <a:p>
            <a:pPr lvl="1"/>
            <a:r>
              <a:rPr lang="en-US" dirty="0"/>
              <a:t>Assumption: 4% increase </a:t>
            </a:r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to </a:t>
            </a:r>
            <a:r>
              <a:rPr lang="en-US" dirty="0" err="1"/>
              <a:t>B</a:t>
            </a:r>
            <a:r>
              <a:rPr lang="en-US" baseline="-25000" dirty="0" err="1"/>
              <a:t>peak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23.5 T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</a:p>
          <a:p>
            <a:pPr lvl="1"/>
            <a:r>
              <a:rPr lang="en-US" dirty="0"/>
              <a:t>Assumption: 4% increase </a:t>
            </a:r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to </a:t>
            </a:r>
            <a:r>
              <a:rPr lang="en-US" dirty="0" err="1"/>
              <a:t>B</a:t>
            </a:r>
            <a:r>
              <a:rPr lang="en-US" baseline="-25000" dirty="0" err="1"/>
              <a:t>peak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F295-A34C-4F83-9792-44BED1A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EA24-D4EE-4FC8-8427-942E3782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BDFE-A75A-4BCE-B149-F974DFE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798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2F0A54-D1E4-4E7D-BA25-484405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“Sector coil” analytical model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904518-6F11-4DDD-9072-DAD95CB3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426" y="1485471"/>
            <a:ext cx="6240762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Sector coil (60</a:t>
            </a:r>
            <a:r>
              <a:rPr lang="en-US" dirty="0">
                <a:sym typeface="Symbol" panose="05050102010706020507" pitchFamily="18" charset="2"/>
              </a:rPr>
              <a:t>) with </a:t>
            </a:r>
            <a:r>
              <a:rPr lang="en-US" altLang="en-US" i="1" dirty="0"/>
              <a:t>J = J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 </a:t>
            </a:r>
            <a:r>
              <a:rPr lang="en-US" altLang="en-US" dirty="0"/>
              <a:t>distribution</a:t>
            </a:r>
          </a:p>
          <a:p>
            <a:pPr lvl="1"/>
            <a:r>
              <a:rPr lang="en-US" dirty="0"/>
              <a:t>No iron</a:t>
            </a:r>
          </a:p>
          <a:p>
            <a:pPr lvl="1"/>
            <a:r>
              <a:rPr lang="en-US" dirty="0"/>
              <a:t>Constant Jo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7ACC-E788-4350-8DC0-2554D02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18D-F550-4FAC-916A-2B826170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11AA-04C9-4D5A-B0B1-24C54044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8" name="Picture 12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26DED9-4A19-4958-97D6-56279E07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85695"/>
            <a:ext cx="1625647" cy="14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6">
            <a:extLst>
              <a:ext uri="{63B3BB69-23CF-44E3-9099-C40C66FF867C}">
                <a14:compatExt xmlns:a14="http://schemas.microsoft.com/office/drawing/2010/main" spid="_x0000_s13313"/>
              </a:ext>
              <a:ext uri="{FF2B5EF4-FFF2-40B4-BE49-F238E27FC236}">
                <a16:creationId xmlns:a16="http://schemas.microsoft.com/office/drawing/2014/main" id="{00000000-0008-0000-0800-00000134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" y="4020383"/>
            <a:ext cx="5532120" cy="640080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" y="4793002"/>
            <a:ext cx="4240530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00000000-0008-0000-0800-00000234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6" y="3248866"/>
            <a:ext cx="2648487" cy="572384"/>
          </a:xfrm>
          <a:prstGeom prst="rect">
            <a:avLst/>
          </a:prstGeom>
        </p:spPr>
      </p:pic>
      <p:pic>
        <p:nvPicPr>
          <p:cNvPr id="17" name="Object 3">
            <a:extLst>
              <a:ext uri="{63B3BB69-23CF-44E3-9099-C40C66FF867C}">
                <a14:compatExt xmlns:a14="http://schemas.microsoft.com/office/drawing/2010/main" spid="_x0000_s13315"/>
              </a:ext>
              <a:ext uri="{FF2B5EF4-FFF2-40B4-BE49-F238E27FC236}">
                <a16:creationId xmlns:a16="http://schemas.microsoft.com/office/drawing/2014/main" id="{00000000-0008-0000-0800-00000334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48" y="5672980"/>
            <a:ext cx="4625340" cy="64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F61FD8-8E18-41B8-8986-38B8FCA35D3A}"/>
              </a:ext>
            </a:extLst>
          </p:cNvPr>
          <p:cNvSpPr/>
          <p:nvPr/>
        </p:nvSpPr>
        <p:spPr>
          <a:xfrm>
            <a:off x="119336" y="1340768"/>
            <a:ext cx="6342362" cy="4979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AFCD5A6-4FF6-44EA-902A-6D43B498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671" y="1340768"/>
            <a:ext cx="5481993" cy="48965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Definitions</a:t>
            </a:r>
          </a:p>
          <a:p>
            <a:pPr lvl="1"/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=  </a:t>
            </a:r>
            <a:r>
              <a:rPr lang="en-US" i="1" dirty="0"/>
              <a:t>J</a:t>
            </a:r>
            <a:r>
              <a:rPr lang="en-US" dirty="0"/>
              <a:t> in superconductor area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dirty="0"/>
              <a:t> in strand area 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dirty="0"/>
              <a:t> in coil area</a:t>
            </a:r>
          </a:p>
          <a:p>
            <a:r>
              <a:rPr lang="en-US" dirty="0"/>
              <a:t>MQXF/11T cable parameters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= </a:t>
            </a:r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0.48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0.67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0.32</a:t>
            </a:r>
          </a:p>
          <a:p>
            <a:r>
              <a:rPr lang="en-US" dirty="0"/>
              <a:t>No grading</a:t>
            </a:r>
          </a:p>
          <a:p>
            <a:pPr lvl="1"/>
            <a:r>
              <a:rPr lang="en-US" dirty="0"/>
              <a:t>Same current, same J everywhere</a:t>
            </a:r>
          </a:p>
          <a:p>
            <a:pPr lvl="2"/>
            <a:r>
              <a:rPr lang="en-US" dirty="0"/>
              <a:t>As if HTS and LTS use the same cable, and are powered in series</a:t>
            </a:r>
          </a:p>
        </p:txBody>
      </p:sp>
    </p:spTree>
    <p:extLst>
      <p:ext uri="{BB962C8B-B14F-4D97-AF65-F5344CB8AC3E}">
        <p14:creationId xmlns:p14="http://schemas.microsoft.com/office/powerpoint/2010/main" val="2120655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Goals of the working group</a:t>
            </a:r>
          </a:p>
          <a:p>
            <a:r>
              <a:rPr lang="en-US" dirty="0"/>
              <a:t>Model and assumptions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Estimates of radiuses, dimensions, and stresses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  <a:r>
              <a:rPr lang="en-US" dirty="0"/>
              <a:t> and REBCO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45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95A1-A7E6-40ED-9F7A-30470BC1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vs Bi2212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D90B-D9FC-4EB6-838D-48C82D22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247040" cy="972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in appendix,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 at 1.9 K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8840-8B24-4A64-93B1-06DD9D0B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C0DA-4734-4AF8-BFCF-FDF15EDC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D34A1-3AC7-4AFD-9D96-2390BD2F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E2A20-E36B-49F2-886D-B6BC9EC9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55" y="2492896"/>
            <a:ext cx="503628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80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B7171-3E57-4009-90EB-982331D7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47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17.3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14.7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3C7716-0E67-4721-8264-31246B9DE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pPr lvl="1"/>
            <a:r>
              <a:rPr lang="en-US" dirty="0"/>
              <a:t>76 m total coil thickness</a:t>
            </a:r>
          </a:p>
          <a:p>
            <a:pPr lvl="2"/>
            <a:r>
              <a:rPr lang="en-US" dirty="0"/>
              <a:t>49 mm thick Bi2212 coil</a:t>
            </a:r>
          </a:p>
          <a:p>
            <a:pPr lvl="2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2540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2470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2.86 MJ/m (4 quadrants)</a:t>
            </a:r>
          </a:p>
          <a:p>
            <a:r>
              <a:rPr lang="en-US" b="1" dirty="0"/>
              <a:t>20 T =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13 T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7 T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7680176" y="1368000"/>
            <a:ext cx="4392488" cy="4437265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544272" y="331935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1136560" y="27089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930079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0ACC-42BC-4BC4-8368-E6B105FC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organization of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2A36-8AF1-4B5A-8BD3-CD1CB1664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D2948-5FE6-411F-BC15-DF9A5CD0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01F0C-7E6A-45F2-9EC3-8EED034A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6644-78E1-44AF-8474-6707066F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B69AB-9BC8-41EC-BC18-E57964C36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" r="38188" b="10101"/>
          <a:stretch/>
        </p:blipFill>
        <p:spPr>
          <a:xfrm>
            <a:off x="2711624" y="1123556"/>
            <a:ext cx="5901723" cy="5200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99D365-4CCA-45CC-A556-628598D40195}"/>
              </a:ext>
            </a:extLst>
          </p:cNvPr>
          <p:cNvSpPr/>
          <p:nvPr/>
        </p:nvSpPr>
        <p:spPr>
          <a:xfrm>
            <a:off x="4727848" y="3284984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2F69B3-C969-4FC9-9CBA-DB92D291C9DC}"/>
              </a:ext>
            </a:extLst>
          </p:cNvPr>
          <p:cNvSpPr/>
          <p:nvPr/>
        </p:nvSpPr>
        <p:spPr>
          <a:xfrm>
            <a:off x="4727848" y="4077072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550BDD-3328-43F9-A655-04BCA2CAAE05}"/>
              </a:ext>
            </a:extLst>
          </p:cNvPr>
          <p:cNvSpPr/>
          <p:nvPr/>
        </p:nvSpPr>
        <p:spPr>
          <a:xfrm>
            <a:off x="4727848" y="4894237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BF0A3-FDB4-4661-8E32-C2AA32A618C9}"/>
              </a:ext>
            </a:extLst>
          </p:cNvPr>
          <p:cNvSpPr/>
          <p:nvPr/>
        </p:nvSpPr>
        <p:spPr>
          <a:xfrm>
            <a:off x="4727848" y="5254245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D25C8-2415-41D4-A657-80B6E23607E0}"/>
              </a:ext>
            </a:extLst>
          </p:cNvPr>
          <p:cNvSpPr/>
          <p:nvPr/>
        </p:nvSpPr>
        <p:spPr>
          <a:xfrm>
            <a:off x="4727848" y="5729472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0C79B6-B63D-4754-8D6B-611257E7EF3C}"/>
              </a:ext>
            </a:extLst>
          </p:cNvPr>
          <p:cNvSpPr/>
          <p:nvPr/>
        </p:nvSpPr>
        <p:spPr>
          <a:xfrm>
            <a:off x="4727848" y="6076383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89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Stress at B-bore = 20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188 MPa</a:t>
            </a:r>
          </a:p>
          <a:p>
            <a:r>
              <a:rPr lang="en-US" dirty="0"/>
              <a:t>Radial stress 			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206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68011-7839-4227-98FF-66DB9D863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8222"/>
            <a:ext cx="4896544" cy="3682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B0517F-AADA-4F10-B00F-8066F697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598222"/>
            <a:ext cx="4896544" cy="3682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688115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Test separately the Nb</a:t>
            </a:r>
            <a:r>
              <a:rPr lang="en-US" baseline="-25000" dirty="0"/>
              <a:t>3</a:t>
            </a:r>
            <a:r>
              <a:rPr lang="en-US" dirty="0"/>
              <a:t>Sn and the Bi2212 coils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C14E1-D39C-413C-827F-399FCEB97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47328" y="1872055"/>
            <a:ext cx="4392488" cy="443726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911424" y="38234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3503712" y="3212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2C4FB-A864-4BC3-B873-52083F79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7345" r="25494" b="16918"/>
          <a:stretch/>
        </p:blipFill>
        <p:spPr>
          <a:xfrm>
            <a:off x="4439816" y="2639958"/>
            <a:ext cx="3032450" cy="305111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4614528" y="379618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3BE0D-2C38-42B1-9415-CC11286B315C}"/>
              </a:ext>
            </a:extLst>
          </p:cNvPr>
          <p:cNvSpPr txBox="1"/>
          <p:nvPr/>
        </p:nvSpPr>
        <p:spPr>
          <a:xfrm>
            <a:off x="8400256" y="38234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52B8F4-1C6B-4285-8CBB-B0877FA2F8E6}"/>
              </a:ext>
            </a:extLst>
          </p:cNvPr>
          <p:cNvSpPr txBox="1"/>
          <p:nvPr/>
        </p:nvSpPr>
        <p:spPr>
          <a:xfrm>
            <a:off x="10992544" y="3212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CAA0A1-BD11-4D58-A0D0-82951991CCB5}"/>
              </a:ext>
            </a:extLst>
          </p:cNvPr>
          <p:cNvGrpSpPr/>
          <p:nvPr/>
        </p:nvGrpSpPr>
        <p:grpSpPr>
          <a:xfrm>
            <a:off x="7536160" y="1872055"/>
            <a:ext cx="4392488" cy="4437265"/>
            <a:chOff x="7536160" y="1872055"/>
            <a:chExt cx="4392488" cy="44372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101735-87AB-4A02-B317-0E36E70E8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7" r="14627" b="4398"/>
            <a:stretch/>
          </p:blipFill>
          <p:spPr>
            <a:xfrm>
              <a:off x="7536160" y="1872055"/>
              <a:ext cx="4392488" cy="4437265"/>
            </a:xfrm>
            <a:prstGeom prst="ellipse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EFB22A-1E14-4C1D-8F38-D9609916FE7A}"/>
                </a:ext>
              </a:extLst>
            </p:cNvPr>
            <p:cNvSpPr/>
            <p:nvPr/>
          </p:nvSpPr>
          <p:spPr>
            <a:xfrm>
              <a:off x="8216483" y="2681929"/>
              <a:ext cx="3019075" cy="3019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10852600" y="29623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5268378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49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9048563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27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1559730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76 mm</a:t>
            </a:r>
          </a:p>
        </p:txBody>
      </p:sp>
    </p:spTree>
    <p:extLst>
      <p:ext uri="{BB962C8B-B14F-4D97-AF65-F5344CB8AC3E}">
        <p14:creationId xmlns:p14="http://schemas.microsoft.com/office/powerpoint/2010/main" val="795591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293F2E-E7C1-465A-A8DD-20D882ACC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78" y="1208112"/>
            <a:ext cx="6934644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Bi2212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18.4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17.4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769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515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15.6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14.7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653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438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A3AA6-AF86-4DFE-9C3B-8DB52BD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00" y="1412776"/>
            <a:ext cx="1545104" cy="15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51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4D8395-77A7-47CA-9E5E-55E5B77C7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98222"/>
            <a:ext cx="4863253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68B63-914E-434C-8802-7E94B7837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75" y="2598222"/>
            <a:ext cx="4863254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Bi2212 “only”, Stress at B-bore = 14.7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128 MPa</a:t>
            </a:r>
          </a:p>
          <a:p>
            <a:r>
              <a:rPr lang="en-US" dirty="0"/>
              <a:t>Radial stress 			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122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4135516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2D4674-3BC9-4E5B-A15B-8951E8F9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78" y="1288056"/>
            <a:ext cx="6934644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Nb3Sn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Nb3Sn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15.3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12.1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985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660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13.0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10.3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837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561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9BB1-8BF8-4500-9851-E1726912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1484784"/>
            <a:ext cx="1694038" cy="17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7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46622D-7CAB-4324-90BC-CA443F732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6" y="2579264"/>
            <a:ext cx="4863253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761F1-3106-403C-A2ED-FA8BDD4D5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75" y="2579264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“only”, Stress at B-bore = 10.3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232 MPa</a:t>
            </a:r>
          </a:p>
          <a:p>
            <a:r>
              <a:rPr lang="en-US" dirty="0"/>
              <a:t>Radial stress 			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77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1704599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Goals of the working group</a:t>
            </a:r>
          </a:p>
          <a:p>
            <a:r>
              <a:rPr lang="en-US" dirty="0"/>
              <a:t>Model and assumptions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Estimates of radiuses, dimensions, and stresses</a:t>
            </a:r>
          </a:p>
          <a:p>
            <a:pPr lvl="1"/>
            <a:r>
              <a:rPr lang="en-US" dirty="0"/>
              <a:t>Bi2212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  <a:r>
              <a:rPr lang="en-US" dirty="0"/>
              <a:t>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828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 (work in progress…)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in appendix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8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REBCO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504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338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429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287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9D28D-23AA-4F11-B3BC-82D66E3C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35" y="1244341"/>
            <a:ext cx="69279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9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18.7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504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338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15.9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429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287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0BE68-38FA-4A6E-9EAA-ACFD9645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35" y="1244341"/>
            <a:ext cx="69279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Goals of the working group</a:t>
            </a:r>
          </a:p>
          <a:p>
            <a:r>
              <a:rPr lang="en-US" dirty="0"/>
              <a:t>Model and assumptions</a:t>
            </a:r>
          </a:p>
          <a:p>
            <a:r>
              <a:rPr lang="en-US" dirty="0"/>
              <a:t>Estimates of radiuses, dimensions, and stresses</a:t>
            </a:r>
          </a:p>
          <a:p>
            <a:pPr lvl="1"/>
            <a:r>
              <a:rPr lang="en-US" dirty="0"/>
              <a:t>Bi2212 and REBCO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993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46D8CF-494E-4443-8C1F-3DBD16DDB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5186" r="16388" b="4851"/>
          <a:stretch/>
        </p:blipFill>
        <p:spPr>
          <a:xfrm>
            <a:off x="7699305" y="1772816"/>
            <a:ext cx="4199002" cy="4204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r>
              <a:rPr lang="en-US" dirty="0"/>
              <a:t>And also, from CORC/STAR Je to Jo like in MQXF </a:t>
            </a:r>
            <a:r>
              <a:rPr lang="en-US" dirty="0">
                <a:sym typeface="Wingdings" panose="05000000000000000000" pitchFamily="2" charset="2"/>
              </a:rPr>
              <a:t> “</a:t>
            </a:r>
            <a:r>
              <a:rPr lang="en-US" i="1" dirty="0">
                <a:sym typeface="Wingdings" panose="05000000000000000000" pitchFamily="2" charset="2"/>
              </a:rPr>
              <a:t>Rutherford cable with CORC/START wires</a:t>
            </a:r>
            <a:r>
              <a:rPr lang="en-US" dirty="0">
                <a:sym typeface="Wingdings" panose="05000000000000000000" pitchFamily="2" charset="2"/>
              </a:rPr>
              <a:t>” (see later)</a:t>
            </a:r>
            <a:endParaRPr lang="en-US" dirty="0"/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144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252 mm</a:t>
            </a:r>
          </a:p>
          <a:p>
            <a:pPr lvl="1"/>
            <a:r>
              <a:rPr lang="en-US" dirty="0"/>
              <a:t>101 m total coil thickness</a:t>
            </a:r>
          </a:p>
          <a:p>
            <a:pPr lvl="2"/>
            <a:r>
              <a:rPr lang="en-US" dirty="0"/>
              <a:t>47 mm thick REBCO coil</a:t>
            </a:r>
          </a:p>
          <a:p>
            <a:pPr lvl="2"/>
            <a:r>
              <a:rPr lang="en-US" dirty="0"/>
              <a:t>54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2387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5532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3.92 MJ/m (4 quadrants)</a:t>
            </a:r>
          </a:p>
          <a:p>
            <a:r>
              <a:rPr lang="en-US" b="1" dirty="0"/>
              <a:t>20 T =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9 T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11 T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722403" y="3284984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0820653" y="28942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076048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2144B53-0D1F-4676-B98A-E934D28D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5229" r="16451" b="5018"/>
          <a:stretch/>
        </p:blipFill>
        <p:spPr>
          <a:xfrm>
            <a:off x="219914" y="2131287"/>
            <a:ext cx="412046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61C6E5-E04B-42E9-A541-FB1A01EB9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t="5185" r="16388" b="4939"/>
          <a:stretch/>
        </p:blipFill>
        <p:spPr>
          <a:xfrm>
            <a:off x="7891658" y="2108113"/>
            <a:ext cx="4109148" cy="4114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DE3294-90A5-415C-A9BB-329A23AA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t="5107" r="16387" b="5017"/>
          <a:stretch/>
        </p:blipFill>
        <p:spPr>
          <a:xfrm>
            <a:off x="4899172" y="3001245"/>
            <a:ext cx="2368360" cy="237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Test separately the Nb</a:t>
            </a:r>
            <a:r>
              <a:rPr lang="en-US" baseline="-25000" dirty="0"/>
              <a:t>3</a:t>
            </a:r>
            <a:r>
              <a:rPr lang="en-US" dirty="0"/>
              <a:t>Sn and the Bi2212 coils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1109948" y="3792660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3432000" y="339764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4883110" y="4014232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10852600" y="29623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5268377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47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9048563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54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1559730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101 mm</a:t>
            </a:r>
          </a:p>
        </p:txBody>
      </p:sp>
    </p:spTree>
    <p:extLst>
      <p:ext uri="{BB962C8B-B14F-4D97-AF65-F5344CB8AC3E}">
        <p14:creationId xmlns:p14="http://schemas.microsoft.com/office/powerpoint/2010/main" val="1546977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B84B-4ED5-4678-A18D-0C229A98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1DF6-C78C-4BD6-84A1-BFDF636C2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896E-63BD-415E-9A9A-3F39220F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360A7-1591-4FD8-9E9B-9F5B2CBF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12E-7874-4C15-BA72-22D376B6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911DC-9ABE-4345-982B-AEEF1C3FC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"/>
          <a:stretch/>
        </p:blipFill>
        <p:spPr>
          <a:xfrm>
            <a:off x="0" y="4320759"/>
            <a:ext cx="5153996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21409-9104-42F3-8EA6-C900135B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76" y="3985451"/>
            <a:ext cx="6559924" cy="230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CB0A1-F70F-4A49-B48B-0B20A603C64E}"/>
              </a:ext>
            </a:extLst>
          </p:cNvPr>
          <p:cNvSpPr txBox="1"/>
          <p:nvPr/>
        </p:nvSpPr>
        <p:spPr>
          <a:xfrm>
            <a:off x="1767057" y="2383720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49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14.7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=128/122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36950-CF52-4E73-9698-997BBEAACD21}"/>
              </a:ext>
            </a:extLst>
          </p:cNvPr>
          <p:cNvSpPr txBox="1"/>
          <p:nvPr/>
        </p:nvSpPr>
        <p:spPr>
          <a:xfrm>
            <a:off x="3527014" y="2378533"/>
            <a:ext cx="17102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27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10.3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=232/77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ADA52-2C4A-40B8-9633-0F11FE911F0A}"/>
              </a:ext>
            </a:extLst>
          </p:cNvPr>
          <p:cNvSpPr txBox="1"/>
          <p:nvPr/>
        </p:nvSpPr>
        <p:spPr>
          <a:xfrm>
            <a:off x="25433" y="2378533"/>
            <a:ext cx="169950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76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=188/206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1F260F-80DD-4A07-A1C6-617CF52B5A67}"/>
              </a:ext>
            </a:extLst>
          </p:cNvPr>
          <p:cNvSpPr txBox="1"/>
          <p:nvPr/>
        </p:nvSpPr>
        <p:spPr>
          <a:xfrm>
            <a:off x="8056898" y="2378533"/>
            <a:ext cx="17102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47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12.8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=99/93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6936D-1BD5-4C25-B94D-C3397BCE5C33}"/>
              </a:ext>
            </a:extLst>
          </p:cNvPr>
          <p:cNvSpPr txBox="1"/>
          <p:nvPr/>
        </p:nvSpPr>
        <p:spPr>
          <a:xfrm>
            <a:off x="10101637" y="2378533"/>
            <a:ext cx="171027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54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13.1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=201/114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899BE-D12A-4CC0-8A9E-2B49467B025F}"/>
              </a:ext>
            </a:extLst>
          </p:cNvPr>
          <p:cNvSpPr txBox="1"/>
          <p:nvPr/>
        </p:nvSpPr>
        <p:spPr>
          <a:xfrm>
            <a:off x="5871926" y="2383720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101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B 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=165/194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20EEF-5018-4EAC-9823-C6805EAD055C}"/>
              </a:ext>
            </a:extLst>
          </p:cNvPr>
          <p:cNvSpPr txBox="1"/>
          <p:nvPr/>
        </p:nvSpPr>
        <p:spPr>
          <a:xfrm>
            <a:off x="1739756" y="1438697"/>
            <a:ext cx="14782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Bi2212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85E8E-1647-4451-8AB3-FA2B9622AF8C}"/>
              </a:ext>
            </a:extLst>
          </p:cNvPr>
          <p:cNvSpPr txBox="1"/>
          <p:nvPr/>
        </p:nvSpPr>
        <p:spPr>
          <a:xfrm>
            <a:off x="8029288" y="1451842"/>
            <a:ext cx="14614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REBCO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0833C-C706-44D4-BF51-A09C2ECB119C}"/>
              </a:ext>
            </a:extLst>
          </p:cNvPr>
          <p:cNvSpPr/>
          <p:nvPr/>
        </p:nvSpPr>
        <p:spPr>
          <a:xfrm>
            <a:off x="0" y="1238410"/>
            <a:ext cx="5407950" cy="5051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728A9C-4B83-4778-A04B-634CB68B04DF}"/>
              </a:ext>
            </a:extLst>
          </p:cNvPr>
          <p:cNvSpPr/>
          <p:nvPr/>
        </p:nvSpPr>
        <p:spPr>
          <a:xfrm>
            <a:off x="5597217" y="1234575"/>
            <a:ext cx="6569350" cy="5051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48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C716-0672-4498-962C-9C4609D3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05223-DDDC-46C1-A280-D6E6FD490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368000"/>
            <a:ext cx="5760640" cy="464137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REBCO hybrid still larger than Bi2212</a:t>
            </a:r>
          </a:p>
          <a:p>
            <a:pPr lvl="1"/>
            <a:r>
              <a:rPr lang="en-US" dirty="0"/>
              <a:t>Because of a lower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</a:p>
          <a:p>
            <a:pPr lvl="2"/>
            <a:r>
              <a:rPr lang="en-US" dirty="0"/>
              <a:t>And also with “unrealistic” assumption on </a:t>
            </a:r>
            <a:r>
              <a:rPr lang="en-US" dirty="0">
                <a:sym typeface="Wingdings" panose="05000000000000000000" pitchFamily="2" charset="2"/>
              </a:rPr>
              <a:t>J</a:t>
            </a:r>
            <a:r>
              <a:rPr lang="en-US" baseline="-25000" dirty="0">
                <a:sym typeface="Wingdings" panose="05000000000000000000" pitchFamily="2" charset="2"/>
              </a:rPr>
              <a:t>o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We need to build a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13-14 T HTS magnet (50 mm)</a:t>
            </a:r>
          </a:p>
          <a:p>
            <a:pPr lvl="1"/>
            <a:r>
              <a:rPr lang="en-US" dirty="0"/>
              <a:t>10-13 T LTS magnet (large bore)</a:t>
            </a:r>
          </a:p>
          <a:p>
            <a:pPr lvl="2"/>
            <a:r>
              <a:rPr lang="en-US" dirty="0"/>
              <a:t>120 mm seems a good start, but we may need more for an hybrid magnet</a:t>
            </a:r>
          </a:p>
          <a:p>
            <a:pPr lvl="1"/>
            <a:endParaRPr lang="en-US" dirty="0"/>
          </a:p>
          <a:p>
            <a:r>
              <a:rPr lang="en-US" dirty="0"/>
              <a:t>In hybrid 20 T, radial stress seems higher  than azimuthal</a:t>
            </a:r>
          </a:p>
          <a:p>
            <a:pPr lvl="1"/>
            <a:r>
              <a:rPr lang="en-US" dirty="0"/>
              <a:t>When tested separately, very high azimuthal stress in 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DE41-312D-4268-ACBB-BC9BEB08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2D9FA-7A93-4EC6-9545-08F4ADAE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E4C35-75F0-4097-81BB-80DDCD6F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E9C5A6-6C0E-4C9D-9A75-25D9763F4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916832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0A9B-379E-4BFF-8869-6D45100E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magnet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B538-60AF-4949-B592-15C217F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37213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 mm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collar</a:t>
            </a:r>
          </a:p>
          <a:p>
            <a:endParaRPr lang="en-US" dirty="0"/>
          </a:p>
          <a:p>
            <a:r>
              <a:rPr lang="en-US" dirty="0"/>
              <a:t>250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yoke</a:t>
            </a:r>
          </a:p>
          <a:p>
            <a:pPr lvl="1"/>
            <a:r>
              <a:rPr lang="en-US" dirty="0"/>
              <a:t>However, for a single short model, higher stray field could be accepted </a:t>
            </a:r>
          </a:p>
          <a:p>
            <a:pPr lvl="1"/>
            <a:endParaRPr lang="en-US" dirty="0"/>
          </a:p>
          <a:p>
            <a:r>
              <a:rPr lang="en-US" dirty="0"/>
              <a:t>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shell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/t = 200 MPa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OD</a:t>
            </a:r>
            <a:r>
              <a:rPr lang="en-US" dirty="0"/>
              <a:t>: 850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9562-FE6D-42F9-A34D-C425C41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0725-C166-4AD5-81B0-B2499E73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399E5-37F2-4747-B917-6A09AC12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5EF9F41-F6D6-41F4-8DE6-8AE703C2D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4059" r="14986" b="4385"/>
          <a:stretch/>
        </p:blipFill>
        <p:spPr>
          <a:xfrm>
            <a:off x="6672064" y="1371086"/>
            <a:ext cx="4713768" cy="4635205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628738CC-2878-4076-A45B-FF1A6D918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9816" y="2276872"/>
          <a:ext cx="17510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Equation" r:id="rId4" imgW="787400" imgH="228600" progId="Equation.3">
                  <p:embed/>
                </p:oleObj>
              </mc:Choice>
              <mc:Fallback>
                <p:oleObj name="Equation" r:id="rId4" imgW="787400" imgH="228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628738CC-2878-4076-A45B-FF1A6D918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816" y="2276872"/>
                        <a:ext cx="17510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6148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C60-A57F-486B-87B8-9DA5F22C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12B11-F90D-4005-B201-62CD39FB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3A44-D432-464F-9CED-38C96E32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E1F-C255-4AA6-9DE7-B745EA5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D9A65C1-346F-4EE3-B3D5-CCBAEE59E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5365"/>
            <a:ext cx="188366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9274ED8-90C6-4672-A5C7-0E00CA7DB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8" y="1973425"/>
            <a:ext cx="3067544" cy="30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33C9791-F838-4518-9899-BF41F67A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5218" r="16548" b="4385"/>
          <a:stretch/>
        </p:blipFill>
        <p:spPr>
          <a:xfrm>
            <a:off x="9120336" y="2240753"/>
            <a:ext cx="2518746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EBD4-DA67-4662-AD6D-AD6BFA070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" y="2657211"/>
            <a:ext cx="1700784" cy="1699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3DEE6-9D06-45B4-A727-B7CF99E04E23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LHC		MQXF		FRESCA2			 ????</a:t>
            </a:r>
          </a:p>
        </p:txBody>
      </p:sp>
    </p:spTree>
    <p:extLst>
      <p:ext uri="{BB962C8B-B14F-4D97-AF65-F5344CB8AC3E}">
        <p14:creationId xmlns:p14="http://schemas.microsoft.com/office/powerpoint/2010/main" val="489887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A2A2-80C3-4D73-807B-037C201D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1F4B5-73C7-4349-800A-210433173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Update thick shell analysis with iron (by J. Stern)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68472-EC5C-4EDE-B71A-9BD0EDB6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EC35B-4DE9-49C1-BAC4-C8C73EE0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2B64A-10A8-4FFD-989D-DC40F9DB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6BBE97-8551-454B-850E-EBC9B791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1" y="2644965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E58DA8-6E0E-436A-87DA-BF9EC9DCB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72" y="2644965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52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B553-4AB5-4F69-8532-B40CA797D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CT- SMCT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4109-68C4-4FF4-8D57-5572DAAE4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EBE5E-5F96-4CC4-B09D-75946ACE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A3E3-3B0C-4233-BFEF-C68AF3DF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934E9-1D56-4D34-8EA2-C3328236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8E866-BC98-46C9-996C-980B3763B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" t="21088" r="18648" b="35782"/>
          <a:stretch/>
        </p:blipFill>
        <p:spPr>
          <a:xfrm>
            <a:off x="263352" y="1890744"/>
            <a:ext cx="11467322" cy="41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15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0BD9E-E0F5-4550-8390-16A715A5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CT option</a:t>
            </a:r>
            <a:br>
              <a:rPr lang="en-US" dirty="0"/>
            </a:br>
            <a:r>
              <a:rPr lang="en-US" dirty="0"/>
              <a:t>4 HTS 2 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DB24D-50D5-40AF-9443-B1FC1307B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500082"/>
          </a:xfrm>
        </p:spPr>
        <p:txBody>
          <a:bodyPr>
            <a:normAutofit/>
          </a:bodyPr>
          <a:lstStyle/>
          <a:p>
            <a:r>
              <a:rPr lang="en-US" dirty="0"/>
              <a:t>v9b : 4 HTS 2 LTS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increase cable LTS to 16 to reduce stress (right now 170 MPa)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2D4BF-4B19-4DB0-A43F-BC5CC634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EBFA-33E7-489C-9BED-8DB4CA4C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495BD-3613-4A3A-8121-239439F3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A670D-9E4F-44BA-823E-F98B801DE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683" y="2492896"/>
            <a:ext cx="6763525" cy="38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499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51DD27-DA54-4A35-86B3-FBC75B0D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V9e: </a:t>
            </a:r>
            <a:r>
              <a:rPr lang="it-IT" dirty="0" err="1"/>
              <a:t>wider</a:t>
            </a:r>
            <a:r>
              <a:rPr lang="it-IT" dirty="0"/>
              <a:t> LTS </a:t>
            </a:r>
            <a:r>
              <a:rPr lang="it-IT" dirty="0" err="1"/>
              <a:t>conductor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47453F-F318-4BD9-9DAB-63FE7249B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v9e : 4 HTS 2 LTS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2C5602-5F7F-4534-89BB-4329CB3B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9E7EC5-0564-4EEC-AE0B-6632C870C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32DC1E-42D0-49A0-9841-9358952E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E1F88C-E784-4432-A34A-5DAEDD70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188180"/>
            <a:ext cx="4646159" cy="382865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6E8D4-C35E-4B87-A75E-EF234B2A6AAB}"/>
              </a:ext>
            </a:extLst>
          </p:cNvPr>
          <p:cNvSpPr txBox="1">
            <a:spLocks/>
          </p:cNvSpPr>
          <p:nvPr/>
        </p:nvSpPr>
        <p:spPr>
          <a:xfrm>
            <a:off x="4837503" y="1926837"/>
            <a:ext cx="73544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4 </a:t>
            </a:r>
            <a:r>
              <a:rPr lang="it-IT" dirty="0" err="1"/>
              <a:t>layer</a:t>
            </a:r>
            <a:r>
              <a:rPr lang="it-IT" dirty="0"/>
              <a:t> HTS, 2 </a:t>
            </a:r>
            <a:r>
              <a:rPr lang="it-IT" dirty="0" err="1"/>
              <a:t>layer</a:t>
            </a:r>
            <a:r>
              <a:rPr lang="it-IT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Strands</a:t>
            </a:r>
            <a:r>
              <a:rPr lang="it-IT" dirty="0"/>
              <a:t>: 0.8 mm, 40 – 35 – </a:t>
            </a:r>
            <a:r>
              <a:rPr lang="it-IT" b="1" dirty="0"/>
              <a:t>36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Cable </a:t>
            </a:r>
            <a:r>
              <a:rPr lang="it-IT" dirty="0" err="1"/>
              <a:t>width</a:t>
            </a:r>
            <a:r>
              <a:rPr lang="it-IT" dirty="0"/>
              <a:t>: 18.35 – 16.06 – </a:t>
            </a:r>
            <a:r>
              <a:rPr lang="it-IT" b="1" dirty="0"/>
              <a:t>15.96</a:t>
            </a:r>
            <a:r>
              <a:rPr lang="it-IT" dirty="0"/>
              <a:t>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Stabilizer</a:t>
            </a:r>
            <a:r>
              <a:rPr lang="it-IT" dirty="0"/>
              <a:t>/</a:t>
            </a:r>
            <a:r>
              <a:rPr lang="it-IT" dirty="0" err="1"/>
              <a:t>Superconductor</a:t>
            </a:r>
            <a:r>
              <a:rPr lang="it-IT" dirty="0"/>
              <a:t>: 3 – 3 – </a:t>
            </a:r>
            <a:r>
              <a:rPr lang="it-IT" b="1" dirty="0"/>
              <a:t>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Coil </a:t>
            </a:r>
            <a:r>
              <a:rPr lang="it-IT" dirty="0" err="1"/>
              <a:t>width</a:t>
            </a:r>
            <a:r>
              <a:rPr lang="it-IT" dirty="0"/>
              <a:t>: </a:t>
            </a:r>
            <a:r>
              <a:rPr lang="it-IT" b="1" dirty="0"/>
              <a:t>105</a:t>
            </a:r>
            <a:r>
              <a:rPr lang="it-IT" dirty="0"/>
              <a:t>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Current</a:t>
            </a:r>
            <a:r>
              <a:rPr lang="it-IT" dirty="0"/>
              <a:t>: 10</a:t>
            </a:r>
            <a:r>
              <a:rPr lang="it-IT" b="1" dirty="0"/>
              <a:t>9</a:t>
            </a:r>
            <a:r>
              <a:rPr lang="it-IT" dirty="0"/>
              <a:t>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Peak field: 20.48 – 15.88 – 12.53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Margin</a:t>
            </a:r>
            <a:r>
              <a:rPr lang="it-IT" dirty="0"/>
              <a:t>: </a:t>
            </a:r>
            <a:r>
              <a:rPr lang="it-IT" b="1" dirty="0"/>
              <a:t>82.5</a:t>
            </a:r>
            <a:r>
              <a:rPr lang="it-IT" dirty="0"/>
              <a:t> – </a:t>
            </a:r>
            <a:r>
              <a:rPr lang="it-IT" b="1" dirty="0"/>
              <a:t>82.8</a:t>
            </a:r>
            <a:r>
              <a:rPr lang="it-IT" dirty="0"/>
              <a:t> – </a:t>
            </a:r>
            <a:r>
              <a:rPr lang="it-IT" b="1" dirty="0"/>
              <a:t>74.5</a:t>
            </a:r>
            <a:r>
              <a:rPr lang="it-IT" dirty="0"/>
              <a:t>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J</a:t>
            </a:r>
            <a:r>
              <a:rPr lang="it-IT" baseline="-25000" dirty="0" err="1"/>
              <a:t>cu</a:t>
            </a:r>
            <a:r>
              <a:rPr lang="it-IT" dirty="0"/>
              <a:t> on LTS: </a:t>
            </a:r>
            <a:r>
              <a:rPr lang="it-IT" b="1" dirty="0"/>
              <a:t>1206</a:t>
            </a:r>
            <a:r>
              <a:rPr lang="it-IT" dirty="0"/>
              <a:t> A/mm</a:t>
            </a:r>
            <a:r>
              <a:rPr lang="it-IT" baseline="30000" dirty="0"/>
              <a:t>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Peak </a:t>
            </a:r>
            <a:r>
              <a:rPr lang="it-IT" dirty="0" err="1"/>
              <a:t>azimuthal</a:t>
            </a:r>
            <a:r>
              <a:rPr lang="it-IT" dirty="0"/>
              <a:t> Lorentz force: 151/</a:t>
            </a:r>
            <a:r>
              <a:rPr lang="it-IT" b="1" dirty="0"/>
              <a:t>142</a:t>
            </a:r>
            <a:r>
              <a:rPr lang="it-IT" dirty="0"/>
              <a:t> </a:t>
            </a:r>
            <a:r>
              <a:rPr lang="it-IT" dirty="0" err="1"/>
              <a:t>MPa</a:t>
            </a:r>
            <a:r>
              <a:rPr lang="it-IT" dirty="0"/>
              <a:t> (LTS/HTS) (151/</a:t>
            </a:r>
            <a:r>
              <a:rPr lang="it-IT" b="1" dirty="0"/>
              <a:t>170</a:t>
            </a:r>
            <a:r>
              <a:rPr lang="it-IT" dirty="0"/>
              <a:t> </a:t>
            </a:r>
            <a:r>
              <a:rPr lang="it-IT" dirty="0" err="1"/>
              <a:t>MPa</a:t>
            </a:r>
            <a:r>
              <a:rPr lang="it-IT" dirty="0"/>
              <a:t> in v9b)</a:t>
            </a:r>
          </a:p>
        </p:txBody>
      </p:sp>
    </p:spTree>
    <p:extLst>
      <p:ext uri="{BB962C8B-B14F-4D97-AF65-F5344CB8AC3E}">
        <p14:creationId xmlns:p14="http://schemas.microsoft.com/office/powerpoint/2010/main" val="237944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3" y="1340768"/>
            <a:ext cx="10972800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“Traditional”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(CCT)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(SMCT)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36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0BD9E-E0F5-4550-8390-16A715A5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CT option</a:t>
            </a:r>
            <a:br>
              <a:rPr lang="en-US" dirty="0"/>
            </a:br>
            <a:r>
              <a:rPr lang="en-US" dirty="0"/>
              <a:t>2 HTS 4 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DB24D-50D5-40AF-9443-B1FC1307B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5000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- v11: CT option with 2 HTS 4 LTS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- Try with a larger HTS cable to increase margin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- Optimize layer 3-4: try removing top blocks and larger cable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2D4BF-4B19-4DB0-A43F-BC5CC634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EBFA-33E7-489C-9BED-8DB4CA4C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495BD-3613-4A3A-8121-239439F3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0ABC7-2172-464F-9133-7D7CED62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46" y="2822849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37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350552-5454-42D3-A0E9-5777AC37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V11b: </a:t>
            </a:r>
            <a:r>
              <a:rPr lang="it-IT" dirty="0" err="1"/>
              <a:t>larger</a:t>
            </a:r>
            <a:r>
              <a:rPr lang="it-IT" dirty="0"/>
              <a:t> HTS </a:t>
            </a:r>
            <a:r>
              <a:rPr lang="it-IT" dirty="0" err="1"/>
              <a:t>conductor</a:t>
            </a: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BC8DF83-0FBF-4982-9681-0B5FADB66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435" y="1429087"/>
            <a:ext cx="5115560" cy="4160154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06E09B-A563-468E-8357-6A3C06DA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64F925-EE29-441D-9872-B14314B6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FECA8B-A947-4A7B-A231-BF68B164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307DD7-AE27-4E50-A67E-AEA88D1211D6}"/>
              </a:ext>
            </a:extLst>
          </p:cNvPr>
          <p:cNvSpPr txBox="1">
            <a:spLocks/>
          </p:cNvSpPr>
          <p:nvPr/>
        </p:nvSpPr>
        <p:spPr>
          <a:xfrm>
            <a:off x="5879976" y="1628800"/>
            <a:ext cx="61206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2 </a:t>
            </a:r>
            <a:r>
              <a:rPr lang="it-IT" dirty="0" err="1"/>
              <a:t>layer</a:t>
            </a:r>
            <a:r>
              <a:rPr lang="it-IT" dirty="0"/>
              <a:t> HTS, 4 </a:t>
            </a:r>
            <a:r>
              <a:rPr lang="it-IT" dirty="0" err="1"/>
              <a:t>layer</a:t>
            </a:r>
            <a:r>
              <a:rPr lang="it-IT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Strands</a:t>
            </a:r>
            <a:r>
              <a:rPr lang="it-IT" dirty="0"/>
              <a:t>: 1.1/1.1/0.8 mm, 40 – 35 – 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Cable </a:t>
            </a:r>
            <a:r>
              <a:rPr lang="it-IT" dirty="0" err="1"/>
              <a:t>width</a:t>
            </a:r>
            <a:r>
              <a:rPr lang="it-IT" dirty="0"/>
              <a:t>: 25.23 –21.3 – 13.3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Stabilizer</a:t>
            </a:r>
            <a:r>
              <a:rPr lang="it-IT" dirty="0"/>
              <a:t>/</a:t>
            </a:r>
            <a:r>
              <a:rPr lang="it-IT" dirty="0" err="1"/>
              <a:t>Superconductor</a:t>
            </a:r>
            <a:r>
              <a:rPr lang="it-IT" dirty="0"/>
              <a:t>: 3 – 3 – 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Coil </a:t>
            </a:r>
            <a:r>
              <a:rPr lang="it-IT" dirty="0" err="1"/>
              <a:t>width</a:t>
            </a:r>
            <a:r>
              <a:rPr lang="it-IT" dirty="0"/>
              <a:t>: 123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Current</a:t>
            </a:r>
            <a:r>
              <a:rPr lang="it-IT" dirty="0"/>
              <a:t>: 14200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Peak field: 20.26 – 15.96 – 13.72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Margin</a:t>
            </a:r>
            <a:r>
              <a:rPr lang="it-IT" dirty="0"/>
              <a:t>: 66 – 86 – 89 %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J</a:t>
            </a:r>
            <a:r>
              <a:rPr lang="it-IT" baseline="-25000" dirty="0" err="1"/>
              <a:t>cu</a:t>
            </a:r>
            <a:r>
              <a:rPr lang="it-IT" dirty="0"/>
              <a:t> on LTS: 1883 A/mm</a:t>
            </a:r>
            <a:r>
              <a:rPr lang="it-IT" baseline="30000" dirty="0"/>
              <a:t>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Peak </a:t>
            </a:r>
            <a:r>
              <a:rPr lang="it-IT" dirty="0" err="1"/>
              <a:t>azimuthal</a:t>
            </a:r>
            <a:r>
              <a:rPr lang="it-IT" dirty="0"/>
              <a:t> Lorentz force: 92/233 </a:t>
            </a:r>
            <a:r>
              <a:rPr lang="it-IT" dirty="0" err="1"/>
              <a:t>MPa</a:t>
            </a:r>
            <a:r>
              <a:rPr lang="it-IT" dirty="0"/>
              <a:t> (LTS/HTS)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ABC3B00-246E-44DF-AD46-EAE429D3B789}"/>
              </a:ext>
            </a:extLst>
          </p:cNvPr>
          <p:cNvSpPr txBox="1"/>
          <p:nvPr/>
        </p:nvSpPr>
        <p:spPr>
          <a:xfrm>
            <a:off x="2014239" y="1414179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 </a:t>
            </a:r>
            <a:r>
              <a:rPr lang="it-IT" dirty="0" err="1">
                <a:solidFill>
                  <a:srgbClr val="FF0000"/>
                </a:solidFill>
              </a:rPr>
              <a:t>want</a:t>
            </a:r>
            <a:r>
              <a:rPr lang="it-IT" dirty="0">
                <a:solidFill>
                  <a:srgbClr val="FF0000"/>
                </a:solidFill>
              </a:rPr>
              <a:t> to reduce </a:t>
            </a:r>
            <a:r>
              <a:rPr lang="it-IT" dirty="0" err="1">
                <a:solidFill>
                  <a:srgbClr val="FF0000"/>
                </a:solidFill>
              </a:rPr>
              <a:t>layer</a:t>
            </a:r>
            <a:r>
              <a:rPr lang="it-IT" dirty="0">
                <a:solidFill>
                  <a:srgbClr val="FF0000"/>
                </a:solidFill>
              </a:rPr>
              <a:t> 1 and 2 </a:t>
            </a:r>
            <a:r>
              <a:rPr lang="it-IT" dirty="0" err="1">
                <a:solidFill>
                  <a:srgbClr val="FF0000"/>
                </a:solidFill>
              </a:rPr>
              <a:t>width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slightly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increase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layer</a:t>
            </a:r>
            <a:r>
              <a:rPr lang="it-IT" dirty="0">
                <a:solidFill>
                  <a:srgbClr val="FF0000"/>
                </a:solidFill>
              </a:rPr>
              <a:t> 3-4, </a:t>
            </a:r>
            <a:r>
              <a:rPr lang="it-IT" dirty="0" err="1">
                <a:solidFill>
                  <a:srgbClr val="FF0000"/>
                </a:solidFill>
              </a:rPr>
              <a:t>increase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layer</a:t>
            </a:r>
            <a:r>
              <a:rPr lang="it-IT" dirty="0">
                <a:solidFill>
                  <a:srgbClr val="FF0000"/>
                </a:solidFill>
              </a:rPr>
              <a:t> 5-6</a:t>
            </a:r>
          </a:p>
        </p:txBody>
      </p:sp>
    </p:spTree>
    <p:extLst>
      <p:ext uri="{BB962C8B-B14F-4D97-AF65-F5344CB8AC3E}">
        <p14:creationId xmlns:p14="http://schemas.microsoft.com/office/powerpoint/2010/main" val="31118223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0BD9E-E0F5-4550-8390-16A715A5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SMCT option</a:t>
            </a:r>
            <a:br>
              <a:rPr lang="en-US" dirty="0"/>
            </a:br>
            <a:r>
              <a:rPr lang="en-US" dirty="0"/>
              <a:t>4 HTS 2 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DB24D-50D5-40AF-9443-B1FC1307B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50008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- v12: SMCT option with 4 HTS 2 LTS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- Increase margin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- Smaller ribs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- Increase top angle</a:t>
            </a:r>
          </a:p>
          <a:p>
            <a:r>
              <a:rPr lang="en-US" dirty="0">
                <a:solidFill>
                  <a:srgbClr val="FF0000"/>
                </a:solidFill>
              </a:rPr>
              <a:t>V12b: same but with mid-planes ribs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- to be done with 2mm per side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2D4BF-4B19-4DB0-A43F-BC5CC634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EBFA-33E7-489C-9BED-8DB4CA4C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495BD-3613-4A3A-8121-239439F3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77181-409C-4026-9678-A9E02899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2851398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827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FB98B1-AED3-4B7E-BF00-AEB9866B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v12b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E7229CD-F2D3-4829-B5DD-DC6670992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51" y="1429086"/>
            <a:ext cx="5672349" cy="4640263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DD7985-975E-4D31-966B-273063EC7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F9B7E1-FE9E-4F67-8149-DC89C9215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BD1FEB-F714-40AE-B53C-A75DE8D0A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B45CC1-C614-4790-8CE7-B83BE55322AC}"/>
              </a:ext>
            </a:extLst>
          </p:cNvPr>
          <p:cNvSpPr txBox="1">
            <a:spLocks/>
          </p:cNvSpPr>
          <p:nvPr/>
        </p:nvSpPr>
        <p:spPr>
          <a:xfrm>
            <a:off x="5879976" y="1628800"/>
            <a:ext cx="61206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4 </a:t>
            </a:r>
            <a:r>
              <a:rPr lang="it-IT" dirty="0" err="1"/>
              <a:t>layer</a:t>
            </a:r>
            <a:r>
              <a:rPr lang="it-IT" dirty="0"/>
              <a:t> HTS, 2 </a:t>
            </a:r>
            <a:r>
              <a:rPr lang="it-IT" dirty="0" err="1"/>
              <a:t>layer</a:t>
            </a:r>
            <a:r>
              <a:rPr lang="it-IT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Strands</a:t>
            </a:r>
            <a:r>
              <a:rPr lang="it-IT" dirty="0"/>
              <a:t>: 0.8 mm, 46 – 40 – 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Cable </a:t>
            </a:r>
            <a:r>
              <a:rPr lang="it-IT" dirty="0" err="1"/>
              <a:t>width</a:t>
            </a:r>
            <a:r>
              <a:rPr lang="it-IT" dirty="0"/>
              <a:t>: 21.1 – 18.35– 13.3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Stabilizer</a:t>
            </a:r>
            <a:r>
              <a:rPr lang="it-IT" dirty="0"/>
              <a:t>/</a:t>
            </a:r>
            <a:r>
              <a:rPr lang="it-IT" dirty="0" err="1"/>
              <a:t>Superconductor</a:t>
            </a:r>
            <a:r>
              <a:rPr lang="it-IT" dirty="0"/>
              <a:t>: 3 – 3 – 1.5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Coil </a:t>
            </a:r>
            <a:r>
              <a:rPr lang="it-IT" dirty="0" err="1"/>
              <a:t>width</a:t>
            </a:r>
            <a:r>
              <a:rPr lang="it-IT" dirty="0"/>
              <a:t>: 132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Current</a:t>
            </a:r>
            <a:r>
              <a:rPr lang="it-IT" dirty="0"/>
              <a:t>: 11820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Peak field: 20.5 – 16.18 – 13.95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Margin</a:t>
            </a:r>
            <a:r>
              <a:rPr lang="it-IT" dirty="0"/>
              <a:t>: 79.5 – 80.2 – 85.8 %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J</a:t>
            </a:r>
            <a:r>
              <a:rPr lang="it-IT" baseline="-25000" dirty="0" err="1"/>
              <a:t>cu</a:t>
            </a:r>
            <a:r>
              <a:rPr lang="it-IT" dirty="0"/>
              <a:t> on LTS: 1567 A/mm</a:t>
            </a:r>
            <a:r>
              <a:rPr lang="it-IT" baseline="30000" dirty="0"/>
              <a:t>2</a:t>
            </a:r>
            <a:endParaRPr lang="it-IT" baseline="-25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2DDE2F-D32C-49BF-BB57-92A9A97CDFF7}"/>
              </a:ext>
            </a:extLst>
          </p:cNvPr>
          <p:cNvSpPr txBox="1"/>
          <p:nvPr/>
        </p:nvSpPr>
        <p:spPr>
          <a:xfrm>
            <a:off x="2014239" y="141417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Increase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layer</a:t>
            </a:r>
            <a:r>
              <a:rPr lang="it-IT" dirty="0">
                <a:solidFill>
                  <a:srgbClr val="FF0000"/>
                </a:solidFill>
              </a:rPr>
              <a:t> 5-6 </a:t>
            </a:r>
            <a:r>
              <a:rPr lang="it-IT" dirty="0" err="1">
                <a:solidFill>
                  <a:srgbClr val="FF0000"/>
                </a:solidFill>
              </a:rPr>
              <a:t>width</a:t>
            </a:r>
            <a:r>
              <a:rPr lang="it-IT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822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5E2D32-3C2F-40F1-920A-4850A40C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v12c: 2 mm </a:t>
            </a:r>
            <a:r>
              <a:rPr lang="it-IT" dirty="0" err="1"/>
              <a:t>rib</a:t>
            </a:r>
            <a:r>
              <a:rPr lang="it-IT" dirty="0"/>
              <a:t> on </a:t>
            </a:r>
            <a:r>
              <a:rPr lang="it-IT" dirty="0" err="1"/>
              <a:t>midplane</a:t>
            </a:r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25712B5-D895-463B-B3C6-E88CEC9AB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84" y="1268760"/>
            <a:ext cx="6048358" cy="4872289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6CED91-44E8-42A7-9E80-789154B9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B04855-E338-49EE-80D1-BEBD4E5D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B7E391-04B3-48C6-9DC4-E6364F31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BF6478-4E1F-4088-B6FD-0312CED90E1B}"/>
              </a:ext>
            </a:extLst>
          </p:cNvPr>
          <p:cNvSpPr txBox="1"/>
          <p:nvPr/>
        </p:nvSpPr>
        <p:spPr>
          <a:xfrm>
            <a:off x="7896200" y="3316039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Bore field: 19.94 T</a:t>
            </a:r>
          </a:p>
        </p:txBody>
      </p:sp>
    </p:spTree>
    <p:extLst>
      <p:ext uri="{BB962C8B-B14F-4D97-AF65-F5344CB8AC3E}">
        <p14:creationId xmlns:p14="http://schemas.microsoft.com/office/powerpoint/2010/main" val="28034663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0BD9E-E0F5-4550-8390-16A715A5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DB24D-50D5-40AF-9443-B1FC1307B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50008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- v13: SMCT option with 2 HTS 4 LTS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- to be done</a:t>
            </a:r>
          </a:p>
          <a:p>
            <a:r>
              <a:rPr lang="en-US" dirty="0">
                <a:solidFill>
                  <a:srgbClr val="FF0000"/>
                </a:solidFill>
              </a:rPr>
              <a:t>- v9b with only top blocks of layer 3-4 with HTS, the rest LTS (4-5 with lower angle to allow splice)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2D4BF-4B19-4DB0-A43F-BC5CC634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EBFA-33E7-489C-9BED-8DB4CA4C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495BD-3613-4A3A-8121-239439F3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68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3CC-0163-400E-858E-7F6BC25C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preliminary design (D. Arbelaez)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38118-8772-41AB-BAD5-ECD2B962C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6 layers, same cable</a:t>
            </a:r>
          </a:p>
          <a:p>
            <a:r>
              <a:rPr lang="en-US" dirty="0"/>
              <a:t>MQXF cable</a:t>
            </a:r>
          </a:p>
          <a:p>
            <a:r>
              <a:rPr lang="en-US" dirty="0"/>
              <a:t>With Iron</a:t>
            </a:r>
          </a:p>
          <a:p>
            <a:r>
              <a:rPr lang="en-US" dirty="0"/>
              <a:t>5 mm thick spars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E6D85-AD0B-416E-9A01-B7A55C3B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5C285-9E0C-4DB8-B131-714F0A68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966D5-1507-454B-9C95-A61A9260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EE573-7AF1-483A-98CA-1E587B009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14" t="17451" r="37830" b="12374"/>
          <a:stretch/>
        </p:blipFill>
        <p:spPr>
          <a:xfrm>
            <a:off x="9408368" y="1181145"/>
            <a:ext cx="2404872" cy="4870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B5506-0ED0-4EDE-B179-C78C51D8D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5791876"/>
            <a:ext cx="9768408" cy="4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983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3F85-329B-4ED2-95F1-F9BBBFD1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preliminary design (D. Arbelaez)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04882-EA5E-4D28-91CF-F45BD0B6B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6DD2E-9AA0-4F99-AD57-A7E3C03B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D454E-77D9-4937-829F-3DCB7315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EAF5A-F70B-45EF-8261-12F3C6D1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D7915B-F5EB-4008-84A4-CF0E800D9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437578"/>
            <a:ext cx="3277606" cy="4571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CBC25-65A8-4E2A-8B9F-74241ACDA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396085"/>
            <a:ext cx="6517837" cy="47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871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171D-2B4F-4BE9-A012-C9D3AAEE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preliminary design (D. Arbelaez)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CE1F3-A871-4339-B853-505DDF249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Coil OR: 165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0D4B0-0F83-48E5-95A1-C46C012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0E287-ACF8-4629-BA01-6E785246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9B374-30D0-4BC8-9498-1875A112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144B82DE-5E07-49F6-85AC-8CFA9488C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t="4265" r="15968" b="3957"/>
          <a:stretch/>
        </p:blipFill>
        <p:spPr>
          <a:xfrm>
            <a:off x="5519936" y="1342675"/>
            <a:ext cx="4536504" cy="456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684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2335-0239-4BA9-B283-51705D17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option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7514DB-950C-40A1-B513-00A90F3C2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80" y="1368556"/>
            <a:ext cx="7259240" cy="46402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11180-5850-44DA-BC1F-AA493F48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C90CB-FD10-4884-A350-A8EC596CC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5999E-0D51-4D7E-A691-4CF05E0F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E7315-24EE-4690-8989-B9CB94238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97404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9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1535-B030-4A30-9DAB-F36C8CE9D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Goals of the working group</a:t>
            </a:r>
            <a:br>
              <a:rPr lang="en-US" dirty="0"/>
            </a:br>
            <a:r>
              <a:rPr lang="en-US" dirty="0"/>
              <a:t>(from the updated roadmap)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CB466E-AA7D-4320-A90C-50AB2270F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51" t="9192" r="28226" b="7606"/>
          <a:stretch/>
        </p:blipFill>
        <p:spPr>
          <a:xfrm>
            <a:off x="2279576" y="1103291"/>
            <a:ext cx="4248472" cy="5207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A43A1-1A3E-423D-B845-F64C5183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24ABB-A4A0-40A3-806D-4F1DAB36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7FC28-2850-4657-A531-21F61BD4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EEC4A-8958-4405-8B92-9B37B66B2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4" t="9562" r="30313" b="8001"/>
          <a:stretch/>
        </p:blipFill>
        <p:spPr>
          <a:xfrm>
            <a:off x="6652491" y="1099016"/>
            <a:ext cx="4182265" cy="5212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57018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52C3-A92E-4B0A-BE89-78F35180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Common-coil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41DD-90FE-4AEA-A96A-377D309FF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Designs to be updated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FEA0F-54E2-46C0-9817-E71FF1DA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9AF04-49ED-4288-B4D8-5BF957AC6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CA28B-BF0B-493F-856D-98950857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70</a:t>
            </a:fld>
            <a:endParaRPr lang="en-GB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7FF46B82-FEAA-464E-8BC2-E740FF3B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"/>
          <a:stretch>
            <a:fillRect/>
          </a:stretch>
        </p:blipFill>
        <p:spPr bwMode="auto">
          <a:xfrm>
            <a:off x="1646872" y="3494005"/>
            <a:ext cx="2926080" cy="271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BF1A0643-58A6-4798-B9D9-EFD7E9688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3494005"/>
            <a:ext cx="2926080" cy="271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35EFF58B-3686-43E8-B2A0-A4C2A326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7" t="14598" b="28423"/>
          <a:stretch>
            <a:fillRect/>
          </a:stretch>
        </p:blipFill>
        <p:spPr bwMode="auto">
          <a:xfrm>
            <a:off x="7619048" y="3465431"/>
            <a:ext cx="2926080" cy="271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4740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C11A-545B-4D24-9BE7-543D7102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plans </a:t>
            </a:r>
            <a:r>
              <a:rPr lang="en-US"/>
              <a:t>and 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2FC73-39D8-49C1-BEE1-47E42FCFE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Next plans and conclusions</a:t>
            </a:r>
          </a:p>
          <a:p>
            <a:r>
              <a:rPr lang="en-US" dirty="0"/>
              <a:t>Continue the analysis of each option until a complete design study is carried out</a:t>
            </a:r>
          </a:p>
          <a:p>
            <a:pPr lvl="1"/>
            <a:r>
              <a:rPr lang="en-US" dirty="0"/>
              <a:t>Then, start with the comparison</a:t>
            </a:r>
          </a:p>
          <a:p>
            <a:pPr lvl="2"/>
            <a:r>
              <a:rPr lang="en-US" dirty="0"/>
              <a:t>Comparison criteria to be further defined</a:t>
            </a:r>
          </a:p>
          <a:p>
            <a:endParaRPr lang="en-US" dirty="0"/>
          </a:p>
          <a:p>
            <a:r>
              <a:rPr lang="en-US" dirty="0"/>
              <a:t>Resources……</a:t>
            </a:r>
          </a:p>
          <a:p>
            <a:pPr lvl="1"/>
            <a:r>
              <a:rPr lang="en-US" dirty="0"/>
              <a:t>A student/Post-doc available to work for a significant fraction of his/her time is strongly needed.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1B7F3-A33B-484A-B873-F9A15C77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949C3-BC64-444E-A3BC-38EFDACB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2A9FA-C164-4641-8B4C-FE95BFF40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434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F29B-2750-4DF9-A439-BC7A1632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B614-3B22-4D3E-8A03-6730551C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Design criteria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Details of REBCO case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A38A-40AC-450F-B13C-1B140B5C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0AC7-8F57-4ECF-A817-44008955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FF69-17E5-486F-BED1-94C45331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840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D803FE-29F0-4C99-9E08-289F6A9D1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62" y="2587451"/>
            <a:ext cx="4863253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9DDC0-226E-47ED-8D7C-DFE66CF55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9" y="2588496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Stress at B-bore = 20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165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194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73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40321430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5F1E1D-504B-492A-9F4D-46A69148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35" y="1190514"/>
            <a:ext cx="692793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REBCO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16.0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15.1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697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467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13.6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12.8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592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397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E2C6D-1053-414D-92FB-06A3F7955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293" y="1412776"/>
            <a:ext cx="1584176" cy="15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43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A774CE-308E-4CF2-8701-745FAFEA1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38" y="2593121"/>
            <a:ext cx="4863253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EEB19-DB3A-4183-8ED4-1A2C80505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93121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REBCO “only”, Stress at B-bore = 12.8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99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93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75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22850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8FF302-05DC-497C-A51C-A607B605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35" y="1190514"/>
            <a:ext cx="692793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17.7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15.4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622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417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15.0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13.1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529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354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7E567-7D46-4B39-9D18-7CEF1194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330" y="1412776"/>
            <a:ext cx="1506511" cy="15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69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9D778D-35F4-496E-AFC7-9F0B5A298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50" y="2584737"/>
            <a:ext cx="4863253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C7C911-983F-45F8-99DE-54AF7D2A4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83993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30000" dirty="0"/>
              <a:t>3</a:t>
            </a:r>
            <a:r>
              <a:rPr lang="en-US" dirty="0"/>
              <a:t>Sn “only”, Stress at B-bore = 13.1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201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114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77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127901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DF5D-049F-41EF-8BA5-87361535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LOI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F1D1D-FBD0-45DB-B1F1-AFBC934FF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26A0E-230E-4DAF-B810-1C780751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461F0-C8FE-4E7D-AD54-851C92AC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518D8-4D09-471F-B566-DDF968DB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58EA8-31EB-48A6-89B5-7A9F8F31D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1" t="14938" r="50462" b="6543"/>
          <a:stretch/>
        </p:blipFill>
        <p:spPr>
          <a:xfrm>
            <a:off x="1631504" y="1119142"/>
            <a:ext cx="3948923" cy="51339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6EC6A-BCF1-49D3-B012-5FEED070B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0" t="16400" r="50000" b="4851"/>
          <a:stretch/>
        </p:blipFill>
        <p:spPr>
          <a:xfrm>
            <a:off x="5951984" y="1119225"/>
            <a:ext cx="3989559" cy="513892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73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517F-14CD-422B-B3E8-E9B8318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F1F9-0575-4BAC-9974-9C12C95B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4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Previous work within MDP on a 16 T dipole magnet</a:t>
            </a:r>
          </a:p>
          <a:p>
            <a:pPr lvl="1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, Alexander </a:t>
            </a:r>
            <a:r>
              <a:rPr lang="en-US" dirty="0" err="1"/>
              <a:t>Zlobin</a:t>
            </a:r>
            <a:r>
              <a:rPr lang="en-US" dirty="0"/>
              <a:t>, MDP General meeting – May 17, 2017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FE9EB-04FB-415A-B64C-AAFA193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6509-B78B-492C-BFF8-0133CDE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3480-7C6C-44AB-A799-3A28E4C2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F41C8-53FF-4E11-9ED3-958FFDCC7E9E}"/>
              </a:ext>
            </a:extLst>
          </p:cNvPr>
          <p:cNvGrpSpPr/>
          <p:nvPr/>
        </p:nvGrpSpPr>
        <p:grpSpPr>
          <a:xfrm>
            <a:off x="501579" y="2276872"/>
            <a:ext cx="5328001" cy="3719120"/>
            <a:chOff x="489543" y="875798"/>
            <a:chExt cx="8349657" cy="5408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9BAF4-6A92-4B74-BF9F-90D30A6870E8}"/>
                </a:ext>
              </a:extLst>
            </p:cNvPr>
            <p:cNvGrpSpPr/>
            <p:nvPr/>
          </p:nvGrpSpPr>
          <p:grpSpPr>
            <a:xfrm>
              <a:off x="489543" y="953015"/>
              <a:ext cx="8349657" cy="5331009"/>
              <a:chOff x="489543" y="917390"/>
              <a:chExt cx="8349657" cy="533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7C35CF8B-08FC-4A88-8A7F-A1601C7FA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917390"/>
                <a:ext cx="8001000" cy="401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E0E1DE78-7449-4127-9A94-811D24F57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43" y="1524000"/>
                <a:ext cx="8316009" cy="472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812EC443-5A17-4477-9788-4E7972503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190500"/>
                <a:ext cx="6980860" cy="223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38E8F-7B91-4A04-B97F-1A9ABE3F1141}"/>
                </a:ext>
              </a:extLst>
            </p:cNvPr>
            <p:cNvSpPr txBox="1"/>
            <p:nvPr/>
          </p:nvSpPr>
          <p:spPr>
            <a:xfrm>
              <a:off x="2411337" y="875798"/>
              <a:ext cx="4630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400" i="1" dirty="0">
                  <a:hlinkClick r:id="rId5"/>
                </a:rPr>
                <a:t>https://conferences.lbl.gov/event/82/</a:t>
              </a:r>
              <a:r>
                <a:rPr lang="en-US" sz="1400" i="1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34291-0EC3-45C8-9058-CA70122C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/>
          <a:stretch/>
        </p:blipFill>
        <p:spPr bwMode="auto">
          <a:xfrm>
            <a:off x="6083898" y="2277797"/>
            <a:ext cx="5700544" cy="37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54BEC0-79BD-4D8F-BED7-5FEFFDBC63A4}"/>
              </a:ext>
            </a:extLst>
          </p:cNvPr>
          <p:cNvSpPr/>
          <p:nvPr/>
        </p:nvSpPr>
        <p:spPr>
          <a:xfrm>
            <a:off x="191344" y="2132855"/>
            <a:ext cx="11881320" cy="4032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52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31766</TotalTime>
  <Words>4686</Words>
  <Application>Microsoft Office PowerPoint</Application>
  <PresentationFormat>Widescreen</PresentationFormat>
  <Paragraphs>834</Paragraphs>
  <Slides>77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84" baseType="lpstr">
      <vt:lpstr>Arial</vt:lpstr>
      <vt:lpstr>Calibri</vt:lpstr>
      <vt:lpstr>Cambria Math</vt:lpstr>
      <vt:lpstr>Matura MT Script Capitals</vt:lpstr>
      <vt:lpstr>Wingdings</vt:lpstr>
      <vt:lpstr>Office Theme</vt:lpstr>
      <vt:lpstr>Equation</vt:lpstr>
      <vt:lpstr>MDP Collaboration Meeting   20 T hybrid magnet and comparative analysis</vt:lpstr>
      <vt:lpstr>Outline </vt:lpstr>
      <vt:lpstr>General organization of working group</vt:lpstr>
      <vt:lpstr>General organization of working group</vt:lpstr>
      <vt:lpstr>Outline</vt:lpstr>
      <vt:lpstr>Goals of the working group</vt:lpstr>
      <vt:lpstr>Goals of the working group (from the updated roadmap)</vt:lpstr>
      <vt:lpstr>Snowmass LOI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Material limits (by Giorgio Vallone) </vt:lpstr>
      <vt:lpstr>Design criteria for a 20 T hybrid magnet</vt:lpstr>
      <vt:lpstr>Design criteria for a 20 T hybrid magnet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Outline</vt:lpstr>
      <vt:lpstr>Field in at 20 T hybrid dipole magnet</vt:lpstr>
      <vt:lpstr>“Sector coil” analytical model</vt:lpstr>
      <vt:lpstr>Outline</vt:lpstr>
      <vt:lpstr>Nb3Sn vs Bi2212</vt:lpstr>
      <vt:lpstr>20 T Bi2212-Nb3Sn hybrid</vt:lpstr>
      <vt:lpstr>20 T Bi2212-Nb3Sn hybrid</vt:lpstr>
      <vt:lpstr>20 T Bi2212-Nb3Sn hybrid</vt:lpstr>
      <vt:lpstr>20 T Bi2212-Nb3Sn hybrid Stress at B-bore = 20 T</vt:lpstr>
      <vt:lpstr>20 T Bi2212-Nb3Sn hybrid Test separately the Nb3Sn and the Bi2212 coils</vt:lpstr>
      <vt:lpstr>20 T Bi2212-Nb3Sn hybrid Bi2212 “only”</vt:lpstr>
      <vt:lpstr>20 T Bi2212-Nb3Sn hybrid Bi2212 “only”, Stress at B-bore = 14.7 T</vt:lpstr>
      <vt:lpstr>20 T Bi2212-Nb3Sn hybrid Nb3Sn “only”</vt:lpstr>
      <vt:lpstr>20 T Bi2212-Nb3Sn hybrid Nb3Sn “only”, Stress at B-bore = 10.3 T</vt:lpstr>
      <vt:lpstr>Outline</vt:lpstr>
      <vt:lpstr>20 T REBCO-Nb3Sn hybrid (work in progress…)</vt:lpstr>
      <vt:lpstr>20 T REBCO-Nb3Sn hybrid</vt:lpstr>
      <vt:lpstr>20 T REBCO-Nb3Sn hybrid</vt:lpstr>
      <vt:lpstr>20 T REBCO-Nb3Sn hybrid</vt:lpstr>
      <vt:lpstr>20 T REBCO-Nb3Sn hybrid Test separately the Nb3Sn and the Bi2212 coils</vt:lpstr>
      <vt:lpstr>Summary</vt:lpstr>
      <vt:lpstr>Summary</vt:lpstr>
      <vt:lpstr>Very…very…preliminary magnet size</vt:lpstr>
      <vt:lpstr>Size comparison</vt:lpstr>
      <vt:lpstr>Action items</vt:lpstr>
      <vt:lpstr>CT- SMCT options</vt:lpstr>
      <vt:lpstr>CT option 4 HTS 2 LTS</vt:lpstr>
      <vt:lpstr>V9e: wider LTS conductor</vt:lpstr>
      <vt:lpstr>CT option 2 HTS 4 LTS</vt:lpstr>
      <vt:lpstr>V11b: larger HTS conductor</vt:lpstr>
      <vt:lpstr>SMCT option 4 HTS 2 LTS</vt:lpstr>
      <vt:lpstr>v12b</vt:lpstr>
      <vt:lpstr>v12c: 2 mm rib on midplane</vt:lpstr>
      <vt:lpstr>Additional cases</vt:lpstr>
      <vt:lpstr>CT preliminary design (D. Arbelaez)</vt:lpstr>
      <vt:lpstr>CT preliminary design (D. Arbelaez)</vt:lpstr>
      <vt:lpstr>CT preliminary design (D. Arbelaez)</vt:lpstr>
      <vt:lpstr>Block option</vt:lpstr>
      <vt:lpstr>Common-coil option</vt:lpstr>
      <vt:lpstr>Next plans and conclusions</vt:lpstr>
      <vt:lpstr>Appendix</vt:lpstr>
      <vt:lpstr>20 T REBCO-Nb3Sn hybrid Stress at B-bore = 20 T</vt:lpstr>
      <vt:lpstr>20 T REBCO-Nb3Sn hybrid REBCO “only”</vt:lpstr>
      <vt:lpstr>20 T REBCO-Nb3Sn hybrid REBCO “only”, Stress at B-bore = 12.8 T</vt:lpstr>
      <vt:lpstr>20 T REBCO-Nb3Sn hybrid Nb3Sn “only”</vt:lpstr>
      <vt:lpstr>20 T REBCO-Nb3Sn hybrid Nb3Sn “only”, Stress at B-bore = 13.1 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Vittorio Marinozzi</cp:lastModifiedBy>
  <cp:revision>600</cp:revision>
  <dcterms:created xsi:type="dcterms:W3CDTF">2013-02-14T18:56:39Z</dcterms:created>
  <dcterms:modified xsi:type="dcterms:W3CDTF">2021-02-23T15:57:35Z</dcterms:modified>
</cp:coreProperties>
</file>