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7" r:id="rId5"/>
  </p:sldMasterIdLst>
  <p:notesMasterIdLst>
    <p:notesMasterId r:id="rId15"/>
  </p:notesMasterIdLst>
  <p:handoutMasterIdLst>
    <p:handoutMasterId r:id="rId16"/>
  </p:handoutMasterIdLst>
  <p:sldIdLst>
    <p:sldId id="1266" r:id="rId6"/>
    <p:sldId id="1318" r:id="rId7"/>
    <p:sldId id="1317" r:id="rId8"/>
    <p:sldId id="1325" r:id="rId9"/>
    <p:sldId id="1324" r:id="rId10"/>
    <p:sldId id="1326" r:id="rId11"/>
    <p:sldId id="1327" r:id="rId12"/>
    <p:sldId id="1328" r:id="rId13"/>
    <p:sldId id="131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2BDAFA-E961-45AA-8E34-76944E7F5140}">
          <p14:sldIdLst>
            <p14:sldId id="1266"/>
            <p14:sldId id="1318"/>
            <p14:sldId id="1317"/>
            <p14:sldId id="1325"/>
            <p14:sldId id="1324"/>
            <p14:sldId id="1326"/>
            <p14:sldId id="1327"/>
            <p14:sldId id="1328"/>
            <p14:sldId id="1319"/>
          </p14:sldIdLst>
        </p14:section>
        <p14:section name="Untitled Section" id="{BA336F6A-9CE9-43BE-8B66-2D27497DC5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FF33CC"/>
    <a:srgbClr val="006600"/>
    <a:srgbClr val="663300"/>
    <a:srgbClr val="FF9900"/>
    <a:srgbClr val="1F497D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C7EF4-7CDE-47DD-AB47-C4658B88D593}" v="1" dt="2021-02-23T15:48:30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3077"/>
  </p:normalViewPr>
  <p:slideViewPr>
    <p:cSldViewPr snapToGrid="0" snapToObjects="1">
      <p:cViewPr varScale="1">
        <p:scale>
          <a:sx n="80" d="100"/>
          <a:sy n="80" d="100"/>
        </p:scale>
        <p:origin x="523" y="53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pta, Ramesh C" userId="d9fe566f-923e-4d67-93cf-3a1eb5c3ebd4" providerId="ADAL" clId="{972C7EF4-7CDE-47DD-AB47-C4658B88D593}"/>
    <pc:docChg chg="modSld">
      <pc:chgData name="Gupta, Ramesh C" userId="d9fe566f-923e-4d67-93cf-3a1eb5c3ebd4" providerId="ADAL" clId="{972C7EF4-7CDE-47DD-AB47-C4658B88D593}" dt="2021-02-23T15:48:45.277" v="17" actId="1076"/>
      <pc:docMkLst>
        <pc:docMk/>
      </pc:docMkLst>
      <pc:sldChg chg="addSp modSp mod">
        <pc:chgData name="Gupta, Ramesh C" userId="d9fe566f-923e-4d67-93cf-3a1eb5c3ebd4" providerId="ADAL" clId="{972C7EF4-7CDE-47DD-AB47-C4658B88D593}" dt="2021-02-23T15:48:45.277" v="17" actId="1076"/>
        <pc:sldMkLst>
          <pc:docMk/>
          <pc:sldMk cId="1077371432" sldId="1326"/>
        </pc:sldMkLst>
        <pc:spChg chg="add mod">
          <ac:chgData name="Gupta, Ramesh C" userId="d9fe566f-923e-4d67-93cf-3a1eb5c3ebd4" providerId="ADAL" clId="{972C7EF4-7CDE-47DD-AB47-C4658B88D593}" dt="2021-02-23T15:48:45.277" v="17" actId="1076"/>
          <ac:spMkLst>
            <pc:docMk/>
            <pc:sldMk cId="1077371432" sldId="1326"/>
            <ac:spMk id="3" creationId="{4D038281-8AF9-4C90-B89E-94F98FFEA7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5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08FBF34-4E67-6C47-A78A-9C135843AE40}"/>
              </a:ext>
            </a:extLst>
          </p:cNvPr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4CD79B7-4787-7344-A8E3-991F38CC2D9C}"/>
              </a:ext>
            </a:extLst>
          </p:cNvPr>
          <p:cNvSpPr txBox="1">
            <a:spLocks/>
          </p:cNvSpPr>
          <p:nvPr userDrawn="1"/>
        </p:nvSpPr>
        <p:spPr>
          <a:xfrm>
            <a:off x="2707572" y="0"/>
            <a:ext cx="6436428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AF6C34-0601-C649-8859-7C59EC754F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7090" y="4637033"/>
            <a:ext cx="6169819" cy="1048428"/>
          </a:xfrm>
        </p:spPr>
        <p:txBody>
          <a:bodyPr>
            <a:normAutofit/>
          </a:bodyPr>
          <a:lstStyle/>
          <a:p>
            <a:r>
              <a:rPr lang="en-US" sz="2800" b="1" dirty="0"/>
              <a:t>Ramesh Gupta</a:t>
            </a:r>
          </a:p>
          <a:p>
            <a:r>
              <a:rPr lang="en-US" sz="2800" b="1" dirty="0"/>
              <a:t>BNL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" y="2319016"/>
            <a:ext cx="85039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20 T Hybrid Common Coil Design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</a:rPr>
              <a:t>Preliminary Investigations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</a:rPr>
              <a:t>February 23, 2021</a:t>
            </a:r>
          </a:p>
        </p:txBody>
      </p:sp>
    </p:spTree>
    <p:extLst>
      <p:ext uri="{BB962C8B-B14F-4D97-AF65-F5344CB8AC3E}">
        <p14:creationId xmlns:p14="http://schemas.microsoft.com/office/powerpoint/2010/main" val="7408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FAB5A-FC28-4FD4-86E8-19D3437574A1}"/>
              </a:ext>
            </a:extLst>
          </p:cNvPr>
          <p:cNvSpPr txBox="1"/>
          <p:nvPr/>
        </p:nvSpPr>
        <p:spPr>
          <a:xfrm>
            <a:off x="0" y="1179513"/>
            <a:ext cx="9144000" cy="512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Preliminary Investigations 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Two designs </a:t>
            </a:r>
          </a:p>
          <a:p>
            <a:pPr marL="1257300" lvl="2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one with optimized field quality </a:t>
            </a:r>
          </a:p>
          <a:p>
            <a:pPr marL="1257300" lvl="2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other the way it would be for the desired margin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Need better computation on field margin </a:t>
            </a:r>
          </a:p>
          <a:p>
            <a:pPr marL="1257300" lvl="2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one with the linear fit as </a:t>
            </a:r>
            <a:r>
              <a:rPr lang="en-US" sz="2400" b="1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Vittorio Marinozzi did – based on his file (used correctly? free to share files)</a:t>
            </a:r>
          </a:p>
          <a:p>
            <a:pPr marL="1257300" lvl="2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Comparisons should have the same parameters, same way of computing margin, etc., etc.</a:t>
            </a:r>
            <a:endParaRPr lang="en-US" sz="2400" b="1" dirty="0">
              <a:solidFill>
                <a:srgbClr val="C00000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62626"/>
                </a:solidFill>
                <a:latin typeface="Segoe UI" panose="020B0502040204020203" pitchFamily="34" charset="0"/>
              </a:rPr>
              <a:t>Should be ready in time for inclusion for Paolo’s presentation at the annual collaboration meeting</a:t>
            </a:r>
            <a:endParaRPr lang="en-US" sz="2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7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Desired Design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29C0D-8C9F-4178-B51B-F7301788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386" y="1152525"/>
            <a:ext cx="4559040" cy="4626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7EF02-3F7E-4279-A976-CA828AC5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5" y="1349115"/>
            <a:ext cx="4465725" cy="4356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73A893-6CEE-49E9-9C9D-F65368CD38D4}"/>
              </a:ext>
            </a:extLst>
          </p:cNvPr>
          <p:cNvSpPr txBox="1"/>
          <p:nvPr/>
        </p:nvSpPr>
        <p:spPr>
          <a:xfrm>
            <a:off x="1919510" y="4002643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72E13-E69B-4267-9D55-23A53AF078F2}"/>
              </a:ext>
            </a:extLst>
          </p:cNvPr>
          <p:cNvSpPr txBox="1"/>
          <p:nvPr/>
        </p:nvSpPr>
        <p:spPr>
          <a:xfrm>
            <a:off x="1119410" y="144041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2A9D5-B3BA-416A-8CB7-8A348AF15408}"/>
              </a:ext>
            </a:extLst>
          </p:cNvPr>
          <p:cNvSpPr txBox="1"/>
          <p:nvPr/>
        </p:nvSpPr>
        <p:spPr>
          <a:xfrm>
            <a:off x="2838187" y="1440418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Nb</a:t>
            </a:r>
            <a:r>
              <a:rPr 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Sn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15163-130C-4FF2-A456-8CA813F201C2}"/>
              </a:ext>
            </a:extLst>
          </p:cNvPr>
          <p:cNvSpPr txBox="1"/>
          <p:nvPr/>
        </p:nvSpPr>
        <p:spPr>
          <a:xfrm>
            <a:off x="2834284" y="4217253"/>
            <a:ext cx="186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3BE2"/>
                </a:solidFill>
              </a:rPr>
              <a:t>Places for intermediate structure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1CC60C-FD05-4817-B442-553A2FC59458}"/>
              </a:ext>
            </a:extLst>
          </p:cNvPr>
          <p:cNvCxnSpPr>
            <a:cxnSpLocks/>
          </p:cNvCxnSpPr>
          <p:nvPr/>
        </p:nvCxnSpPr>
        <p:spPr>
          <a:xfrm flipH="1" flipV="1">
            <a:off x="2707573" y="4002644"/>
            <a:ext cx="268428" cy="359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FB505D-3578-495E-9B00-1543C1ABD9E7}"/>
              </a:ext>
            </a:extLst>
          </p:cNvPr>
          <p:cNvCxnSpPr>
            <a:cxnSpLocks/>
          </p:cNvCxnSpPr>
          <p:nvPr/>
        </p:nvCxnSpPr>
        <p:spPr>
          <a:xfrm flipV="1">
            <a:off x="3606072" y="4038611"/>
            <a:ext cx="0" cy="323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B2C7F7-6178-47DF-85D8-F75D448EB7EA}"/>
              </a:ext>
            </a:extLst>
          </p:cNvPr>
          <p:cNvSpPr txBox="1"/>
          <p:nvPr/>
        </p:nvSpPr>
        <p:spPr>
          <a:xfrm>
            <a:off x="327617" y="5652631"/>
            <a:ext cx="865452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Benefit of the common coil design: easier to modularize, easier to incorporate intermediate structure and layers move as a unit which allows large movement (as a whole) with less strain on the conductor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5A3944-D7D3-4378-B97B-5F1DE39FC050}"/>
              </a:ext>
            </a:extLst>
          </p:cNvPr>
          <p:cNvSpPr txBox="1"/>
          <p:nvPr/>
        </p:nvSpPr>
        <p:spPr>
          <a:xfrm>
            <a:off x="1096174" y="4670423"/>
            <a:ext cx="153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Bo=24.1 T</a:t>
            </a:r>
          </a:p>
          <a:p>
            <a:r>
              <a:rPr lang="en-US" sz="2400" b="1" dirty="0"/>
              <a:t>@15 kA</a:t>
            </a:r>
          </a:p>
        </p:txBody>
      </p:sp>
    </p:spTree>
    <p:extLst>
      <p:ext uri="{BB962C8B-B14F-4D97-AF65-F5344CB8AC3E}">
        <p14:creationId xmlns:p14="http://schemas.microsoft.com/office/powerpoint/2010/main" val="227067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Desired Design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02FAE-0404-46FE-91A6-E540C8C1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175"/>
            <a:ext cx="4573387" cy="407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96E50-BAC7-4F5A-B142-55F3427FC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2" y="1357312"/>
            <a:ext cx="43719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9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Desired Design Type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E59CF7-63A0-44A2-BF02-B3EF4D7D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150"/>
            <a:ext cx="4237419" cy="4252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05588-7825-4E17-92C8-38AC3044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62" y="1409700"/>
            <a:ext cx="4752975" cy="310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20064-4812-4D38-ABC2-499A654B55D9}"/>
              </a:ext>
            </a:extLst>
          </p:cNvPr>
          <p:cNvSpPr txBox="1"/>
          <p:nvPr/>
        </p:nvSpPr>
        <p:spPr>
          <a:xfrm>
            <a:off x="0" y="1367909"/>
            <a:ext cx="389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: 15 kA, all conductor in series</a:t>
            </a:r>
          </a:p>
        </p:txBody>
      </p:sp>
    </p:spTree>
    <p:extLst>
      <p:ext uri="{BB962C8B-B14F-4D97-AF65-F5344CB8AC3E}">
        <p14:creationId xmlns:p14="http://schemas.microsoft.com/office/powerpoint/2010/main" val="311640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Optimized Field Quality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C60C9-6305-4AA6-BBBC-29C4B1AF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1" y="1890712"/>
            <a:ext cx="4686300" cy="3076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6155E-ACB7-4640-89A7-E0736714A374}"/>
              </a:ext>
            </a:extLst>
          </p:cNvPr>
          <p:cNvSpPr txBox="1"/>
          <p:nvPr/>
        </p:nvSpPr>
        <p:spPr>
          <a:xfrm>
            <a:off x="0" y="1367909"/>
            <a:ext cx="408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: 14.7 kA, all conductor in series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356D7-700E-4250-B8A6-0E0B69FF1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25" y="1890712"/>
            <a:ext cx="4230586" cy="4263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038281-8AF9-4C90-B89E-94F98FFEA708}"/>
              </a:ext>
            </a:extLst>
          </p:cNvPr>
          <p:cNvSpPr txBox="1"/>
          <p:nvPr/>
        </p:nvSpPr>
        <p:spPr>
          <a:xfrm>
            <a:off x="5848350" y="5629275"/>
            <a:ext cx="200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B=21.88 T @15 kA</a:t>
            </a:r>
          </a:p>
        </p:txBody>
      </p:sp>
    </p:spTree>
    <p:extLst>
      <p:ext uri="{BB962C8B-B14F-4D97-AF65-F5344CB8AC3E}">
        <p14:creationId xmlns:p14="http://schemas.microsoft.com/office/powerpoint/2010/main" val="107737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7F65E-8241-462B-98A5-F45BED9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9" b="905"/>
          <a:stretch/>
        </p:blipFill>
        <p:spPr>
          <a:xfrm>
            <a:off x="88405" y="1280160"/>
            <a:ext cx="3875902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5" y="0"/>
            <a:ext cx="7248525" cy="1143000"/>
          </a:xfrm>
        </p:spPr>
        <p:txBody>
          <a:bodyPr>
            <a:noAutofit/>
          </a:bodyPr>
          <a:lstStyle/>
          <a:p>
            <a:r>
              <a:rPr lang="en-US" sz="4000" dirty="0"/>
              <a:t>Optimized Field Quality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3A893-6CEE-49E9-9C9D-F65368CD38D4}"/>
              </a:ext>
            </a:extLst>
          </p:cNvPr>
          <p:cNvSpPr txBox="1"/>
          <p:nvPr/>
        </p:nvSpPr>
        <p:spPr>
          <a:xfrm>
            <a:off x="1643697" y="380777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72E13-E69B-4267-9D55-23A53AF078F2}"/>
              </a:ext>
            </a:extLst>
          </p:cNvPr>
          <p:cNvSpPr txBox="1"/>
          <p:nvPr/>
        </p:nvSpPr>
        <p:spPr>
          <a:xfrm>
            <a:off x="1119410" y="144041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2A9D5-B3BA-416A-8CB7-8A348AF15408}"/>
              </a:ext>
            </a:extLst>
          </p:cNvPr>
          <p:cNvSpPr txBox="1"/>
          <p:nvPr/>
        </p:nvSpPr>
        <p:spPr>
          <a:xfrm>
            <a:off x="2592653" y="132164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Nb</a:t>
            </a:r>
            <a:r>
              <a:rPr 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Sn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15163-130C-4FF2-A456-8CA813F201C2}"/>
              </a:ext>
            </a:extLst>
          </p:cNvPr>
          <p:cNvSpPr txBox="1"/>
          <p:nvPr/>
        </p:nvSpPr>
        <p:spPr>
          <a:xfrm>
            <a:off x="2834284" y="4094634"/>
            <a:ext cx="186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3BE2"/>
                </a:solidFill>
              </a:rPr>
              <a:t>Places for intermediate structure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1CC60C-FD05-4817-B442-553A2FC59458}"/>
              </a:ext>
            </a:extLst>
          </p:cNvPr>
          <p:cNvCxnSpPr>
            <a:cxnSpLocks/>
          </p:cNvCxnSpPr>
          <p:nvPr/>
        </p:nvCxnSpPr>
        <p:spPr>
          <a:xfrm flipH="1" flipV="1">
            <a:off x="2394243" y="3919826"/>
            <a:ext cx="471700" cy="349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FB505D-3578-495E-9B00-1543C1ABD9E7}"/>
              </a:ext>
            </a:extLst>
          </p:cNvPr>
          <p:cNvCxnSpPr>
            <a:cxnSpLocks/>
          </p:cNvCxnSpPr>
          <p:nvPr/>
        </p:nvCxnSpPr>
        <p:spPr>
          <a:xfrm flipV="1">
            <a:off x="3282222" y="3919826"/>
            <a:ext cx="0" cy="323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B2C7F7-6178-47DF-85D8-F75D448EB7EA}"/>
              </a:ext>
            </a:extLst>
          </p:cNvPr>
          <p:cNvSpPr txBox="1"/>
          <p:nvPr/>
        </p:nvSpPr>
        <p:spPr>
          <a:xfrm>
            <a:off x="327617" y="5652631"/>
            <a:ext cx="865452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Benefit of the common coil design: easier to modularize, easier to incorporate intermediate structure and layers move as a unit which allows large movement (as a whole) with less strain on the conductor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5A3944-D7D3-4378-B97B-5F1DE39FC050}"/>
              </a:ext>
            </a:extLst>
          </p:cNvPr>
          <p:cNvSpPr txBox="1"/>
          <p:nvPr/>
        </p:nvSpPr>
        <p:spPr>
          <a:xfrm>
            <a:off x="1096174" y="4670423"/>
            <a:ext cx="1545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Bo=21.5 T</a:t>
            </a:r>
          </a:p>
          <a:p>
            <a:r>
              <a:rPr lang="en-US" sz="2400" b="1" dirty="0"/>
              <a:t>@14.7 kA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68C40F-562A-4EA3-B795-48458E94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45" y="1259882"/>
            <a:ext cx="4362450" cy="43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Optimized Field Quality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CD774-ACA4-4E70-B8A5-2721A2A4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67909"/>
            <a:ext cx="3886200" cy="453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7AF1D6-CFCA-45B2-BF19-0D0C477C4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244084"/>
            <a:ext cx="3943350" cy="4781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6155E-ACB7-4640-89A7-E0736714A374}"/>
              </a:ext>
            </a:extLst>
          </p:cNvPr>
          <p:cNvSpPr txBox="1"/>
          <p:nvPr/>
        </p:nvSpPr>
        <p:spPr>
          <a:xfrm>
            <a:off x="6477000" y="4572595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: 14.7 kA, </a:t>
            </a:r>
          </a:p>
          <a:p>
            <a:r>
              <a:rPr lang="en-US" dirty="0"/>
              <a:t>all conductor in series</a:t>
            </a:r>
          </a:p>
        </p:txBody>
      </p:sp>
    </p:spTree>
    <p:extLst>
      <p:ext uri="{BB962C8B-B14F-4D97-AF65-F5344CB8AC3E}">
        <p14:creationId xmlns:p14="http://schemas.microsoft.com/office/powerpoint/2010/main" val="347271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D2B4A-B61B-482D-8942-75A7D4EE7FA7}"/>
              </a:ext>
            </a:extLst>
          </p:cNvPr>
          <p:cNvSpPr txBox="1"/>
          <p:nvPr/>
        </p:nvSpPr>
        <p:spPr>
          <a:xfrm>
            <a:off x="0" y="1179513"/>
            <a:ext cx="9144000" cy="512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Preliminary Investigations 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Two designs </a:t>
            </a:r>
          </a:p>
          <a:p>
            <a:pPr marL="1257300" lvl="2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one with optimized field quality </a:t>
            </a:r>
          </a:p>
          <a:p>
            <a:pPr marL="1257300" lvl="2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other the way it would be for the desired margin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Need better computation on field margin </a:t>
            </a:r>
          </a:p>
          <a:p>
            <a:pPr marL="1257300" lvl="2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one with the linear fit as </a:t>
            </a:r>
            <a:r>
              <a:rPr lang="en-US" sz="2400" b="1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Vittorio Marinozzi did – based on his file (used correctly? free to share files)</a:t>
            </a:r>
          </a:p>
          <a:p>
            <a:pPr marL="1257300" lvl="2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Comparisons should have the same parameters, same way of computing margin, etc., etc.</a:t>
            </a:r>
            <a:endParaRPr lang="en-US" sz="2400" b="1" dirty="0">
              <a:solidFill>
                <a:srgbClr val="C00000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62626"/>
                </a:solidFill>
                <a:latin typeface="Segoe UI" panose="020B0502040204020203" pitchFamily="34" charset="0"/>
              </a:rPr>
              <a:t>Should be ready in time for inclusion for Paolo’s presentation at the annual collaboration meeting</a:t>
            </a:r>
            <a:endParaRPr lang="en-US" sz="2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75848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3C50077B73F4081A727CE26F7297D" ma:contentTypeVersion="13" ma:contentTypeDescription="Create a new document." ma:contentTypeScope="" ma:versionID="2887ed5c8769778c2c9042043abc1fa2">
  <xsd:schema xmlns:xsd="http://www.w3.org/2001/XMLSchema" xmlns:xs="http://www.w3.org/2001/XMLSchema" xmlns:p="http://schemas.microsoft.com/office/2006/metadata/properties" xmlns:ns3="d198decf-2ff7-46b8-bd1c-477e40bd1f45" xmlns:ns4="c66da833-743e-4877-8ff4-bd7d31564978" targetNamespace="http://schemas.microsoft.com/office/2006/metadata/properties" ma:root="true" ma:fieldsID="f00ec8ca4b46bd8ce83f223f5c0d66ee" ns3:_="" ns4:_="">
    <xsd:import namespace="d198decf-2ff7-46b8-bd1c-477e40bd1f45"/>
    <xsd:import namespace="c66da833-743e-4877-8ff4-bd7d315649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decf-2ff7-46b8-bd1c-477e40bd1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833-743e-4877-8ff4-bd7d31564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F963C1-EB31-40CB-9825-1E716C44F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8decf-2ff7-46b8-bd1c-477e40bd1f45"/>
    <ds:schemaRef ds:uri="c66da833-743e-4877-8ff4-bd7d31564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4100ED-6B9B-4C1F-9DD1-C3B276AF89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CC40B-FD58-479D-8EA0-E82E0E3F87F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66da833-743e-4877-8ff4-bd7d31564978"/>
    <ds:schemaRef ds:uri="http://schemas.openxmlformats.org/package/2006/metadata/core-properties"/>
    <ds:schemaRef ds:uri="http://schemas.microsoft.com/office/2006/documentManagement/types"/>
    <ds:schemaRef ds:uri="d198decf-2ff7-46b8-bd1c-477e40bd1f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64726</TotalTime>
  <Words>337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Franklin Gothic Book</vt:lpstr>
      <vt:lpstr>Franklin Gothic Medium</vt:lpstr>
      <vt:lpstr>Segoe UI</vt:lpstr>
      <vt:lpstr>ATAP No Footer</vt:lpstr>
      <vt:lpstr>1_ATAP No Footer</vt:lpstr>
      <vt:lpstr>PowerPoint Presentation</vt:lpstr>
      <vt:lpstr>Contents</vt:lpstr>
      <vt:lpstr>Desired Design Type</vt:lpstr>
      <vt:lpstr>Desired Design Type</vt:lpstr>
      <vt:lpstr>Desired Design Type</vt:lpstr>
      <vt:lpstr>Optimized Field Quality Design</vt:lpstr>
      <vt:lpstr>Optimized Field Quality Design</vt:lpstr>
      <vt:lpstr>Optimized Field Quality Design</vt:lpstr>
      <vt:lpstr>Summary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Gupta, Ramesh C</cp:lastModifiedBy>
  <cp:revision>793</cp:revision>
  <cp:lastPrinted>2019-05-15T18:36:20Z</cp:lastPrinted>
  <dcterms:created xsi:type="dcterms:W3CDTF">2015-07-10T17:44:33Z</dcterms:created>
  <dcterms:modified xsi:type="dcterms:W3CDTF">2021-02-23T15:49:01Z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0x010100AE93C50077B73F4081A727CE26F7297D</vt:lpwstr>
  </property>
</Properties>
</file>