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2" r:id="rId2"/>
    <p:sldId id="265" r:id="rId3"/>
    <p:sldId id="264" r:id="rId4"/>
    <p:sldId id="256" r:id="rId5"/>
    <p:sldId id="258" r:id="rId6"/>
    <p:sldId id="268" r:id="rId7"/>
    <p:sldId id="263" r:id="rId8"/>
    <p:sldId id="269" r:id="rId9"/>
    <p:sldId id="270" r:id="rId10"/>
    <p:sldId id="271" r:id="rId11"/>
    <p:sldId id="266" r:id="rId12"/>
    <p:sldId id="267" r:id="rId13"/>
    <p:sldId id="272" r:id="rId14"/>
    <p:sldId id="259" r:id="rId15"/>
    <p:sldId id="257" r:id="rId16"/>
    <p:sldId id="260"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2" autoAdjust="0"/>
    <p:restoredTop sz="94660"/>
  </p:normalViewPr>
  <p:slideViewPr>
    <p:cSldViewPr snapToGrid="0">
      <p:cViewPr varScale="1">
        <p:scale>
          <a:sx n="109" d="100"/>
          <a:sy n="109" d="100"/>
        </p:scale>
        <p:origin x="108" y="1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7896F-FB73-4313-8122-C643DB2E570D}"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2497C-C973-4180-9398-DDAD18408465}" type="slidenum">
              <a:rPr lang="en-US" smtClean="0"/>
              <a:t>‹#›</a:t>
            </a:fld>
            <a:endParaRPr lang="en-US"/>
          </a:p>
        </p:txBody>
      </p:sp>
    </p:spTree>
    <p:extLst>
      <p:ext uri="{BB962C8B-B14F-4D97-AF65-F5344CB8AC3E}">
        <p14:creationId xmlns:p14="http://schemas.microsoft.com/office/powerpoint/2010/main" val="278704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41796E-B2A7-488C-9F14-C7B4573F74C4}" type="datetime1">
              <a:rPr lang="en-US" smtClean="0"/>
              <a:t>3/15/2021</a:t>
            </a:fld>
            <a:endParaRPr lang="en-US"/>
          </a:p>
        </p:txBody>
      </p:sp>
      <p:sp>
        <p:nvSpPr>
          <p:cNvPr id="5" name="Footer Placeholder 4"/>
          <p:cNvSpPr>
            <a:spLocks noGrp="1"/>
          </p:cNvSpPr>
          <p:nvPr>
            <p:ph type="ftr" sz="quarter" idx="11"/>
          </p:nvPr>
        </p:nvSpPr>
        <p:spPr/>
        <p:txBody>
          <a:bodyPr/>
          <a:lstStyle/>
          <a:p>
            <a:r>
              <a:rPr lang="en-US" smtClean="0"/>
              <a:t>2021_03_16_RNC_EIC_group_meeting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95159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56FE-51BF-4634-B8E4-E032D6452E46}" type="datetime1">
              <a:rPr lang="en-US" smtClean="0"/>
              <a:t>3/15/2021</a:t>
            </a:fld>
            <a:endParaRPr lang="en-US"/>
          </a:p>
        </p:txBody>
      </p:sp>
      <p:sp>
        <p:nvSpPr>
          <p:cNvPr id="5" name="Footer Placeholder 4"/>
          <p:cNvSpPr>
            <a:spLocks noGrp="1"/>
          </p:cNvSpPr>
          <p:nvPr>
            <p:ph type="ftr" sz="quarter" idx="11"/>
          </p:nvPr>
        </p:nvSpPr>
        <p:spPr/>
        <p:txBody>
          <a:bodyPr/>
          <a:lstStyle/>
          <a:p>
            <a:r>
              <a:rPr lang="en-US" smtClean="0"/>
              <a:t>2021_03_16_RNC_EIC_group_meeting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15245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53CA6-4A01-4608-BD7A-5A35B8BE1257}" type="datetime1">
              <a:rPr lang="en-US" smtClean="0"/>
              <a:t>3/15/2021</a:t>
            </a:fld>
            <a:endParaRPr lang="en-US"/>
          </a:p>
        </p:txBody>
      </p:sp>
      <p:sp>
        <p:nvSpPr>
          <p:cNvPr id="5" name="Footer Placeholder 4"/>
          <p:cNvSpPr>
            <a:spLocks noGrp="1"/>
          </p:cNvSpPr>
          <p:nvPr>
            <p:ph type="ftr" sz="quarter" idx="11"/>
          </p:nvPr>
        </p:nvSpPr>
        <p:spPr/>
        <p:txBody>
          <a:bodyPr/>
          <a:lstStyle/>
          <a:p>
            <a:r>
              <a:rPr lang="en-US" smtClean="0"/>
              <a:t>2021_03_16_RNC_EIC_group_meeting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80514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4D43C-0EC5-421D-A26F-960573F485BF}" type="datetime1">
              <a:rPr lang="en-US" smtClean="0"/>
              <a:t>3/15/2021</a:t>
            </a:fld>
            <a:endParaRPr lang="en-US"/>
          </a:p>
        </p:txBody>
      </p:sp>
      <p:sp>
        <p:nvSpPr>
          <p:cNvPr id="5" name="Footer Placeholder 4"/>
          <p:cNvSpPr>
            <a:spLocks noGrp="1"/>
          </p:cNvSpPr>
          <p:nvPr>
            <p:ph type="ftr" sz="quarter" idx="11"/>
          </p:nvPr>
        </p:nvSpPr>
        <p:spPr/>
        <p:txBody>
          <a:bodyPr/>
          <a:lstStyle/>
          <a:p>
            <a:r>
              <a:rPr lang="en-US" smtClean="0"/>
              <a:t>2021_03_16_RNC_EIC_group_meeting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28402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895A85-4221-4187-8401-BE8E1015E026}" type="datetime1">
              <a:rPr lang="en-US" smtClean="0"/>
              <a:t>3/15/2021</a:t>
            </a:fld>
            <a:endParaRPr lang="en-US"/>
          </a:p>
        </p:txBody>
      </p:sp>
      <p:sp>
        <p:nvSpPr>
          <p:cNvPr id="5" name="Footer Placeholder 4"/>
          <p:cNvSpPr>
            <a:spLocks noGrp="1"/>
          </p:cNvSpPr>
          <p:nvPr>
            <p:ph type="ftr" sz="quarter" idx="11"/>
          </p:nvPr>
        </p:nvSpPr>
        <p:spPr/>
        <p:txBody>
          <a:bodyPr/>
          <a:lstStyle/>
          <a:p>
            <a:r>
              <a:rPr lang="en-US" smtClean="0"/>
              <a:t>2021_03_16_RNC_EIC_group_meeting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19684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1B127-B3E4-4DED-9615-07FE89353631}" type="datetime1">
              <a:rPr lang="en-US" smtClean="0"/>
              <a:t>3/15/2021</a:t>
            </a:fld>
            <a:endParaRPr lang="en-US"/>
          </a:p>
        </p:txBody>
      </p:sp>
      <p:sp>
        <p:nvSpPr>
          <p:cNvPr id="6" name="Footer Placeholder 5"/>
          <p:cNvSpPr>
            <a:spLocks noGrp="1"/>
          </p:cNvSpPr>
          <p:nvPr>
            <p:ph type="ftr" sz="quarter" idx="11"/>
          </p:nvPr>
        </p:nvSpPr>
        <p:spPr/>
        <p:txBody>
          <a:bodyPr/>
          <a:lstStyle/>
          <a:p>
            <a:r>
              <a:rPr lang="en-US" smtClean="0"/>
              <a:t>2021_03_16_RNC_EIC_group_meeting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29915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0B48C-593C-49F7-9393-19513EF3B3D6}" type="datetime1">
              <a:rPr lang="en-US" smtClean="0"/>
              <a:t>3/15/2021</a:t>
            </a:fld>
            <a:endParaRPr lang="en-US"/>
          </a:p>
        </p:txBody>
      </p:sp>
      <p:sp>
        <p:nvSpPr>
          <p:cNvPr id="8" name="Footer Placeholder 7"/>
          <p:cNvSpPr>
            <a:spLocks noGrp="1"/>
          </p:cNvSpPr>
          <p:nvPr>
            <p:ph type="ftr" sz="quarter" idx="11"/>
          </p:nvPr>
        </p:nvSpPr>
        <p:spPr/>
        <p:txBody>
          <a:bodyPr/>
          <a:lstStyle/>
          <a:p>
            <a:r>
              <a:rPr lang="en-US" smtClean="0"/>
              <a:t>2021_03_16_RNC_EIC_group_meeting - LG</a:t>
            </a:r>
            <a:endParaRPr lang="en-US"/>
          </a:p>
        </p:txBody>
      </p:sp>
      <p:sp>
        <p:nvSpPr>
          <p:cNvPr id="9" name="Slide Number Placeholder 8"/>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420454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7AD628-CC30-4A27-A15E-949C2A13616E}" type="datetime1">
              <a:rPr lang="en-US" smtClean="0"/>
              <a:t>3/15/2021</a:t>
            </a:fld>
            <a:endParaRPr lang="en-US"/>
          </a:p>
        </p:txBody>
      </p:sp>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08817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C2703-3339-4F16-BCED-C9FB167E03BF}" type="datetime1">
              <a:rPr lang="en-US" smtClean="0"/>
              <a:t>3/15/2021</a:t>
            </a:fld>
            <a:endParaRPr lang="en-US"/>
          </a:p>
        </p:txBody>
      </p:sp>
      <p:sp>
        <p:nvSpPr>
          <p:cNvPr id="3" name="Footer Placeholder 2"/>
          <p:cNvSpPr>
            <a:spLocks noGrp="1"/>
          </p:cNvSpPr>
          <p:nvPr>
            <p:ph type="ftr" sz="quarter" idx="11"/>
          </p:nvPr>
        </p:nvSpPr>
        <p:spPr/>
        <p:txBody>
          <a:bodyPr/>
          <a:lstStyle/>
          <a:p>
            <a:r>
              <a:rPr lang="en-US" smtClean="0"/>
              <a:t>2021_03_16_RNC_EIC_group_meeting - LG</a:t>
            </a:r>
            <a:endParaRPr lang="en-US"/>
          </a:p>
        </p:txBody>
      </p:sp>
      <p:sp>
        <p:nvSpPr>
          <p:cNvPr id="4" name="Slide Number Placeholder 3"/>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5489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ADFE0F-70B2-4392-86AC-81A24C15F5C6}" type="datetime1">
              <a:rPr lang="en-US" smtClean="0"/>
              <a:t>3/15/2021</a:t>
            </a:fld>
            <a:endParaRPr lang="en-US"/>
          </a:p>
        </p:txBody>
      </p:sp>
      <p:sp>
        <p:nvSpPr>
          <p:cNvPr id="6" name="Footer Placeholder 5"/>
          <p:cNvSpPr>
            <a:spLocks noGrp="1"/>
          </p:cNvSpPr>
          <p:nvPr>
            <p:ph type="ftr" sz="quarter" idx="11"/>
          </p:nvPr>
        </p:nvSpPr>
        <p:spPr/>
        <p:txBody>
          <a:bodyPr/>
          <a:lstStyle/>
          <a:p>
            <a:r>
              <a:rPr lang="en-US" smtClean="0"/>
              <a:t>2021_03_16_RNC_EIC_group_meeting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55274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9A494D-15D2-44A8-A5B3-A946B66EE581}" type="datetime1">
              <a:rPr lang="en-US" smtClean="0"/>
              <a:t>3/15/2021</a:t>
            </a:fld>
            <a:endParaRPr lang="en-US"/>
          </a:p>
        </p:txBody>
      </p:sp>
      <p:sp>
        <p:nvSpPr>
          <p:cNvPr id="6" name="Footer Placeholder 5"/>
          <p:cNvSpPr>
            <a:spLocks noGrp="1"/>
          </p:cNvSpPr>
          <p:nvPr>
            <p:ph type="ftr" sz="quarter" idx="11"/>
          </p:nvPr>
        </p:nvSpPr>
        <p:spPr/>
        <p:txBody>
          <a:bodyPr/>
          <a:lstStyle/>
          <a:p>
            <a:r>
              <a:rPr lang="en-US" smtClean="0"/>
              <a:t>2021_03_16_RNC_EIC_group_meeting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83978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3C987-A49B-4A11-9782-0B8D23BC97A5}" type="datetime1">
              <a:rPr lang="en-US" smtClean="0"/>
              <a:t>3/15/2021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2021_03_16_RNC_EIC_group_meeting - LG</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B1EBA-099B-46EE-A009-F4CB3582751C}" type="slidenum">
              <a:rPr lang="en-US" smtClean="0"/>
              <a:t>‹#›</a:t>
            </a:fld>
            <a:endParaRPr lang="en-US"/>
          </a:p>
        </p:txBody>
      </p:sp>
    </p:spTree>
    <p:extLst>
      <p:ext uri="{BB962C8B-B14F-4D97-AF65-F5344CB8AC3E}">
        <p14:creationId xmlns:p14="http://schemas.microsoft.com/office/powerpoint/2010/main" val="117069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lice-its3-wp2@cern.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alice-its3-wp4@cern.c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ndico.jlab.org/event/348/sessions/1224/attachments/4665/5789/open-mic.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iki.bnl.gov/conferences/images/6/6d/ERD25-Report-FY21Proposal-Jun20.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drive/folders/1vHzNspd6sjdDTsvOOY0AntAkASeeXgZo?usp=shari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a:t>
            </a:fld>
            <a:endParaRPr lang="en-US"/>
          </a:p>
        </p:txBody>
      </p:sp>
      <p:sp>
        <p:nvSpPr>
          <p:cNvPr id="6" name="TextBox 5"/>
          <p:cNvSpPr txBox="1"/>
          <p:nvPr/>
        </p:nvSpPr>
        <p:spPr>
          <a:xfrm>
            <a:off x="3864594" y="1252330"/>
            <a:ext cx="3919471" cy="584775"/>
          </a:xfrm>
          <a:prstGeom prst="rect">
            <a:avLst/>
          </a:prstGeom>
          <a:noFill/>
        </p:spPr>
        <p:txBody>
          <a:bodyPr wrap="none" rtlCol="0">
            <a:spAutoFit/>
          </a:bodyPr>
          <a:lstStyle/>
          <a:p>
            <a:r>
              <a:rPr lang="en-US" sz="3200" u="sng" dirty="0" smtClean="0"/>
              <a:t>EIC Silicon Consortium</a:t>
            </a:r>
            <a:endParaRPr lang="en-US" sz="3200" u="sng" dirty="0"/>
          </a:p>
        </p:txBody>
      </p:sp>
      <p:sp>
        <p:nvSpPr>
          <p:cNvPr id="7" name="TextBox 6"/>
          <p:cNvSpPr txBox="1"/>
          <p:nvPr/>
        </p:nvSpPr>
        <p:spPr>
          <a:xfrm>
            <a:off x="4692834" y="2782956"/>
            <a:ext cx="2320122"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Tracking needs</a:t>
            </a:r>
          </a:p>
          <a:p>
            <a:pPr marL="285750" indent="-285750">
              <a:buFont typeface="Arial" panose="020B0604020202020204" pitchFamily="34" charset="0"/>
              <a:buChar char="•"/>
            </a:pPr>
            <a:r>
              <a:rPr lang="en-US" sz="2400" dirty="0" smtClean="0"/>
              <a:t>Membership</a:t>
            </a:r>
          </a:p>
          <a:p>
            <a:pPr marL="285750" indent="-285750">
              <a:buFont typeface="Arial" panose="020B0604020202020204" pitchFamily="34" charset="0"/>
              <a:buChar char="•"/>
            </a:pPr>
            <a:r>
              <a:rPr lang="en-US" sz="2400" dirty="0" smtClean="0"/>
              <a:t>Current Status</a:t>
            </a:r>
          </a:p>
          <a:p>
            <a:pPr marL="285750" indent="-285750">
              <a:buFont typeface="Arial" panose="020B0604020202020204" pitchFamily="34" charset="0"/>
              <a:buChar char="•"/>
            </a:pPr>
            <a:r>
              <a:rPr lang="en-US" sz="2400" dirty="0" smtClean="0"/>
              <a:t>Plans</a:t>
            </a:r>
            <a:endParaRPr lang="en-US" sz="2400" dirty="0"/>
          </a:p>
        </p:txBody>
      </p:sp>
    </p:spTree>
    <p:extLst>
      <p:ext uri="{BB962C8B-B14F-4D97-AF65-F5344CB8AC3E}">
        <p14:creationId xmlns:p14="http://schemas.microsoft.com/office/powerpoint/2010/main" val="2506512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10</a:t>
            </a:fld>
            <a:endParaRPr lang="en-US"/>
          </a:p>
        </p:txBody>
      </p:sp>
      <p:sp>
        <p:nvSpPr>
          <p:cNvPr id="6" name="TextBox 5"/>
          <p:cNvSpPr txBox="1"/>
          <p:nvPr/>
        </p:nvSpPr>
        <p:spPr>
          <a:xfrm>
            <a:off x="5664503" y="3094382"/>
            <a:ext cx="862993" cy="369332"/>
          </a:xfrm>
          <a:prstGeom prst="rect">
            <a:avLst/>
          </a:prstGeom>
          <a:noFill/>
        </p:spPr>
        <p:txBody>
          <a:bodyPr wrap="none" rtlCol="0">
            <a:spAutoFit/>
          </a:bodyPr>
          <a:lstStyle/>
          <a:p>
            <a:r>
              <a:rPr lang="en-US" dirty="0" smtClean="0"/>
              <a:t>Backup</a:t>
            </a:r>
            <a:endParaRPr lang="en-US" dirty="0"/>
          </a:p>
        </p:txBody>
      </p:sp>
    </p:spTree>
    <p:extLst>
      <p:ext uri="{BB962C8B-B14F-4D97-AF65-F5344CB8AC3E}">
        <p14:creationId xmlns:p14="http://schemas.microsoft.com/office/powerpoint/2010/main" val="1059233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7300" y="646631"/>
            <a:ext cx="9704686" cy="923330"/>
          </a:xfrm>
          <a:prstGeom prst="rect">
            <a:avLst/>
          </a:prstGeom>
          <a:noFill/>
          <a:ln w="12700">
            <a:solidFill>
              <a:schemeClr val="tx1"/>
            </a:solidFill>
          </a:ln>
        </p:spPr>
        <p:txBody>
          <a:bodyPr wrap="square" rtlCol="0">
            <a:spAutoFit/>
          </a:bodyPr>
          <a:lstStyle/>
          <a:p>
            <a:r>
              <a:rPr lang="en-US" dirty="0" smtClean="0"/>
              <a:t>As part of the YR exercise, detector concepts were developed and optimized for EIC tracking.</a:t>
            </a:r>
          </a:p>
          <a:p>
            <a:r>
              <a:rPr lang="en-US" dirty="0" smtClean="0"/>
              <a:t>These concepts drive the direction that is needed to move forward in sensor and detector development to realize these concepts. Conceptual layouts are presented below</a:t>
            </a:r>
            <a:endParaRPr lang="en-US" dirty="0"/>
          </a:p>
        </p:txBody>
      </p:sp>
      <p:sp>
        <p:nvSpPr>
          <p:cNvPr id="5" name="TextBox 4"/>
          <p:cNvSpPr txBox="1"/>
          <p:nvPr/>
        </p:nvSpPr>
        <p:spPr>
          <a:xfrm>
            <a:off x="1057983" y="1573384"/>
            <a:ext cx="10156641" cy="2031325"/>
          </a:xfrm>
          <a:prstGeom prst="rect">
            <a:avLst/>
          </a:prstGeom>
          <a:noFill/>
        </p:spPr>
        <p:txBody>
          <a:bodyPr wrap="square" rtlCol="0">
            <a:spAutoFit/>
          </a:bodyPr>
          <a:lstStyle/>
          <a:p>
            <a:r>
              <a:rPr lang="en-US" b="1" u="sng" dirty="0" err="1" smtClean="0"/>
              <a:t>Vertexing</a:t>
            </a:r>
            <a:r>
              <a:rPr lang="en-US" b="1" u="sng" dirty="0" smtClean="0"/>
              <a:t> inner layers </a:t>
            </a:r>
            <a:r>
              <a:rPr lang="en-US" dirty="0" smtClean="0"/>
              <a:t>are based on the ITS3 development at CERN</a:t>
            </a:r>
          </a:p>
          <a:p>
            <a:r>
              <a:rPr lang="en-US" dirty="0" smtClean="0"/>
              <a:t>BUT – the length of the inner staves and the diameters at which these layers sit are markedly different from the ITS3 base design</a:t>
            </a:r>
          </a:p>
          <a:p>
            <a:r>
              <a:rPr lang="en-US" dirty="0" smtClean="0"/>
              <a:t>ITS3 length = 30 cm. This is set by the length of stitched sensors on a 12” wafer.</a:t>
            </a:r>
          </a:p>
          <a:p>
            <a:r>
              <a:rPr lang="en-US" dirty="0" smtClean="0"/>
              <a:t>EIC length (hybrid) = 42 cm</a:t>
            </a:r>
          </a:p>
          <a:p>
            <a:r>
              <a:rPr lang="en-US" dirty="0" smtClean="0"/>
              <a:t>ITS3 radii = 18 mm, 24 mm, 30 mm – these radii are set by the integer width of rows of stitched sensors.</a:t>
            </a:r>
          </a:p>
          <a:p>
            <a:r>
              <a:rPr lang="en-US" dirty="0" smtClean="0"/>
              <a:t>EIC radii = 36.4 mm and 44.5 mm</a:t>
            </a:r>
            <a:endParaRPr lang="en-US" dirty="0"/>
          </a:p>
        </p:txBody>
      </p:sp>
      <p:pic>
        <p:nvPicPr>
          <p:cNvPr id="6" name="Picture 5"/>
          <p:cNvPicPr>
            <a:picLocks noChangeAspect="1"/>
          </p:cNvPicPr>
          <p:nvPr/>
        </p:nvPicPr>
        <p:blipFill>
          <a:blip r:embed="rId2"/>
          <a:stretch>
            <a:fillRect/>
          </a:stretch>
        </p:blipFill>
        <p:spPr>
          <a:xfrm>
            <a:off x="1378384" y="3551722"/>
            <a:ext cx="3326143" cy="2765950"/>
          </a:xfrm>
          <a:prstGeom prst="rect">
            <a:avLst/>
          </a:prstGeom>
        </p:spPr>
      </p:pic>
      <p:sp>
        <p:nvSpPr>
          <p:cNvPr id="7" name="TextBox 6"/>
          <p:cNvSpPr txBox="1"/>
          <p:nvPr/>
        </p:nvSpPr>
        <p:spPr>
          <a:xfrm>
            <a:off x="6771095" y="3347446"/>
            <a:ext cx="4190891" cy="369332"/>
          </a:xfrm>
          <a:prstGeom prst="rect">
            <a:avLst/>
          </a:prstGeom>
          <a:noFill/>
        </p:spPr>
        <p:txBody>
          <a:bodyPr wrap="none" rtlCol="0">
            <a:spAutoFit/>
          </a:bodyPr>
          <a:lstStyle/>
          <a:p>
            <a:r>
              <a:rPr lang="en-US" dirty="0" smtClean="0"/>
              <a:t>EIC strawman design (modification of ITS3)</a:t>
            </a:r>
            <a:endParaRPr lang="en-US" dirty="0"/>
          </a:p>
        </p:txBody>
      </p:sp>
      <p:grpSp>
        <p:nvGrpSpPr>
          <p:cNvPr id="22" name="Group 21"/>
          <p:cNvGrpSpPr/>
          <p:nvPr/>
        </p:nvGrpSpPr>
        <p:grpSpPr>
          <a:xfrm>
            <a:off x="6204315" y="3735487"/>
            <a:ext cx="1908803" cy="1941236"/>
            <a:chOff x="7101131" y="3938954"/>
            <a:chExt cx="1908803" cy="1941236"/>
          </a:xfrm>
        </p:grpSpPr>
        <p:sp>
          <p:nvSpPr>
            <p:cNvPr id="8" name="Oval 7"/>
            <p:cNvSpPr/>
            <p:nvPr/>
          </p:nvSpPr>
          <p:spPr>
            <a:xfrm>
              <a:off x="7594810" y="4511544"/>
              <a:ext cx="914400" cy="914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a:off x="7587762" y="4492869"/>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7423953" y="4342380"/>
              <a:ext cx="1256113" cy="1252728"/>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101131" y="4057298"/>
              <a:ext cx="1901755" cy="1822892"/>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9" idx="0"/>
            </p:cNvCxnSpPr>
            <p:nvPr/>
          </p:nvCxnSpPr>
          <p:spPr>
            <a:xfrm flipV="1">
              <a:off x="8044962" y="3938954"/>
              <a:ext cx="7047" cy="553915"/>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584066" y="5152292"/>
              <a:ext cx="425868" cy="273652"/>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135732" y="5300584"/>
              <a:ext cx="465699" cy="313199"/>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8774256" y="4367505"/>
            <a:ext cx="2440368" cy="93865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057983" y="6317672"/>
            <a:ext cx="2672270" cy="369332"/>
          </a:xfrm>
          <a:prstGeom prst="rect">
            <a:avLst/>
          </a:prstGeom>
          <a:noFill/>
        </p:spPr>
        <p:txBody>
          <a:bodyPr wrap="none" rtlCol="0">
            <a:spAutoFit/>
          </a:bodyPr>
          <a:lstStyle/>
          <a:p>
            <a:r>
              <a:rPr lang="en-US" dirty="0" smtClean="0"/>
              <a:t>Services exit from one end</a:t>
            </a:r>
            <a:endParaRPr lang="en-US" dirty="0"/>
          </a:p>
        </p:txBody>
      </p:sp>
      <p:cxnSp>
        <p:nvCxnSpPr>
          <p:cNvPr id="26" name="Straight Connector 25"/>
          <p:cNvCxnSpPr>
            <a:stCxn id="23" idx="0"/>
            <a:endCxn id="23" idx="2"/>
          </p:cNvCxnSpPr>
          <p:nvPr/>
        </p:nvCxnSpPr>
        <p:spPr>
          <a:xfrm>
            <a:off x="9994440" y="4367505"/>
            <a:ext cx="0" cy="9386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8219202" y="3982915"/>
            <a:ext cx="546729" cy="571500"/>
          </a:xfrm>
          <a:custGeom>
            <a:avLst/>
            <a:gdLst>
              <a:gd name="connsiteX0" fmla="*/ 546729 w 546729"/>
              <a:gd name="connsiteY0" fmla="*/ 571500 h 571500"/>
              <a:gd name="connsiteX1" fmla="*/ 27983 w 546729"/>
              <a:gd name="connsiteY1" fmla="*/ 263770 h 571500"/>
              <a:gd name="connsiteX2" fmla="*/ 115906 w 546729"/>
              <a:gd name="connsiteY2" fmla="*/ 0 h 571500"/>
            </a:gdLst>
            <a:ahLst/>
            <a:cxnLst>
              <a:cxn ang="0">
                <a:pos x="connsiteX0" y="connsiteY0"/>
              </a:cxn>
              <a:cxn ang="0">
                <a:pos x="connsiteX1" y="connsiteY1"/>
              </a:cxn>
              <a:cxn ang="0">
                <a:pos x="connsiteX2" y="connsiteY2"/>
              </a:cxn>
            </a:cxnLst>
            <a:rect l="l" t="t" r="r" b="b"/>
            <a:pathLst>
              <a:path w="546729" h="571500">
                <a:moveTo>
                  <a:pt x="546729" y="571500"/>
                </a:moveTo>
                <a:cubicBezTo>
                  <a:pt x="323258" y="465260"/>
                  <a:pt x="99787" y="359020"/>
                  <a:pt x="27983" y="263770"/>
                </a:cubicBezTo>
                <a:cubicBezTo>
                  <a:pt x="-43821" y="168520"/>
                  <a:pt x="36042" y="84260"/>
                  <a:pt x="115906" y="0"/>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1227777" y="3982915"/>
            <a:ext cx="589085" cy="650631"/>
          </a:xfrm>
          <a:custGeom>
            <a:avLst/>
            <a:gdLst>
              <a:gd name="connsiteX0" fmla="*/ 0 w 589085"/>
              <a:gd name="connsiteY0" fmla="*/ 650631 h 650631"/>
              <a:gd name="connsiteX1" fmla="*/ 386861 w 589085"/>
              <a:gd name="connsiteY1" fmla="*/ 395654 h 650631"/>
              <a:gd name="connsiteX2" fmla="*/ 589085 w 589085"/>
              <a:gd name="connsiteY2" fmla="*/ 0 h 650631"/>
            </a:gdLst>
            <a:ahLst/>
            <a:cxnLst>
              <a:cxn ang="0">
                <a:pos x="connsiteX0" y="connsiteY0"/>
              </a:cxn>
              <a:cxn ang="0">
                <a:pos x="connsiteX1" y="connsiteY1"/>
              </a:cxn>
              <a:cxn ang="0">
                <a:pos x="connsiteX2" y="connsiteY2"/>
              </a:cxn>
            </a:cxnLst>
            <a:rect l="l" t="t" r="r" b="b"/>
            <a:pathLst>
              <a:path w="589085" h="650631">
                <a:moveTo>
                  <a:pt x="0" y="650631"/>
                </a:moveTo>
                <a:cubicBezTo>
                  <a:pt x="144340" y="577361"/>
                  <a:pt x="288680" y="504092"/>
                  <a:pt x="386861" y="395654"/>
                </a:cubicBezTo>
                <a:cubicBezTo>
                  <a:pt x="485042" y="287216"/>
                  <a:pt x="568570" y="106973"/>
                  <a:pt x="589085" y="0"/>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81295" y="5691101"/>
            <a:ext cx="4251357" cy="923330"/>
          </a:xfrm>
          <a:prstGeom prst="rect">
            <a:avLst/>
          </a:prstGeom>
          <a:noFill/>
        </p:spPr>
        <p:txBody>
          <a:bodyPr wrap="none" rtlCol="0">
            <a:spAutoFit/>
          </a:bodyPr>
          <a:lstStyle/>
          <a:p>
            <a:r>
              <a:rPr lang="en-US" dirty="0" smtClean="0"/>
              <a:t>Reach larger radii by using 3 bent sections</a:t>
            </a:r>
          </a:p>
          <a:p>
            <a:r>
              <a:rPr lang="en-US" dirty="0" smtClean="0"/>
              <a:t>Services exit from both sides of inner layers</a:t>
            </a:r>
          </a:p>
          <a:p>
            <a:r>
              <a:rPr lang="en-US" dirty="0" smtClean="0"/>
              <a:t>Engineering work needs to begin</a:t>
            </a:r>
            <a:endParaRPr lang="en-US" dirty="0"/>
          </a:p>
        </p:txBody>
      </p:sp>
      <p:sp>
        <p:nvSpPr>
          <p:cNvPr id="2" name="Footer Placeholder 1"/>
          <p:cNvSpPr>
            <a:spLocks noGrp="1"/>
          </p:cNvSpPr>
          <p:nvPr>
            <p:ph type="ftr" sz="quarter" idx="11"/>
          </p:nvPr>
        </p:nvSpPr>
        <p:spPr/>
        <p:txBody>
          <a:bodyPr/>
          <a:lstStyle/>
          <a:p>
            <a:r>
              <a:rPr lang="en-US" smtClean="0"/>
              <a:t>2021_03_16_RNC_EIC_group_meeting - LG</a:t>
            </a:r>
            <a:endParaRPr lang="en-US"/>
          </a:p>
        </p:txBody>
      </p:sp>
      <p:sp>
        <p:nvSpPr>
          <p:cNvPr id="3" name="Slide Number Placeholder 2"/>
          <p:cNvSpPr>
            <a:spLocks noGrp="1"/>
          </p:cNvSpPr>
          <p:nvPr>
            <p:ph type="sldNum" sz="quarter" idx="12"/>
          </p:nvPr>
        </p:nvSpPr>
        <p:spPr/>
        <p:txBody>
          <a:bodyPr/>
          <a:lstStyle/>
          <a:p>
            <a:fld id="{3892BB02-5AF3-4C17-9BD0-944A8055CF5A}" type="slidenum">
              <a:rPr lang="en-US" smtClean="0"/>
              <a:t>11</a:t>
            </a:fld>
            <a:endParaRPr lang="en-US"/>
          </a:p>
        </p:txBody>
      </p:sp>
      <p:sp>
        <p:nvSpPr>
          <p:cNvPr id="10" name="TextBox 9"/>
          <p:cNvSpPr txBox="1"/>
          <p:nvPr/>
        </p:nvSpPr>
        <p:spPr>
          <a:xfrm>
            <a:off x="3551265" y="83458"/>
            <a:ext cx="5089470" cy="461665"/>
          </a:xfrm>
          <a:prstGeom prst="rect">
            <a:avLst/>
          </a:prstGeom>
          <a:noFill/>
        </p:spPr>
        <p:txBody>
          <a:bodyPr wrap="none" rtlCol="0">
            <a:spAutoFit/>
          </a:bodyPr>
          <a:lstStyle/>
          <a:p>
            <a:r>
              <a:rPr lang="en-US" sz="2400" u="sng" dirty="0" smtClean="0"/>
              <a:t>Yellow Report driven detector concepts</a:t>
            </a:r>
            <a:endParaRPr lang="en-US" sz="2400" u="sng" dirty="0"/>
          </a:p>
        </p:txBody>
      </p:sp>
    </p:spTree>
    <p:extLst>
      <p:ext uri="{BB962C8B-B14F-4D97-AF65-F5344CB8AC3E}">
        <p14:creationId xmlns:p14="http://schemas.microsoft.com/office/powerpoint/2010/main" val="2761576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562" y="1794586"/>
            <a:ext cx="10700238" cy="646331"/>
          </a:xfrm>
          <a:prstGeom prst="rect">
            <a:avLst/>
          </a:prstGeom>
          <a:noFill/>
        </p:spPr>
        <p:txBody>
          <a:bodyPr wrap="square" rtlCol="0">
            <a:spAutoFit/>
          </a:bodyPr>
          <a:lstStyle/>
          <a:p>
            <a:r>
              <a:rPr lang="en-US" b="1" dirty="0" smtClean="0"/>
              <a:t>Staves</a:t>
            </a:r>
            <a:r>
              <a:rPr lang="en-US" dirty="0" smtClean="0"/>
              <a:t> – Use shorter lengths of stitched sensors to form staves. Power and signal will need to be propagated along the stave with flex PCBs over the stave length.</a:t>
            </a:r>
            <a:endParaRPr lang="en-US" dirty="0"/>
          </a:p>
        </p:txBody>
      </p:sp>
      <p:sp>
        <p:nvSpPr>
          <p:cNvPr id="3" name="TextBox 2"/>
          <p:cNvSpPr txBox="1"/>
          <p:nvPr/>
        </p:nvSpPr>
        <p:spPr>
          <a:xfrm>
            <a:off x="657224" y="642815"/>
            <a:ext cx="11224847" cy="923330"/>
          </a:xfrm>
          <a:prstGeom prst="rect">
            <a:avLst/>
          </a:prstGeom>
          <a:noFill/>
        </p:spPr>
        <p:txBody>
          <a:bodyPr wrap="square" rtlCol="0">
            <a:spAutoFit/>
          </a:bodyPr>
          <a:lstStyle/>
          <a:p>
            <a:r>
              <a:rPr lang="en-US" dirty="0" smtClean="0"/>
              <a:t>Staves and discs will be based on a forked EIC specific sensor design based on the ITS3 sensor. The primary concern is yield for long rows of stitched sensors. The plan is to assess yield in the first engineering run and adjust the EIC sensors to optimize yield for the number of stitched sensors in a row.</a:t>
            </a:r>
            <a:endParaRPr lang="en-US" dirty="0"/>
          </a:p>
        </p:txBody>
      </p:sp>
      <p:sp>
        <p:nvSpPr>
          <p:cNvPr id="4" name="Rectangle 3"/>
          <p:cNvSpPr/>
          <p:nvPr/>
        </p:nvSpPr>
        <p:spPr>
          <a:xfrm>
            <a:off x="2444261" y="3471204"/>
            <a:ext cx="6726116" cy="4571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44261" y="3869789"/>
            <a:ext cx="6726116" cy="4571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4" idx="1"/>
            <a:endCxn id="5" idx="1"/>
          </p:cNvCxnSpPr>
          <p:nvPr/>
        </p:nvCxnSpPr>
        <p:spPr>
          <a:xfrm>
            <a:off x="2444261" y="3494064"/>
            <a:ext cx="0" cy="3985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70377" y="3494063"/>
            <a:ext cx="0" cy="3985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876443" y="3494064"/>
            <a:ext cx="659423" cy="421443"/>
            <a:chOff x="7394331" y="3494064"/>
            <a:chExt cx="659423" cy="421443"/>
          </a:xfrm>
        </p:grpSpPr>
        <p:cxnSp>
          <p:nvCxnSpPr>
            <p:cNvPr id="18" name="Straight Connector 17"/>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228743" y="3496701"/>
            <a:ext cx="659423" cy="421443"/>
            <a:chOff x="7394331" y="3494064"/>
            <a:chExt cx="659423" cy="421443"/>
          </a:xfrm>
        </p:grpSpPr>
        <p:cxnSp>
          <p:nvCxnSpPr>
            <p:cNvPr id="21" name="Straight Connector 20"/>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6587639" y="3481755"/>
            <a:ext cx="659423" cy="421443"/>
            <a:chOff x="7394331" y="3494064"/>
            <a:chExt cx="659423" cy="421443"/>
          </a:xfrm>
        </p:grpSpPr>
        <p:cxnSp>
          <p:nvCxnSpPr>
            <p:cNvPr id="24" name="Straight Connector 23"/>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915026" y="3495822"/>
            <a:ext cx="659423" cy="421443"/>
            <a:chOff x="7394331" y="3494064"/>
            <a:chExt cx="659423" cy="421443"/>
          </a:xfrm>
        </p:grpSpPr>
        <p:cxnSp>
          <p:nvCxnSpPr>
            <p:cNvPr id="27" name="Straight Connector 26"/>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249008" y="3481755"/>
            <a:ext cx="659423" cy="421443"/>
            <a:chOff x="7394331" y="3494064"/>
            <a:chExt cx="659423" cy="421443"/>
          </a:xfrm>
        </p:grpSpPr>
        <p:cxnSp>
          <p:nvCxnSpPr>
            <p:cNvPr id="30" name="Straight Connector 29"/>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582990" y="3505493"/>
            <a:ext cx="659423" cy="421443"/>
            <a:chOff x="7394331" y="3494064"/>
            <a:chExt cx="659423" cy="421443"/>
          </a:xfrm>
        </p:grpSpPr>
        <p:cxnSp>
          <p:nvCxnSpPr>
            <p:cNvPr id="33" name="Straight Connector 32"/>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923566" y="3490547"/>
            <a:ext cx="659423" cy="421443"/>
            <a:chOff x="7394331" y="3494064"/>
            <a:chExt cx="659423" cy="421443"/>
          </a:xfrm>
        </p:grpSpPr>
        <p:cxnSp>
          <p:nvCxnSpPr>
            <p:cNvPr id="36" name="Straight Connector 35"/>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257547" y="3493476"/>
            <a:ext cx="659423" cy="421443"/>
            <a:chOff x="7394331" y="3494064"/>
            <a:chExt cx="659423" cy="421443"/>
          </a:xfrm>
        </p:grpSpPr>
        <p:cxnSp>
          <p:nvCxnSpPr>
            <p:cNvPr id="39" name="Straight Connector 38"/>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597392" y="3490837"/>
            <a:ext cx="659423" cy="421443"/>
            <a:chOff x="7394331" y="3494064"/>
            <a:chExt cx="659423" cy="421443"/>
          </a:xfrm>
        </p:grpSpPr>
        <p:cxnSp>
          <p:nvCxnSpPr>
            <p:cNvPr id="42" name="Straight Connector 41"/>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2444261" y="3402623"/>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499337" y="3405553"/>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554048" y="3399986"/>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621215" y="3400866"/>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688382" y="3407897"/>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747488" y="3399985"/>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444261" y="3327008"/>
            <a:ext cx="6726116"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9170377" y="3182815"/>
            <a:ext cx="1169377" cy="355162"/>
          </a:xfrm>
          <a:custGeom>
            <a:avLst/>
            <a:gdLst>
              <a:gd name="connsiteX0" fmla="*/ 0 w 1169377"/>
              <a:gd name="connsiteY0" fmla="*/ 149470 h 355162"/>
              <a:gd name="connsiteX1" fmla="*/ 606669 w 1169377"/>
              <a:gd name="connsiteY1" fmla="*/ 351693 h 355162"/>
              <a:gd name="connsiteX2" fmla="*/ 1169377 w 1169377"/>
              <a:gd name="connsiteY2" fmla="*/ 0 h 355162"/>
            </a:gdLst>
            <a:ahLst/>
            <a:cxnLst>
              <a:cxn ang="0">
                <a:pos x="connsiteX0" y="connsiteY0"/>
              </a:cxn>
              <a:cxn ang="0">
                <a:pos x="connsiteX1" y="connsiteY1"/>
              </a:cxn>
              <a:cxn ang="0">
                <a:pos x="connsiteX2" y="connsiteY2"/>
              </a:cxn>
            </a:cxnLst>
            <a:rect l="l" t="t" r="r" b="b"/>
            <a:pathLst>
              <a:path w="1169377" h="355162">
                <a:moveTo>
                  <a:pt x="0" y="149470"/>
                </a:moveTo>
                <a:cubicBezTo>
                  <a:pt x="205886" y="263037"/>
                  <a:pt x="411773" y="376605"/>
                  <a:pt x="606669" y="351693"/>
                </a:cubicBezTo>
                <a:cubicBezTo>
                  <a:pt x="801565" y="326781"/>
                  <a:pt x="985471" y="163390"/>
                  <a:pt x="1169377" y="0"/>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125610" y="2749517"/>
            <a:ext cx="2571858" cy="369332"/>
          </a:xfrm>
          <a:prstGeom prst="rect">
            <a:avLst/>
          </a:prstGeom>
          <a:noFill/>
        </p:spPr>
        <p:txBody>
          <a:bodyPr wrap="none" rtlCol="0">
            <a:spAutoFit/>
          </a:bodyPr>
          <a:lstStyle/>
          <a:p>
            <a:r>
              <a:rPr lang="en-US" dirty="0" smtClean="0"/>
              <a:t>Flex PCB for power/signal</a:t>
            </a:r>
            <a:endParaRPr lang="en-US" dirty="0"/>
          </a:p>
        </p:txBody>
      </p:sp>
      <p:sp>
        <p:nvSpPr>
          <p:cNvPr id="55" name="TextBox 54"/>
          <p:cNvSpPr txBox="1"/>
          <p:nvPr/>
        </p:nvSpPr>
        <p:spPr>
          <a:xfrm>
            <a:off x="1091881" y="3076819"/>
            <a:ext cx="951286" cy="646331"/>
          </a:xfrm>
          <a:prstGeom prst="rect">
            <a:avLst/>
          </a:prstGeom>
          <a:noFill/>
        </p:spPr>
        <p:txBody>
          <a:bodyPr wrap="none" rtlCol="0">
            <a:spAutoFit/>
          </a:bodyPr>
          <a:lstStyle/>
          <a:p>
            <a:r>
              <a:rPr lang="en-US" dirty="0" smtClean="0"/>
              <a:t>Stitched</a:t>
            </a:r>
          </a:p>
          <a:p>
            <a:r>
              <a:rPr lang="en-US" dirty="0" smtClean="0"/>
              <a:t>sensors</a:t>
            </a:r>
            <a:endParaRPr lang="en-US" dirty="0"/>
          </a:p>
        </p:txBody>
      </p:sp>
      <p:grpSp>
        <p:nvGrpSpPr>
          <p:cNvPr id="56" name="Group 55"/>
          <p:cNvGrpSpPr/>
          <p:nvPr/>
        </p:nvGrpSpPr>
        <p:grpSpPr>
          <a:xfrm>
            <a:off x="8529270" y="3471448"/>
            <a:ext cx="659423" cy="421443"/>
            <a:chOff x="7394331" y="3494064"/>
            <a:chExt cx="659423" cy="421443"/>
          </a:xfrm>
        </p:grpSpPr>
        <p:cxnSp>
          <p:nvCxnSpPr>
            <p:cNvPr id="57" name="Straight Connector 56"/>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4224963" y="4001344"/>
            <a:ext cx="2383922" cy="369332"/>
          </a:xfrm>
          <a:prstGeom prst="rect">
            <a:avLst/>
          </a:prstGeom>
          <a:noFill/>
        </p:spPr>
        <p:txBody>
          <a:bodyPr wrap="none" rtlCol="0">
            <a:spAutoFit/>
          </a:bodyPr>
          <a:lstStyle/>
          <a:p>
            <a:r>
              <a:rPr lang="en-US" dirty="0" smtClean="0"/>
              <a:t>Stave support structure</a:t>
            </a:r>
            <a:endParaRPr lang="en-US" dirty="0"/>
          </a:p>
        </p:txBody>
      </p:sp>
      <p:sp>
        <p:nvSpPr>
          <p:cNvPr id="60" name="TextBox 59"/>
          <p:cNvSpPr txBox="1"/>
          <p:nvPr/>
        </p:nvSpPr>
        <p:spPr>
          <a:xfrm>
            <a:off x="9626602" y="2813483"/>
            <a:ext cx="1794658" cy="369332"/>
          </a:xfrm>
          <a:prstGeom prst="rect">
            <a:avLst/>
          </a:prstGeom>
          <a:noFill/>
        </p:spPr>
        <p:txBody>
          <a:bodyPr wrap="none" rtlCol="0">
            <a:spAutoFit/>
          </a:bodyPr>
          <a:lstStyle/>
          <a:p>
            <a:r>
              <a:rPr lang="en-US" dirty="0" smtClean="0"/>
              <a:t>Power/signal exit</a:t>
            </a:r>
            <a:endParaRPr lang="en-US" dirty="0"/>
          </a:p>
        </p:txBody>
      </p:sp>
      <p:sp>
        <p:nvSpPr>
          <p:cNvPr id="61" name="Rectangle 60"/>
          <p:cNvSpPr/>
          <p:nvPr/>
        </p:nvSpPr>
        <p:spPr>
          <a:xfrm>
            <a:off x="8845793" y="3253154"/>
            <a:ext cx="324583" cy="215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824366" y="2481671"/>
            <a:ext cx="1850891" cy="369332"/>
          </a:xfrm>
          <a:prstGeom prst="rect">
            <a:avLst/>
          </a:prstGeom>
          <a:noFill/>
        </p:spPr>
        <p:txBody>
          <a:bodyPr wrap="none" rtlCol="0">
            <a:spAutoFit/>
          </a:bodyPr>
          <a:lstStyle/>
          <a:p>
            <a:r>
              <a:rPr lang="en-US" dirty="0" smtClean="0"/>
              <a:t>DC-DC converter?</a:t>
            </a:r>
            <a:endParaRPr lang="en-US" dirty="0"/>
          </a:p>
        </p:txBody>
      </p:sp>
      <p:cxnSp>
        <p:nvCxnSpPr>
          <p:cNvPr id="64" name="Straight Arrow Connector 63"/>
          <p:cNvCxnSpPr>
            <a:stCxn id="62" idx="2"/>
            <a:endCxn id="61" idx="0"/>
          </p:cNvCxnSpPr>
          <p:nvPr/>
        </p:nvCxnSpPr>
        <p:spPr>
          <a:xfrm>
            <a:off x="8749812" y="2851003"/>
            <a:ext cx="258273" cy="4021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4262620" y="3065535"/>
            <a:ext cx="67101" cy="2560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5" idx="3"/>
            <a:endCxn id="46" idx="1"/>
          </p:cNvCxnSpPr>
          <p:nvPr/>
        </p:nvCxnSpPr>
        <p:spPr>
          <a:xfrm>
            <a:off x="2043167" y="3399985"/>
            <a:ext cx="401094" cy="369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77131" y="4815058"/>
            <a:ext cx="11292485" cy="923330"/>
          </a:xfrm>
          <a:prstGeom prst="rect">
            <a:avLst/>
          </a:prstGeom>
          <a:noFill/>
        </p:spPr>
        <p:txBody>
          <a:bodyPr wrap="square" rtlCol="0">
            <a:spAutoFit/>
          </a:bodyPr>
          <a:lstStyle/>
          <a:p>
            <a:r>
              <a:rPr lang="en-US" b="1" dirty="0" smtClean="0"/>
              <a:t>Discs</a:t>
            </a:r>
            <a:r>
              <a:rPr lang="en-US" dirty="0" smtClean="0"/>
              <a:t> - </a:t>
            </a:r>
            <a:r>
              <a:rPr lang="en-US" dirty="0"/>
              <a:t>c</a:t>
            </a:r>
            <a:r>
              <a:rPr lang="en-US" dirty="0" smtClean="0"/>
              <a:t>ould be formed with overlapping staves that conform to the disc diameters or with sensors mounted to half-disc low mass plates. </a:t>
            </a:r>
            <a:endParaRPr lang="en-US" dirty="0"/>
          </a:p>
          <a:p>
            <a:endParaRPr lang="en-US" dirty="0" smtClean="0"/>
          </a:p>
        </p:txBody>
      </p:sp>
      <p:sp>
        <p:nvSpPr>
          <p:cNvPr id="71" name="Rectangle 70"/>
          <p:cNvSpPr/>
          <p:nvPr/>
        </p:nvSpPr>
        <p:spPr>
          <a:xfrm>
            <a:off x="880781" y="5515877"/>
            <a:ext cx="10777735" cy="923330"/>
          </a:xfrm>
          <a:prstGeom prst="rect">
            <a:avLst/>
          </a:prstGeom>
          <a:ln w="12700">
            <a:solidFill>
              <a:schemeClr val="tx1"/>
            </a:solidFill>
          </a:ln>
        </p:spPr>
        <p:txBody>
          <a:bodyPr wrap="square">
            <a:spAutoFit/>
          </a:bodyPr>
          <a:lstStyle/>
          <a:p>
            <a:r>
              <a:rPr lang="en-US" dirty="0" smtClean="0"/>
              <a:t>For both of these solutions we will need to optimize the stitched sensor layout on the wafers to provide the right number of stitched sensor lengths to give the proper needed lengths for each stave/disc. This needs study and optimization.</a:t>
            </a:r>
            <a:endParaRPr lang="en-US" dirty="0"/>
          </a:p>
        </p:txBody>
      </p:sp>
      <p:sp>
        <p:nvSpPr>
          <p:cNvPr id="6" name="Footer Placeholder 5"/>
          <p:cNvSpPr>
            <a:spLocks noGrp="1"/>
          </p:cNvSpPr>
          <p:nvPr>
            <p:ph type="ftr" sz="quarter" idx="11"/>
          </p:nvPr>
        </p:nvSpPr>
        <p:spPr/>
        <p:txBody>
          <a:bodyPr/>
          <a:lstStyle/>
          <a:p>
            <a:r>
              <a:rPr lang="en-US" smtClean="0"/>
              <a:t>2021_03_16_RNC_EIC_group_meeting - LG</a:t>
            </a:r>
            <a:endParaRPr lang="en-US"/>
          </a:p>
        </p:txBody>
      </p:sp>
      <p:sp>
        <p:nvSpPr>
          <p:cNvPr id="9" name="Slide Number Placeholder 8"/>
          <p:cNvSpPr>
            <a:spLocks noGrp="1"/>
          </p:cNvSpPr>
          <p:nvPr>
            <p:ph type="sldNum" sz="quarter" idx="12"/>
          </p:nvPr>
        </p:nvSpPr>
        <p:spPr/>
        <p:txBody>
          <a:bodyPr/>
          <a:lstStyle/>
          <a:p>
            <a:fld id="{3892BB02-5AF3-4C17-9BD0-944A8055CF5A}" type="slidenum">
              <a:rPr lang="en-US" smtClean="0"/>
              <a:t>12</a:t>
            </a:fld>
            <a:endParaRPr lang="en-US"/>
          </a:p>
        </p:txBody>
      </p:sp>
      <p:sp>
        <p:nvSpPr>
          <p:cNvPr id="63" name="TextBox 62"/>
          <p:cNvSpPr txBox="1"/>
          <p:nvPr/>
        </p:nvSpPr>
        <p:spPr>
          <a:xfrm>
            <a:off x="3551265" y="83458"/>
            <a:ext cx="5089470" cy="461665"/>
          </a:xfrm>
          <a:prstGeom prst="rect">
            <a:avLst/>
          </a:prstGeom>
          <a:noFill/>
        </p:spPr>
        <p:txBody>
          <a:bodyPr wrap="none" rtlCol="0">
            <a:spAutoFit/>
          </a:bodyPr>
          <a:lstStyle/>
          <a:p>
            <a:r>
              <a:rPr lang="en-US" sz="2400" u="sng" dirty="0" smtClean="0"/>
              <a:t>Yellow Report driven detector concepts</a:t>
            </a:r>
            <a:endParaRPr lang="en-US" sz="2400" u="sng" dirty="0"/>
          </a:p>
        </p:txBody>
      </p:sp>
    </p:spTree>
    <p:extLst>
      <p:ext uri="{BB962C8B-B14F-4D97-AF65-F5344CB8AC3E}">
        <p14:creationId xmlns:p14="http://schemas.microsoft.com/office/powerpoint/2010/main" val="1528116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2021_02_04 EICSC meeting - LG</a:t>
            </a:r>
            <a:endParaRPr lang="en-US"/>
          </a:p>
        </p:txBody>
      </p:sp>
      <p:sp>
        <p:nvSpPr>
          <p:cNvPr id="5" name="Slide Number Placeholder 4"/>
          <p:cNvSpPr>
            <a:spLocks noGrp="1"/>
          </p:cNvSpPr>
          <p:nvPr>
            <p:ph type="sldNum" sz="quarter" idx="12"/>
          </p:nvPr>
        </p:nvSpPr>
        <p:spPr/>
        <p:txBody>
          <a:bodyPr/>
          <a:lstStyle/>
          <a:p>
            <a:fld id="{3892BB02-5AF3-4C17-9BD0-944A8055CF5A}" type="slidenum">
              <a:rPr lang="en-US" smtClean="0"/>
              <a:t>13</a:t>
            </a:fld>
            <a:endParaRPr lang="en-US"/>
          </a:p>
        </p:txBody>
      </p:sp>
      <p:sp>
        <p:nvSpPr>
          <p:cNvPr id="6" name="Rectangle 5"/>
          <p:cNvSpPr/>
          <p:nvPr/>
        </p:nvSpPr>
        <p:spPr>
          <a:xfrm>
            <a:off x="1052146" y="1451138"/>
            <a:ext cx="10087708" cy="4801314"/>
          </a:xfrm>
          <a:prstGeom prst="rect">
            <a:avLst/>
          </a:prstGeom>
        </p:spPr>
        <p:txBody>
          <a:bodyPr wrap="square">
            <a:spAutoFit/>
          </a:bodyPr>
          <a:lstStyle/>
          <a:p>
            <a:r>
              <a:rPr lang="en-US" b="1" dirty="0" smtClean="0"/>
              <a:t>2021</a:t>
            </a:r>
          </a:p>
          <a:p>
            <a:r>
              <a:rPr lang="en-US" dirty="0" smtClean="0"/>
              <a:t>Testing </a:t>
            </a:r>
            <a:r>
              <a:rPr lang="en-US" dirty="0"/>
              <a:t>and characterization of </a:t>
            </a:r>
            <a:r>
              <a:rPr lang="en-US" dirty="0" smtClean="0"/>
              <a:t>MLR1</a:t>
            </a:r>
          </a:p>
          <a:p>
            <a:pPr marL="285750" indent="-285750">
              <a:buFont typeface="Arial" panose="020B0604020202020204" pitchFamily="34" charset="0"/>
              <a:buChar char="•"/>
            </a:pPr>
            <a:r>
              <a:rPr lang="en-US" dirty="0" smtClean="0"/>
              <a:t>design of testing system that extends into the testing of the next submissions. Beam testing, Latch-up testing, SEU testing, radiation tolerance testing (</a:t>
            </a:r>
            <a:r>
              <a:rPr lang="en-US" dirty="0" err="1" smtClean="0"/>
              <a:t>kRAD</a:t>
            </a:r>
            <a:r>
              <a:rPr lang="en-US" dirty="0" smtClean="0"/>
              <a:t>, NIEL), firmware, software, mechanical carriers, alignment stations, analysis, etc. This work is starting in ITS3, we can/should join this effort.</a:t>
            </a:r>
            <a:endParaRPr lang="en-US" dirty="0"/>
          </a:p>
          <a:p>
            <a:r>
              <a:rPr lang="en-US" dirty="0"/>
              <a:t>Sensor design for MLR2 or </a:t>
            </a:r>
            <a:r>
              <a:rPr lang="en-US" dirty="0" smtClean="0"/>
              <a:t>ER</a:t>
            </a:r>
          </a:p>
          <a:p>
            <a:pPr marL="285750" indent="-285750">
              <a:buFont typeface="Arial" panose="020B0604020202020204" pitchFamily="34" charset="0"/>
              <a:buChar char="•"/>
            </a:pPr>
            <a:r>
              <a:rPr lang="en-US" dirty="0" smtClean="0"/>
              <a:t>Inclusion of other silicon design sites into the design process (in progress), Assessment of the testing results and incorporation into the new designs, significant digital design (in pixel logic, readout structures and architecture), design for stitching, significantly more complex structures and pixel layout studies, design for yield, etc.</a:t>
            </a:r>
            <a:endParaRPr lang="en-US" dirty="0"/>
          </a:p>
          <a:p>
            <a:r>
              <a:rPr lang="en-US" dirty="0"/>
              <a:t>R&amp;D into powering, stave/disc construction, cooling, overall </a:t>
            </a:r>
            <a:r>
              <a:rPr lang="en-US" dirty="0" smtClean="0"/>
              <a:t>infrastructure</a:t>
            </a:r>
          </a:p>
          <a:p>
            <a:pPr marL="285750" indent="-285750">
              <a:buFont typeface="Arial" panose="020B0604020202020204" pitchFamily="34" charset="0"/>
              <a:buChar char="•"/>
            </a:pPr>
            <a:r>
              <a:rPr lang="en-US" dirty="0" smtClean="0"/>
              <a:t>Take up DC-DC converter and serial powering </a:t>
            </a:r>
            <a:r>
              <a:rPr lang="en-US" dirty="0"/>
              <a:t>R</a:t>
            </a:r>
            <a:r>
              <a:rPr lang="en-US" dirty="0" smtClean="0"/>
              <a:t>&amp;D, studies of stave and disc design, cooling studies (air for inner layers, liquid? For outer layers and discs), investigation of on detector data multiplexing and implications for single point failure and redundancy studies, initial studies for carbon fiber designs for overall mechanical support structures, services routing studies, radiation length minimization, etc.</a:t>
            </a:r>
            <a:endParaRPr lang="en-US" dirty="0"/>
          </a:p>
          <a:p>
            <a:r>
              <a:rPr lang="en-US" dirty="0"/>
              <a:t>MLR2 </a:t>
            </a:r>
            <a:r>
              <a:rPr lang="en-US" dirty="0" smtClean="0"/>
              <a:t>submission</a:t>
            </a:r>
          </a:p>
          <a:p>
            <a:pPr marL="285750" indent="-285750">
              <a:buFont typeface="Arial" panose="020B0604020202020204" pitchFamily="34" charset="0"/>
              <a:buChar char="•"/>
            </a:pPr>
            <a:r>
              <a:rPr lang="en-US" dirty="0" smtClean="0"/>
              <a:t>Detailed silicon design as per sensor design section, layout and DRC, integration into MLR, etc.</a:t>
            </a:r>
            <a:endParaRPr lang="en-US" dirty="0"/>
          </a:p>
        </p:txBody>
      </p:sp>
      <p:sp>
        <p:nvSpPr>
          <p:cNvPr id="7" name="TextBox 6"/>
          <p:cNvSpPr txBox="1"/>
          <p:nvPr/>
        </p:nvSpPr>
        <p:spPr>
          <a:xfrm>
            <a:off x="2497015" y="150452"/>
            <a:ext cx="7873374" cy="461665"/>
          </a:xfrm>
          <a:prstGeom prst="rect">
            <a:avLst/>
          </a:prstGeom>
          <a:noFill/>
        </p:spPr>
        <p:txBody>
          <a:bodyPr wrap="none" rtlCol="0">
            <a:spAutoFit/>
          </a:bodyPr>
          <a:lstStyle/>
          <a:p>
            <a:r>
              <a:rPr lang="en-US" sz="2400" u="sng" dirty="0" smtClean="0"/>
              <a:t>Expanded task list for 2021 (applies to following years as well)</a:t>
            </a:r>
            <a:endParaRPr lang="en-US" sz="2400" u="sng" dirty="0"/>
          </a:p>
        </p:txBody>
      </p:sp>
      <p:sp>
        <p:nvSpPr>
          <p:cNvPr id="3" name="TextBox 2"/>
          <p:cNvSpPr txBox="1"/>
          <p:nvPr/>
        </p:nvSpPr>
        <p:spPr>
          <a:xfrm>
            <a:off x="1498543" y="716015"/>
            <a:ext cx="9036268" cy="646331"/>
          </a:xfrm>
          <a:prstGeom prst="rect">
            <a:avLst/>
          </a:prstGeom>
          <a:noFill/>
          <a:ln w="15875">
            <a:solidFill>
              <a:schemeClr val="tx1"/>
            </a:solidFill>
          </a:ln>
        </p:spPr>
        <p:txBody>
          <a:bodyPr wrap="square" rtlCol="0">
            <a:spAutoFit/>
          </a:bodyPr>
          <a:lstStyle/>
          <a:p>
            <a:r>
              <a:rPr lang="en-US" dirty="0" smtClean="0"/>
              <a:t>These tasks compliment and are in addition to robust participation in the ITS3 work packages to prepare for the EIC </a:t>
            </a:r>
            <a:r>
              <a:rPr lang="en-US" dirty="0" err="1" smtClean="0"/>
              <a:t>vertexing</a:t>
            </a:r>
            <a:r>
              <a:rPr lang="en-US" dirty="0" smtClean="0"/>
              <a:t> layers design.</a:t>
            </a:r>
            <a:endParaRPr lang="en-US" dirty="0"/>
          </a:p>
        </p:txBody>
      </p:sp>
    </p:spTree>
    <p:extLst>
      <p:ext uri="{BB962C8B-B14F-4D97-AF65-F5344CB8AC3E}">
        <p14:creationId xmlns:p14="http://schemas.microsoft.com/office/powerpoint/2010/main" val="1038559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14</a:t>
            </a:fld>
            <a:endParaRPr lang="en-US"/>
          </a:p>
        </p:txBody>
      </p:sp>
      <p:pic>
        <p:nvPicPr>
          <p:cNvPr id="6" name="Picture 5"/>
          <p:cNvPicPr>
            <a:picLocks noChangeAspect="1"/>
          </p:cNvPicPr>
          <p:nvPr/>
        </p:nvPicPr>
        <p:blipFill>
          <a:blip r:embed="rId2"/>
          <a:stretch>
            <a:fillRect/>
          </a:stretch>
        </p:blipFill>
        <p:spPr>
          <a:xfrm>
            <a:off x="2089496" y="1302339"/>
            <a:ext cx="7240010" cy="4686954"/>
          </a:xfrm>
          <a:prstGeom prst="rect">
            <a:avLst/>
          </a:prstGeom>
        </p:spPr>
      </p:pic>
      <p:sp>
        <p:nvSpPr>
          <p:cNvPr id="7" name="TextBox 6"/>
          <p:cNvSpPr txBox="1"/>
          <p:nvPr/>
        </p:nvSpPr>
        <p:spPr>
          <a:xfrm>
            <a:off x="3335885" y="169682"/>
            <a:ext cx="5520229" cy="584775"/>
          </a:xfrm>
          <a:prstGeom prst="rect">
            <a:avLst/>
          </a:prstGeom>
          <a:noFill/>
        </p:spPr>
        <p:txBody>
          <a:bodyPr wrap="none" rtlCol="0">
            <a:spAutoFit/>
          </a:bodyPr>
          <a:lstStyle/>
          <a:p>
            <a:r>
              <a:rPr lang="en-US" sz="3200" dirty="0" smtClean="0"/>
              <a:t>Sensor development milestones</a:t>
            </a:r>
            <a:endParaRPr lang="en-US" sz="3200" dirty="0"/>
          </a:p>
        </p:txBody>
      </p:sp>
    </p:spTree>
    <p:extLst>
      <p:ext uri="{BB962C8B-B14F-4D97-AF65-F5344CB8AC3E}">
        <p14:creationId xmlns:p14="http://schemas.microsoft.com/office/powerpoint/2010/main" val="222142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2021_03_16_RNC_EIC_group_meeting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15</a:t>
            </a:fld>
            <a:endParaRPr lang="en-US"/>
          </a:p>
        </p:txBody>
      </p:sp>
      <p:sp>
        <p:nvSpPr>
          <p:cNvPr id="9" name="Rectangle 8"/>
          <p:cNvSpPr/>
          <p:nvPr/>
        </p:nvSpPr>
        <p:spPr>
          <a:xfrm>
            <a:off x="323260" y="1182101"/>
            <a:ext cx="11545479" cy="4801314"/>
          </a:xfrm>
          <a:prstGeom prst="rect">
            <a:avLst/>
          </a:prstGeom>
        </p:spPr>
        <p:txBody>
          <a:bodyPr wrap="square">
            <a:spAutoFit/>
          </a:bodyPr>
          <a:lstStyle/>
          <a:p>
            <a:r>
              <a:rPr lang="en-US" b="1" dirty="0"/>
              <a:t>ITS3-WP1: Physics studies, Simulation and Reconstruction</a:t>
            </a:r>
            <a:r>
              <a:rPr lang="en-US" dirty="0"/>
              <a:t>			</a:t>
            </a:r>
            <a:r>
              <a:rPr lang="en-US" dirty="0" smtClean="0"/>
              <a:t>	alice-its3-wp1@cern.ch</a:t>
            </a:r>
            <a:endParaRPr lang="en-US" dirty="0"/>
          </a:p>
          <a:p>
            <a:pPr marL="285750" indent="-285750">
              <a:buFont typeface="Arial" panose="020B0604020202020204" pitchFamily="34" charset="0"/>
              <a:buChar char="•"/>
            </a:pPr>
            <a:r>
              <a:rPr lang="en-US" dirty="0" smtClean="0"/>
              <a:t>Physics </a:t>
            </a:r>
            <a:r>
              <a:rPr lang="en-US" dirty="0"/>
              <a:t>performance studies </a:t>
            </a:r>
          </a:p>
          <a:p>
            <a:pPr marL="285750" indent="-285750">
              <a:buFont typeface="Arial" panose="020B0604020202020204" pitchFamily="34" charset="0"/>
              <a:buChar char="•"/>
            </a:pPr>
            <a:r>
              <a:rPr lang="en-US" dirty="0" smtClean="0"/>
              <a:t>Detector </a:t>
            </a:r>
            <a:r>
              <a:rPr lang="en-US" dirty="0"/>
              <a:t>functional requirements</a:t>
            </a:r>
          </a:p>
          <a:p>
            <a:pPr marL="285750" indent="-285750">
              <a:buFont typeface="Arial" panose="020B0604020202020204" pitchFamily="34" charset="0"/>
              <a:buChar char="•"/>
            </a:pPr>
            <a:r>
              <a:rPr lang="en-US" dirty="0" smtClean="0"/>
              <a:t>Detector </a:t>
            </a:r>
            <a:r>
              <a:rPr lang="en-US" dirty="0"/>
              <a:t>model and simulation</a:t>
            </a:r>
          </a:p>
          <a:p>
            <a:pPr marL="285750" indent="-285750">
              <a:buFont typeface="Arial" panose="020B0604020202020204" pitchFamily="34" charset="0"/>
              <a:buChar char="•"/>
            </a:pPr>
            <a:r>
              <a:rPr lang="en-US" dirty="0" smtClean="0"/>
              <a:t>Reconstruction</a:t>
            </a:r>
            <a:endParaRPr lang="en-US" dirty="0"/>
          </a:p>
          <a:p>
            <a:endParaRPr lang="en-US" dirty="0"/>
          </a:p>
          <a:p>
            <a:r>
              <a:rPr lang="en-US" b="1" dirty="0"/>
              <a:t>ITS3-WP2: Pixel chip design	</a:t>
            </a:r>
            <a:r>
              <a:rPr lang="en-US" dirty="0"/>
              <a:t>						</a:t>
            </a:r>
            <a:r>
              <a:rPr lang="en-US" dirty="0" smtClean="0">
                <a:hlinkClick r:id="rId2"/>
              </a:rPr>
              <a:t>alice-its3-wp2@cern.ch</a:t>
            </a:r>
            <a:endParaRPr lang="en-US" dirty="0"/>
          </a:p>
          <a:p>
            <a:pPr marL="285750" indent="-285750">
              <a:buFont typeface="Arial" panose="020B0604020202020204" pitchFamily="34" charset="0"/>
              <a:buChar char="•"/>
            </a:pPr>
            <a:r>
              <a:rPr lang="en-US" dirty="0" smtClean="0"/>
              <a:t>Test </a:t>
            </a:r>
            <a:r>
              <a:rPr lang="en-US" dirty="0"/>
              <a:t>structures and validation of the technology</a:t>
            </a:r>
          </a:p>
          <a:p>
            <a:pPr marL="285750" indent="-285750">
              <a:buFont typeface="Arial" panose="020B0604020202020204" pitchFamily="34" charset="0"/>
              <a:buChar char="•"/>
            </a:pPr>
            <a:r>
              <a:rPr lang="en-US" dirty="0" smtClean="0"/>
              <a:t>Optimization </a:t>
            </a:r>
            <a:r>
              <a:rPr lang="en-US" dirty="0"/>
              <a:t>of the pixel layout</a:t>
            </a:r>
          </a:p>
          <a:p>
            <a:pPr marL="285750" indent="-285750">
              <a:buFont typeface="Arial" panose="020B0604020202020204" pitchFamily="34" charset="0"/>
              <a:buChar char="•"/>
            </a:pPr>
            <a:r>
              <a:rPr lang="en-US" dirty="0" smtClean="0"/>
              <a:t>Large </a:t>
            </a:r>
            <a:r>
              <a:rPr lang="en-US" dirty="0"/>
              <a:t>area building block prototypes</a:t>
            </a:r>
          </a:p>
          <a:p>
            <a:pPr marL="285750" indent="-285750">
              <a:buFont typeface="Arial" panose="020B0604020202020204" pitchFamily="34" charset="0"/>
              <a:buChar char="•"/>
            </a:pPr>
            <a:r>
              <a:rPr lang="en-US" dirty="0" smtClean="0"/>
              <a:t>Full </a:t>
            </a:r>
            <a:r>
              <a:rPr lang="en-US" dirty="0"/>
              <a:t>scale prototypes</a:t>
            </a:r>
          </a:p>
          <a:p>
            <a:pPr marL="285750" indent="-285750">
              <a:buFont typeface="Arial" panose="020B0604020202020204" pitchFamily="34" charset="0"/>
              <a:buChar char="•"/>
            </a:pPr>
            <a:r>
              <a:rPr lang="en-US" dirty="0" smtClean="0"/>
              <a:t>Final </a:t>
            </a:r>
            <a:r>
              <a:rPr lang="en-US" dirty="0"/>
              <a:t>chip</a:t>
            </a:r>
          </a:p>
          <a:p>
            <a:r>
              <a:rPr lang="en-US" b="1" dirty="0"/>
              <a:t>	</a:t>
            </a:r>
          </a:p>
          <a:p>
            <a:r>
              <a:rPr lang="en-US" b="1" dirty="0"/>
              <a:t>ITS3-WP3: Pixel chip characterization</a:t>
            </a:r>
            <a:r>
              <a:rPr lang="en-US" dirty="0"/>
              <a:t>						</a:t>
            </a:r>
            <a:r>
              <a:rPr lang="en-US" dirty="0" smtClean="0"/>
              <a:t>alice-its3-wp3@cern.ch</a:t>
            </a:r>
            <a:endParaRPr lang="en-US" dirty="0"/>
          </a:p>
          <a:p>
            <a:pPr marL="285750" indent="-285750">
              <a:buFont typeface="Arial" panose="020B0604020202020204" pitchFamily="34" charset="0"/>
              <a:buChar char="•"/>
            </a:pPr>
            <a:r>
              <a:rPr lang="en-US" dirty="0" smtClean="0"/>
              <a:t>Development </a:t>
            </a:r>
            <a:r>
              <a:rPr lang="en-US" dirty="0"/>
              <a:t>of hardware and software for the pixel chip characterization</a:t>
            </a:r>
          </a:p>
          <a:p>
            <a:pPr marL="285750" indent="-285750">
              <a:buFont typeface="Arial" panose="020B0604020202020204" pitchFamily="34" charset="0"/>
              <a:buChar char="•"/>
            </a:pPr>
            <a:r>
              <a:rPr lang="en-US" dirty="0" smtClean="0"/>
              <a:t>Laboratory</a:t>
            </a:r>
            <a:r>
              <a:rPr lang="en-US" dirty="0"/>
              <a:t>, Beam and Radiation tests</a:t>
            </a:r>
          </a:p>
          <a:p>
            <a:pPr marL="285750" indent="-285750">
              <a:buFont typeface="Arial" panose="020B0604020202020204" pitchFamily="34" charset="0"/>
              <a:buChar char="•"/>
            </a:pPr>
            <a:r>
              <a:rPr lang="en-US" dirty="0" smtClean="0"/>
              <a:t>Pixel </a:t>
            </a:r>
            <a:r>
              <a:rPr lang="en-US" dirty="0"/>
              <a:t>chip device simulation</a:t>
            </a:r>
          </a:p>
        </p:txBody>
      </p:sp>
      <p:sp>
        <p:nvSpPr>
          <p:cNvPr id="10" name="TextBox 9"/>
          <p:cNvSpPr txBox="1"/>
          <p:nvPr/>
        </p:nvSpPr>
        <p:spPr>
          <a:xfrm>
            <a:off x="4442277" y="210804"/>
            <a:ext cx="3307444" cy="523220"/>
          </a:xfrm>
          <a:prstGeom prst="rect">
            <a:avLst/>
          </a:prstGeom>
          <a:noFill/>
        </p:spPr>
        <p:txBody>
          <a:bodyPr wrap="none" rtlCol="0">
            <a:spAutoFit/>
          </a:bodyPr>
          <a:lstStyle/>
          <a:p>
            <a:r>
              <a:rPr lang="en-US" sz="2800" dirty="0" smtClean="0"/>
              <a:t>Organization of effort</a:t>
            </a:r>
            <a:endParaRPr lang="en-US" sz="2800" dirty="0"/>
          </a:p>
        </p:txBody>
      </p:sp>
    </p:spTree>
    <p:extLst>
      <p:ext uri="{BB962C8B-B14F-4D97-AF65-F5344CB8AC3E}">
        <p14:creationId xmlns:p14="http://schemas.microsoft.com/office/powerpoint/2010/main" val="2971808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16</a:t>
            </a:fld>
            <a:endParaRPr lang="en-US"/>
          </a:p>
        </p:txBody>
      </p:sp>
      <p:sp>
        <p:nvSpPr>
          <p:cNvPr id="6" name="Rectangle 5"/>
          <p:cNvSpPr/>
          <p:nvPr/>
        </p:nvSpPr>
        <p:spPr>
          <a:xfrm>
            <a:off x="348792" y="1368454"/>
            <a:ext cx="11726944" cy="3416320"/>
          </a:xfrm>
          <a:prstGeom prst="rect">
            <a:avLst/>
          </a:prstGeom>
        </p:spPr>
        <p:txBody>
          <a:bodyPr wrap="square">
            <a:spAutoFit/>
          </a:bodyPr>
          <a:lstStyle/>
          <a:p>
            <a:r>
              <a:rPr lang="en-US" b="1" dirty="0"/>
              <a:t>ITS3-WP4: Pixel sensor thinning, bending and interconnection</a:t>
            </a:r>
            <a:r>
              <a:rPr lang="en-US" dirty="0"/>
              <a:t>		</a:t>
            </a:r>
            <a:r>
              <a:rPr lang="en-US" dirty="0">
                <a:hlinkClick r:id="rId2"/>
              </a:rPr>
              <a:t>alice-its3-wp4@cern.ch</a:t>
            </a:r>
            <a:endParaRPr lang="en-US" dirty="0"/>
          </a:p>
          <a:p>
            <a:pPr marL="285750" indent="-285750">
              <a:buFont typeface="Arial" panose="020B0604020202020204" pitchFamily="34" charset="0"/>
              <a:buChar char="•"/>
            </a:pPr>
            <a:r>
              <a:rPr lang="en-US" dirty="0" smtClean="0"/>
              <a:t>Tests </a:t>
            </a:r>
            <a:r>
              <a:rPr lang="en-US" dirty="0"/>
              <a:t>with existing material (ALPIDE wafers)</a:t>
            </a:r>
          </a:p>
          <a:p>
            <a:pPr marL="285750" indent="-285750">
              <a:buFont typeface="Arial" panose="020B0604020202020204" pitchFamily="34" charset="0"/>
              <a:buChar char="•"/>
            </a:pPr>
            <a:r>
              <a:rPr lang="en-US" dirty="0" smtClean="0"/>
              <a:t>Tests </a:t>
            </a:r>
            <a:r>
              <a:rPr lang="en-US" dirty="0"/>
              <a:t>with 300 mm dummy wafers</a:t>
            </a:r>
          </a:p>
          <a:p>
            <a:pPr marL="285750" indent="-285750">
              <a:buFont typeface="Arial" panose="020B0604020202020204" pitchFamily="34" charset="0"/>
              <a:buChar char="•"/>
            </a:pPr>
            <a:r>
              <a:rPr lang="en-US" dirty="0" smtClean="0"/>
              <a:t>Test </a:t>
            </a:r>
            <a:r>
              <a:rPr lang="en-US" dirty="0"/>
              <a:t>with full-scale prototypes</a:t>
            </a:r>
          </a:p>
          <a:p>
            <a:pPr marL="285750" indent="-285750">
              <a:buFont typeface="Arial" panose="020B0604020202020204" pitchFamily="34" charset="0"/>
              <a:buChar char="•"/>
            </a:pPr>
            <a:r>
              <a:rPr lang="en-US" dirty="0" smtClean="0"/>
              <a:t>Mechanical</a:t>
            </a:r>
            <a:r>
              <a:rPr lang="en-US" dirty="0"/>
              <a:t>, electrical and functional validation of the procedures</a:t>
            </a:r>
          </a:p>
          <a:p>
            <a:endParaRPr lang="en-US" dirty="0"/>
          </a:p>
          <a:p>
            <a:r>
              <a:rPr lang="en-US" b="1" dirty="0"/>
              <a:t>ITS3-WP5: Mechanics and cooling	</a:t>
            </a:r>
            <a:r>
              <a:rPr lang="en-US" dirty="0"/>
              <a:t>						alice-its3-wp5@cern.ch</a:t>
            </a:r>
          </a:p>
          <a:p>
            <a:pPr marL="285750" indent="-285750">
              <a:buFont typeface="Arial" panose="020B0604020202020204" pitchFamily="34" charset="0"/>
              <a:buChar char="•"/>
            </a:pPr>
            <a:r>
              <a:rPr lang="en-US" dirty="0" smtClean="0"/>
              <a:t>Selection </a:t>
            </a:r>
            <a:r>
              <a:rPr lang="en-US" dirty="0"/>
              <a:t>and characterization of carbon materials (structural and thermal properties)</a:t>
            </a:r>
          </a:p>
          <a:p>
            <a:pPr marL="285750" indent="-285750">
              <a:buFont typeface="Arial" panose="020B0604020202020204" pitchFamily="34" charset="0"/>
              <a:buChar char="•"/>
            </a:pPr>
            <a:r>
              <a:rPr lang="en-US" dirty="0" smtClean="0"/>
              <a:t>Development </a:t>
            </a:r>
            <a:r>
              <a:rPr lang="en-US" dirty="0"/>
              <a:t>and production of support structures</a:t>
            </a:r>
          </a:p>
          <a:p>
            <a:pPr marL="285750" indent="-285750">
              <a:buFont typeface="Arial" panose="020B0604020202020204" pitchFamily="34" charset="0"/>
              <a:buChar char="•"/>
            </a:pPr>
            <a:r>
              <a:rPr lang="en-US" dirty="0" smtClean="0"/>
              <a:t>Development</a:t>
            </a:r>
            <a:r>
              <a:rPr lang="en-US" dirty="0"/>
              <a:t>, production and validation of the Engineering Module based on dummy chips</a:t>
            </a:r>
          </a:p>
          <a:p>
            <a:pPr marL="285750" indent="-285750">
              <a:buFont typeface="Arial" panose="020B0604020202020204" pitchFamily="34" charset="0"/>
              <a:buChar char="•"/>
            </a:pPr>
            <a:r>
              <a:rPr lang="en-US" dirty="0" smtClean="0"/>
              <a:t>Development</a:t>
            </a:r>
            <a:r>
              <a:rPr lang="en-US" dirty="0"/>
              <a:t>, production and validation of the Qualification Module based on prototype chips</a:t>
            </a:r>
          </a:p>
          <a:p>
            <a:pPr marL="285750" indent="-285750">
              <a:buFont typeface="Arial" panose="020B0604020202020204" pitchFamily="34" charset="0"/>
              <a:buChar char="•"/>
            </a:pPr>
            <a:r>
              <a:rPr lang="en-US" dirty="0" smtClean="0"/>
              <a:t>Production </a:t>
            </a:r>
            <a:r>
              <a:rPr lang="en-US" dirty="0"/>
              <a:t>of the Final Module based on final chips</a:t>
            </a:r>
          </a:p>
        </p:txBody>
      </p:sp>
      <p:sp>
        <p:nvSpPr>
          <p:cNvPr id="7" name="TextBox 6"/>
          <p:cNvSpPr txBox="1"/>
          <p:nvPr/>
        </p:nvSpPr>
        <p:spPr>
          <a:xfrm>
            <a:off x="4442277" y="210804"/>
            <a:ext cx="3307444" cy="523220"/>
          </a:xfrm>
          <a:prstGeom prst="rect">
            <a:avLst/>
          </a:prstGeom>
          <a:noFill/>
        </p:spPr>
        <p:txBody>
          <a:bodyPr wrap="none" rtlCol="0">
            <a:spAutoFit/>
          </a:bodyPr>
          <a:lstStyle/>
          <a:p>
            <a:r>
              <a:rPr lang="en-US" sz="2800" dirty="0" smtClean="0"/>
              <a:t>Organization of effort</a:t>
            </a:r>
            <a:endParaRPr lang="en-US" sz="2800" dirty="0"/>
          </a:p>
        </p:txBody>
      </p:sp>
    </p:spTree>
    <p:extLst>
      <p:ext uri="{BB962C8B-B14F-4D97-AF65-F5344CB8AC3E}">
        <p14:creationId xmlns:p14="http://schemas.microsoft.com/office/powerpoint/2010/main" val="30644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17</a:t>
            </a:fld>
            <a:endParaRPr lang="en-US"/>
          </a:p>
        </p:txBody>
      </p:sp>
      <p:sp>
        <p:nvSpPr>
          <p:cNvPr id="6" name="TextBox 5"/>
          <p:cNvSpPr txBox="1"/>
          <p:nvPr/>
        </p:nvSpPr>
        <p:spPr>
          <a:xfrm>
            <a:off x="3894596" y="339364"/>
            <a:ext cx="4402808" cy="461665"/>
          </a:xfrm>
          <a:prstGeom prst="rect">
            <a:avLst/>
          </a:prstGeom>
          <a:noFill/>
        </p:spPr>
        <p:txBody>
          <a:bodyPr wrap="none" rtlCol="0">
            <a:spAutoFit/>
          </a:bodyPr>
          <a:lstStyle/>
          <a:p>
            <a:r>
              <a:rPr lang="en-US" sz="2400" dirty="0" smtClean="0"/>
              <a:t>Group Efforts in this development</a:t>
            </a:r>
            <a:endParaRPr lang="en-US" sz="2400" dirty="0"/>
          </a:p>
        </p:txBody>
      </p:sp>
      <p:sp>
        <p:nvSpPr>
          <p:cNvPr id="7" name="TextBox 6"/>
          <p:cNvSpPr txBox="1"/>
          <p:nvPr/>
        </p:nvSpPr>
        <p:spPr>
          <a:xfrm>
            <a:off x="1074656" y="1583703"/>
            <a:ext cx="10510887"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are joining the sensor R&amp;D effort to optimize the sensor characteristics (to the extent that they are not already) for use at the EIC.</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will soon be selecting work packages to join officially but expect to the active in WP2, WP3 with lesser directed efforts in WP4, WP5.</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It is hoped that this effort should have significant overlap with the EIC efforts in the infrastructure of building of the silicon tracking detectors.</a:t>
            </a:r>
            <a:endParaRPr lang="en-US" dirty="0"/>
          </a:p>
        </p:txBody>
      </p:sp>
    </p:spTree>
    <p:extLst>
      <p:ext uri="{BB962C8B-B14F-4D97-AF65-F5344CB8AC3E}">
        <p14:creationId xmlns:p14="http://schemas.microsoft.com/office/powerpoint/2010/main" val="200555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150" y="577821"/>
            <a:ext cx="3167919" cy="369332"/>
          </a:xfrm>
          <a:prstGeom prst="rect">
            <a:avLst/>
          </a:prstGeom>
          <a:noFill/>
        </p:spPr>
        <p:txBody>
          <a:bodyPr wrap="none" rtlCol="0">
            <a:spAutoFit/>
          </a:bodyPr>
          <a:lstStyle/>
          <a:p>
            <a:r>
              <a:rPr lang="en-US" dirty="0" smtClean="0"/>
              <a:t>Tracking / Sensor requirements:</a:t>
            </a:r>
            <a:endParaRPr lang="en-US" dirty="0"/>
          </a:p>
        </p:txBody>
      </p:sp>
      <p:pic>
        <p:nvPicPr>
          <p:cNvPr id="5" name="Picture 4"/>
          <p:cNvPicPr>
            <a:picLocks noChangeAspect="1"/>
          </p:cNvPicPr>
          <p:nvPr/>
        </p:nvPicPr>
        <p:blipFill>
          <a:blip r:embed="rId2"/>
          <a:stretch>
            <a:fillRect/>
          </a:stretch>
        </p:blipFill>
        <p:spPr>
          <a:xfrm>
            <a:off x="432958" y="3496152"/>
            <a:ext cx="3993644" cy="2872948"/>
          </a:xfrm>
          <a:prstGeom prst="rect">
            <a:avLst/>
          </a:prstGeom>
        </p:spPr>
      </p:pic>
      <p:pic>
        <p:nvPicPr>
          <p:cNvPr id="6" name="Picture 5"/>
          <p:cNvPicPr>
            <a:picLocks noChangeAspect="1"/>
          </p:cNvPicPr>
          <p:nvPr/>
        </p:nvPicPr>
        <p:blipFill>
          <a:blip r:embed="rId3"/>
          <a:stretch>
            <a:fillRect/>
          </a:stretch>
        </p:blipFill>
        <p:spPr>
          <a:xfrm>
            <a:off x="542150" y="947153"/>
            <a:ext cx="6115589" cy="2554281"/>
          </a:xfrm>
          <a:prstGeom prst="rect">
            <a:avLst/>
          </a:prstGeom>
        </p:spPr>
      </p:pic>
      <p:sp>
        <p:nvSpPr>
          <p:cNvPr id="7" name="TextBox 6"/>
          <p:cNvSpPr txBox="1"/>
          <p:nvPr/>
        </p:nvSpPr>
        <p:spPr>
          <a:xfrm>
            <a:off x="4624898" y="3467632"/>
            <a:ext cx="729252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Currently only MAPS meet this requirement.</a:t>
            </a:r>
          </a:p>
          <a:p>
            <a:pPr marL="285750" indent="-285750">
              <a:buFont typeface="Arial" panose="020B0604020202020204" pitchFamily="34" charset="0"/>
              <a:buChar char="•"/>
            </a:pPr>
            <a:r>
              <a:rPr lang="en-US" dirty="0" smtClean="0"/>
              <a:t>The newly defined size of the beam pipe shows the need for the sensor pixel size to be &lt; 20 um to meet central tracking requirements.</a:t>
            </a:r>
          </a:p>
          <a:p>
            <a:pPr marL="285750" indent="-285750">
              <a:buFont typeface="Arial" panose="020B0604020202020204" pitchFamily="34" charset="0"/>
              <a:buChar char="•"/>
            </a:pPr>
            <a:r>
              <a:rPr lang="en-US" dirty="0" smtClean="0"/>
              <a:t>Other sensor candidates either can not be modified to meet the requirements or do not appear to have sufficient support to be available by the time needed.</a:t>
            </a:r>
          </a:p>
          <a:p>
            <a:pPr marL="285750" indent="-285750">
              <a:buFont typeface="Arial" panose="020B0604020202020204" pitchFamily="34" charset="0"/>
              <a:buChar char="•"/>
            </a:pPr>
            <a:r>
              <a:rPr lang="en-US" dirty="0" smtClean="0"/>
              <a:t>The path of using synergy with the CERN ITS3 effort is, in my opinion, the best path to success.</a:t>
            </a:r>
          </a:p>
          <a:p>
            <a:pPr marL="285750" indent="-285750">
              <a:buFont typeface="Arial" panose="020B0604020202020204" pitchFamily="34" charset="0"/>
              <a:buChar char="•"/>
            </a:pPr>
            <a:endParaRPr lang="en-US" dirty="0"/>
          </a:p>
        </p:txBody>
      </p:sp>
      <p:sp>
        <p:nvSpPr>
          <p:cNvPr id="8" name="TextBox 7"/>
          <p:cNvSpPr txBox="1"/>
          <p:nvPr/>
        </p:nvSpPr>
        <p:spPr>
          <a:xfrm>
            <a:off x="4624898" y="5811580"/>
            <a:ext cx="7292529" cy="646331"/>
          </a:xfrm>
          <a:prstGeom prst="rect">
            <a:avLst/>
          </a:prstGeom>
          <a:noFill/>
          <a:ln w="15875">
            <a:solidFill>
              <a:schemeClr val="tx1"/>
            </a:solidFill>
          </a:ln>
        </p:spPr>
        <p:txBody>
          <a:bodyPr wrap="square" rtlCol="0">
            <a:spAutoFit/>
          </a:bodyPr>
          <a:lstStyle/>
          <a:p>
            <a:r>
              <a:rPr lang="en-US" dirty="0" smtClean="0"/>
              <a:t>The EICSC goal of developing a full detector solution using sensors based on the ITS3 design is a critical and time sensitive effort for tracking at the EIC</a:t>
            </a:r>
            <a:endParaRPr lang="en-US" dirty="0"/>
          </a:p>
        </p:txBody>
      </p:sp>
      <p:sp>
        <p:nvSpPr>
          <p:cNvPr id="9" name="Footer Placeholder 8"/>
          <p:cNvSpPr>
            <a:spLocks noGrp="1"/>
          </p:cNvSpPr>
          <p:nvPr>
            <p:ph type="ftr" sz="quarter" idx="11"/>
          </p:nvPr>
        </p:nvSpPr>
        <p:spPr/>
        <p:txBody>
          <a:bodyPr/>
          <a:lstStyle/>
          <a:p>
            <a:r>
              <a:rPr lang="en-US" smtClean="0"/>
              <a:t>2021_03_16_RNC_EIC_group_meeting - LG</a:t>
            </a:r>
            <a:endParaRPr lang="en-US" dirty="0"/>
          </a:p>
        </p:txBody>
      </p:sp>
      <p:sp>
        <p:nvSpPr>
          <p:cNvPr id="10" name="Slide Number Placeholder 9"/>
          <p:cNvSpPr>
            <a:spLocks noGrp="1"/>
          </p:cNvSpPr>
          <p:nvPr>
            <p:ph type="sldNum" sz="quarter" idx="12"/>
          </p:nvPr>
        </p:nvSpPr>
        <p:spPr/>
        <p:txBody>
          <a:bodyPr/>
          <a:lstStyle/>
          <a:p>
            <a:fld id="{3892BB02-5AF3-4C17-9BD0-944A8055CF5A}" type="slidenum">
              <a:rPr lang="en-US" smtClean="0"/>
              <a:t>2</a:t>
            </a:fld>
            <a:endParaRPr lang="en-US"/>
          </a:p>
        </p:txBody>
      </p:sp>
      <p:sp>
        <p:nvSpPr>
          <p:cNvPr id="2" name="TextBox 1"/>
          <p:cNvSpPr txBox="1"/>
          <p:nvPr/>
        </p:nvSpPr>
        <p:spPr>
          <a:xfrm>
            <a:off x="5305559" y="182093"/>
            <a:ext cx="1580882" cy="461665"/>
          </a:xfrm>
          <a:prstGeom prst="rect">
            <a:avLst/>
          </a:prstGeom>
          <a:noFill/>
        </p:spPr>
        <p:txBody>
          <a:bodyPr wrap="none" rtlCol="0">
            <a:spAutoFit/>
          </a:bodyPr>
          <a:lstStyle/>
          <a:p>
            <a:r>
              <a:rPr lang="en-US" sz="2400" u="sng" dirty="0" smtClean="0"/>
              <a:t>EICSC need</a:t>
            </a:r>
            <a:endParaRPr lang="en-US" sz="2400" u="sng" dirty="0"/>
          </a:p>
        </p:txBody>
      </p:sp>
      <p:sp>
        <p:nvSpPr>
          <p:cNvPr id="3" name="TextBox 2"/>
          <p:cNvSpPr txBox="1"/>
          <p:nvPr/>
        </p:nvSpPr>
        <p:spPr>
          <a:xfrm>
            <a:off x="7317952" y="1850894"/>
            <a:ext cx="1906419" cy="461665"/>
          </a:xfrm>
          <a:prstGeom prst="rect">
            <a:avLst/>
          </a:prstGeom>
          <a:noFill/>
          <a:ln w="15875">
            <a:solidFill>
              <a:srgbClr val="0070C0"/>
            </a:solidFill>
          </a:ln>
        </p:spPr>
        <p:txBody>
          <a:bodyPr wrap="none" rtlCol="0">
            <a:spAutoFit/>
          </a:bodyPr>
          <a:lstStyle/>
          <a:p>
            <a:r>
              <a:rPr lang="en-US" sz="2400" dirty="0" smtClean="0"/>
              <a:t>Yellow Report</a:t>
            </a:r>
            <a:endParaRPr lang="en-US" sz="2400" dirty="0"/>
          </a:p>
        </p:txBody>
      </p:sp>
    </p:spTree>
    <p:extLst>
      <p:ext uri="{BB962C8B-B14F-4D97-AF65-F5344CB8AC3E}">
        <p14:creationId xmlns:p14="http://schemas.microsoft.com/office/powerpoint/2010/main" val="4236892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3</a:t>
            </a:fld>
            <a:endParaRPr lang="en-US"/>
          </a:p>
        </p:txBody>
      </p:sp>
      <p:sp>
        <p:nvSpPr>
          <p:cNvPr id="6" name="TextBox 5"/>
          <p:cNvSpPr txBox="1"/>
          <p:nvPr/>
        </p:nvSpPr>
        <p:spPr>
          <a:xfrm>
            <a:off x="4989767" y="271669"/>
            <a:ext cx="2212465" cy="523220"/>
          </a:xfrm>
          <a:prstGeom prst="rect">
            <a:avLst/>
          </a:prstGeom>
          <a:noFill/>
        </p:spPr>
        <p:txBody>
          <a:bodyPr wrap="none" rtlCol="0">
            <a:spAutoFit/>
          </a:bodyPr>
          <a:lstStyle/>
          <a:p>
            <a:r>
              <a:rPr lang="en-US" sz="2800" u="sng" dirty="0" smtClean="0"/>
              <a:t>EICSC Genesis</a:t>
            </a:r>
            <a:endParaRPr lang="en-US" sz="2800" u="sng" dirty="0"/>
          </a:p>
        </p:txBody>
      </p:sp>
      <p:sp>
        <p:nvSpPr>
          <p:cNvPr id="7" name="TextBox 6"/>
          <p:cNvSpPr txBox="1"/>
          <p:nvPr/>
        </p:nvSpPr>
        <p:spPr>
          <a:xfrm>
            <a:off x="1212571" y="1205947"/>
            <a:ext cx="9707219" cy="332398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ALICE had been working on a next generation thinned and bent MAPs concept for 2018-2019. </a:t>
            </a:r>
          </a:p>
          <a:p>
            <a:pPr marL="285750" indent="-285750">
              <a:buFont typeface="Arial" panose="020B0604020202020204" pitchFamily="34" charset="0"/>
              <a:buChar char="•"/>
            </a:pPr>
            <a:r>
              <a:rPr lang="en-US" dirty="0" smtClean="0"/>
              <a:t>The initial specifications looked very good and had possible application outside of ALICE.</a:t>
            </a:r>
          </a:p>
          <a:p>
            <a:pPr marL="285750" indent="-285750">
              <a:buFont typeface="Arial" panose="020B0604020202020204" pitchFamily="34" charset="0"/>
              <a:buChar char="•"/>
            </a:pPr>
            <a:r>
              <a:rPr lang="en-US" dirty="0" smtClean="0"/>
              <a:t>The ALICE conceptual development culminated in an LOI that was endorsed by the LHCC at CERN.</a:t>
            </a:r>
          </a:p>
          <a:p>
            <a:pPr marL="285750" indent="-285750">
              <a:buFont typeface="Arial" panose="020B0604020202020204" pitchFamily="34" charset="0"/>
              <a:buChar char="•"/>
            </a:pPr>
            <a:r>
              <a:rPr lang="en-US" dirty="0" smtClean="0"/>
              <a:t>This led to a kickoff meeting at CERN for the ITS-3 detector development (December 4, 2019).</a:t>
            </a:r>
          </a:p>
          <a:p>
            <a:pPr marL="285750" indent="-285750">
              <a:buFont typeface="Arial" panose="020B0604020202020204" pitchFamily="34" charset="0"/>
              <a:buChar char="•"/>
            </a:pPr>
            <a:endParaRPr lang="en-US" dirty="0"/>
          </a:p>
          <a:p>
            <a:r>
              <a:rPr lang="en-US" sz="2400" dirty="0" smtClean="0">
                <a:solidFill>
                  <a:srgbClr val="0070C0"/>
                </a:solidFill>
              </a:rPr>
              <a:t>Unlike previous CERN based sensor development projects the ITS-3 sensor project would welcome outside institutions and consortiums as collaborators in the chip design and would make an agreement to share the IP that is to come from this effort.</a:t>
            </a:r>
          </a:p>
          <a:p>
            <a:endParaRPr lang="en-US" sz="2400" dirty="0" smtClean="0"/>
          </a:p>
        </p:txBody>
      </p:sp>
      <p:sp>
        <p:nvSpPr>
          <p:cNvPr id="8" name="TextBox 7"/>
          <p:cNvSpPr txBox="1"/>
          <p:nvPr/>
        </p:nvSpPr>
        <p:spPr>
          <a:xfrm>
            <a:off x="1212571" y="4293704"/>
            <a:ext cx="10383078"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specifications for the sensor were had significant overlap with the needs of the EIC.</a:t>
            </a:r>
          </a:p>
          <a:p>
            <a:pPr marL="285750" indent="-285750">
              <a:buFont typeface="Arial" panose="020B0604020202020204" pitchFamily="34" charset="0"/>
              <a:buChar char="•"/>
            </a:pPr>
            <a:r>
              <a:rPr lang="en-US" dirty="0" smtClean="0"/>
              <a:t>It was proposed to form an EIC </a:t>
            </a:r>
            <a:r>
              <a:rPr lang="en-US" dirty="0"/>
              <a:t>S</a:t>
            </a:r>
            <a:r>
              <a:rPr lang="en-US" dirty="0" smtClean="0"/>
              <a:t>ilicon Consortium to work on adopting this sensor at the December 12-13, 2019 EICYR meeting </a:t>
            </a:r>
            <a:r>
              <a:rPr lang="en-US" dirty="0"/>
              <a:t>at MIT </a:t>
            </a:r>
            <a:r>
              <a:rPr lang="en-US" dirty="0">
                <a:hlinkClick r:id="rId2"/>
              </a:rPr>
              <a:t>https://</a:t>
            </a:r>
            <a:r>
              <a:rPr lang="en-US" dirty="0" smtClean="0">
                <a:hlinkClick r:id="rId2"/>
              </a:rPr>
              <a:t>indico.jlab.org/event/348/sessions/1224/attachments/4665/5789/open-mic.pdf</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53948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13080" b="11060"/>
          <a:stretch/>
        </p:blipFill>
        <p:spPr>
          <a:xfrm>
            <a:off x="1920020" y="225540"/>
            <a:ext cx="8351960" cy="4612312"/>
          </a:xfrm>
          <a:prstGeom prst="rect">
            <a:avLst/>
          </a:prstGeom>
        </p:spPr>
      </p:pic>
      <p:sp>
        <p:nvSpPr>
          <p:cNvPr id="12" name="Rectangle 11"/>
          <p:cNvSpPr/>
          <p:nvPr/>
        </p:nvSpPr>
        <p:spPr>
          <a:xfrm>
            <a:off x="5395508" y="6034958"/>
            <a:ext cx="2191349" cy="227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733870" y="6019796"/>
            <a:ext cx="1098061" cy="24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p:cNvSpPr>
            <a:spLocks noGrp="1"/>
          </p:cNvSpPr>
          <p:nvPr>
            <p:ph type="ftr" sz="quarter" idx="11"/>
          </p:nvPr>
        </p:nvSpPr>
        <p:spPr/>
        <p:txBody>
          <a:bodyPr/>
          <a:lstStyle/>
          <a:p>
            <a:r>
              <a:rPr lang="en-US" smtClean="0"/>
              <a:t>2021_03_16_RNC_EIC_group_meeting - LG</a:t>
            </a:r>
            <a:endParaRPr lang="en-US"/>
          </a:p>
        </p:txBody>
      </p:sp>
      <p:sp>
        <p:nvSpPr>
          <p:cNvPr id="15" name="Slide Number Placeholder 14"/>
          <p:cNvSpPr>
            <a:spLocks noGrp="1"/>
          </p:cNvSpPr>
          <p:nvPr>
            <p:ph type="sldNum" sz="quarter" idx="12"/>
          </p:nvPr>
        </p:nvSpPr>
        <p:spPr/>
        <p:txBody>
          <a:bodyPr/>
          <a:lstStyle/>
          <a:p>
            <a:fld id="{D1EB1EBA-099B-46EE-A009-F4CB3582751C}" type="slidenum">
              <a:rPr lang="en-US" smtClean="0"/>
              <a:t>4</a:t>
            </a:fld>
            <a:endParaRPr lang="en-US"/>
          </a:p>
        </p:txBody>
      </p:sp>
      <p:sp>
        <p:nvSpPr>
          <p:cNvPr id="8" name="TextBox 7"/>
          <p:cNvSpPr txBox="1"/>
          <p:nvPr/>
        </p:nvSpPr>
        <p:spPr>
          <a:xfrm>
            <a:off x="2097995" y="1748223"/>
            <a:ext cx="1237903" cy="369332"/>
          </a:xfrm>
          <a:prstGeom prst="rect">
            <a:avLst/>
          </a:prstGeom>
          <a:noFill/>
        </p:spPr>
        <p:txBody>
          <a:bodyPr wrap="none" rtlCol="0">
            <a:spAutoFit/>
          </a:bodyPr>
          <a:lstStyle/>
          <a:p>
            <a:r>
              <a:rPr lang="en-US" dirty="0" smtClean="0"/>
              <a:t>Main Effort</a:t>
            </a:r>
            <a:endParaRPr lang="en-US" dirty="0"/>
          </a:p>
        </p:txBody>
      </p:sp>
      <p:sp>
        <p:nvSpPr>
          <p:cNvPr id="2" name="Rectangle 1"/>
          <p:cNvSpPr/>
          <p:nvPr/>
        </p:nvSpPr>
        <p:spPr>
          <a:xfrm>
            <a:off x="1878151" y="5096466"/>
            <a:ext cx="9226061" cy="923330"/>
          </a:xfrm>
          <a:prstGeom prst="rect">
            <a:avLst/>
          </a:prstGeom>
          <a:ln w="19050">
            <a:solidFill>
              <a:srgbClr val="0070C0"/>
            </a:solidFill>
          </a:ln>
        </p:spPr>
        <p:txBody>
          <a:bodyPr wrap="square">
            <a:spAutoFit/>
          </a:bodyPr>
          <a:lstStyle/>
          <a:p>
            <a:r>
              <a:rPr lang="en-US" dirty="0">
                <a:solidFill>
                  <a:srgbClr val="0070C0"/>
                </a:solidFill>
              </a:rPr>
              <a:t>Unlike previous CERN based sensor development projects the ITS-3 sensor project would welcome outside institutions and consortiums as collaborators in the chip design and would make an agreement to share the IP that is to come from this effort.</a:t>
            </a:r>
          </a:p>
        </p:txBody>
      </p:sp>
    </p:spTree>
    <p:extLst>
      <p:ext uri="{BB962C8B-B14F-4D97-AF65-F5344CB8AC3E}">
        <p14:creationId xmlns:p14="http://schemas.microsoft.com/office/powerpoint/2010/main" val="3684019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5</a:t>
            </a:fld>
            <a:endParaRPr lang="en-US"/>
          </a:p>
        </p:txBody>
      </p:sp>
      <p:pic>
        <p:nvPicPr>
          <p:cNvPr id="6" name="Picture 5"/>
          <p:cNvPicPr>
            <a:picLocks noChangeAspect="1"/>
          </p:cNvPicPr>
          <p:nvPr/>
        </p:nvPicPr>
        <p:blipFill>
          <a:blip r:embed="rId2"/>
          <a:stretch>
            <a:fillRect/>
          </a:stretch>
        </p:blipFill>
        <p:spPr>
          <a:xfrm>
            <a:off x="1334826" y="1023226"/>
            <a:ext cx="9553131" cy="5415207"/>
          </a:xfrm>
          <a:prstGeom prst="rect">
            <a:avLst/>
          </a:prstGeom>
          <a:ln>
            <a:solidFill>
              <a:schemeClr val="accent1">
                <a:shade val="50000"/>
              </a:schemeClr>
            </a:solidFill>
          </a:ln>
        </p:spPr>
      </p:pic>
      <p:sp>
        <p:nvSpPr>
          <p:cNvPr id="7" name="TextBox 6"/>
          <p:cNvSpPr txBox="1"/>
          <p:nvPr/>
        </p:nvSpPr>
        <p:spPr>
          <a:xfrm>
            <a:off x="1876900" y="113121"/>
            <a:ext cx="8468985" cy="584775"/>
          </a:xfrm>
          <a:prstGeom prst="rect">
            <a:avLst/>
          </a:prstGeom>
          <a:noFill/>
        </p:spPr>
        <p:txBody>
          <a:bodyPr wrap="none" rtlCol="0">
            <a:spAutoFit/>
          </a:bodyPr>
          <a:lstStyle/>
          <a:p>
            <a:r>
              <a:rPr lang="en-US" sz="3200" dirty="0" smtClean="0"/>
              <a:t>New sensor design – compared to existing ALPIDE</a:t>
            </a:r>
            <a:endParaRPr lang="en-US" sz="3200" dirty="0"/>
          </a:p>
        </p:txBody>
      </p:sp>
      <p:sp>
        <p:nvSpPr>
          <p:cNvPr id="8" name="Right Arrow 7"/>
          <p:cNvSpPr/>
          <p:nvPr/>
        </p:nvSpPr>
        <p:spPr>
          <a:xfrm>
            <a:off x="1085016" y="2441542"/>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085016" y="3234964"/>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085016" y="4556287"/>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085016" y="3762865"/>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826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6</a:t>
            </a:fld>
            <a:endParaRPr lang="en-US"/>
          </a:p>
        </p:txBody>
      </p:sp>
      <p:sp>
        <p:nvSpPr>
          <p:cNvPr id="6" name="TextBox 5"/>
          <p:cNvSpPr txBox="1"/>
          <p:nvPr/>
        </p:nvSpPr>
        <p:spPr>
          <a:xfrm>
            <a:off x="5274300" y="437321"/>
            <a:ext cx="1643399" cy="461665"/>
          </a:xfrm>
          <a:prstGeom prst="rect">
            <a:avLst/>
          </a:prstGeom>
          <a:noFill/>
        </p:spPr>
        <p:txBody>
          <a:bodyPr wrap="none" rtlCol="0">
            <a:spAutoFit/>
          </a:bodyPr>
          <a:lstStyle/>
          <a:p>
            <a:r>
              <a:rPr lang="en-US" sz="2400" u="sng" dirty="0" smtClean="0"/>
              <a:t>EICSC Goals</a:t>
            </a:r>
            <a:endParaRPr lang="en-US" sz="2400" u="sng" dirty="0"/>
          </a:p>
        </p:txBody>
      </p:sp>
      <p:sp>
        <p:nvSpPr>
          <p:cNvPr id="7" name="Rectangle 6"/>
          <p:cNvSpPr/>
          <p:nvPr/>
        </p:nvSpPr>
        <p:spPr>
          <a:xfrm>
            <a:off x="991894" y="3133317"/>
            <a:ext cx="10208207" cy="2031325"/>
          </a:xfrm>
          <a:prstGeom prst="rect">
            <a:avLst/>
          </a:prstGeom>
        </p:spPr>
        <p:txBody>
          <a:bodyPr wrap="square">
            <a:spAutoFit/>
          </a:bodyPr>
          <a:lstStyle/>
          <a:p>
            <a:r>
              <a:rPr lang="en-US" dirty="0" smtClean="0"/>
              <a:t>“The </a:t>
            </a:r>
            <a:r>
              <a:rPr lang="en-US" dirty="0"/>
              <a:t>members of this consortium believe that the most successful path to achieve this goal is to join the ongoing effort at CERN to develop a new MAPS sensor based on the </a:t>
            </a:r>
            <a:r>
              <a:rPr lang="en-US" dirty="0" smtClean="0"/>
              <a:t>Tower-Jazz </a:t>
            </a:r>
            <a:r>
              <a:rPr lang="en-US" dirty="0"/>
              <a:t>65 nm process for use in the upcoming ALICE ITS3 upgrade. The requirements for the ITS3 and what is needed for an EIC tracking sensor have very broad overlap and the synergies of joining an already funded effort strongly increase the probabilities of success. A more detailed description of the current path that leads to an EIC optimized sensor and associated infrastructure can be found in the ERD-25 proposal, </a:t>
            </a:r>
            <a:r>
              <a:rPr lang="en-US" u="sng" dirty="0">
                <a:hlinkClick r:id="rId2"/>
              </a:rPr>
              <a:t>https://</a:t>
            </a:r>
            <a:r>
              <a:rPr lang="en-US" u="sng" dirty="0" smtClean="0">
                <a:hlinkClick r:id="rId2"/>
              </a:rPr>
              <a:t>wiki.bnl.gov/conferences/images/6/6d/ERD25-Report-FY21Proposal-Jun20.pdf</a:t>
            </a:r>
            <a:r>
              <a:rPr lang="en-US" u="sng" dirty="0" smtClean="0"/>
              <a:t>”</a:t>
            </a:r>
            <a:endParaRPr lang="en-US" dirty="0"/>
          </a:p>
        </p:txBody>
      </p:sp>
      <p:sp>
        <p:nvSpPr>
          <p:cNvPr id="8" name="TextBox 7"/>
          <p:cNvSpPr txBox="1"/>
          <p:nvPr/>
        </p:nvSpPr>
        <p:spPr>
          <a:xfrm>
            <a:off x="1069393" y="1286211"/>
            <a:ext cx="10208208" cy="923330"/>
          </a:xfrm>
          <a:prstGeom prst="rect">
            <a:avLst/>
          </a:prstGeom>
          <a:noFill/>
        </p:spPr>
        <p:txBody>
          <a:bodyPr wrap="square" rtlCol="0">
            <a:spAutoFit/>
          </a:bodyPr>
          <a:lstStyle/>
          <a:p>
            <a:r>
              <a:rPr lang="en-US" dirty="0" smtClean="0"/>
              <a:t>EICSC </a:t>
            </a:r>
            <a:r>
              <a:rPr lang="en-US" dirty="0"/>
              <a:t>Goals from </a:t>
            </a:r>
            <a:r>
              <a:rPr lang="en-US" dirty="0" smtClean="0"/>
              <a:t>the response to the </a:t>
            </a:r>
            <a:r>
              <a:rPr lang="en-US" b="1" dirty="0" smtClean="0"/>
              <a:t>Call </a:t>
            </a:r>
            <a:r>
              <a:rPr lang="en-US" b="1" dirty="0"/>
              <a:t>for Expressions of Interest for Potential Cooperation on the EIC Experimental </a:t>
            </a:r>
            <a:r>
              <a:rPr lang="en-US" b="1" dirty="0" smtClean="0"/>
              <a:t>Program - November 2, 2020</a:t>
            </a:r>
            <a:endParaRPr lang="en-US" b="1" dirty="0"/>
          </a:p>
          <a:p>
            <a:endParaRPr lang="en-US" dirty="0"/>
          </a:p>
        </p:txBody>
      </p:sp>
      <p:sp>
        <p:nvSpPr>
          <p:cNvPr id="9" name="Rectangle 8"/>
          <p:cNvSpPr/>
          <p:nvPr/>
        </p:nvSpPr>
        <p:spPr>
          <a:xfrm>
            <a:off x="991894" y="2042769"/>
            <a:ext cx="10208207" cy="923330"/>
          </a:xfrm>
          <a:prstGeom prst="rect">
            <a:avLst/>
          </a:prstGeom>
        </p:spPr>
        <p:txBody>
          <a:bodyPr wrap="square">
            <a:spAutoFit/>
          </a:bodyPr>
          <a:lstStyle/>
          <a:p>
            <a:r>
              <a:rPr lang="en-US" dirty="0" smtClean="0">
                <a:ea typeface="Times New Roman" panose="02020603050405020304" pitchFamily="18" charset="0"/>
              </a:rPr>
              <a:t>“The </a:t>
            </a:r>
            <a:r>
              <a:rPr lang="en-US" dirty="0">
                <a:ea typeface="Times New Roman" panose="02020603050405020304" pitchFamily="18" charset="0"/>
              </a:rPr>
              <a:t>goal of this consortium is to develop a MAPS sensor and associated powering, support structures, control and ancillary parts as necessary to produce a detector solution for silicon tracking for the central tracking parts of an EIC detector</a:t>
            </a:r>
            <a:r>
              <a:rPr lang="en-US" dirty="0" smtClean="0">
                <a:ea typeface="Times New Roman" panose="02020603050405020304" pitchFamily="18" charset="0"/>
              </a:rPr>
              <a:t>.”</a:t>
            </a:r>
            <a:endParaRPr lang="en-US" dirty="0"/>
          </a:p>
        </p:txBody>
      </p:sp>
      <p:sp>
        <p:nvSpPr>
          <p:cNvPr id="10" name="TextBox 9"/>
          <p:cNvSpPr txBox="1"/>
          <p:nvPr/>
        </p:nvSpPr>
        <p:spPr>
          <a:xfrm>
            <a:off x="1069393" y="5331860"/>
            <a:ext cx="10388811" cy="1077218"/>
          </a:xfrm>
          <a:prstGeom prst="rect">
            <a:avLst/>
          </a:prstGeom>
          <a:noFill/>
          <a:ln w="15875">
            <a:solidFill>
              <a:schemeClr val="tx1"/>
            </a:solidFill>
          </a:ln>
        </p:spPr>
        <p:txBody>
          <a:bodyPr wrap="square" rtlCol="0">
            <a:spAutoFit/>
          </a:bodyPr>
          <a:lstStyle/>
          <a:p>
            <a:r>
              <a:rPr lang="en-US" sz="1600" dirty="0" smtClean="0"/>
              <a:t>We are developing two detector concepts:</a:t>
            </a:r>
          </a:p>
          <a:p>
            <a:pPr marL="800100" lvl="1" indent="-342900">
              <a:buFont typeface="+mj-lt"/>
              <a:buAutoNum type="arabicPeriod"/>
            </a:pPr>
            <a:r>
              <a:rPr lang="en-US" sz="1600" dirty="0" smtClean="0"/>
              <a:t>ITS3 like for the </a:t>
            </a:r>
            <a:r>
              <a:rPr lang="en-US" sz="1600" dirty="0" err="1" smtClean="0"/>
              <a:t>vertexing</a:t>
            </a:r>
            <a:r>
              <a:rPr lang="en-US" sz="1600" dirty="0" smtClean="0"/>
              <a:t> layers.</a:t>
            </a:r>
          </a:p>
          <a:p>
            <a:pPr marL="800100" lvl="1" indent="-342900">
              <a:buFont typeface="+mj-lt"/>
              <a:buAutoNum type="arabicPeriod"/>
            </a:pPr>
            <a:r>
              <a:rPr lang="en-US" sz="1600" dirty="0" smtClean="0"/>
              <a:t>EIC variant for the staves and discs.</a:t>
            </a:r>
          </a:p>
          <a:p>
            <a:r>
              <a:rPr lang="en-US" sz="1600" dirty="0" smtClean="0"/>
              <a:t>We will need to develop the capabilities to bring both detector concepts and the associated infrastructure to </a:t>
            </a:r>
            <a:r>
              <a:rPr lang="en-US" sz="1600" dirty="0" smtClean="0"/>
              <a:t>completion.</a:t>
            </a:r>
            <a:endParaRPr lang="en-US" sz="1600" dirty="0"/>
          </a:p>
        </p:txBody>
      </p:sp>
    </p:spTree>
    <p:extLst>
      <p:ext uri="{BB962C8B-B14F-4D97-AF65-F5344CB8AC3E}">
        <p14:creationId xmlns:p14="http://schemas.microsoft.com/office/powerpoint/2010/main" val="496361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95508" y="6034958"/>
            <a:ext cx="2191349" cy="227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733870" y="6019796"/>
            <a:ext cx="1098061" cy="24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p:cNvSpPr>
            <a:spLocks noGrp="1"/>
          </p:cNvSpPr>
          <p:nvPr>
            <p:ph type="ftr" sz="quarter" idx="11"/>
          </p:nvPr>
        </p:nvSpPr>
        <p:spPr/>
        <p:txBody>
          <a:bodyPr/>
          <a:lstStyle/>
          <a:p>
            <a:r>
              <a:rPr lang="en-US" smtClean="0"/>
              <a:t>2021_03_16_RNC_EIC_group_meeting - LG</a:t>
            </a:r>
            <a:endParaRPr lang="en-US"/>
          </a:p>
        </p:txBody>
      </p:sp>
      <p:sp>
        <p:nvSpPr>
          <p:cNvPr id="15" name="Slide Number Placeholder 14"/>
          <p:cNvSpPr>
            <a:spLocks noGrp="1"/>
          </p:cNvSpPr>
          <p:nvPr>
            <p:ph type="sldNum" sz="quarter" idx="12"/>
          </p:nvPr>
        </p:nvSpPr>
        <p:spPr/>
        <p:txBody>
          <a:bodyPr/>
          <a:lstStyle/>
          <a:p>
            <a:fld id="{D1EB1EBA-099B-46EE-A009-F4CB3582751C}" type="slidenum">
              <a:rPr lang="en-US" smtClean="0"/>
              <a:t>7</a:t>
            </a:fld>
            <a:endParaRPr lang="en-US"/>
          </a:p>
        </p:txBody>
      </p:sp>
      <p:sp>
        <p:nvSpPr>
          <p:cNvPr id="22" name="TextBox 21"/>
          <p:cNvSpPr txBox="1"/>
          <p:nvPr/>
        </p:nvSpPr>
        <p:spPr>
          <a:xfrm>
            <a:off x="4824080" y="247294"/>
            <a:ext cx="2543838" cy="461665"/>
          </a:xfrm>
          <a:prstGeom prst="rect">
            <a:avLst/>
          </a:prstGeom>
          <a:noFill/>
        </p:spPr>
        <p:txBody>
          <a:bodyPr wrap="none" rtlCol="0">
            <a:spAutoFit/>
          </a:bodyPr>
          <a:lstStyle/>
          <a:p>
            <a:r>
              <a:rPr lang="en-US" sz="2400" u="sng" dirty="0" smtClean="0"/>
              <a:t>EICSC Membership</a:t>
            </a:r>
            <a:endParaRPr lang="en-US" sz="2400" u="sng" dirty="0"/>
          </a:p>
        </p:txBody>
      </p:sp>
      <p:sp>
        <p:nvSpPr>
          <p:cNvPr id="31" name="TextBox 30"/>
          <p:cNvSpPr txBox="1"/>
          <p:nvPr/>
        </p:nvSpPr>
        <p:spPr>
          <a:xfrm>
            <a:off x="649355" y="1410997"/>
            <a:ext cx="10893287" cy="4031873"/>
          </a:xfrm>
          <a:prstGeom prst="rect">
            <a:avLst/>
          </a:prstGeom>
          <a:noFill/>
        </p:spPr>
        <p:txBody>
          <a:bodyPr wrap="square" rtlCol="0">
            <a:spAutoFit/>
          </a:bodyPr>
          <a:lstStyle/>
          <a:p>
            <a:r>
              <a:rPr lang="en-US" sz="2000" b="1" u="sng" dirty="0" smtClean="0"/>
              <a:t>Current EICSC </a:t>
            </a:r>
            <a:r>
              <a:rPr lang="en-US" sz="2000" b="1" u="sng" smtClean="0"/>
              <a:t>Members:</a:t>
            </a:r>
          </a:p>
          <a:p>
            <a:endParaRPr lang="en-US" sz="2000" b="1" u="sng" dirty="0" smtClean="0"/>
          </a:p>
          <a:p>
            <a:pPr marL="285750" indent="-285750">
              <a:buFont typeface="Arial" panose="020B0604020202020204" pitchFamily="34" charset="0"/>
              <a:buChar char="•"/>
            </a:pPr>
            <a:r>
              <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LBNL, </a:t>
            </a:r>
          </a:p>
          <a:p>
            <a:pPr marL="285750" indent="-285750">
              <a:buFont typeface="Arial" panose="020B0604020202020204" pitchFamily="34" charset="0"/>
              <a:buChar char="•"/>
            </a:pPr>
            <a:r>
              <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BNL </a:t>
            </a:r>
            <a:r>
              <a:rPr lang="en-US" dirty="0">
                <a:solidFill>
                  <a:srgbClr val="0000FF"/>
                </a:solidFill>
                <a:latin typeface="Arial" panose="020B0604020202020204" pitchFamily="34" charset="0"/>
                <a:ea typeface="Times New Roman" panose="02020603050405020304" pitchFamily="18" charset="0"/>
                <a:cs typeface="Arial" panose="020B0604020202020204" pitchFamily="34" charset="0"/>
              </a:rPr>
              <a:t>instrumentation division, </a:t>
            </a:r>
            <a:endPar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UK </a:t>
            </a:r>
            <a:r>
              <a:rPr lang="en-US" dirty="0">
                <a:solidFill>
                  <a:srgbClr val="0000FF"/>
                </a:solidFill>
                <a:latin typeface="Arial" panose="020B0604020202020204" pitchFamily="34" charset="0"/>
                <a:ea typeface="Times New Roman" panose="02020603050405020304" pitchFamily="18" charset="0"/>
                <a:cs typeface="Arial" panose="020B0604020202020204" pitchFamily="34" charset="0"/>
              </a:rPr>
              <a:t>collaboration (currently University of Birmingham, RAL, Brunel University - London), </a:t>
            </a:r>
            <a:endPar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JLAB</a:t>
            </a:r>
            <a:r>
              <a:rPr lang="en-US"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ORNL</a:t>
            </a:r>
            <a:r>
              <a:rPr lang="en-US"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endPar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CCNU </a:t>
            </a:r>
            <a:r>
              <a:rPr lang="en-US" dirty="0">
                <a:solidFill>
                  <a:srgbClr val="0000FF"/>
                </a:solidFill>
                <a:latin typeface="Arial" panose="020B0604020202020204" pitchFamily="34" charset="0"/>
                <a:ea typeface="Times New Roman" panose="02020603050405020304" pitchFamily="18" charset="0"/>
                <a:cs typeface="Arial" panose="020B0604020202020204" pitchFamily="34" charset="0"/>
              </a:rPr>
              <a:t>– Wuhan, </a:t>
            </a:r>
            <a:endPar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Gro</a:t>
            </a:r>
            <a:r>
              <a:rPr lang="en-US" dirty="0" smtClean="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u</a:t>
            </a:r>
            <a:r>
              <a:rPr lang="en-US"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ps </a:t>
            </a:r>
            <a:r>
              <a:rPr lang="en-US" dirty="0">
                <a:solidFill>
                  <a:srgbClr val="0000FF"/>
                </a:solidFill>
                <a:latin typeface="Arial" panose="020B0604020202020204" pitchFamily="34" charset="0"/>
                <a:ea typeface="Times New Roman" panose="02020603050405020304" pitchFamily="18" charset="0"/>
                <a:cs typeface="Arial" panose="020B0604020202020204" pitchFamily="34" charset="0"/>
              </a:rPr>
              <a:t>from INFN (currently Bari, Trieste</a:t>
            </a:r>
            <a:r>
              <a:rPr lang="en-US"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endParaRPr lang="en-US" dirty="0" smtClean="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dirty="0" smtClean="0">
                <a:solidFill>
                  <a:srgbClr val="0000FF"/>
                </a:solidFill>
                <a:latin typeface="Arial" panose="020B0604020202020204" pitchFamily="34" charset="0"/>
                <a:cs typeface="Arial" panose="020B0604020202020204" pitchFamily="34" charset="0"/>
              </a:rPr>
              <a:t>Institute </a:t>
            </a:r>
            <a:r>
              <a:rPr lang="en-US" dirty="0">
                <a:solidFill>
                  <a:srgbClr val="0000FF"/>
                </a:solidFill>
                <a:latin typeface="Arial" panose="020B0604020202020204" pitchFamily="34" charset="0"/>
                <a:cs typeface="Arial" panose="020B0604020202020204" pitchFamily="34" charset="0"/>
              </a:rPr>
              <a:t>of Modern Physics (IMP, China). </a:t>
            </a:r>
            <a:endParaRPr lang="en-US" dirty="0" smtClean="0">
              <a:solidFill>
                <a:srgbClr val="0000FF"/>
              </a:solidFill>
              <a:latin typeface="Arial" panose="020B0604020202020204" pitchFamily="34" charset="0"/>
              <a:cs typeface="Arial" panose="020B0604020202020204" pitchFamily="34" charset="0"/>
            </a:endParaRPr>
          </a:p>
          <a:p>
            <a:endParaRPr lang="en-US" dirty="0">
              <a:solidFill>
                <a:srgbClr val="0000FF"/>
              </a:solidFill>
              <a:latin typeface="Arial" panose="020B0604020202020204" pitchFamily="34" charset="0"/>
              <a:cs typeface="Arial" panose="020B0604020202020204" pitchFamily="34" charset="0"/>
            </a:endParaRPr>
          </a:p>
          <a:p>
            <a:r>
              <a:rPr lang="en-US" dirty="0" smtClean="0">
                <a:solidFill>
                  <a:srgbClr val="0000FF"/>
                </a:solidFill>
                <a:latin typeface="Arial" panose="020B0604020202020204" pitchFamily="34" charset="0"/>
                <a:cs typeface="Arial" panose="020B0604020202020204" pitchFamily="34" charset="0"/>
              </a:rPr>
              <a:t>We </a:t>
            </a:r>
            <a:r>
              <a:rPr lang="en-US" dirty="0">
                <a:solidFill>
                  <a:srgbClr val="0000FF"/>
                </a:solidFill>
                <a:latin typeface="Arial" panose="020B0604020202020204" pitchFamily="34" charset="0"/>
                <a:cs typeface="Arial" panose="020B0604020202020204" pitchFamily="34" charset="0"/>
              </a:rPr>
              <a:t>have been contacted by other groups expressing interest in working together but as yet EIC Silicon Consortium membership has not been formalized.</a:t>
            </a:r>
          </a:p>
          <a:p>
            <a:endParaRPr lang="en-US" dirty="0"/>
          </a:p>
        </p:txBody>
      </p:sp>
    </p:spTree>
    <p:extLst>
      <p:ext uri="{BB962C8B-B14F-4D97-AF65-F5344CB8AC3E}">
        <p14:creationId xmlns:p14="http://schemas.microsoft.com/office/powerpoint/2010/main" val="218253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8</a:t>
            </a:fld>
            <a:endParaRPr lang="en-US"/>
          </a:p>
        </p:txBody>
      </p:sp>
      <p:pic>
        <p:nvPicPr>
          <p:cNvPr id="6" name="Picture 5"/>
          <p:cNvPicPr/>
          <p:nvPr/>
        </p:nvPicPr>
        <p:blipFill>
          <a:blip r:embed="rId2"/>
          <a:stretch>
            <a:fillRect/>
          </a:stretch>
        </p:blipFill>
        <p:spPr>
          <a:xfrm>
            <a:off x="6354416" y="1182343"/>
            <a:ext cx="5311775" cy="2266950"/>
          </a:xfrm>
          <a:prstGeom prst="rect">
            <a:avLst/>
          </a:prstGeom>
        </p:spPr>
      </p:pic>
      <p:sp>
        <p:nvSpPr>
          <p:cNvPr id="7" name="TextBox 6"/>
          <p:cNvSpPr txBox="1"/>
          <p:nvPr/>
        </p:nvSpPr>
        <p:spPr>
          <a:xfrm>
            <a:off x="5108774" y="278296"/>
            <a:ext cx="1974451" cy="461665"/>
          </a:xfrm>
          <a:prstGeom prst="rect">
            <a:avLst/>
          </a:prstGeom>
          <a:noFill/>
        </p:spPr>
        <p:txBody>
          <a:bodyPr wrap="none" rtlCol="0">
            <a:spAutoFit/>
          </a:bodyPr>
          <a:lstStyle/>
          <a:p>
            <a:r>
              <a:rPr lang="en-US" sz="2400" u="sng" dirty="0" smtClean="0"/>
              <a:t>Current Status</a:t>
            </a:r>
            <a:endParaRPr lang="en-US" sz="2400" u="sng" dirty="0"/>
          </a:p>
        </p:txBody>
      </p:sp>
      <p:sp>
        <p:nvSpPr>
          <p:cNvPr id="8" name="TextBox 7"/>
          <p:cNvSpPr txBox="1"/>
          <p:nvPr/>
        </p:nvSpPr>
        <p:spPr>
          <a:xfrm>
            <a:off x="168963" y="3647018"/>
            <a:ext cx="11854071"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Contributed to the first ITS-3 MLR submission with RAL.</a:t>
            </a:r>
          </a:p>
          <a:p>
            <a:pPr marL="285750" indent="-285750">
              <a:buFont typeface="Arial" panose="020B0604020202020204" pitchFamily="34" charset="0"/>
              <a:buChar char="•"/>
            </a:pPr>
            <a:r>
              <a:rPr lang="en-US" sz="2000" dirty="0" smtClean="0"/>
              <a:t>Negotiations underway for access to the process design kit and framework IP sharing agreement for the other chip design institutions (BNL, LBNL). This will allow significantly more sensor design effort from EICSC.</a:t>
            </a:r>
          </a:p>
          <a:p>
            <a:pPr marL="285750" indent="-285750">
              <a:buFont typeface="Arial" panose="020B0604020202020204" pitchFamily="34" charset="0"/>
              <a:buChar char="•"/>
            </a:pPr>
            <a:r>
              <a:rPr lang="en-US" sz="2000" dirty="0" smtClean="0"/>
              <a:t>In process of gathering proposals for task work in the coming year as we need to engage fully with the ITS3 work packages. </a:t>
            </a:r>
          </a:p>
          <a:p>
            <a:pPr marL="285750" indent="-285750">
              <a:buFont typeface="Arial" panose="020B0604020202020204" pitchFamily="34" charset="0"/>
              <a:buChar char="•"/>
            </a:pPr>
            <a:r>
              <a:rPr lang="en-US" sz="2000" dirty="0" smtClean="0"/>
              <a:t>Engaging with EIC management at BNL for R&amp;D funding (project and general).</a:t>
            </a:r>
          </a:p>
          <a:p>
            <a:pPr marL="285750" indent="-285750">
              <a:buFont typeface="Arial" panose="020B0604020202020204" pitchFamily="34" charset="0"/>
              <a:buChar char="•"/>
            </a:pPr>
            <a:r>
              <a:rPr lang="en-US" sz="2000" dirty="0" smtClean="0"/>
              <a:t>Latest EICSC meeting presentations can be found </a:t>
            </a:r>
            <a:r>
              <a:rPr lang="en-US" sz="2000" dirty="0"/>
              <a:t>at </a:t>
            </a:r>
            <a:r>
              <a:rPr lang="en-US" sz="2000" dirty="0">
                <a:hlinkClick r:id="rId3"/>
              </a:rPr>
              <a:t>https://</a:t>
            </a:r>
            <a:r>
              <a:rPr lang="en-US" sz="2000" dirty="0" smtClean="0">
                <a:hlinkClick r:id="rId3"/>
              </a:rPr>
              <a:t>drive.google.com/drive/folders/1vHzNspd6sjdDTsvOOY0AntAkASeeXgZo?usp=sharing</a:t>
            </a:r>
            <a:r>
              <a:rPr lang="en-US" sz="2000" dirty="0" smtClean="0"/>
              <a:t> </a:t>
            </a:r>
          </a:p>
          <a:p>
            <a:endParaRPr lang="en-US" sz="2000" dirty="0"/>
          </a:p>
        </p:txBody>
      </p:sp>
      <p:sp>
        <p:nvSpPr>
          <p:cNvPr id="9" name="Rectangle 8"/>
          <p:cNvSpPr/>
          <p:nvPr/>
        </p:nvSpPr>
        <p:spPr>
          <a:xfrm>
            <a:off x="337931" y="1992652"/>
            <a:ext cx="6096000" cy="1015663"/>
          </a:xfrm>
          <a:prstGeom prst="rect">
            <a:avLst/>
          </a:prstGeom>
        </p:spPr>
        <p:txBody>
          <a:bodyPr>
            <a:spAutoFit/>
          </a:bodyPr>
          <a:lstStyle/>
          <a:p>
            <a:r>
              <a:rPr lang="en-GB" sz="2000" dirty="0">
                <a:solidFill>
                  <a:srgbClr val="000000"/>
                </a:solidFill>
                <a:latin typeface="Calibri" panose="020F0502020204030204" pitchFamily="34" charset="0"/>
                <a:ea typeface="MS Mincho"/>
              </a:rPr>
              <a:t>The RAL contribution to MLR1 is the LVDS receiver and CML line driver for use in the digital output stage of the final sensor</a:t>
            </a:r>
            <a:endParaRPr lang="en-US" sz="2000" dirty="0"/>
          </a:p>
        </p:txBody>
      </p:sp>
    </p:spTree>
    <p:extLst>
      <p:ext uri="{BB962C8B-B14F-4D97-AF65-F5344CB8AC3E}">
        <p14:creationId xmlns:p14="http://schemas.microsoft.com/office/powerpoint/2010/main" val="994852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9</a:t>
            </a:fld>
            <a:endParaRPr lang="en-US"/>
          </a:p>
        </p:txBody>
      </p:sp>
      <p:sp>
        <p:nvSpPr>
          <p:cNvPr id="6" name="Rectangle 5"/>
          <p:cNvSpPr/>
          <p:nvPr/>
        </p:nvSpPr>
        <p:spPr>
          <a:xfrm>
            <a:off x="424069" y="522673"/>
            <a:ext cx="11529391" cy="6709529"/>
          </a:xfrm>
          <a:prstGeom prst="rect">
            <a:avLst/>
          </a:prstGeom>
        </p:spPr>
        <p:txBody>
          <a:bodyPr wrap="square">
            <a:spAutoFit/>
          </a:bodyPr>
          <a:lstStyle/>
          <a:p>
            <a:r>
              <a:rPr lang="en-US" sz="1600" b="1" dirty="0"/>
              <a:t>2021 – </a:t>
            </a:r>
          </a:p>
          <a:p>
            <a:pPr marL="285750" indent="-285750">
              <a:buFont typeface="Arial" panose="020B0604020202020204" pitchFamily="34" charset="0"/>
              <a:buChar char="•"/>
            </a:pPr>
            <a:r>
              <a:rPr lang="en-US" sz="1600" dirty="0"/>
              <a:t>Testing and characterization of MLR1</a:t>
            </a:r>
          </a:p>
          <a:p>
            <a:pPr marL="285750" indent="-285750">
              <a:buFont typeface="Arial" panose="020B0604020202020204" pitchFamily="34" charset="0"/>
              <a:buChar char="•"/>
            </a:pPr>
            <a:r>
              <a:rPr lang="en-US" sz="1600" dirty="0"/>
              <a:t>Sensor design for MLR2 or ER</a:t>
            </a:r>
          </a:p>
          <a:p>
            <a:pPr marL="285750" indent="-285750">
              <a:buFont typeface="Arial" panose="020B0604020202020204" pitchFamily="34" charset="0"/>
              <a:buChar char="•"/>
            </a:pPr>
            <a:r>
              <a:rPr lang="en-US" sz="1600" dirty="0"/>
              <a:t>R&amp;D into powering, stave/disc construction, cooling, overall infrastructure</a:t>
            </a:r>
          </a:p>
          <a:p>
            <a:pPr marL="285750" indent="-285750">
              <a:buFont typeface="Arial" panose="020B0604020202020204" pitchFamily="34" charset="0"/>
              <a:buChar char="•"/>
            </a:pPr>
            <a:r>
              <a:rPr lang="en-US" sz="1600" dirty="0"/>
              <a:t>MLR2 submission</a:t>
            </a:r>
          </a:p>
          <a:p>
            <a:r>
              <a:rPr lang="en-US" sz="1600" b="1" dirty="0"/>
              <a:t>2022 - </a:t>
            </a:r>
          </a:p>
          <a:p>
            <a:pPr marL="285750" indent="-285750">
              <a:buFont typeface="Arial" panose="020B0604020202020204" pitchFamily="34" charset="0"/>
              <a:buChar char="•"/>
            </a:pPr>
            <a:r>
              <a:rPr lang="en-US" sz="1600" dirty="0"/>
              <a:t>Testing and characterization of MLR2</a:t>
            </a:r>
          </a:p>
          <a:p>
            <a:pPr marL="285750" indent="-285750">
              <a:buFont typeface="Arial" panose="020B0604020202020204" pitchFamily="34" charset="0"/>
              <a:buChar char="•"/>
            </a:pPr>
            <a:r>
              <a:rPr lang="en-US" sz="1600" dirty="0"/>
              <a:t>Sensor design for ER</a:t>
            </a:r>
          </a:p>
          <a:p>
            <a:pPr marL="285750" indent="-285750">
              <a:buFont typeface="Arial" panose="020B0604020202020204" pitchFamily="34" charset="0"/>
              <a:buChar char="•"/>
            </a:pPr>
            <a:r>
              <a:rPr lang="en-US" sz="1600" dirty="0"/>
              <a:t>R&amp;D + prototyping into powering, stave/disc construction, cooling, overall infrastructure</a:t>
            </a:r>
          </a:p>
          <a:p>
            <a:pPr marL="285750" indent="-285750">
              <a:buFont typeface="Arial" panose="020B0604020202020204" pitchFamily="34" charset="0"/>
              <a:buChar char="•"/>
            </a:pPr>
            <a:r>
              <a:rPr lang="en-US" sz="1600" dirty="0"/>
              <a:t>ER submission</a:t>
            </a:r>
          </a:p>
          <a:p>
            <a:r>
              <a:rPr lang="en-US" sz="1600" b="1" dirty="0"/>
              <a:t>2023 - </a:t>
            </a:r>
          </a:p>
          <a:p>
            <a:pPr marL="285750" indent="-285750">
              <a:buFont typeface="Arial" panose="020B0604020202020204" pitchFamily="34" charset="0"/>
              <a:buChar char="•"/>
            </a:pPr>
            <a:r>
              <a:rPr lang="en-US" sz="1600" dirty="0"/>
              <a:t>Testing and characterization of ITS3 ER and assessment of yield</a:t>
            </a:r>
          </a:p>
          <a:p>
            <a:pPr marL="285750" indent="-285750">
              <a:buFont typeface="Arial" panose="020B0604020202020204" pitchFamily="34" charset="0"/>
              <a:buChar char="•"/>
            </a:pPr>
            <a:r>
              <a:rPr lang="en-US" sz="1600" dirty="0"/>
              <a:t>Assessment and planning for EIC sensor fork of ITS3 design</a:t>
            </a:r>
          </a:p>
          <a:p>
            <a:pPr marL="285750" indent="-285750">
              <a:buFont typeface="Arial" panose="020B0604020202020204" pitchFamily="34" charset="0"/>
              <a:buChar char="•"/>
            </a:pPr>
            <a:r>
              <a:rPr lang="en-US" sz="1600" dirty="0"/>
              <a:t>Fork off sensor design and work on EIC variant for staves and discs (may move to next year depending on results)</a:t>
            </a:r>
          </a:p>
          <a:p>
            <a:pPr marL="285750" indent="-285750">
              <a:buFont typeface="Arial" panose="020B0604020202020204" pitchFamily="34" charset="0"/>
              <a:buChar char="•"/>
            </a:pPr>
            <a:r>
              <a:rPr lang="en-US" sz="1600" dirty="0"/>
              <a:t>Detailed prototyping into powering, stave/disc construction, cooling, overall infrastructure</a:t>
            </a:r>
          </a:p>
          <a:p>
            <a:pPr marL="285750" indent="-285750">
              <a:buFont typeface="Arial" panose="020B0604020202020204" pitchFamily="34" charset="0"/>
              <a:buChar char="•"/>
            </a:pPr>
            <a:r>
              <a:rPr lang="en-US" sz="1600" dirty="0"/>
              <a:t>ER submission for EIC variant sensor for staves and discs (may move to next year depending on results)</a:t>
            </a:r>
          </a:p>
          <a:p>
            <a:pPr marL="285750" indent="-285750">
              <a:buFont typeface="Arial" panose="020B0604020202020204" pitchFamily="34" charset="0"/>
              <a:buChar char="•"/>
            </a:pPr>
            <a:r>
              <a:rPr lang="en-US" sz="1600" dirty="0"/>
              <a:t>Investigation of adaptation of ITS3 design for use in EIC inner layers (different radii, # layers, services from both ends to meet length requirements, etc</a:t>
            </a:r>
            <a:r>
              <a:rPr lang="en-US" sz="1600" dirty="0" smtClean="0"/>
              <a:t>.</a:t>
            </a:r>
          </a:p>
          <a:p>
            <a:r>
              <a:rPr lang="en-US" sz="1600" b="1" dirty="0"/>
              <a:t>2024 – </a:t>
            </a:r>
          </a:p>
          <a:p>
            <a:pPr marL="285750" indent="-285750">
              <a:buFont typeface="Arial" panose="020B0604020202020204" pitchFamily="34" charset="0"/>
              <a:buChar char="•"/>
            </a:pPr>
            <a:r>
              <a:rPr lang="en-US" sz="1600" dirty="0"/>
              <a:t>Testing and characterization of EIC ER and assessment of yield</a:t>
            </a:r>
          </a:p>
          <a:p>
            <a:pPr marL="285750" indent="-285750">
              <a:buFont typeface="Arial" panose="020B0604020202020204" pitchFamily="34" charset="0"/>
              <a:buChar char="•"/>
            </a:pPr>
            <a:r>
              <a:rPr lang="en-US" sz="1600" dirty="0"/>
              <a:t>Si design for EIC ER2</a:t>
            </a:r>
          </a:p>
          <a:p>
            <a:pPr marL="285750" indent="-285750">
              <a:buFont typeface="Arial" panose="020B0604020202020204" pitchFamily="34" charset="0"/>
              <a:buChar char="•"/>
            </a:pPr>
            <a:r>
              <a:rPr lang="en-US" sz="1600" dirty="0"/>
              <a:t>Detailed prototyping into powering, stave/disc construction, cooling, overall infrastructure using EIC ER1 prototypes.</a:t>
            </a:r>
          </a:p>
          <a:p>
            <a:pPr marL="285750" indent="-285750">
              <a:buFont typeface="Arial" panose="020B0604020202020204" pitchFamily="34" charset="0"/>
              <a:buChar char="•"/>
            </a:pPr>
            <a:r>
              <a:rPr lang="en-US" sz="1600" dirty="0"/>
              <a:t>ER2 submission for EIC variant sensor for staves and discs </a:t>
            </a:r>
          </a:p>
          <a:p>
            <a:pPr marL="285750" indent="-285750">
              <a:buFont typeface="Arial" panose="020B0604020202020204" pitchFamily="34" charset="0"/>
              <a:buChar char="•"/>
            </a:pPr>
            <a:r>
              <a:rPr lang="en-US" sz="1600" dirty="0"/>
              <a:t>adaptation of ITS3 design for use in EIC inner layers and integration of design into ER2 if necessary.</a:t>
            </a:r>
          </a:p>
          <a:p>
            <a:endParaRPr lang="en-US" sz="1600" dirty="0"/>
          </a:p>
          <a:p>
            <a:endParaRPr lang="en-US" sz="1600" dirty="0"/>
          </a:p>
        </p:txBody>
      </p:sp>
      <p:sp>
        <p:nvSpPr>
          <p:cNvPr id="7" name="TextBox 6"/>
          <p:cNvSpPr txBox="1"/>
          <p:nvPr/>
        </p:nvSpPr>
        <p:spPr>
          <a:xfrm>
            <a:off x="3649479" y="149384"/>
            <a:ext cx="5078570" cy="461665"/>
          </a:xfrm>
          <a:prstGeom prst="rect">
            <a:avLst/>
          </a:prstGeom>
          <a:noFill/>
        </p:spPr>
        <p:txBody>
          <a:bodyPr wrap="none" rtlCol="0">
            <a:spAutoFit/>
          </a:bodyPr>
          <a:lstStyle/>
          <a:p>
            <a:r>
              <a:rPr lang="en-US" sz="2400" u="sng" dirty="0" smtClean="0"/>
              <a:t>Plans – (strongly tied to ITS-3 schedule)</a:t>
            </a:r>
            <a:endParaRPr lang="en-US" sz="2400" u="sng" dirty="0"/>
          </a:p>
        </p:txBody>
      </p:sp>
      <p:sp>
        <p:nvSpPr>
          <p:cNvPr id="8" name="TextBox 7"/>
          <p:cNvSpPr txBox="1"/>
          <p:nvPr/>
        </p:nvSpPr>
        <p:spPr>
          <a:xfrm>
            <a:off x="7094297" y="699425"/>
            <a:ext cx="4938676" cy="1569660"/>
          </a:xfrm>
          <a:prstGeom prst="rect">
            <a:avLst/>
          </a:prstGeom>
          <a:noFill/>
          <a:ln w="15875">
            <a:solidFill>
              <a:schemeClr val="tx1"/>
            </a:solidFill>
          </a:ln>
        </p:spPr>
        <p:txBody>
          <a:bodyPr wrap="square" rtlCol="0">
            <a:spAutoFit/>
          </a:bodyPr>
          <a:lstStyle/>
          <a:p>
            <a:r>
              <a:rPr lang="en-US" sz="1600" dirty="0" smtClean="0"/>
              <a:t>We are developing two detector concepts:</a:t>
            </a:r>
          </a:p>
          <a:p>
            <a:pPr marL="800100" lvl="1" indent="-342900">
              <a:buFont typeface="+mj-lt"/>
              <a:buAutoNum type="arabicPeriod"/>
            </a:pPr>
            <a:r>
              <a:rPr lang="en-US" sz="1600" dirty="0" smtClean="0"/>
              <a:t>ITS3 like for the </a:t>
            </a:r>
            <a:r>
              <a:rPr lang="en-US" sz="1600" dirty="0" err="1" smtClean="0"/>
              <a:t>vertexing</a:t>
            </a:r>
            <a:r>
              <a:rPr lang="en-US" sz="1600" dirty="0" smtClean="0"/>
              <a:t> layers.</a:t>
            </a:r>
          </a:p>
          <a:p>
            <a:pPr marL="800100" lvl="1" indent="-342900">
              <a:buFont typeface="+mj-lt"/>
              <a:buAutoNum type="arabicPeriod"/>
            </a:pPr>
            <a:r>
              <a:rPr lang="en-US" sz="1600" dirty="0" smtClean="0"/>
              <a:t>EIC variant for the staves and discs.</a:t>
            </a:r>
          </a:p>
          <a:p>
            <a:r>
              <a:rPr lang="en-US" sz="1600" dirty="0" smtClean="0"/>
              <a:t>We will need to develop the capabilities to bring both detector concepts and the associated infrastructure to </a:t>
            </a:r>
            <a:r>
              <a:rPr lang="en-US" sz="1600" dirty="0" smtClean="0"/>
              <a:t>completion.</a:t>
            </a:r>
            <a:endParaRPr lang="en-US" sz="1600" dirty="0"/>
          </a:p>
        </p:txBody>
      </p:sp>
    </p:spTree>
    <p:extLst>
      <p:ext uri="{BB962C8B-B14F-4D97-AF65-F5344CB8AC3E}">
        <p14:creationId xmlns:p14="http://schemas.microsoft.com/office/powerpoint/2010/main" val="1779975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4589</TotalTime>
  <Words>2009</Words>
  <Application>Microsoft Office PowerPoint</Application>
  <PresentationFormat>Widescreen</PresentationFormat>
  <Paragraphs>190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dc:creator>
  <cp:lastModifiedBy>leo</cp:lastModifiedBy>
  <cp:revision>27</cp:revision>
  <dcterms:created xsi:type="dcterms:W3CDTF">2020-01-14T03:27:11Z</dcterms:created>
  <dcterms:modified xsi:type="dcterms:W3CDTF">2021-03-18T20:36:08Z</dcterms:modified>
</cp:coreProperties>
</file>