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sldIdLst>
    <p:sldId id="256" r:id="rId2"/>
    <p:sldId id="906" r:id="rId3"/>
    <p:sldId id="921" r:id="rId4"/>
    <p:sldId id="908" r:id="rId5"/>
    <p:sldId id="924" r:id="rId6"/>
    <p:sldId id="915" r:id="rId7"/>
    <p:sldId id="922" r:id="rId8"/>
    <p:sldId id="923" r:id="rId9"/>
    <p:sldId id="925" r:id="rId10"/>
    <p:sldId id="781" r:id="rId11"/>
    <p:sldId id="783" r:id="rId12"/>
    <p:sldId id="926" r:id="rId13"/>
    <p:sldId id="1303" r:id="rId14"/>
    <p:sldId id="1292" r:id="rId15"/>
    <p:sldId id="303" r:id="rId16"/>
    <p:sldId id="330" r:id="rId17"/>
    <p:sldId id="643" r:id="rId18"/>
    <p:sldId id="650" r:id="rId19"/>
    <p:sldId id="949" r:id="rId20"/>
    <p:sldId id="400" r:id="rId21"/>
    <p:sldId id="44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D5EA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39" autoAdjust="0"/>
    <p:restoredTop sz="94660"/>
  </p:normalViewPr>
  <p:slideViewPr>
    <p:cSldViewPr>
      <p:cViewPr varScale="1">
        <p:scale>
          <a:sx n="113" d="100"/>
          <a:sy n="113" d="100"/>
        </p:scale>
        <p:origin x="120" y="34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F2828-8B02-4E0D-9FD0-B7ED745635A3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3F71F8-9A6C-44E8-AA58-302F2B215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64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F71F8-9A6C-44E8-AA58-302F2B2151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51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this work relies on the good functioning of the Renegade OPHT furnace at FSU</a:t>
            </a:r>
          </a:p>
          <a:p>
            <a:r>
              <a:rPr lang="en-US" dirty="0"/>
              <a:t>CCT6 produces 11 T working at 80% of SSL. Considering BiCCT5-A1 reaches 90% of SSL, the hybrid would produce a bit more than 14 T</a:t>
            </a:r>
          </a:p>
          <a:p>
            <a:r>
              <a:rPr lang="en-US" dirty="0"/>
              <a:t>Standalone mechanical analysis was presented last year. Stresses in mandrel and conductor are low in standalone configuration</a:t>
            </a:r>
          </a:p>
          <a:p>
            <a:r>
              <a:rPr lang="en-US" dirty="0"/>
              <a:t>Insert and </a:t>
            </a:r>
            <a:r>
              <a:rPr lang="en-US" dirty="0" err="1"/>
              <a:t>outsert</a:t>
            </a:r>
            <a:r>
              <a:rPr lang="en-US" dirty="0"/>
              <a:t> touch</a:t>
            </a:r>
          </a:p>
          <a:p>
            <a:r>
              <a:rPr lang="en-US" dirty="0"/>
              <a:t>The gap created in BiCCT1-A1 could lead to conductor motion in the midplane since the forces are radial in that location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E84E3283-8A06-0E42-A559-FF12BE7771D8}" type="slidenum">
              <a:rPr lang="en-US" altLang="x-none" smtClean="0"/>
              <a:pPr/>
              <a:t>11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840790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160714_001-2-Edit_blueppt.jpg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t="21978" r="42" b="20335"/>
          <a:stretch/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592" y="186639"/>
            <a:ext cx="2842337" cy="1020399"/>
          </a:xfrm>
          <a:prstGeom prst="rect">
            <a:avLst/>
          </a:prstGeom>
        </p:spPr>
      </p:pic>
      <p:pic>
        <p:nvPicPr>
          <p:cNvPr id="7" name="Picture 2" descr="C:\Users\Ian Pong\Documents\LBNL\Logo\LBNL_Full_Logo_Final.jpg" hidden="1"/>
          <p:cNvPicPr preferRelativeResize="0"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000" y="108000"/>
            <a:ext cx="1440000" cy="1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653136"/>
            <a:ext cx="8534400" cy="985664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03/23/2021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895296" y="2099704"/>
            <a:ext cx="10382304" cy="2193392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2162664"/>
          </a:xfrm>
          <a:noFill/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459" y="6323774"/>
            <a:ext cx="12191541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" name="Picture 11" descr="RGB_White-Seal_White-Mark_SC_Horizontal–400dpi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3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95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03/23/2021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038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03/23/2021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900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O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1"/>
            <a:ext cx="12192000" cy="855663"/>
          </a:xfrm>
          <a:prstGeom prst="rect">
            <a:avLst/>
          </a:prstGeom>
          <a:solidFill>
            <a:srgbClr val="1F497D"/>
          </a:solidFill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endParaRPr lang="x-none" altLang="x-none" sz="2400">
              <a:solidFill>
                <a:srgbClr val="000000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12579"/>
            <a:ext cx="12192000" cy="84308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D0C11F7-91F7-EF4B-BDE6-9C994AE44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2800" y="6400800"/>
            <a:ext cx="688900" cy="347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11052100" cy="4525963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2035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Ian Pong\Documents\LBNL\Logo\LBNL_Full_Logo_Final.jpg" hidden="1"/>
          <p:cNvPicPr preferRelativeResize="0"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000" y="108000"/>
            <a:ext cx="1440000" cy="1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464137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03/23/2021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30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03/23/2021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933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03/23/2021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759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03/23/2021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012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03/23/2021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633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03/23/2021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611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03/23/2021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878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03/23/2021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783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680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03294" y="6433343"/>
            <a:ext cx="15511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03/23/2021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2000" y="6433343"/>
            <a:ext cx="532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68408" y="6433343"/>
            <a:ext cx="18139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459" y="6323774"/>
            <a:ext cx="12191541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Picture 9" descr="RGB_White-Seal_White-Mark_SC_Horizontal–400dpi.pn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3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52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MDP Collaboration Meeting</a:t>
            </a:r>
            <a:br>
              <a:rPr lang="en-GB" b="1" dirty="0"/>
            </a:br>
            <a:br>
              <a:rPr lang="en-GB" b="1" dirty="0"/>
            </a:br>
            <a:r>
              <a:rPr lang="en-GB" b="1" dirty="0"/>
              <a:t> 20 T hybrid magnet and comparative analysis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653136"/>
            <a:ext cx="10363200" cy="1224136"/>
          </a:xfrm>
          <a:solidFill>
            <a:srgbClr val="EAEAEA">
              <a:alpha val="23137"/>
            </a:srgbClr>
          </a:solidFill>
        </p:spPr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r>
              <a:rPr lang="en-US" dirty="0"/>
              <a:t>P. Ferracin</a:t>
            </a:r>
          </a:p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endParaRPr lang="en-US" dirty="0"/>
          </a:p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r>
              <a:rPr lang="en-US" dirty="0"/>
              <a:t>US Magnet Development Program</a:t>
            </a:r>
          </a:p>
        </p:txBody>
      </p:sp>
    </p:spTree>
    <p:extLst>
      <p:ext uri="{BB962C8B-B14F-4D97-AF65-F5344CB8AC3E}">
        <p14:creationId xmlns:p14="http://schemas.microsoft.com/office/powerpoint/2010/main" val="3510451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5A600BEE-8994-4FC9-8B0A-EA12AA86D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854" y="1598334"/>
            <a:ext cx="2563141" cy="1608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31039C-CE6C-4246-95BD-C1D26C423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Preparation for BIN5c test #3: Hybrid magnet (BIN5c inside CCT5) at 4.2 K</a:t>
            </a:r>
            <a:br>
              <a:rPr lang="en-US" dirty="0"/>
            </a:br>
            <a:r>
              <a:rPr lang="en-US" sz="1600" dirty="0"/>
              <a:t>Introducing this topic first in order to understand the steps towards the preparation for the standalone test (test #2)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B645F1-1190-4157-8DFC-FEF50B402C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10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765781-8136-4ACE-8C49-4875A295A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54" y="3200400"/>
            <a:ext cx="4631072" cy="28778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DD1BB5-CA2F-4799-8E0D-18DB386762E8}"/>
              </a:ext>
            </a:extLst>
          </p:cNvPr>
          <p:cNvSpPr txBox="1"/>
          <p:nvPr/>
        </p:nvSpPr>
        <p:spPr>
          <a:xfrm>
            <a:off x="4247305" y="3975645"/>
            <a:ext cx="6472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Franklin Gothic Book" panose="020B0503020102020204" pitchFamily="34" charset="0"/>
              </a:rPr>
              <a:t>BIN5c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2F77A2-01F0-48E7-8A05-CFFE2F348D81}"/>
              </a:ext>
            </a:extLst>
          </p:cNvPr>
          <p:cNvSpPr txBox="1"/>
          <p:nvPr/>
        </p:nvSpPr>
        <p:spPr>
          <a:xfrm>
            <a:off x="1555480" y="5666829"/>
            <a:ext cx="6406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Franklin Gothic Book" panose="020B0503020102020204" pitchFamily="34" charset="0"/>
              </a:rPr>
              <a:t>CCT5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436091-1C06-4BC5-A689-AB571DEB5A0F}"/>
              </a:ext>
            </a:extLst>
          </p:cNvPr>
          <p:cNvSpPr txBox="1"/>
          <p:nvPr/>
        </p:nvSpPr>
        <p:spPr>
          <a:xfrm>
            <a:off x="2754737" y="4848105"/>
            <a:ext cx="16584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Franklin Gothic Book" panose="020B0503020102020204" pitchFamily="34" charset="0"/>
              </a:rPr>
              <a:t>CCT5 aluminum shell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059E00-1BC8-4BC4-BFF7-1B75B31844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9854" y="3200400"/>
            <a:ext cx="1679120" cy="28778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D3538C-584D-4084-B441-F54092CB6896}"/>
              </a:ext>
            </a:extLst>
          </p:cNvPr>
          <p:cNvSpPr txBox="1"/>
          <p:nvPr/>
        </p:nvSpPr>
        <p:spPr>
          <a:xfrm>
            <a:off x="1616349" y="1064681"/>
            <a:ext cx="58487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1F497D"/>
                </a:solidFill>
                <a:latin typeface="Franklin Gothic Book" panose="020B0503020102020204" pitchFamily="34" charset="0"/>
              </a:rPr>
              <a:t>BIN5c and CCT5 will be assembled and aligned using end plates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932C61-35DA-41ED-BC12-5BB1F507649E}"/>
              </a:ext>
            </a:extLst>
          </p:cNvPr>
          <p:cNvSpPr txBox="1"/>
          <p:nvPr/>
        </p:nvSpPr>
        <p:spPr>
          <a:xfrm>
            <a:off x="445553" y="4682837"/>
            <a:ext cx="933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  <a:latin typeface="Franklin Gothic Book" panose="020B0503020102020204" pitchFamily="34" charset="0"/>
              </a:rPr>
              <a:t>Layer jump of CCT5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8E54B62-ECD0-4217-B582-979B18F0E3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3371" y="2430951"/>
            <a:ext cx="2730019" cy="32490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B889F91-6755-4BFB-A277-BA5C492CCE25}"/>
              </a:ext>
            </a:extLst>
          </p:cNvPr>
          <p:cNvSpPr txBox="1"/>
          <p:nvPr/>
        </p:nvSpPr>
        <p:spPr>
          <a:xfrm>
            <a:off x="8703963" y="1177976"/>
            <a:ext cx="3336431" cy="738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just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Franklin Gothic Book" panose="020B0503020102020204" pitchFamily="34" charset="0"/>
                <a:sym typeface="Calibri"/>
              </a:rPr>
              <a:t>BIN5c will be assembled to the Al shell using smart shims, covering +/-45 deg from the midplane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DD1D7C-770B-4EC1-9F89-407C828E381E}"/>
              </a:ext>
            </a:extLst>
          </p:cNvPr>
          <p:cNvSpPr txBox="1"/>
          <p:nvPr/>
        </p:nvSpPr>
        <p:spPr>
          <a:xfrm>
            <a:off x="8485174" y="5655749"/>
            <a:ext cx="3589160" cy="553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Franklin Gothic Book" panose="020B0503020102020204" pitchFamily="34" charset="0"/>
                <a:sym typeface="Calibri"/>
              </a:rPr>
              <a:t>Radial displacement of BIN5c (m) under the background field of CCT5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D69D37-DF19-461A-9D71-EBA50230E7C0}"/>
              </a:ext>
            </a:extLst>
          </p:cNvPr>
          <p:cNvSpPr txBox="1"/>
          <p:nvPr/>
        </p:nvSpPr>
        <p:spPr>
          <a:xfrm>
            <a:off x="9049662" y="1998788"/>
            <a:ext cx="2761158" cy="553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Franklin Gothic Book" panose="020B0503020102020204" pitchFamily="34" charset="0"/>
                <a:sym typeface="Calibri"/>
              </a:rPr>
              <a:t>There is a gap in the midplane of BIN5c during operation inside CCT5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2899B3-168F-44A7-AA19-CB02EAB71511}"/>
              </a:ext>
            </a:extLst>
          </p:cNvPr>
          <p:cNvSpPr txBox="1"/>
          <p:nvPr/>
        </p:nvSpPr>
        <p:spPr>
          <a:xfrm>
            <a:off x="3149331" y="3203165"/>
            <a:ext cx="10713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Franklin Gothic Book" panose="020B0503020102020204" pitchFamily="34" charset="0"/>
              </a:rPr>
              <a:t>End plates</a:t>
            </a:r>
            <a:endParaRPr lang="en-US" sz="1200" dirty="0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B950E19-70AB-40A4-A533-F7AA6DDB87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4926" y="3200400"/>
            <a:ext cx="1641864" cy="2877890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3E112C9-7F55-4AB2-AFF2-5B6C7C2AA918}"/>
              </a:ext>
            </a:extLst>
          </p:cNvPr>
          <p:cNvCxnSpPr>
            <a:cxnSpLocks/>
          </p:cNvCxnSpPr>
          <p:nvPr/>
        </p:nvCxnSpPr>
        <p:spPr>
          <a:xfrm flipH="1">
            <a:off x="455571" y="5200358"/>
            <a:ext cx="127500" cy="647139"/>
          </a:xfrm>
          <a:prstGeom prst="straightConnector1">
            <a:avLst/>
          </a:prstGeom>
          <a:noFill/>
          <a:ln w="19050" cap="flat">
            <a:solidFill>
              <a:srgbClr val="FF0000"/>
            </a:solidFill>
            <a:prstDash val="solid"/>
            <a:round/>
            <a:tailEnd type="stealth" w="lg" len="lg"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0BBFEAB-5384-4F6C-B8E4-CE0787431011}"/>
              </a:ext>
            </a:extLst>
          </p:cNvPr>
          <p:cNvCxnSpPr>
            <a:cxnSpLocks/>
          </p:cNvCxnSpPr>
          <p:nvPr/>
        </p:nvCxnSpPr>
        <p:spPr>
          <a:xfrm flipV="1">
            <a:off x="4080914" y="3250997"/>
            <a:ext cx="753208" cy="33344"/>
          </a:xfrm>
          <a:prstGeom prst="straightConnector1">
            <a:avLst/>
          </a:prstGeom>
          <a:noFill/>
          <a:ln w="19050" cap="flat">
            <a:solidFill>
              <a:srgbClr val="FF0000"/>
            </a:solidFill>
            <a:prstDash val="solid"/>
            <a:round/>
            <a:tailEnd type="stealth" w="lg" len="lg"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B0D3176-4153-4912-AF41-573A0A04207A}"/>
              </a:ext>
            </a:extLst>
          </p:cNvPr>
          <p:cNvCxnSpPr>
            <a:cxnSpLocks/>
          </p:cNvCxnSpPr>
          <p:nvPr/>
        </p:nvCxnSpPr>
        <p:spPr>
          <a:xfrm>
            <a:off x="3428418" y="3480164"/>
            <a:ext cx="205063" cy="433783"/>
          </a:xfrm>
          <a:prstGeom prst="straightConnector1">
            <a:avLst/>
          </a:prstGeom>
          <a:noFill/>
          <a:ln w="19050" cap="flat">
            <a:solidFill>
              <a:srgbClr val="FF0000"/>
            </a:solidFill>
            <a:prstDash val="solid"/>
            <a:round/>
            <a:tailEnd type="stealth" w="lg" len="lg"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68DBDB2-9C09-4898-983B-EFBA5EAEE1A1}"/>
              </a:ext>
            </a:extLst>
          </p:cNvPr>
          <p:cNvCxnSpPr>
            <a:cxnSpLocks/>
          </p:cNvCxnSpPr>
          <p:nvPr/>
        </p:nvCxnSpPr>
        <p:spPr>
          <a:xfrm flipH="1">
            <a:off x="10086543" y="2554610"/>
            <a:ext cx="343698" cy="1404022"/>
          </a:xfrm>
          <a:prstGeom prst="straightConnector1">
            <a:avLst/>
          </a:prstGeom>
          <a:noFill/>
          <a:ln w="19050" cap="flat">
            <a:solidFill>
              <a:schemeClr val="tx1"/>
            </a:solidFill>
            <a:prstDash val="solid"/>
            <a:round/>
            <a:tailEnd type="stealth" w="lg" len="lg"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F8C16B3-E664-4492-905E-F630F46A60F4}"/>
              </a:ext>
            </a:extLst>
          </p:cNvPr>
          <p:cNvSpPr txBox="1"/>
          <p:nvPr/>
        </p:nvSpPr>
        <p:spPr>
          <a:xfrm>
            <a:off x="1416285" y="4159154"/>
            <a:ext cx="10713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Franklin Gothic Book" panose="020B0503020102020204" pitchFamily="34" charset="0"/>
              </a:rPr>
              <a:t>End plates</a:t>
            </a:r>
            <a:endParaRPr lang="en-US" sz="1200" dirty="0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3D17060-5A0A-40AA-8852-D3FDC3211144}"/>
              </a:ext>
            </a:extLst>
          </p:cNvPr>
          <p:cNvCxnSpPr>
            <a:cxnSpLocks/>
          </p:cNvCxnSpPr>
          <p:nvPr/>
        </p:nvCxnSpPr>
        <p:spPr>
          <a:xfrm>
            <a:off x="1948675" y="4444228"/>
            <a:ext cx="104774" cy="347070"/>
          </a:xfrm>
          <a:prstGeom prst="straightConnector1">
            <a:avLst/>
          </a:prstGeom>
          <a:noFill/>
          <a:ln w="19050" cap="flat">
            <a:solidFill>
              <a:srgbClr val="FF0000"/>
            </a:solidFill>
            <a:prstDash val="solid"/>
            <a:round/>
            <a:tailEnd type="stealth" w="lg" len="lg"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654CDAE-951E-49CF-AAC3-62F6D5B96E26}"/>
              </a:ext>
            </a:extLst>
          </p:cNvPr>
          <p:cNvSpPr txBox="1"/>
          <p:nvPr/>
        </p:nvSpPr>
        <p:spPr>
          <a:xfrm>
            <a:off x="4129523" y="5324697"/>
            <a:ext cx="933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Franklin Gothic Book" panose="020B0503020102020204" pitchFamily="34" charset="0"/>
              </a:rPr>
              <a:t>Iron yoke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27DD9A8-8F6F-45C2-AAAF-D3884F5D6AD2}"/>
              </a:ext>
            </a:extLst>
          </p:cNvPr>
          <p:cNvCxnSpPr>
            <a:cxnSpLocks/>
          </p:cNvCxnSpPr>
          <p:nvPr/>
        </p:nvCxnSpPr>
        <p:spPr>
          <a:xfrm flipV="1">
            <a:off x="4570914" y="5027888"/>
            <a:ext cx="454012" cy="240464"/>
          </a:xfrm>
          <a:prstGeom prst="straightConnector1">
            <a:avLst/>
          </a:prstGeom>
          <a:noFill/>
          <a:ln w="19050" cap="flat">
            <a:solidFill>
              <a:srgbClr val="FF0000"/>
            </a:solidFill>
            <a:prstDash val="solid"/>
            <a:round/>
            <a:tailEnd type="stealth" w="lg" len="lg"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4EF5450-0129-43AC-A5E7-E8B01D09C6B4}"/>
              </a:ext>
            </a:extLst>
          </p:cNvPr>
          <p:cNvCxnSpPr>
            <a:cxnSpLocks/>
            <a:stCxn id="29" idx="1"/>
          </p:cNvCxnSpPr>
          <p:nvPr/>
        </p:nvCxnSpPr>
        <p:spPr>
          <a:xfrm flipH="1">
            <a:off x="2619061" y="2408399"/>
            <a:ext cx="944539" cy="328930"/>
          </a:xfrm>
          <a:prstGeom prst="straightConnector1">
            <a:avLst/>
          </a:prstGeom>
          <a:noFill/>
          <a:ln w="19050" cap="flat">
            <a:solidFill>
              <a:srgbClr val="FF0000"/>
            </a:solidFill>
            <a:prstDash val="solid"/>
            <a:round/>
            <a:tailEnd type="stealth" w="lg" len="lg"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406F9B9-30AF-4B0D-A1E6-283079FD1382}"/>
              </a:ext>
            </a:extLst>
          </p:cNvPr>
          <p:cNvCxnSpPr>
            <a:cxnSpLocks/>
            <a:stCxn id="29" idx="1"/>
          </p:cNvCxnSpPr>
          <p:nvPr/>
        </p:nvCxnSpPr>
        <p:spPr>
          <a:xfrm flipH="1">
            <a:off x="2619061" y="2408399"/>
            <a:ext cx="944539" cy="175764"/>
          </a:xfrm>
          <a:prstGeom prst="straightConnector1">
            <a:avLst/>
          </a:prstGeom>
          <a:noFill/>
          <a:ln w="19050" cap="flat">
            <a:solidFill>
              <a:srgbClr val="FF0000"/>
            </a:solidFill>
            <a:prstDash val="solid"/>
            <a:round/>
            <a:tailEnd type="stealth" w="lg" len="lg"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F9895BFD-38A7-451A-A63D-DF58BE793B2B}"/>
              </a:ext>
            </a:extLst>
          </p:cNvPr>
          <p:cNvSpPr/>
          <p:nvPr/>
        </p:nvSpPr>
        <p:spPr>
          <a:xfrm>
            <a:off x="3563600" y="1931345"/>
            <a:ext cx="43894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 fontAlgn="auto" hangingPunct="0">
              <a:spcBef>
                <a:spcPts val="0"/>
              </a:spcBef>
              <a:spcAft>
                <a:spcPts val="1200"/>
              </a:spcAft>
              <a:buClrTx/>
              <a:buSzTx/>
            </a:pPr>
            <a:r>
              <a:rPr lang="en-US" sz="1400" dirty="0">
                <a:solidFill>
                  <a:srgbClr val="000000"/>
                </a:solidFill>
                <a:sym typeface="Calibri"/>
              </a:rPr>
              <a:t>Assembly using end plates will allow mechanical decoupling between the magnets, easiness in the assembly process and counteraction of the torque about x-axis between the magnets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4E7D2FC-73C9-4F5D-B506-9F0A30870094}"/>
              </a:ext>
            </a:extLst>
          </p:cNvPr>
          <p:cNvCxnSpPr>
            <a:cxnSpLocks/>
          </p:cNvCxnSpPr>
          <p:nvPr/>
        </p:nvCxnSpPr>
        <p:spPr>
          <a:xfrm flipH="1" flipV="1">
            <a:off x="3312181" y="4617763"/>
            <a:ext cx="242547" cy="220480"/>
          </a:xfrm>
          <a:prstGeom prst="straightConnector1">
            <a:avLst/>
          </a:prstGeom>
          <a:noFill/>
          <a:ln w="19050" cap="flat">
            <a:solidFill>
              <a:srgbClr val="FF0000"/>
            </a:solidFill>
            <a:prstDash val="solid"/>
            <a:round/>
            <a:tailEnd type="stealth" w="lg" len="lg"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41A214B3-C810-4219-80FA-522B9B36EACD}"/>
              </a:ext>
            </a:extLst>
          </p:cNvPr>
          <p:cNvCxnSpPr>
            <a:cxnSpLocks/>
          </p:cNvCxnSpPr>
          <p:nvPr/>
        </p:nvCxnSpPr>
        <p:spPr>
          <a:xfrm flipH="1" flipV="1">
            <a:off x="1633273" y="5454975"/>
            <a:ext cx="242547" cy="220480"/>
          </a:xfrm>
          <a:prstGeom prst="straightConnector1">
            <a:avLst/>
          </a:prstGeom>
          <a:noFill/>
          <a:ln w="19050" cap="flat">
            <a:solidFill>
              <a:srgbClr val="FF0000"/>
            </a:solidFill>
            <a:prstDash val="solid"/>
            <a:round/>
            <a:tailEnd type="stealth" w="lg" len="lg"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6093AA9C-7214-4951-8869-BCC877B014FA}"/>
              </a:ext>
            </a:extLst>
          </p:cNvPr>
          <p:cNvCxnSpPr>
            <a:cxnSpLocks/>
          </p:cNvCxnSpPr>
          <p:nvPr/>
        </p:nvCxnSpPr>
        <p:spPr>
          <a:xfrm flipH="1" flipV="1">
            <a:off x="4402302" y="3778824"/>
            <a:ext cx="242547" cy="220480"/>
          </a:xfrm>
          <a:prstGeom prst="straightConnector1">
            <a:avLst/>
          </a:prstGeom>
          <a:noFill/>
          <a:ln w="19050" cap="flat">
            <a:solidFill>
              <a:srgbClr val="FF0000"/>
            </a:solidFill>
            <a:prstDash val="solid"/>
            <a:round/>
            <a:tailEnd type="stealth" w="lg" len="lg"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219250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25CEC41E-B3F6-4E0D-9FEE-BB22B2C78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52" y="3478291"/>
            <a:ext cx="3792529" cy="27140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FEB120-950A-48A8-B17F-89BCC4ADF3EA}"/>
              </a:ext>
            </a:extLst>
          </p:cNvPr>
          <p:cNvSpPr txBox="1"/>
          <p:nvPr/>
        </p:nvSpPr>
        <p:spPr>
          <a:xfrm>
            <a:off x="289155" y="1086546"/>
            <a:ext cx="382564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 u="sng" dirty="0">
                <a:solidFill>
                  <a:schemeClr val="tx2"/>
                </a:solidFill>
                <a:cs typeface="Times New Roman" panose="02020603050405020304" pitchFamily="18" charset="0"/>
              </a:rPr>
              <a:t>BICCT1-A1 first candidate design: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cs typeface="Times New Roman" panose="02020603050405020304" pitchFamily="18" charset="0"/>
              </a:rPr>
              <a:t>0.8 m long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cs typeface="Times New Roman" panose="02020603050405020304" pitchFamily="18" charset="0"/>
              </a:rPr>
              <a:t>11 cm straight section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cs typeface="Times New Roman" panose="02020603050405020304" pitchFamily="18" charset="0"/>
              </a:rPr>
              <a:t>48 turns per layer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cs typeface="Times New Roman" panose="02020603050405020304" pitchFamily="18" charset="0"/>
              </a:rPr>
              <a:t>17-strand cable, 7.8 x 1.44 mm (Because we already have enough of this cable for one magnet)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cs typeface="Times New Roman" panose="02020603050405020304" pitchFamily="18" charset="0"/>
              </a:rPr>
              <a:t>Total cable length for one magnet: ~64 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cs typeface="Times New Roman" panose="02020603050405020304" pitchFamily="18" charset="0"/>
              </a:rPr>
              <a:t>Will use 5 kg billet </a:t>
            </a:r>
            <a:r>
              <a:rPr lang="en-US" sz="1200" dirty="0">
                <a:solidFill>
                  <a:schemeClr val="tx1"/>
                </a:solidFill>
                <a:cs typeface="Times New Roman" panose="02020603050405020304" pitchFamily="18" charset="0"/>
                <a:sym typeface="Wingdings" pitchFamily="2" charset="2"/>
              </a:rPr>
              <a:t> valuable for conductor development</a:t>
            </a:r>
            <a:endParaRPr lang="en-US" sz="12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D702DB-FB25-4CCB-92B8-4BF421D0A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BiCCT1-A1: First candidate of a 5 T Bi-2212 CCT insert dipole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8526E1-EE0A-42A3-BB7C-FBBD04D6CF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11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CDBD5D-1A2E-46BB-BCEF-93040F318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1458" y="1010346"/>
            <a:ext cx="1567605" cy="15804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CC439B-23D3-434E-B1EC-84E7225E3D7F}"/>
              </a:ext>
            </a:extLst>
          </p:cNvPr>
          <p:cNvSpPr txBox="1"/>
          <p:nvPr/>
        </p:nvSpPr>
        <p:spPr>
          <a:xfrm>
            <a:off x="4612407" y="1656470"/>
            <a:ext cx="9219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2060"/>
                </a:solidFill>
              </a:rPr>
              <a:t>BD:</a:t>
            </a:r>
            <a:r>
              <a:rPr lang="en-US" sz="1100" dirty="0">
                <a:solidFill>
                  <a:srgbClr val="002060"/>
                </a:solidFill>
              </a:rPr>
              <a:t> 50 mm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707020-015F-440B-BBFE-144497AF56D2}"/>
              </a:ext>
            </a:extLst>
          </p:cNvPr>
          <p:cNvSpPr txBox="1"/>
          <p:nvPr/>
        </p:nvSpPr>
        <p:spPr>
          <a:xfrm>
            <a:off x="3101760" y="1371600"/>
            <a:ext cx="13940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tx2"/>
                </a:solidFill>
              </a:rPr>
              <a:t>OD:</a:t>
            </a:r>
            <a:r>
              <a:rPr lang="en-US" sz="1100" dirty="0">
                <a:solidFill>
                  <a:schemeClr val="tx2"/>
                </a:solidFill>
              </a:rPr>
              <a:t> 99.8 mm (Fits in a 120 mm bore dipole like CCT6)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DEE37A-BA95-4D2D-BAFD-5618523A5CCD}"/>
              </a:ext>
            </a:extLst>
          </p:cNvPr>
          <p:cNvSpPr txBox="1"/>
          <p:nvPr/>
        </p:nvSpPr>
        <p:spPr>
          <a:xfrm>
            <a:off x="1600200" y="3267302"/>
            <a:ext cx="14191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Loadlines</a:t>
            </a:r>
            <a:endParaRPr lang="en-US" sz="1200" b="1" dirty="0">
              <a:solidFill>
                <a:schemeClr val="tx2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BF60E0-3B97-4C6F-9976-2ADD708216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9127" y="2563289"/>
            <a:ext cx="2940732" cy="3212035"/>
          </a:xfrm>
          <a:prstGeom prst="rect">
            <a:avLst/>
          </a:prstGeom>
        </p:spPr>
      </p:pic>
      <p:sp>
        <p:nvSpPr>
          <p:cNvPr id="13" name="Left Brace 12">
            <a:extLst>
              <a:ext uri="{FF2B5EF4-FFF2-40B4-BE49-F238E27FC236}">
                <a16:creationId xmlns:a16="http://schemas.microsoft.com/office/drawing/2014/main" id="{EB689704-6738-4578-B5E8-972ED53EB148}"/>
              </a:ext>
            </a:extLst>
          </p:cNvPr>
          <p:cNvSpPr/>
          <p:nvPr/>
        </p:nvSpPr>
        <p:spPr>
          <a:xfrm>
            <a:off x="5662242" y="3691728"/>
            <a:ext cx="329564" cy="955158"/>
          </a:xfrm>
          <a:prstGeom prst="leftBrace">
            <a:avLst>
              <a:gd name="adj1" fmla="val 62502"/>
              <a:gd name="adj2" fmla="val 74945"/>
            </a:avLst>
          </a:prstGeom>
          <a:noFill/>
          <a:ln w="15875" cap="flat">
            <a:solidFill>
              <a:schemeClr val="tx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11B8E2D-DC77-4B9E-AB93-161E81E7A4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2625" y="3101466"/>
            <a:ext cx="1340568" cy="26701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19D60C8-2C7F-4D17-97D0-81311D7135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5794" y="3082184"/>
            <a:ext cx="1362123" cy="26701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077256F-D262-4B42-B758-AEFDDDD75E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24089" y="2674516"/>
            <a:ext cx="1242159" cy="307786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6CE2568-3F79-40E6-8CF4-762ACF27DFEE}"/>
              </a:ext>
            </a:extLst>
          </p:cNvPr>
          <p:cNvSpPr txBox="1"/>
          <p:nvPr/>
        </p:nvSpPr>
        <p:spPr>
          <a:xfrm>
            <a:off x="9083908" y="2328269"/>
            <a:ext cx="1667067" cy="6924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Franklin Gothic Book" panose="020B0503020102020204" pitchFamily="34" charset="0"/>
                <a:sym typeface="Calibri"/>
              </a:rPr>
              <a:t>There is a gap in the midplane during operation inside CCT6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AB38A6-7D85-42CA-8B6C-B010E9047F45}"/>
              </a:ext>
            </a:extLst>
          </p:cNvPr>
          <p:cNvSpPr txBox="1"/>
          <p:nvPr/>
        </p:nvSpPr>
        <p:spPr>
          <a:xfrm>
            <a:off x="9164456" y="5720423"/>
            <a:ext cx="2766279" cy="553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Franklin Gothic Book" panose="020B0503020102020204" pitchFamily="34" charset="0"/>
                <a:sym typeface="Calibri"/>
              </a:rPr>
              <a:t>Radial displacement of BiCCT</a:t>
            </a:r>
            <a:r>
              <a:rPr lang="en-US" sz="1200" b="1" dirty="0">
                <a:solidFill>
                  <a:schemeClr val="tx2"/>
                </a:solidFill>
                <a:latin typeface="Franklin Gothic Book" panose="020B0503020102020204" pitchFamily="34" charset="0"/>
                <a:sym typeface="Calibri"/>
              </a:rPr>
              <a:t>-A1</a:t>
            </a:r>
            <a:r>
              <a:rPr kumimoji="0" lang="en-US" sz="1200" b="1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Franklin Gothic Book" panose="020B0503020102020204" pitchFamily="34" charset="0"/>
                <a:sym typeface="Calibri"/>
              </a:rPr>
              <a:t> (m) under the background field of CCT6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AE85EB-0FAC-438D-9F52-675A65E665F7}"/>
              </a:ext>
            </a:extLst>
          </p:cNvPr>
          <p:cNvSpPr txBox="1"/>
          <p:nvPr/>
        </p:nvSpPr>
        <p:spPr>
          <a:xfrm>
            <a:off x="1931687" y="4853353"/>
            <a:ext cx="756206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100" dirty="0">
                <a:solidFill>
                  <a:srgbClr val="000000"/>
                </a:solidFill>
                <a:latin typeface="Franklin Gothic Book" panose="020B0503020102020204" pitchFamily="34" charset="0"/>
                <a:sym typeface="Calibri"/>
              </a:rPr>
              <a:t>Bore field produced by CCT6 at 80% SSL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709D4BB-DC80-41CD-B7CB-F78B144138E5}"/>
              </a:ext>
            </a:extLst>
          </p:cNvPr>
          <p:cNvCxnSpPr>
            <a:cxnSpLocks/>
          </p:cNvCxnSpPr>
          <p:nvPr/>
        </p:nvCxnSpPr>
        <p:spPr>
          <a:xfrm>
            <a:off x="2652742" y="5514071"/>
            <a:ext cx="307934" cy="108721"/>
          </a:xfrm>
          <a:prstGeom prst="straightConnector1">
            <a:avLst/>
          </a:prstGeom>
          <a:noFill/>
          <a:ln w="19050" cap="flat">
            <a:solidFill>
              <a:srgbClr val="FF0000"/>
            </a:solidFill>
            <a:prstDash val="solid"/>
            <a:round/>
            <a:tailEnd type="stealth" w="lg" len="lg"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F2A1949-3CA4-4D68-A13C-5EB2C225FBE7}"/>
              </a:ext>
            </a:extLst>
          </p:cNvPr>
          <p:cNvSpPr txBox="1"/>
          <p:nvPr/>
        </p:nvSpPr>
        <p:spPr>
          <a:xfrm>
            <a:off x="4217149" y="5720423"/>
            <a:ext cx="3449154" cy="5539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Franklin Gothic Book" panose="020B0503020102020204" pitchFamily="34" charset="0"/>
                <a:sym typeface="Calibri"/>
              </a:rPr>
              <a:t>Azimuthal stress of BiCCT</a:t>
            </a:r>
            <a:r>
              <a:rPr lang="en-US" sz="1200" b="1" dirty="0">
                <a:solidFill>
                  <a:schemeClr val="tx2"/>
                </a:solidFill>
                <a:latin typeface="Franklin Gothic Book" panose="020B0503020102020204" pitchFamily="34" charset="0"/>
                <a:sym typeface="Calibri"/>
              </a:rPr>
              <a:t>-A1</a:t>
            </a:r>
            <a:r>
              <a:rPr kumimoji="0" lang="en-US" sz="1200" b="1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Franklin Gothic Book" panose="020B0503020102020204" pitchFamily="34" charset="0"/>
                <a:sym typeface="Calibri"/>
              </a:rPr>
              <a:t> (Pa) under the background field of CCT6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22CE206-22C7-4984-A8E5-F5DA27E9E11B}"/>
              </a:ext>
            </a:extLst>
          </p:cNvPr>
          <p:cNvCxnSpPr>
            <a:cxnSpLocks/>
          </p:cNvCxnSpPr>
          <p:nvPr/>
        </p:nvCxnSpPr>
        <p:spPr>
          <a:xfrm>
            <a:off x="10203897" y="3020762"/>
            <a:ext cx="0" cy="1349830"/>
          </a:xfrm>
          <a:prstGeom prst="straightConnector1">
            <a:avLst/>
          </a:prstGeom>
          <a:noFill/>
          <a:ln w="19050" cap="flat">
            <a:solidFill>
              <a:schemeClr val="tx1"/>
            </a:solidFill>
            <a:prstDash val="solid"/>
            <a:round/>
            <a:tailEnd type="stealth" w="lg" len="lg"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FAE0A2C-4A94-413B-B2AE-D2C76DA43B5B}"/>
              </a:ext>
            </a:extLst>
          </p:cNvPr>
          <p:cNvSpPr txBox="1"/>
          <p:nvPr/>
        </p:nvSpPr>
        <p:spPr>
          <a:xfrm>
            <a:off x="4476611" y="2622612"/>
            <a:ext cx="1438467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Franklin Gothic Book" panose="020B0503020102020204" pitchFamily="34" charset="0"/>
                <a:sym typeface="Calibri"/>
              </a:rPr>
              <a:t>High stress is mandrel and Al shell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4DBEAB9-CF73-493D-874B-517BA6444B76}"/>
              </a:ext>
            </a:extLst>
          </p:cNvPr>
          <p:cNvSpPr/>
          <p:nvPr/>
        </p:nvSpPr>
        <p:spPr>
          <a:xfrm>
            <a:off x="6244379" y="1082415"/>
            <a:ext cx="5658466" cy="1169551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171450" lvl="0" indent="-171450" algn="just" eaLnBrk="0" hangingPunc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latin typeface="+mn-lt"/>
                <a:sym typeface="Calibri"/>
              </a:rPr>
              <a:t>The OD of BiCCT1-A1 with the Al shell is 120 mm. Fits in the aperture of CCT6</a:t>
            </a:r>
          </a:p>
          <a:p>
            <a:pPr marL="171450" lvl="0" indent="-171450" algn="just" eaLnBrk="0" hangingPunc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latin typeface="+mn-lt"/>
                <a:sym typeface="Calibri"/>
              </a:rPr>
              <a:t>The BiCCT-A1 coils will be assembled using smart shims covering +/-45 deg from the midplane. No shims between the insert and the </a:t>
            </a:r>
            <a:r>
              <a:rPr lang="en-US" sz="1200" dirty="0" err="1">
                <a:solidFill>
                  <a:srgbClr val="000000"/>
                </a:solidFill>
                <a:latin typeface="+mn-lt"/>
                <a:sym typeface="Calibri"/>
              </a:rPr>
              <a:t>outsert</a:t>
            </a:r>
            <a:endParaRPr lang="en-US" sz="1200" dirty="0">
              <a:solidFill>
                <a:srgbClr val="000000"/>
              </a:solidFill>
              <a:latin typeface="+mn-lt"/>
              <a:sym typeface="Calibri"/>
            </a:endParaRPr>
          </a:p>
          <a:p>
            <a:pPr marL="171450" lvl="0" indent="-171450" algn="just" eaLnBrk="0" hangingPunc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latin typeface="+mn-lt"/>
                <a:sym typeface="Calibri"/>
              </a:rPr>
              <a:t>High stresses in BiCCT1-A1 </a:t>
            </a:r>
            <a:r>
              <a:rPr lang="en-US" sz="1200" dirty="0">
                <a:solidFill>
                  <a:srgbClr val="000000"/>
                </a:solidFill>
                <a:sym typeface="Calibri"/>
              </a:rPr>
              <a:t>under background field </a:t>
            </a:r>
            <a:r>
              <a:rPr lang="en-US" sz="1200" dirty="0">
                <a:solidFill>
                  <a:srgbClr val="000000"/>
                </a:solidFill>
                <a:latin typeface="+mn-lt"/>
                <a:sym typeface="Calibri"/>
              </a:rPr>
              <a:t>and gap in the midplane between the coils suggest revisiting and modifying this design</a:t>
            </a:r>
          </a:p>
        </p:txBody>
      </p:sp>
    </p:spTree>
    <p:extLst>
      <p:ext uri="{BB962C8B-B14F-4D97-AF65-F5344CB8AC3E}">
        <p14:creationId xmlns:p14="http://schemas.microsoft.com/office/powerpoint/2010/main" val="86167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8" grpId="0"/>
      <p:bldP spid="21" grpId="0"/>
      <p:bldP spid="22" grpId="0"/>
      <p:bldP spid="25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51F0A-55CB-425F-92C9-07A4C2DD0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1381D0-C094-49E2-91AC-43E4D6A03E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</a:pPr>
            <a:fld id="{D260E43B-7F43-FA45-AAB7-E054FD6CC4E3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t>12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D3CBEE-2DEE-4407-9FC5-BA5A422805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86" t="8772" r="1766" b="6905"/>
          <a:stretch/>
        </p:blipFill>
        <p:spPr>
          <a:xfrm>
            <a:off x="1559497" y="1124744"/>
            <a:ext cx="9324358" cy="504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265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10010-021A-4A9A-A763-829759116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9950" y="101996"/>
            <a:ext cx="8782050" cy="880459"/>
          </a:xfrm>
        </p:spPr>
        <p:txBody>
          <a:bodyPr>
            <a:noAutofit/>
          </a:bodyPr>
          <a:lstStyle/>
          <a:p>
            <a:r>
              <a:rPr lang="en-US" sz="2800" dirty="0"/>
              <a:t>CORC Coil Programs with the Common Coil Dipole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CA74B7-9749-4B6D-AEAD-A99C2C4959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18" t="5787" r="1820"/>
          <a:stretch/>
        </p:blipFill>
        <p:spPr>
          <a:xfrm>
            <a:off x="202837" y="2357434"/>
            <a:ext cx="3543788" cy="34747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5201BD-D429-4C4E-BF1B-80CE73CC9C7A}"/>
              </a:ext>
            </a:extLst>
          </p:cNvPr>
          <p:cNvSpPr txBox="1"/>
          <p:nvPr/>
        </p:nvSpPr>
        <p:spPr>
          <a:xfrm>
            <a:off x="4125613" y="4841095"/>
            <a:ext cx="2291012" cy="1384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r"/>
            <a:r>
              <a:rPr lang="en-US" sz="2800" b="1" dirty="0">
                <a:solidFill>
                  <a:srgbClr val="FFFF00"/>
                </a:solidFill>
              </a:rPr>
              <a:t>MDP Coil </a:t>
            </a:r>
          </a:p>
          <a:p>
            <a:pPr algn="r"/>
            <a:r>
              <a:rPr lang="en-US" sz="2800" b="1" dirty="0">
                <a:solidFill>
                  <a:srgbClr val="FFFF00"/>
                </a:solidFill>
              </a:rPr>
              <a:t>4+4 turns</a:t>
            </a:r>
          </a:p>
          <a:p>
            <a:pPr algn="r"/>
            <a:r>
              <a:rPr lang="en-US" sz="2800" b="1" dirty="0">
                <a:solidFill>
                  <a:srgbClr val="FFFF00"/>
                </a:solidFill>
              </a:rPr>
              <a:t>with an S-turn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A15646-36C3-46E8-B9CD-9AFF3B8614C4}"/>
              </a:ext>
            </a:extLst>
          </p:cNvPr>
          <p:cNvSpPr txBox="1"/>
          <p:nvPr/>
        </p:nvSpPr>
        <p:spPr>
          <a:xfrm>
            <a:off x="1580705" y="1254446"/>
            <a:ext cx="3372742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STTR Coils two sets: 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Each with 6 and 8 turns</a:t>
            </a:r>
          </a:p>
        </p:txBody>
      </p:sp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90CC087B-8B98-4026-922C-418262D2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715" y="3922142"/>
            <a:ext cx="4777818" cy="23039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7D9904-007B-4EE4-9E19-67A3C2448F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009" r="22536" b="-1399"/>
          <a:stretch/>
        </p:blipFill>
        <p:spPr>
          <a:xfrm rot="-600000">
            <a:off x="5444028" y="1719944"/>
            <a:ext cx="4114800" cy="26835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14DD3F-ECD5-44C0-A985-26F1ACAD1A70}"/>
              </a:ext>
            </a:extLst>
          </p:cNvPr>
          <p:cNvSpPr txBox="1"/>
          <p:nvPr/>
        </p:nvSpPr>
        <p:spPr>
          <a:xfrm>
            <a:off x="9391502" y="1575385"/>
            <a:ext cx="27051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8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STTR: High field Demo</a:t>
            </a:r>
          </a:p>
          <a:p>
            <a:pPr>
              <a:spcBef>
                <a:spcPts val="1200"/>
              </a:spcBef>
            </a:pPr>
            <a:r>
              <a:rPr lang="en-US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MDP: Quench studies and technology demo</a:t>
            </a:r>
            <a:endParaRPr lang="en-US" sz="18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620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3162D-8EA5-4F2B-B783-C3572B058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5675" y="100180"/>
            <a:ext cx="8673343" cy="914702"/>
          </a:xfrm>
        </p:spPr>
        <p:txBody>
          <a:bodyPr>
            <a:normAutofit/>
          </a:bodyPr>
          <a:lstStyle/>
          <a:p>
            <a:r>
              <a:rPr lang="en-US" sz="3200" dirty="0"/>
              <a:t>CORC Coil based HTS/LTS Hybrid Dipole STTR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E4EFAD-E617-48F4-81EA-4AD3BFA8E5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33" r="28906" b="-1666"/>
          <a:stretch/>
        </p:blipFill>
        <p:spPr>
          <a:xfrm>
            <a:off x="8872825" y="3657600"/>
            <a:ext cx="3200400" cy="25603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3540CD-4B1F-4F26-ABA1-27016127E557}"/>
              </a:ext>
            </a:extLst>
          </p:cNvPr>
          <p:cNvSpPr txBox="1"/>
          <p:nvPr/>
        </p:nvSpPr>
        <p:spPr>
          <a:xfrm>
            <a:off x="8872825" y="1228391"/>
            <a:ext cx="3142211" cy="2308324"/>
          </a:xfrm>
          <a:prstGeom prst="rect">
            <a:avLst/>
          </a:prstGeom>
          <a:noFill/>
          <a:ln w="127000" cmpd="tri">
            <a:solidFill>
              <a:schemeClr val="accent2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663300"/>
                </a:solidFill>
              </a:rPr>
              <a:t>CORC coils:</a:t>
            </a:r>
          </a:p>
          <a:p>
            <a:pPr lvl="1"/>
            <a:r>
              <a:rPr lang="en-US" b="1" dirty="0">
                <a:solidFill>
                  <a:srgbClr val="663300"/>
                </a:solidFill>
              </a:rPr>
              <a:t>6 and 8 turns, running</a:t>
            </a:r>
          </a:p>
          <a:p>
            <a:pPr lvl="1"/>
            <a:r>
              <a:rPr lang="en-US" b="1" dirty="0">
                <a:solidFill>
                  <a:srgbClr val="663300"/>
                </a:solidFill>
              </a:rPr>
              <a:t>in series with Nb</a:t>
            </a:r>
            <a:r>
              <a:rPr lang="en-US" b="1" baseline="-25000" dirty="0">
                <a:solidFill>
                  <a:srgbClr val="663300"/>
                </a:solidFill>
              </a:rPr>
              <a:t>3</a:t>
            </a:r>
            <a:r>
              <a:rPr lang="en-US" b="1" dirty="0">
                <a:solidFill>
                  <a:srgbClr val="663300"/>
                </a:solidFill>
              </a:rPr>
              <a:t>Sn coils</a:t>
            </a:r>
          </a:p>
          <a:p>
            <a:endParaRPr lang="en-US" dirty="0"/>
          </a:p>
          <a:p>
            <a:r>
              <a:rPr lang="en-US" dirty="0"/>
              <a:t>Hybrid field: 13.1 T @10 kA</a:t>
            </a:r>
          </a:p>
          <a:p>
            <a:r>
              <a:rPr lang="en-US" dirty="0"/>
              <a:t>		   : 14.4 T @11 kA</a:t>
            </a:r>
          </a:p>
          <a:p>
            <a:pPr lvl="1"/>
            <a:r>
              <a:rPr lang="en-US" dirty="0"/>
              <a:t>(peak field in Nb</a:t>
            </a:r>
            <a:r>
              <a:rPr lang="en-US" baseline="-25000" dirty="0"/>
              <a:t>3</a:t>
            </a:r>
            <a:r>
              <a:rPr lang="en-US" dirty="0"/>
              <a:t>Sn coils reduced by CORC coils)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D3AEA82-1A40-43CD-B324-0BCCE101B935}"/>
              </a:ext>
            </a:extLst>
          </p:cNvPr>
          <p:cNvGrpSpPr/>
          <p:nvPr/>
        </p:nvGrpSpPr>
        <p:grpSpPr>
          <a:xfrm>
            <a:off x="3638550" y="1635269"/>
            <a:ext cx="5120640" cy="4389120"/>
            <a:chOff x="6938175" y="1660328"/>
            <a:chExt cx="5120640" cy="438912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0A2AAC8-8CD9-4D61-AAC4-CE41ABC9E5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" t="-1" r="35607" b="9434"/>
            <a:stretch/>
          </p:blipFill>
          <p:spPr>
            <a:xfrm>
              <a:off x="6938175" y="1660328"/>
              <a:ext cx="5120640" cy="438912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62A1CB7-E946-4205-B9F0-CDA276C42DDB}"/>
                </a:ext>
              </a:extLst>
            </p:cNvPr>
            <p:cNvSpPr txBox="1"/>
            <p:nvPr/>
          </p:nvSpPr>
          <p:spPr>
            <a:xfrm rot="16200000">
              <a:off x="7484232" y="3072883"/>
              <a:ext cx="10240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663300"/>
                  </a:solidFill>
                </a:rPr>
                <a:t>CORC Coils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A0FEAD7-D3CA-4209-B033-A36288B0426F}"/>
                </a:ext>
              </a:extLst>
            </p:cNvPr>
            <p:cNvSpPr txBox="1"/>
            <p:nvPr/>
          </p:nvSpPr>
          <p:spPr>
            <a:xfrm rot="16200000">
              <a:off x="8007666" y="2810259"/>
              <a:ext cx="7142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33CC"/>
                  </a:solidFill>
                </a:rPr>
                <a:t>Nb</a:t>
              </a:r>
              <a:r>
                <a:rPr lang="en-US" sz="1400" b="1" baseline="-25000" dirty="0">
                  <a:solidFill>
                    <a:srgbClr val="FF33CC"/>
                  </a:solidFill>
                </a:rPr>
                <a:t>3</a:t>
              </a:r>
              <a:r>
                <a:rPr lang="en-US" sz="1400" b="1" dirty="0">
                  <a:solidFill>
                    <a:srgbClr val="FF33CC"/>
                  </a:solidFill>
                </a:rPr>
                <a:t>Sn Coils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59475B-1BFE-45DA-9F48-B144087223C0}"/>
                </a:ext>
              </a:extLst>
            </p:cNvPr>
            <p:cNvSpPr txBox="1"/>
            <p:nvPr/>
          </p:nvSpPr>
          <p:spPr>
            <a:xfrm>
              <a:off x="10231461" y="1730136"/>
              <a:ext cx="1710725" cy="52322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FF00"/>
                  </a:solidFill>
                </a:rPr>
                <a:t>2-d model</a:t>
              </a:r>
            </a:p>
          </p:txBody>
        </p:sp>
      </p:grpSp>
      <p:pic>
        <p:nvPicPr>
          <p:cNvPr id="10" name="Picture 2">
            <a:extLst>
              <a:ext uri="{FF2B5EF4-FFF2-40B4-BE49-F238E27FC236}">
                <a16:creationId xmlns:a16="http://schemas.microsoft.com/office/drawing/2014/main" id="{DB845103-BE93-433E-9269-C7EA800F0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75" y="3201713"/>
            <a:ext cx="3657600" cy="295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977CDB-6979-4027-9E64-50CDC36580AD}"/>
              </a:ext>
            </a:extLst>
          </p:cNvPr>
          <p:cNvSpPr txBox="1"/>
          <p:nvPr/>
        </p:nvSpPr>
        <p:spPr>
          <a:xfrm>
            <a:off x="-1" y="1225621"/>
            <a:ext cx="378142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FF0000"/>
                </a:solidFill>
              </a:rPr>
              <a:t>High current CORC coils in series with the Nb</a:t>
            </a:r>
            <a:r>
              <a:rPr lang="en-US" sz="2000" b="1" baseline="-25000" dirty="0">
                <a:solidFill>
                  <a:srgbClr val="FF0000"/>
                </a:solidFill>
              </a:rPr>
              <a:t>3</a:t>
            </a:r>
            <a:r>
              <a:rPr lang="en-US" sz="2000" b="1" dirty="0">
                <a:solidFill>
                  <a:srgbClr val="FF0000"/>
                </a:solidFill>
              </a:rPr>
              <a:t>Sn coils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FF0000"/>
                </a:solidFill>
              </a:rPr>
              <a:t>Desired for quench protection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FF0000"/>
                </a:solidFill>
              </a:rPr>
              <a:t>Large radii of common coil allows high J</a:t>
            </a:r>
            <a:r>
              <a:rPr lang="en-US" sz="2000" b="1" baseline="-25000" dirty="0">
                <a:solidFill>
                  <a:srgbClr val="FF0000"/>
                </a:solidFill>
              </a:rPr>
              <a:t>e</a:t>
            </a:r>
            <a:r>
              <a:rPr lang="en-US" sz="2000" b="1" dirty="0">
                <a:solidFill>
                  <a:srgbClr val="FF0000"/>
                </a:solidFill>
              </a:rPr>
              <a:t> CORC cables</a:t>
            </a:r>
          </a:p>
        </p:txBody>
      </p:sp>
    </p:spTree>
    <p:extLst>
      <p:ext uri="{BB962C8B-B14F-4D97-AF65-F5344CB8AC3E}">
        <p14:creationId xmlns:p14="http://schemas.microsoft.com/office/powerpoint/2010/main" val="3429192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ECF6356-F968-4ACD-8815-DE16C46440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8221" y="1124939"/>
            <a:ext cx="5151550" cy="42708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B88F6C-0491-4E25-94D6-BEC034015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Conductor On Molded Barrel (COMB) magnet technology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9CD4D-8089-4764-8A0B-E3DF2EB44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3/2/2021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4D5528-982A-431E-B2BC-D561B279B2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27"/>
          <a:stretch/>
        </p:blipFill>
        <p:spPr>
          <a:xfrm rot="167198">
            <a:off x="6899082" y="952317"/>
            <a:ext cx="3576484" cy="21403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0A37BFA-0E75-4EAE-A3BE-85F6EE9FAF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66804">
            <a:off x="4674246" y="3405824"/>
            <a:ext cx="3688295" cy="2074666"/>
          </a:xfrm>
          <a:prstGeom prst="rect">
            <a:avLst/>
          </a:prstGeom>
        </p:spPr>
      </p:pic>
      <p:pic>
        <p:nvPicPr>
          <p:cNvPr id="13" name="Picture 12" descr="D:\Project\HFM\COMB\IPAC pictures\F2_2.png">
            <a:extLst>
              <a:ext uri="{FF2B5EF4-FFF2-40B4-BE49-F238E27FC236}">
                <a16:creationId xmlns:a16="http://schemas.microsoft.com/office/drawing/2014/main" id="{F735B8FE-6208-4F2D-83DD-E9C62A73A7FC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48376" y="3934950"/>
            <a:ext cx="2777130" cy="22634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E41674-EE3C-45C7-890A-AFBCDFC37335}"/>
              </a:ext>
            </a:extLst>
          </p:cNvPr>
          <p:cNvSpPr txBox="1"/>
          <p:nvPr/>
        </p:nvSpPr>
        <p:spPr>
          <a:xfrm>
            <a:off x="1878155" y="866644"/>
            <a:ext cx="1837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Magnetic field (T)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8BA393-D002-466D-88B4-43E48BDB1904}"/>
              </a:ext>
            </a:extLst>
          </p:cNvPr>
          <p:cNvSpPr txBox="1"/>
          <p:nvPr/>
        </p:nvSpPr>
        <p:spPr>
          <a:xfrm>
            <a:off x="1648376" y="3565617"/>
            <a:ext cx="237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Equivalent stress (MPa)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F238CD3-10B3-4CCC-A7EA-3465B1CB310E}"/>
              </a:ext>
            </a:extLst>
          </p:cNvPr>
          <p:cNvGrpSpPr/>
          <p:nvPr/>
        </p:nvGrpSpPr>
        <p:grpSpPr>
          <a:xfrm>
            <a:off x="1648376" y="1180516"/>
            <a:ext cx="2701083" cy="2319320"/>
            <a:chOff x="124375" y="1180516"/>
            <a:chExt cx="2701083" cy="2319320"/>
          </a:xfrm>
        </p:grpSpPr>
        <p:pic>
          <p:nvPicPr>
            <p:cNvPr id="12" name="Picture 11" descr="D:\Project\HFM\COMB\IPAC pictures\F1_2.png">
              <a:extLst>
                <a:ext uri="{FF2B5EF4-FFF2-40B4-BE49-F238E27FC236}">
                  <a16:creationId xmlns:a16="http://schemas.microsoft.com/office/drawing/2014/main" id="{21DD1D74-DD81-433B-89D0-36DA1BC4183A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4375" y="1212739"/>
              <a:ext cx="2297304" cy="225487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7" name="Picture 16" descr="D:\Project\HFM\COMB\IPAC pictures\F1_4.png">
              <a:extLst>
                <a:ext uri="{FF2B5EF4-FFF2-40B4-BE49-F238E27FC236}">
                  <a16:creationId xmlns:a16="http://schemas.microsoft.com/office/drawing/2014/main" id="{BC880D22-34CE-4E7B-98BC-180328CBB5A2}"/>
                </a:ext>
              </a:extLst>
            </p:cNvPr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68965" y="1180516"/>
              <a:ext cx="356493" cy="231932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4D2F933E-8608-44CB-9824-6802DE496D59}"/>
              </a:ext>
            </a:extLst>
          </p:cNvPr>
          <p:cNvSpPr/>
          <p:nvPr/>
        </p:nvSpPr>
        <p:spPr>
          <a:xfrm>
            <a:off x="8367951" y="5402335"/>
            <a:ext cx="22124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60-mm OD mock-up coil built to demonstrate manufacturability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7B5FB13-DBA6-4701-A671-55582F13508D}"/>
              </a:ext>
            </a:extLst>
          </p:cNvPr>
          <p:cNvCxnSpPr>
            <a:cxnSpLocks/>
            <a:stCxn id="26" idx="2"/>
          </p:cNvCxnSpPr>
          <p:nvPr/>
        </p:nvCxnSpPr>
        <p:spPr>
          <a:xfrm>
            <a:off x="2642863" y="1875462"/>
            <a:ext cx="167356" cy="517097"/>
          </a:xfrm>
          <a:prstGeom prst="straightConnector1">
            <a:avLst/>
          </a:prstGeom>
          <a:ln w="15875">
            <a:solidFill>
              <a:schemeClr val="accent6"/>
            </a:solidFill>
            <a:tailEnd type="triangle" w="sm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C9B8BEE-7C22-41ED-8FF1-CCA053B39456}"/>
              </a:ext>
            </a:extLst>
          </p:cNvPr>
          <p:cNvCxnSpPr>
            <a:cxnSpLocks/>
            <a:stCxn id="26" idx="2"/>
          </p:cNvCxnSpPr>
          <p:nvPr/>
        </p:nvCxnSpPr>
        <p:spPr>
          <a:xfrm>
            <a:off x="2642864" y="1875462"/>
            <a:ext cx="649671" cy="464715"/>
          </a:xfrm>
          <a:prstGeom prst="straightConnector1">
            <a:avLst/>
          </a:prstGeom>
          <a:ln w="15875">
            <a:solidFill>
              <a:schemeClr val="accent6"/>
            </a:solidFill>
            <a:tailEnd type="triangle" w="sm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F7E09CE-42F2-4CE2-B9DE-7BDEFE164922}"/>
              </a:ext>
            </a:extLst>
          </p:cNvPr>
          <p:cNvSpPr txBox="1"/>
          <p:nvPr/>
        </p:nvSpPr>
        <p:spPr>
          <a:xfrm>
            <a:off x="2302832" y="1672329"/>
            <a:ext cx="680063" cy="203133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1200" b="1" dirty="0">
                <a:solidFill>
                  <a:schemeClr val="accent4"/>
                </a:solidFill>
              </a:rPr>
              <a:t>Nb</a:t>
            </a:r>
            <a:r>
              <a:rPr lang="en-US" sz="1200" b="1" baseline="-25000" dirty="0">
                <a:solidFill>
                  <a:schemeClr val="accent4"/>
                </a:solidFill>
              </a:rPr>
              <a:t>3</a:t>
            </a:r>
            <a:r>
              <a:rPr lang="en-US" sz="1200" b="1" dirty="0">
                <a:solidFill>
                  <a:schemeClr val="accent4"/>
                </a:solidFill>
              </a:rPr>
              <a:t>Sn coil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BA6CB9-5D2C-407C-B8AC-7ACB7603C71C}"/>
              </a:ext>
            </a:extLst>
          </p:cNvPr>
          <p:cNvSpPr txBox="1"/>
          <p:nvPr/>
        </p:nvSpPr>
        <p:spPr>
          <a:xfrm>
            <a:off x="1710695" y="1889286"/>
            <a:ext cx="551499" cy="203133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1200" b="1" dirty="0">
                <a:solidFill>
                  <a:schemeClr val="accent4"/>
                </a:solidFill>
              </a:rPr>
              <a:t>HTS coil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610E18E-CE1C-4A79-8783-F4807F13C64F}"/>
              </a:ext>
            </a:extLst>
          </p:cNvPr>
          <p:cNvCxnSpPr>
            <a:cxnSpLocks/>
          </p:cNvCxnSpPr>
          <p:nvPr/>
        </p:nvCxnSpPr>
        <p:spPr>
          <a:xfrm>
            <a:off x="2221557" y="2076140"/>
            <a:ext cx="81275" cy="316419"/>
          </a:xfrm>
          <a:prstGeom prst="straightConnector1">
            <a:avLst/>
          </a:prstGeom>
          <a:ln w="15875">
            <a:solidFill>
              <a:schemeClr val="accent6"/>
            </a:solidFill>
            <a:tailEnd type="triangle" w="sm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17ABA39-E40D-4992-B8D0-D146D1E0CAE2}"/>
              </a:ext>
            </a:extLst>
          </p:cNvPr>
          <p:cNvCxnSpPr>
            <a:cxnSpLocks/>
          </p:cNvCxnSpPr>
          <p:nvPr/>
        </p:nvCxnSpPr>
        <p:spPr>
          <a:xfrm>
            <a:off x="2221556" y="2092418"/>
            <a:ext cx="238182" cy="253758"/>
          </a:xfrm>
          <a:prstGeom prst="straightConnector1">
            <a:avLst/>
          </a:prstGeom>
          <a:ln w="15875">
            <a:solidFill>
              <a:schemeClr val="accent6"/>
            </a:solidFill>
            <a:tailEnd type="triangle" w="sm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BCA6B18-6E9E-444E-8AF1-92962E433531}"/>
              </a:ext>
            </a:extLst>
          </p:cNvPr>
          <p:cNvCxnSpPr>
            <a:cxnSpLocks/>
          </p:cNvCxnSpPr>
          <p:nvPr/>
        </p:nvCxnSpPr>
        <p:spPr>
          <a:xfrm>
            <a:off x="2200276" y="5508018"/>
            <a:ext cx="624565" cy="196673"/>
          </a:xfrm>
          <a:prstGeom prst="straightConnector1">
            <a:avLst/>
          </a:prstGeom>
          <a:ln w="15875">
            <a:solidFill>
              <a:schemeClr val="accent6"/>
            </a:solidFill>
            <a:tailEnd type="triangle" w="sm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7650E4E-3CBC-4418-B4D6-761A5E946097}"/>
              </a:ext>
            </a:extLst>
          </p:cNvPr>
          <p:cNvCxnSpPr>
            <a:cxnSpLocks/>
            <a:stCxn id="48" idx="3"/>
          </p:cNvCxnSpPr>
          <p:nvPr/>
        </p:nvCxnSpPr>
        <p:spPr>
          <a:xfrm>
            <a:off x="2254024" y="5761456"/>
            <a:ext cx="930385" cy="190106"/>
          </a:xfrm>
          <a:prstGeom prst="straightConnector1">
            <a:avLst/>
          </a:prstGeom>
          <a:ln w="15875">
            <a:solidFill>
              <a:schemeClr val="accent6"/>
            </a:solidFill>
            <a:tailEnd type="triangle" w="sm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008A0B1B-670E-4FBB-A24B-EE3159A30954}"/>
              </a:ext>
            </a:extLst>
          </p:cNvPr>
          <p:cNvSpPr txBox="1"/>
          <p:nvPr/>
        </p:nvSpPr>
        <p:spPr>
          <a:xfrm>
            <a:off x="1664717" y="5388025"/>
            <a:ext cx="597477" cy="203133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1200" b="1" dirty="0">
                <a:solidFill>
                  <a:schemeClr val="accent4"/>
                </a:solidFill>
              </a:rPr>
              <a:t>110 MPa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9BC5C39-8E37-4392-8E72-522F1B722EBE}"/>
              </a:ext>
            </a:extLst>
          </p:cNvPr>
          <p:cNvSpPr txBox="1"/>
          <p:nvPr/>
        </p:nvSpPr>
        <p:spPr>
          <a:xfrm>
            <a:off x="1656547" y="5659890"/>
            <a:ext cx="597477" cy="203133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1200" b="1" dirty="0">
                <a:solidFill>
                  <a:schemeClr val="accent4"/>
                </a:solidFill>
              </a:rPr>
              <a:t>160 MPa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1E38EE9-AEC1-4DCA-B210-33ACDE73DA55}"/>
              </a:ext>
            </a:extLst>
          </p:cNvPr>
          <p:cNvSpPr txBox="1"/>
          <p:nvPr/>
        </p:nvSpPr>
        <p:spPr>
          <a:xfrm>
            <a:off x="1707624" y="3046548"/>
            <a:ext cx="1084450" cy="387798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1200" b="1" dirty="0">
                <a:solidFill>
                  <a:schemeClr val="accent4"/>
                </a:solidFill>
              </a:rPr>
              <a:t>+1.25 T in Nb</a:t>
            </a:r>
            <a:r>
              <a:rPr lang="en-US" sz="1200" b="1" baseline="-25000" dirty="0">
                <a:solidFill>
                  <a:schemeClr val="accent4"/>
                </a:solidFill>
              </a:rPr>
              <a:t>3</a:t>
            </a:r>
            <a:r>
              <a:rPr lang="en-US" sz="1200" b="1" dirty="0">
                <a:solidFill>
                  <a:schemeClr val="accent4"/>
                </a:solidFill>
              </a:rPr>
              <a:t>Sn 4.4 T standalone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0C274AE-E316-486F-B36A-92024046F2B5}"/>
              </a:ext>
            </a:extLst>
          </p:cNvPr>
          <p:cNvSpPr txBox="1"/>
          <p:nvPr/>
        </p:nvSpPr>
        <p:spPr>
          <a:xfrm>
            <a:off x="1648376" y="5960490"/>
            <a:ext cx="1143699" cy="203133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1200" b="1" dirty="0">
                <a:solidFill>
                  <a:schemeClr val="accent4"/>
                </a:solidFill>
              </a:rPr>
              <a:t>Within safe limits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C94915B-B910-4305-8505-E58AA95A0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 Kashikhin, V. Lombardo | REBCO technology - Part 2</a:t>
            </a:r>
            <a:endParaRPr lang="en-US" b="1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E942C6-2A64-43B9-BA0D-11B9B33D1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15</a:t>
            </a:fld>
            <a:endParaRPr lang="en-US" alt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EC311E0-05A4-477D-B799-223093C3093D}"/>
              </a:ext>
            </a:extLst>
          </p:cNvPr>
          <p:cNvSpPr/>
          <p:nvPr/>
        </p:nvSpPr>
        <p:spPr>
          <a:xfrm>
            <a:off x="4458793" y="5359811"/>
            <a:ext cx="22124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120-mm OD coil for the first superconducting model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7B37F49-A075-43A7-B7CE-73DA9D7488E4}"/>
              </a:ext>
            </a:extLst>
          </p:cNvPr>
          <p:cNvCxnSpPr>
            <a:cxnSpLocks/>
          </p:cNvCxnSpPr>
          <p:nvPr/>
        </p:nvCxnSpPr>
        <p:spPr>
          <a:xfrm flipH="1" flipV="1">
            <a:off x="4521529" y="4800601"/>
            <a:ext cx="1026026" cy="552648"/>
          </a:xfrm>
          <a:prstGeom prst="straightConnector1">
            <a:avLst/>
          </a:prstGeom>
          <a:ln w="15875">
            <a:solidFill>
              <a:schemeClr val="accent6"/>
            </a:solidFill>
            <a:tailEnd type="triangle" w="sm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0ACAA8D-3F95-4457-AF7E-49AE781A1CD3}"/>
              </a:ext>
            </a:extLst>
          </p:cNvPr>
          <p:cNvCxnSpPr>
            <a:cxnSpLocks/>
          </p:cNvCxnSpPr>
          <p:nvPr/>
        </p:nvCxnSpPr>
        <p:spPr>
          <a:xfrm flipH="1" flipV="1">
            <a:off x="4349459" y="2695507"/>
            <a:ext cx="1198096" cy="2657742"/>
          </a:xfrm>
          <a:prstGeom prst="straightConnector1">
            <a:avLst/>
          </a:prstGeom>
          <a:ln w="15875">
            <a:solidFill>
              <a:schemeClr val="accent6"/>
            </a:solidFill>
            <a:tailEnd type="triangle" w="sm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39664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AD286-0747-478F-85E2-813AA5E69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scalability – 2-8 layers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C6728-BDE2-44F3-9152-B5209815B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3/2/2021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35F6BD-1676-4C99-AE12-B1583F831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V. Kashikhin, V. Lombardo | REBCO technology - Part 2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B1CE30-57BD-4C4B-B5E5-81715CDB8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16</a:t>
            </a:fld>
            <a:endParaRPr lang="en-US" alt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B7933A-48C2-49AD-8521-F95B5643F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665" y="833146"/>
            <a:ext cx="3013751" cy="2743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70A1B5-21E4-4194-82C9-4EBBFD072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665" y="3563732"/>
            <a:ext cx="3030902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A14BBF-0E36-4387-A6CA-DCFCCDA69A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5432" y="825665"/>
            <a:ext cx="3030901" cy="2743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D88FEF-9881-4BDF-8C35-F1C8AE59E2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2582" y="3539926"/>
            <a:ext cx="3030902" cy="2743200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956D048D-BAEE-47BE-B979-46FD61B10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2836" y="1257783"/>
            <a:ext cx="2947687" cy="4718613"/>
          </a:xfrm>
        </p:spPr>
        <p:txBody>
          <a:bodyPr>
            <a:normAutofit fontScale="40000" lnSpcReduction="20000"/>
          </a:bodyPr>
          <a:lstStyle/>
          <a:p>
            <a:pPr indent="-182880">
              <a:lnSpc>
                <a:spcPct val="120000"/>
              </a:lnSpc>
            </a:pPr>
            <a:r>
              <a:rPr lang="en-US" dirty="0"/>
              <a:t>Due to the strain limitations, the additional layers can only be added from outside: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When a more flexible REBCO cable becomes available, the internal space down to 50 mm ID can also be explored;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The rule of thumb: minimum pole width is ~1/2 of the coil ID.</a:t>
            </a:r>
          </a:p>
          <a:p>
            <a:pPr>
              <a:lnSpc>
                <a:spcPct val="120000"/>
              </a:lnSpc>
            </a:pPr>
            <a:r>
              <a:rPr lang="en-US" dirty="0"/>
              <a:t>The double-layer half-coils can be nested one on top of the other and powered independently or in series: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The prestress is controlled by means of midplane and inter-layer shims.</a:t>
            </a:r>
          </a:p>
          <a:p>
            <a:pPr indent="-182880">
              <a:lnSpc>
                <a:spcPct val="120000"/>
              </a:lnSpc>
            </a:pPr>
            <a:r>
              <a:rPr lang="en-US" dirty="0"/>
              <a:t>Grading can be done by reducing the number of tapes per cable: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Has a minor effect on the cable OD (and the number of turns);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Main purpose is to save on the conductor costs, rather than to boost the field.</a:t>
            </a:r>
          </a:p>
        </p:txBody>
      </p:sp>
    </p:spTree>
    <p:extLst>
      <p:ext uri="{BB962C8B-B14F-4D97-AF65-F5344CB8AC3E}">
        <p14:creationId xmlns:p14="http://schemas.microsoft.com/office/powerpoint/2010/main" val="2762217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67" dirty="0"/>
              <a:t>Mechanical analyses show that coupling between layers and an aluminum outer shell are necessary for C3 to reduce mandrel deformation under Lorentz forces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17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427568" y="5719155"/>
            <a:ext cx="1374094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i="1" dirty="0">
                <a:solidFill>
                  <a:srgbClr val="003262"/>
                </a:solidFill>
              </a:rPr>
              <a:t>L. </a:t>
            </a:r>
            <a:r>
              <a:rPr lang="en-US" sz="2133" i="1" dirty="0" err="1">
                <a:solidFill>
                  <a:srgbClr val="003262"/>
                </a:solidFill>
              </a:rPr>
              <a:t>Brouwer</a:t>
            </a:r>
            <a:endParaRPr lang="en-US" sz="2133" i="1" dirty="0">
              <a:solidFill>
                <a:srgbClr val="00326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9753" y="5179800"/>
            <a:ext cx="9967985" cy="748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003262"/>
                </a:solidFill>
                <a:latin typeface="+mj-lt"/>
              </a:rPr>
              <a:t>Analysis assumes all layers mechanically coupled: need impregnation or radial shims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003262"/>
                </a:solidFill>
                <a:latin typeface="+mj-lt"/>
              </a:rPr>
              <a:t>An aluminum shell helps to prevent bending displacement / stress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828" t="12544" r="2083" b="14522"/>
          <a:stretch/>
        </p:blipFill>
        <p:spPr>
          <a:xfrm>
            <a:off x="8976886" y="2517469"/>
            <a:ext cx="2226804" cy="2438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643" t="9889" r="1587" b="12959"/>
          <a:stretch/>
        </p:blipFill>
        <p:spPr>
          <a:xfrm>
            <a:off x="3162167" y="2517469"/>
            <a:ext cx="2133600" cy="2438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031" t="14331" r="2041" b="15112"/>
          <a:stretch/>
        </p:blipFill>
        <p:spPr>
          <a:xfrm>
            <a:off x="7227646" y="2896062"/>
            <a:ext cx="1513193" cy="16410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481" t="13114" r="2065" b="12968"/>
          <a:stretch/>
        </p:blipFill>
        <p:spPr>
          <a:xfrm>
            <a:off x="1107083" y="2896062"/>
            <a:ext cx="1519007" cy="164106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89752" y="1595913"/>
            <a:ext cx="4934291" cy="6669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67" dirty="0">
                <a:solidFill>
                  <a:srgbClr val="003262"/>
                </a:solidFill>
                <a:latin typeface="+mj-lt"/>
              </a:rPr>
              <a:t>Peak azimuthal stress reduces by 50% to 0.25 </a:t>
            </a:r>
            <a:r>
              <a:rPr lang="en-US" sz="1867" dirty="0" err="1">
                <a:solidFill>
                  <a:srgbClr val="003262"/>
                </a:solidFill>
                <a:latin typeface="+mj-lt"/>
              </a:rPr>
              <a:t>GPa</a:t>
            </a:r>
            <a:r>
              <a:rPr lang="en-US" sz="1867" dirty="0">
                <a:solidFill>
                  <a:srgbClr val="003262"/>
                </a:solidFill>
                <a:latin typeface="+mj-lt"/>
              </a:rPr>
              <a:t> with a 25 mm thick aluminum shell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61079" y="1595913"/>
            <a:ext cx="4855884" cy="6669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67" dirty="0">
                <a:solidFill>
                  <a:srgbClr val="003262"/>
                </a:solidFill>
                <a:latin typeface="+mj-lt"/>
              </a:rPr>
              <a:t>Radial displacement at the </a:t>
            </a:r>
            <a:r>
              <a:rPr lang="en-US" sz="1867" dirty="0" err="1">
                <a:solidFill>
                  <a:srgbClr val="003262"/>
                </a:solidFill>
                <a:latin typeface="+mj-lt"/>
              </a:rPr>
              <a:t>midplane</a:t>
            </a:r>
            <a:r>
              <a:rPr lang="en-US" sz="1867" dirty="0">
                <a:solidFill>
                  <a:srgbClr val="003262"/>
                </a:solidFill>
                <a:latin typeface="+mj-lt"/>
              </a:rPr>
              <a:t> reduces by 70% to 0.128 mm with the shell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52387" y="4504465"/>
            <a:ext cx="873733" cy="4205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133" dirty="0">
                <a:solidFill>
                  <a:srgbClr val="003262"/>
                </a:solidFill>
              </a:rPr>
              <a:t>Shell</a:t>
            </a:r>
          </a:p>
        </p:txBody>
      </p:sp>
      <p:cxnSp>
        <p:nvCxnSpPr>
          <p:cNvPr id="5" name="Straight Arrow Connector 4"/>
          <p:cNvCxnSpPr>
            <a:stCxn id="16" idx="3"/>
          </p:cNvCxnSpPr>
          <p:nvPr/>
        </p:nvCxnSpPr>
        <p:spPr>
          <a:xfrm flipV="1">
            <a:off x="2926120" y="4711488"/>
            <a:ext cx="449067" cy="325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867106" y="4523212"/>
            <a:ext cx="873733" cy="4205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133" dirty="0">
                <a:solidFill>
                  <a:srgbClr val="003262"/>
                </a:solidFill>
              </a:rPr>
              <a:t>Shell</a:t>
            </a:r>
          </a:p>
        </p:txBody>
      </p:sp>
      <p:cxnSp>
        <p:nvCxnSpPr>
          <p:cNvPr id="20" name="Straight Arrow Connector 19"/>
          <p:cNvCxnSpPr>
            <a:stCxn id="17" idx="3"/>
          </p:cNvCxnSpPr>
          <p:nvPr/>
        </p:nvCxnSpPr>
        <p:spPr>
          <a:xfrm flipV="1">
            <a:off x="8740839" y="4730235"/>
            <a:ext cx="449067" cy="325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7391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133" dirty="0"/>
              <a:t>Continue improving the wire flexibility towards a 25 mm minimum bending radius and increasing the transport current towards 6 kA at 20 T, 4.2 K at the minimum bending radius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t>18</a:t>
            </a:fld>
            <a:endParaRPr lang="en-US" dirty="0"/>
          </a:p>
        </p:txBody>
      </p:sp>
      <p:pic>
        <p:nvPicPr>
          <p:cNvPr id="5" name="Content Placeholder 3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2152" y="1601537"/>
            <a:ext cx="6519221" cy="43407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63549" y="3494903"/>
            <a:ext cx="2043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3262"/>
                </a:solidFill>
              </a:rPr>
              <a:t>J</a:t>
            </a:r>
            <a:r>
              <a:rPr lang="en-US" sz="1400" baseline="-25000" dirty="0">
                <a:solidFill>
                  <a:srgbClr val="003262"/>
                </a:solidFill>
              </a:rPr>
              <a:t>e</a:t>
            </a:r>
            <a:r>
              <a:rPr lang="en-US" sz="1400" dirty="0">
                <a:solidFill>
                  <a:srgbClr val="003262"/>
                </a:solidFill>
              </a:rPr>
              <a:t> ~ 660 A mm</a:t>
            </a:r>
            <a:r>
              <a:rPr lang="en-US" sz="1400" baseline="30000" dirty="0">
                <a:solidFill>
                  <a:srgbClr val="003262"/>
                </a:solidFill>
              </a:rPr>
              <a:t>-2</a:t>
            </a:r>
            <a:r>
              <a:rPr lang="en-US" sz="1400" dirty="0">
                <a:solidFill>
                  <a:srgbClr val="003262"/>
                </a:solidFill>
              </a:rPr>
              <a:t> for a 3.4 mm wire diameter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4256869" y="3299418"/>
            <a:ext cx="192868" cy="2893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7568055" y="1551320"/>
            <a:ext cx="3926472" cy="3374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003262"/>
                </a:solidFill>
                <a:latin typeface="+mj-lt"/>
              </a:rPr>
              <a:t>Based on the 6-layer C3 design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rgbClr val="003262"/>
              </a:solidFill>
              <a:latin typeface="+mj-lt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003262"/>
                </a:solidFill>
                <a:latin typeface="+mj-lt"/>
              </a:rPr>
              <a:t>ID: 70 mm, OD: 153 mm. Coil thickness: ~ 42 mm.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003262"/>
                </a:solidFill>
                <a:latin typeface="+mj-lt"/>
              </a:rPr>
              <a:t>More flexible wire is needed for a CCT design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rgbClr val="003262"/>
              </a:solidFill>
              <a:latin typeface="+mj-lt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rgbClr val="003262"/>
                </a:solidFill>
                <a:latin typeface="+mj-lt"/>
              </a:rPr>
              <a:t>Require 200 – 300 m long  CORC</a:t>
            </a:r>
            <a:r>
              <a:rPr lang="en-US" sz="2133" baseline="30000" dirty="0">
                <a:solidFill>
                  <a:srgbClr val="003262"/>
                </a:solidFill>
                <a:latin typeface="+mj-lt"/>
              </a:rPr>
              <a:t>®</a:t>
            </a:r>
            <a:r>
              <a:rPr lang="en-US" sz="2133" dirty="0">
                <a:solidFill>
                  <a:srgbClr val="003262"/>
                </a:solidFill>
                <a:latin typeface="+mj-lt"/>
              </a:rPr>
              <a:t> wire</a:t>
            </a:r>
          </a:p>
        </p:txBody>
      </p:sp>
    </p:spTree>
    <p:extLst>
      <p:ext uri="{BB962C8B-B14F-4D97-AF65-F5344CB8AC3E}">
        <p14:creationId xmlns:p14="http://schemas.microsoft.com/office/powerpoint/2010/main" val="23159568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95CA1-57D2-452D-8878-8C541F993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Preliminary magnetic analysis of different design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03EB9A-380D-4B60-B06C-B52A8E4D1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1"/>
            <a:ext cx="10972800" cy="246158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Goal of the analysis</a:t>
            </a:r>
          </a:p>
          <a:p>
            <a:pPr lvl="1"/>
            <a:r>
              <a:rPr lang="en-US" dirty="0"/>
              <a:t>Comparison between different designs, like for FCC </a:t>
            </a:r>
            <a:r>
              <a:rPr lang="en-US" dirty="0">
                <a:sym typeface="Wingdings" panose="05000000000000000000" pitchFamily="2" charset="2"/>
              </a:rPr>
              <a:t></a:t>
            </a:r>
          </a:p>
          <a:p>
            <a:r>
              <a:rPr lang="en-US" dirty="0">
                <a:sym typeface="Wingdings" panose="05000000000000000000" pitchFamily="2" charset="2"/>
              </a:rPr>
              <a:t>Designs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not comparable yet </a:t>
            </a:r>
            <a:r>
              <a:rPr lang="en-US" dirty="0">
                <a:sym typeface="Wingdings" panose="05000000000000000000" pitchFamily="2" charset="2"/>
              </a:rPr>
              <a:t>(not meeting all specs, with and without iron, with and without stress management)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but getting there…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1E4CD1-A1ED-41D8-B17E-370E07E1C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30787D-3141-4FFC-A81B-2E788DC69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7E5864-DBCE-4EB2-A396-D9626EF2D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AC25B6-4622-4C79-A938-95C983214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4607" y="1118407"/>
            <a:ext cx="2316006" cy="13027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966FB3-3558-4C4E-BF0C-F7C6B3D67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32" y="4794752"/>
            <a:ext cx="1761356" cy="112952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09E46F-9FB8-4E06-BEEB-82C1BD8DB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4804" y="4581128"/>
            <a:ext cx="2067100" cy="147754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86047C6-90E5-4168-90EC-3C670269193F}"/>
              </a:ext>
            </a:extLst>
          </p:cNvPr>
          <p:cNvSpPr txBox="1"/>
          <p:nvPr/>
        </p:nvSpPr>
        <p:spPr>
          <a:xfrm>
            <a:off x="1257568" y="4030059"/>
            <a:ext cx="1360942" cy="46166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2"/>
                </a:solidFill>
              </a:rPr>
              <a:t>CT </a:t>
            </a:r>
          </a:p>
          <a:p>
            <a:pPr algn="ctr"/>
            <a:r>
              <a:rPr lang="en-US" sz="1200" b="1" dirty="0">
                <a:solidFill>
                  <a:schemeClr val="tx2"/>
                </a:solidFill>
              </a:rPr>
              <a:t>(no stress </a:t>
            </a:r>
            <a:r>
              <a:rPr lang="en-US" sz="1200" b="1" dirty="0" err="1">
                <a:solidFill>
                  <a:schemeClr val="tx2"/>
                </a:solidFill>
              </a:rPr>
              <a:t>manag</a:t>
            </a:r>
            <a:r>
              <a:rPr lang="en-US" sz="1200" b="1" dirty="0">
                <a:solidFill>
                  <a:schemeClr val="tx2"/>
                </a:solidFill>
              </a:rPr>
              <a:t>.)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E3AC45-AF22-4730-A724-BF5FDB75BFDB}"/>
              </a:ext>
            </a:extLst>
          </p:cNvPr>
          <p:cNvSpPr txBox="1"/>
          <p:nvPr/>
        </p:nvSpPr>
        <p:spPr>
          <a:xfrm>
            <a:off x="3591812" y="4036944"/>
            <a:ext cx="1213083" cy="27699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2"/>
                </a:solidFill>
              </a:rPr>
              <a:t>SMCT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49A55E-2B3B-46FE-B28E-9A000AB61128}"/>
              </a:ext>
            </a:extLst>
          </p:cNvPr>
          <p:cNvSpPr txBox="1"/>
          <p:nvPr/>
        </p:nvSpPr>
        <p:spPr>
          <a:xfrm>
            <a:off x="6050637" y="4036944"/>
            <a:ext cx="1213083" cy="27699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2"/>
                </a:solidFill>
              </a:rPr>
              <a:t>CCT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ADA3AF-EB13-435F-96CD-74311FEE6DBC}"/>
              </a:ext>
            </a:extLst>
          </p:cNvPr>
          <p:cNvSpPr txBox="1"/>
          <p:nvPr/>
        </p:nvSpPr>
        <p:spPr>
          <a:xfrm>
            <a:off x="7897853" y="4036944"/>
            <a:ext cx="1360942" cy="46166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2"/>
                </a:solidFill>
              </a:rPr>
              <a:t>Block</a:t>
            </a:r>
          </a:p>
          <a:p>
            <a:pPr algn="ctr"/>
            <a:r>
              <a:rPr lang="en-US" sz="1200" b="1" dirty="0">
                <a:solidFill>
                  <a:schemeClr val="tx2"/>
                </a:solidFill>
              </a:rPr>
              <a:t>(no stress </a:t>
            </a:r>
            <a:r>
              <a:rPr lang="en-US" sz="1200" b="1" dirty="0" err="1">
                <a:solidFill>
                  <a:schemeClr val="tx2"/>
                </a:solidFill>
              </a:rPr>
              <a:t>manag</a:t>
            </a:r>
            <a:r>
              <a:rPr lang="en-US" sz="1200" b="1" dirty="0">
                <a:solidFill>
                  <a:schemeClr val="tx2"/>
                </a:solidFill>
              </a:rPr>
              <a:t>.)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698C3F-DE1A-4C51-8DCE-CBA6E0900F22}"/>
              </a:ext>
            </a:extLst>
          </p:cNvPr>
          <p:cNvSpPr txBox="1"/>
          <p:nvPr/>
        </p:nvSpPr>
        <p:spPr>
          <a:xfrm>
            <a:off x="9844607" y="4036944"/>
            <a:ext cx="1360942" cy="46166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2"/>
                </a:solidFill>
              </a:rPr>
              <a:t>Common coil</a:t>
            </a:r>
          </a:p>
          <a:p>
            <a:pPr algn="ctr"/>
            <a:r>
              <a:rPr lang="en-US" sz="1200" b="1" dirty="0">
                <a:solidFill>
                  <a:schemeClr val="tx2"/>
                </a:solidFill>
              </a:rPr>
              <a:t>(no stress </a:t>
            </a:r>
            <a:r>
              <a:rPr lang="en-US" sz="1200" b="1" dirty="0" err="1">
                <a:solidFill>
                  <a:schemeClr val="tx2"/>
                </a:solidFill>
              </a:rPr>
              <a:t>manag</a:t>
            </a:r>
            <a:r>
              <a:rPr lang="en-US" sz="1200" b="1" dirty="0">
                <a:solidFill>
                  <a:schemeClr val="tx2"/>
                </a:solidFill>
              </a:rPr>
              <a:t>.)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4F4B01E-254B-4EF0-AC9B-53F7097EA9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5284" y="4461908"/>
            <a:ext cx="1783787" cy="176830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AB6FB8E-5AE2-4115-B563-7E6AE97F50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7256" y="4910942"/>
            <a:ext cx="2245605" cy="89714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B8B3636-C817-4D8D-91D8-54C165B987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7679" y="4932171"/>
            <a:ext cx="1438320" cy="90912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2074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81007-BF2A-4F45-AACD-89AF46CDB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items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CA996-4CD3-44C6-A8B1-76DCAD301D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New additions</a:t>
            </a:r>
          </a:p>
          <a:p>
            <a:pPr lvl="1"/>
            <a:r>
              <a:rPr lang="en-US" dirty="0"/>
              <a:t>Mariusz Juchno, LBNL</a:t>
            </a:r>
          </a:p>
          <a:p>
            <a:pPr lvl="1"/>
            <a:r>
              <a:rPr lang="fi-FI" dirty="0"/>
              <a:t>Milan Majoros, Ohio State University</a:t>
            </a:r>
          </a:p>
          <a:p>
            <a:pPr lvl="1"/>
            <a:r>
              <a:rPr lang="fi-FI" dirty="0"/>
              <a:t>Mike Sumption, Ohio State University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Design of a support structure </a:t>
            </a:r>
          </a:p>
          <a:p>
            <a:pPr lvl="1"/>
            <a:endParaRPr lang="en-US" dirty="0"/>
          </a:p>
          <a:p>
            <a:r>
              <a:rPr lang="en-US" dirty="0"/>
              <a:t>Sector coils with grading</a:t>
            </a:r>
          </a:p>
          <a:p>
            <a:pPr lvl="1"/>
            <a:r>
              <a:rPr lang="en-US" dirty="0"/>
              <a:t>And what if they are full Nb3Sn?</a:t>
            </a:r>
          </a:p>
          <a:p>
            <a:pPr lvl="1"/>
            <a:r>
              <a:rPr lang="en-US" dirty="0"/>
              <a:t>And what if they are full APC Nb3Sn?</a:t>
            </a:r>
          </a:p>
          <a:p>
            <a:endParaRPr lang="en-US" dirty="0"/>
          </a:p>
          <a:p>
            <a:r>
              <a:rPr lang="en-US" dirty="0"/>
              <a:t>Update on magnetic designs</a:t>
            </a:r>
            <a:br>
              <a:rPr lang="en-US" dirty="0"/>
            </a:br>
            <a:endParaRPr lang="en-US" dirty="0"/>
          </a:p>
          <a:p>
            <a:r>
              <a:rPr lang="en-US" dirty="0"/>
              <a:t>MDP path to 20 T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74B946-6215-45E2-9D17-0256D1995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03/23/2021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273BB-E68E-4A0C-80D4-7B69C87F6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41378-5809-4F6B-BD31-E48542494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90764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B0E00C18-DF9D-4683-ABF9-9152077F5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LARP Magnet Program overview</a:t>
            </a:r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52E361FC-6133-44F1-B02B-E583EB529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1219201"/>
            <a:ext cx="8458200" cy="4957763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887808-0EF5-4931-AABC-D7C22C9BF0A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06/02/2009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BF676-FF76-4EAA-A174-2688C2443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Paolo Ferracin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CAD49-9F6B-460D-BE93-FDD575E26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1C0F8F8-B1D2-4AA3-A34D-A4DB8171FEFC}" type="slidenum">
              <a:rPr lang="en-US" altLang="en-US">
                <a:solidFill>
                  <a:schemeClr val="tx2"/>
                </a:solidFill>
                <a:latin typeface="Calibri" panose="020F0502020204030204" pitchFamily="34" charset="0"/>
              </a:rPr>
              <a:pPr eaLnBrk="1" hangingPunct="1"/>
              <a:t>20</a:t>
            </a:fld>
            <a:endParaRPr lang="en-US" altLang="en-US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16391" name="Content Placeholder 6" descr="all_cross-section_cronological_label_v4.tif">
            <a:extLst>
              <a:ext uri="{FF2B5EF4-FFF2-40B4-BE49-F238E27FC236}">
                <a16:creationId xmlns:a16="http://schemas.microsoft.com/office/drawing/2014/main" id="{E8CEA8C8-7678-458F-B48A-BED65A342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6" y="1219201"/>
            <a:ext cx="6200775" cy="495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TextBox 7">
            <a:extLst>
              <a:ext uri="{FF2B5EF4-FFF2-40B4-BE49-F238E27FC236}">
                <a16:creationId xmlns:a16="http://schemas.microsoft.com/office/drawing/2014/main" id="{16324FB8-55AA-45EA-89CE-21909584D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4154488"/>
            <a:ext cx="2209800" cy="6461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</a:rPr>
              <a:t>“</a:t>
            </a:r>
            <a:r>
              <a:rPr lang="en-US" altLang="en-US" b="1">
                <a:solidFill>
                  <a:schemeClr val="tx2"/>
                </a:solidFill>
              </a:rPr>
              <a:t>S</a:t>
            </a:r>
            <a:r>
              <a:rPr lang="en-US" altLang="en-US">
                <a:solidFill>
                  <a:schemeClr val="tx2"/>
                </a:solidFill>
              </a:rPr>
              <a:t>”: Shell-based support structure</a:t>
            </a:r>
          </a:p>
        </p:txBody>
      </p:sp>
      <p:sp>
        <p:nvSpPr>
          <p:cNvPr id="16393" name="TextBox 9">
            <a:extLst>
              <a:ext uri="{FF2B5EF4-FFF2-40B4-BE49-F238E27FC236}">
                <a16:creationId xmlns:a16="http://schemas.microsoft.com/office/drawing/2014/main" id="{0A25C894-27A0-4DC1-A3D4-CBC4E5AF0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4916488"/>
            <a:ext cx="2209800" cy="6461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2"/>
                </a:solidFill>
              </a:rPr>
              <a:t>“</a:t>
            </a:r>
            <a:r>
              <a:rPr lang="en-US" altLang="en-US" b="1">
                <a:solidFill>
                  <a:schemeClr val="tx2"/>
                </a:solidFill>
              </a:rPr>
              <a:t>C</a:t>
            </a:r>
            <a:r>
              <a:rPr lang="en-US" altLang="en-US">
                <a:solidFill>
                  <a:schemeClr val="tx2"/>
                </a:solidFill>
              </a:rPr>
              <a:t>”: Collar-based support structure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>
            <a:extLst>
              <a:ext uri="{FF2B5EF4-FFF2-40B4-BE49-F238E27FC236}">
                <a16:creationId xmlns:a16="http://schemas.microsoft.com/office/drawing/2014/main" id="{50F3A8EB-52F2-4242-A7D3-A1098BAC6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/>
              <a:t>The 11-13 T level</a:t>
            </a:r>
            <a:br>
              <a:rPr lang="en-GB" altLang="en-US" dirty="0"/>
            </a:br>
            <a:r>
              <a:rPr lang="en-GB" altLang="en-US" dirty="0"/>
              <a:t>The MQXF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070F2-29E8-4D3F-AE6A-13AE9869D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219200"/>
            <a:ext cx="4572000" cy="5105400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en-GB" dirty="0"/>
              <a:t>Present </a:t>
            </a:r>
            <a:r>
              <a:rPr lang="en-GB" dirty="0" err="1"/>
              <a:t>Nb</a:t>
            </a:r>
            <a:r>
              <a:rPr lang="en-GB" dirty="0"/>
              <a:t>-Ti low-</a:t>
            </a:r>
            <a:r>
              <a:rPr lang="en-GB" dirty="0">
                <a:sym typeface="Symbol"/>
              </a:rPr>
              <a:t> </a:t>
            </a:r>
            <a:r>
              <a:rPr lang="en-GB" dirty="0" err="1">
                <a:sym typeface="Symbol"/>
              </a:rPr>
              <a:t>quadrupole</a:t>
            </a:r>
            <a:r>
              <a:rPr lang="en-GB" dirty="0">
                <a:sym typeface="Symbol"/>
              </a:rPr>
              <a:t> </a:t>
            </a:r>
            <a:endParaRPr lang="en-GB" dirty="0"/>
          </a:p>
          <a:p>
            <a:pPr lvl="1">
              <a:defRPr/>
            </a:pPr>
            <a:r>
              <a:rPr lang="en-GB" dirty="0"/>
              <a:t>Nominal luminosity </a:t>
            </a:r>
            <a:r>
              <a:rPr lang="en-GB" i="1" dirty="0"/>
              <a:t>L</a:t>
            </a:r>
            <a:r>
              <a:rPr lang="en-GB" i="1" baseline="-25000" dirty="0"/>
              <a:t>0</a:t>
            </a:r>
            <a:r>
              <a:rPr lang="en-GB" i="1" dirty="0"/>
              <a:t> =</a:t>
            </a:r>
            <a:r>
              <a:rPr lang="en-GB" dirty="0"/>
              <a:t> 10</a:t>
            </a:r>
            <a:r>
              <a:rPr lang="en-GB" baseline="30000" dirty="0"/>
              <a:t>34</a:t>
            </a:r>
            <a:r>
              <a:rPr lang="en-GB" dirty="0"/>
              <a:t> cm</a:t>
            </a:r>
            <a:r>
              <a:rPr lang="en-GB" baseline="30000" dirty="0"/>
              <a:t>−2</a:t>
            </a:r>
            <a:r>
              <a:rPr lang="en-GB" dirty="0"/>
              <a:t> s</a:t>
            </a:r>
            <a:r>
              <a:rPr lang="en-GB" baseline="30000" dirty="0"/>
              <a:t>−1</a:t>
            </a:r>
            <a:r>
              <a:rPr lang="en-GB" dirty="0"/>
              <a:t> </a:t>
            </a:r>
          </a:p>
          <a:p>
            <a:pPr lvl="1">
              <a:defRPr/>
            </a:pPr>
            <a:r>
              <a:rPr lang="en-GB" dirty="0"/>
              <a:t>Integrated </a:t>
            </a:r>
            <a:r>
              <a:rPr lang="en-GB" i="1" dirty="0"/>
              <a:t>L </a:t>
            </a:r>
            <a:r>
              <a:rPr lang="en-GB" dirty="0"/>
              <a:t>∼300 fb</a:t>
            </a:r>
            <a:r>
              <a:rPr lang="en-GB" baseline="30000" dirty="0"/>
              <a:t>−1</a:t>
            </a:r>
            <a:r>
              <a:rPr lang="en-GB" dirty="0"/>
              <a:t> by 2021</a:t>
            </a:r>
          </a:p>
          <a:p>
            <a:pPr>
              <a:defRPr/>
            </a:pPr>
            <a:endParaRPr lang="en-GB" dirty="0"/>
          </a:p>
          <a:p>
            <a:pPr>
              <a:defRPr/>
            </a:pPr>
            <a:r>
              <a:rPr lang="en-GB" dirty="0"/>
              <a:t>2004, start of LARP Nb</a:t>
            </a:r>
            <a:r>
              <a:rPr lang="en-GB" baseline="-25000" dirty="0"/>
              <a:t>3</a:t>
            </a:r>
            <a:r>
              <a:rPr lang="en-GB" dirty="0"/>
              <a:t>Sn program</a:t>
            </a:r>
          </a:p>
          <a:p>
            <a:pPr lvl="1">
              <a:defRPr/>
            </a:pPr>
            <a:r>
              <a:rPr lang="en-GB" dirty="0"/>
              <a:t>Same gradient in larger aperture for ultimate luminosity (2-3 </a:t>
            </a:r>
            <a:r>
              <a:rPr lang="en-GB" dirty="0">
                <a:sym typeface="Symbol"/>
              </a:rPr>
              <a:t> </a:t>
            </a:r>
            <a:r>
              <a:rPr lang="en-GB" i="1" dirty="0"/>
              <a:t>L</a:t>
            </a:r>
            <a:r>
              <a:rPr lang="en-GB" i="1" baseline="-25000" dirty="0"/>
              <a:t>0</a:t>
            </a:r>
            <a:r>
              <a:rPr lang="en-GB" dirty="0"/>
              <a:t>)</a:t>
            </a:r>
          </a:p>
          <a:p>
            <a:pPr>
              <a:defRPr/>
            </a:pPr>
            <a:endParaRPr lang="en-GB" dirty="0"/>
          </a:p>
          <a:p>
            <a:pPr>
              <a:defRPr/>
            </a:pPr>
            <a:r>
              <a:rPr lang="en-GB" dirty="0"/>
              <a:t>2008, </a:t>
            </a:r>
            <a:r>
              <a:rPr lang="en-US" dirty="0"/>
              <a:t>two-phase upgrade </a:t>
            </a:r>
            <a:endParaRPr lang="en-GB" dirty="0"/>
          </a:p>
          <a:p>
            <a:pPr lvl="1">
              <a:defRPr/>
            </a:pPr>
            <a:r>
              <a:rPr lang="en-GB" dirty="0"/>
              <a:t>Phase-I, </a:t>
            </a:r>
            <a:r>
              <a:rPr lang="en-GB" dirty="0" err="1"/>
              <a:t>NbTi</a:t>
            </a:r>
            <a:r>
              <a:rPr lang="en-GB" dirty="0"/>
              <a:t> for ultimate</a:t>
            </a:r>
          </a:p>
          <a:p>
            <a:pPr lvl="1">
              <a:defRPr/>
            </a:pPr>
            <a:r>
              <a:rPr lang="en-GB" dirty="0"/>
              <a:t>Phase-II, Nb</a:t>
            </a:r>
            <a:r>
              <a:rPr lang="en-GB" baseline="-25000" dirty="0"/>
              <a:t>3</a:t>
            </a:r>
            <a:r>
              <a:rPr lang="en-GB" dirty="0"/>
              <a:t>Sn for higher </a:t>
            </a:r>
            <a:r>
              <a:rPr lang="en-GB" i="1" dirty="0"/>
              <a:t>L</a:t>
            </a:r>
            <a:endParaRPr lang="en-GB" dirty="0"/>
          </a:p>
          <a:p>
            <a:pPr>
              <a:defRPr/>
            </a:pPr>
            <a:endParaRPr lang="en-GB" dirty="0"/>
          </a:p>
          <a:p>
            <a:pPr>
              <a:defRPr/>
            </a:pPr>
            <a:endParaRPr lang="en-GB" dirty="0"/>
          </a:p>
          <a:p>
            <a:pPr>
              <a:defRPr/>
            </a:pPr>
            <a:r>
              <a:rPr lang="en-GB" dirty="0"/>
              <a:t>2012, large aperture Nb</a:t>
            </a:r>
            <a:r>
              <a:rPr lang="en-GB" baseline="-25000" dirty="0"/>
              <a:t>3</a:t>
            </a:r>
            <a:r>
              <a:rPr lang="en-GB" dirty="0"/>
              <a:t>Sn design</a:t>
            </a:r>
          </a:p>
          <a:p>
            <a:pPr lvl="1">
              <a:defRPr/>
            </a:pPr>
            <a:r>
              <a:rPr lang="en-GB" dirty="0"/>
              <a:t>Increase the peak luminosity by a factor of 5 and reach 3000 fb</a:t>
            </a:r>
            <a:r>
              <a:rPr lang="en-GB" baseline="30000" dirty="0"/>
              <a:t>−1</a:t>
            </a:r>
            <a:r>
              <a:rPr lang="en-GB" dirty="0"/>
              <a:t> of integrated luminosity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C12B9-5B1B-4729-9EAB-36E6B3DE5D0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17/7/2013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24ACD0-5CAC-45E9-A4F9-BE2452BC6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Paolo Ferracin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F3077F-3D9D-4F9E-870E-842F0D404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56F3063-2036-4846-A05A-FBE1717F9524}" type="slidenum">
              <a:rPr lang="en-US" altLang="en-US">
                <a:solidFill>
                  <a:schemeClr val="tx2"/>
                </a:solidFill>
                <a:latin typeface="Calibri" panose="020F0502020204030204" pitchFamily="34" charset="0"/>
              </a:rPr>
              <a:pPr eaLnBrk="1" hangingPunct="1"/>
              <a:t>21</a:t>
            </a:fld>
            <a:endParaRPr lang="en-US" altLang="en-US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41991" name="Content Placeholder 1">
            <a:extLst>
              <a:ext uri="{FF2B5EF4-FFF2-40B4-BE49-F238E27FC236}">
                <a16:creationId xmlns:a16="http://schemas.microsoft.com/office/drawing/2014/main" id="{1460D627-D29A-431F-B80D-122FE03CE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268413"/>
            <a:ext cx="4495800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4" descr="https://lhc-div-mms.web.cern.ch/lhc-div-mms/tests/MAG/docum/hilumi/Magnets/lay_out.jpg">
            <a:extLst>
              <a:ext uri="{FF2B5EF4-FFF2-40B4-BE49-F238E27FC236}">
                <a16:creationId xmlns:a16="http://schemas.microsoft.com/office/drawing/2014/main" id="{8A41ECB0-65D4-40CA-ABE9-928DD2EB7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638" y="230188"/>
            <a:ext cx="2519362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3" name="Picture 6" descr="https://lhc-div-mms.web.cern.ch/lhc-div-mms/tests/MAG/docum/hilumi/Magnets/lhc.jpg">
            <a:extLst>
              <a:ext uri="{FF2B5EF4-FFF2-40B4-BE49-F238E27FC236}">
                <a16:creationId xmlns:a16="http://schemas.microsoft.com/office/drawing/2014/main" id="{BAB3A9EB-25FB-4335-B6DB-93CAF5E17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304800"/>
            <a:ext cx="2519363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D0566-E8EB-4EBF-AE54-5071D7D65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of the working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51CB4-B144-4FB5-9DBC-8F2546852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133" y="1340768"/>
            <a:ext cx="10972800" cy="464137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Conceptual design of a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20 T hybrid HTS-LTS magnet</a:t>
            </a:r>
          </a:p>
          <a:p>
            <a:pPr lvl="1"/>
            <a:r>
              <a:rPr lang="en-US" dirty="0"/>
              <a:t>Comparative analysis of different design options for a 20 T hybrid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</a:t>
            </a:r>
            <a:r>
              <a:rPr lang="en-US" dirty="0">
                <a:sym typeface="Symbol" panose="05050102010706020507" pitchFamily="18" charset="2"/>
              </a:rPr>
              <a:t> design and its stress-management options</a:t>
            </a:r>
          </a:p>
          <a:p>
            <a:pPr lvl="3"/>
            <a:r>
              <a:rPr lang="en-US" dirty="0">
                <a:sym typeface="Symbol" panose="05050102010706020507" pitchFamily="18" charset="2"/>
              </a:rPr>
              <a:t>“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Traditional</a:t>
            </a:r>
            <a:r>
              <a:rPr lang="en-US" dirty="0">
                <a:sym typeface="Symbol" panose="05050102010706020507" pitchFamily="18" charset="2"/>
              </a:rPr>
              <a:t>” </a:t>
            </a:r>
            <a:r>
              <a:rPr lang="en-US" dirty="0"/>
              <a:t>Cos</a:t>
            </a:r>
            <a:r>
              <a:rPr lang="en-US" dirty="0">
                <a:sym typeface="Symbol" panose="05050102010706020507" pitchFamily="18" charset="2"/>
              </a:rPr>
              <a:t></a:t>
            </a:r>
          </a:p>
          <a:p>
            <a:pPr lvl="3"/>
            <a:r>
              <a:rPr lang="en-US" dirty="0">
                <a:sym typeface="Symbol" panose="05050102010706020507" pitchFamily="18" charset="2"/>
              </a:rPr>
              <a:t>Canted </a:t>
            </a:r>
            <a:r>
              <a:rPr lang="en-US" dirty="0"/>
              <a:t>Cos</a:t>
            </a:r>
            <a:r>
              <a:rPr lang="en-US" dirty="0">
                <a:sym typeface="Symbol" panose="05050102010706020507" pitchFamily="18" charset="2"/>
              </a:rPr>
              <a:t> (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CCT</a:t>
            </a:r>
            <a:r>
              <a:rPr lang="en-US" dirty="0">
                <a:sym typeface="Symbol" panose="05050102010706020507" pitchFamily="18" charset="2"/>
              </a:rPr>
              <a:t>)</a:t>
            </a:r>
          </a:p>
          <a:p>
            <a:pPr lvl="3"/>
            <a:r>
              <a:rPr lang="en-US" dirty="0">
                <a:sym typeface="Symbol" panose="05050102010706020507" pitchFamily="18" charset="2"/>
              </a:rPr>
              <a:t>Stress management </a:t>
            </a:r>
            <a:r>
              <a:rPr lang="en-US" dirty="0"/>
              <a:t>Cos</a:t>
            </a:r>
            <a:r>
              <a:rPr lang="en-US" dirty="0">
                <a:sym typeface="Symbol" panose="05050102010706020507" pitchFamily="18" charset="2"/>
              </a:rPr>
              <a:t> (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SMCT</a:t>
            </a:r>
            <a:r>
              <a:rPr lang="en-US" dirty="0">
                <a:sym typeface="Symbol" panose="05050102010706020507" pitchFamily="18" charset="2"/>
              </a:rPr>
              <a:t>)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Block-type</a:t>
            </a:r>
            <a:r>
              <a:rPr lang="en-US" dirty="0">
                <a:sym typeface="Symbol" panose="05050102010706020507" pitchFamily="18" charset="2"/>
              </a:rPr>
              <a:t> coil design (</a:t>
            </a:r>
            <a:r>
              <a:rPr lang="en-US" i="1" dirty="0">
                <a:sym typeface="Symbol" panose="05050102010706020507" pitchFamily="18" charset="2"/>
              </a:rPr>
              <a:t>block with flared ends</a:t>
            </a:r>
            <a:r>
              <a:rPr lang="en-US" dirty="0">
                <a:sym typeface="Symbol" panose="05050102010706020507" pitchFamily="18" charset="2"/>
              </a:rPr>
              <a:t>)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Common-coil</a:t>
            </a:r>
            <a:r>
              <a:rPr lang="en-US" dirty="0">
                <a:sym typeface="Symbol" panose="05050102010706020507" pitchFamily="18" charset="2"/>
              </a:rPr>
              <a:t> design (</a:t>
            </a:r>
            <a:r>
              <a:rPr lang="en-US" i="1" dirty="0">
                <a:sym typeface="Symbol" panose="05050102010706020507" pitchFamily="18" charset="2"/>
              </a:rPr>
              <a:t>block with racetrack coils</a:t>
            </a:r>
            <a:r>
              <a:rPr lang="en-US" dirty="0">
                <a:sym typeface="Symbol" panose="05050102010706020507" pitchFamily="18" charset="2"/>
              </a:rPr>
              <a:t>)</a:t>
            </a:r>
          </a:p>
          <a:p>
            <a:pPr lvl="1"/>
            <a:r>
              <a:rPr lang="en-US" dirty="0">
                <a:sym typeface="Symbol" panose="05050102010706020507" pitchFamily="18" charset="2"/>
              </a:rPr>
              <a:t>Definition of general design criteria: aperture, field, margin…..</a:t>
            </a:r>
            <a:endParaRPr lang="en-US" dirty="0"/>
          </a:p>
          <a:p>
            <a:pPr lvl="1"/>
            <a:r>
              <a:rPr lang="en-US" dirty="0"/>
              <a:t>Analysis of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challenges </a:t>
            </a:r>
            <a:r>
              <a:rPr lang="en-US" dirty="0"/>
              <a:t>specifically of hybrid magnets</a:t>
            </a:r>
          </a:p>
          <a:p>
            <a:pPr lvl="2"/>
            <a:r>
              <a:rPr lang="en-US" dirty="0"/>
              <a:t>Integration of LTS/HTS, mechanics, protection, powering, diagnostics, test facility…..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Review and follow-up </a:t>
            </a:r>
            <a:r>
              <a:rPr lang="en-US" dirty="0">
                <a:sym typeface="Symbol" panose="05050102010706020507" pitchFamily="18" charset="2"/>
              </a:rPr>
              <a:t>of current work on hybrid magnets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Collect and organize information </a:t>
            </a:r>
            <a:r>
              <a:rPr lang="en-US" dirty="0">
                <a:sym typeface="Symbol" panose="05050102010706020507" pitchFamily="18" charset="2"/>
              </a:rPr>
              <a:t>from these programs (responsibility of area I and area II) to provide inputs for 20 T hybrid design</a:t>
            </a:r>
          </a:p>
          <a:p>
            <a:r>
              <a:rPr lang="en-US" dirty="0"/>
              <a:t>Design of a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support structure </a:t>
            </a:r>
            <a:r>
              <a:rPr lang="en-US" dirty="0"/>
              <a:t>for test of hybrid magnets with CCT6 and SMCT </a:t>
            </a:r>
            <a:r>
              <a:rPr lang="en-US" dirty="0" err="1"/>
              <a:t>outsert</a:t>
            </a:r>
            <a:r>
              <a:rPr lang="en-US" dirty="0"/>
              <a:t> coils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D8C26-A3EE-46CE-9FCB-B4B0A7E34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549AC-7DDA-4315-9458-DA7A60178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326B0-5350-4077-AB05-37C3A54F9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8097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DB84B-4ED5-4678-A18D-0C229A984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F1DF6-C78C-4BD6-84A1-BFDF636C2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38896E-63BD-415E-9A9A-3F39220FD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03/23/2021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8360A7-1591-4FD8-9E9B-9F5B2CBF1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0FF12E-7874-4C15-BA72-22D376B6C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9911DC-9ABE-4345-982B-AEEF1C3FC1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4"/>
          <a:stretch/>
        </p:blipFill>
        <p:spPr>
          <a:xfrm>
            <a:off x="0" y="4320759"/>
            <a:ext cx="5153996" cy="1828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521409-9104-42F3-8EA6-C900135BF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076" y="3985451"/>
            <a:ext cx="6559924" cy="23042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9CB0A1-F70F-4A49-B48B-0B20A603C64E}"/>
              </a:ext>
            </a:extLst>
          </p:cNvPr>
          <p:cNvSpPr txBox="1"/>
          <p:nvPr/>
        </p:nvSpPr>
        <p:spPr>
          <a:xfrm>
            <a:off x="1767057" y="2383720"/>
            <a:ext cx="1699504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ID: 50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OD: 146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W: 49 mm</a:t>
            </a:r>
          </a:p>
          <a:p>
            <a:pPr algn="ctr"/>
            <a:r>
              <a:rPr lang="en-US" dirty="0" err="1">
                <a:solidFill>
                  <a:schemeClr val="tx2"/>
                </a:solidFill>
              </a:rPr>
              <a:t>B</a:t>
            </a:r>
            <a:r>
              <a:rPr lang="en-US" baseline="-25000" dirty="0" err="1">
                <a:solidFill>
                  <a:schemeClr val="tx2"/>
                </a:solidFill>
              </a:rPr>
              <a:t>_bore_op</a:t>
            </a:r>
            <a:r>
              <a:rPr lang="en-US" dirty="0">
                <a:solidFill>
                  <a:schemeClr val="tx2"/>
                </a:solidFill>
              </a:rPr>
              <a:t> = 14.7 T</a:t>
            </a:r>
          </a:p>
          <a:p>
            <a:pPr algn="ctr"/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</a:t>
            </a:r>
            <a:r>
              <a:rPr lang="en-US" baseline="-25000" dirty="0">
                <a:solidFill>
                  <a:schemeClr val="tx2"/>
                </a:solidFill>
                <a:sym typeface="Symbol" panose="05050102010706020507" pitchFamily="18" charset="2"/>
              </a:rPr>
              <a:t></a:t>
            </a:r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/ </a:t>
            </a:r>
            <a:r>
              <a:rPr lang="en-US" baseline="-25000" dirty="0">
                <a:solidFill>
                  <a:schemeClr val="tx2"/>
                </a:solidFill>
                <a:sym typeface="Symbol" panose="05050102010706020507" pitchFamily="18" charset="2"/>
              </a:rPr>
              <a:t>r </a:t>
            </a:r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=128/122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036950-CF52-4E73-9698-997BBEAACD21}"/>
              </a:ext>
            </a:extLst>
          </p:cNvPr>
          <p:cNvSpPr txBox="1"/>
          <p:nvPr/>
        </p:nvSpPr>
        <p:spPr>
          <a:xfrm>
            <a:off x="3527014" y="2378533"/>
            <a:ext cx="1710276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ID: 146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OD: 200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W: 27 mm</a:t>
            </a:r>
          </a:p>
          <a:p>
            <a:pPr algn="ctr"/>
            <a:r>
              <a:rPr lang="en-US" dirty="0" err="1">
                <a:solidFill>
                  <a:schemeClr val="tx2"/>
                </a:solidFill>
              </a:rPr>
              <a:t>B</a:t>
            </a:r>
            <a:r>
              <a:rPr lang="en-US" baseline="-25000" dirty="0" err="1">
                <a:solidFill>
                  <a:schemeClr val="tx2"/>
                </a:solidFill>
              </a:rPr>
              <a:t>_bore_op</a:t>
            </a:r>
            <a:r>
              <a:rPr lang="en-US" dirty="0">
                <a:solidFill>
                  <a:schemeClr val="tx2"/>
                </a:solidFill>
              </a:rPr>
              <a:t> = 10.3 T</a:t>
            </a:r>
          </a:p>
          <a:p>
            <a:pPr algn="ctr"/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</a:t>
            </a:r>
            <a:r>
              <a:rPr lang="en-US" baseline="-25000" dirty="0">
                <a:solidFill>
                  <a:schemeClr val="tx2"/>
                </a:solidFill>
                <a:sym typeface="Symbol" panose="05050102010706020507" pitchFamily="18" charset="2"/>
              </a:rPr>
              <a:t></a:t>
            </a:r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/ </a:t>
            </a:r>
            <a:r>
              <a:rPr lang="en-US" baseline="-25000" dirty="0">
                <a:solidFill>
                  <a:schemeClr val="tx2"/>
                </a:solidFill>
                <a:sym typeface="Symbol" panose="05050102010706020507" pitchFamily="18" charset="2"/>
              </a:rPr>
              <a:t>r </a:t>
            </a:r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=232/77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6ADA52-2C4A-40B8-9633-0F11FE911F0A}"/>
              </a:ext>
            </a:extLst>
          </p:cNvPr>
          <p:cNvSpPr txBox="1"/>
          <p:nvPr/>
        </p:nvSpPr>
        <p:spPr>
          <a:xfrm>
            <a:off x="25433" y="2378533"/>
            <a:ext cx="1699503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ID: 50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OD: 200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W: 76 mm</a:t>
            </a:r>
          </a:p>
          <a:p>
            <a:pPr algn="ctr"/>
            <a:r>
              <a:rPr lang="en-US" dirty="0" err="1">
                <a:solidFill>
                  <a:schemeClr val="tx2"/>
                </a:solidFill>
              </a:rPr>
              <a:t>B</a:t>
            </a:r>
            <a:r>
              <a:rPr lang="en-US" baseline="-25000" dirty="0" err="1">
                <a:solidFill>
                  <a:schemeClr val="tx2"/>
                </a:solidFill>
              </a:rPr>
              <a:t>_bore_op</a:t>
            </a:r>
            <a:r>
              <a:rPr lang="en-US" baseline="-25000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= 20 T</a:t>
            </a:r>
          </a:p>
          <a:p>
            <a:pPr algn="ctr"/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</a:t>
            </a:r>
            <a:r>
              <a:rPr lang="en-US" baseline="-25000" dirty="0">
                <a:solidFill>
                  <a:schemeClr val="tx2"/>
                </a:solidFill>
                <a:sym typeface="Symbol" panose="05050102010706020507" pitchFamily="18" charset="2"/>
              </a:rPr>
              <a:t></a:t>
            </a:r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/ </a:t>
            </a:r>
            <a:r>
              <a:rPr lang="en-US" baseline="-25000" dirty="0">
                <a:solidFill>
                  <a:schemeClr val="tx2"/>
                </a:solidFill>
                <a:sym typeface="Symbol" panose="05050102010706020507" pitchFamily="18" charset="2"/>
              </a:rPr>
              <a:t>r </a:t>
            </a:r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=188/206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1F260F-80DD-4A07-A1C6-617CF52B5A67}"/>
              </a:ext>
            </a:extLst>
          </p:cNvPr>
          <p:cNvSpPr txBox="1"/>
          <p:nvPr/>
        </p:nvSpPr>
        <p:spPr>
          <a:xfrm>
            <a:off x="8056898" y="2378533"/>
            <a:ext cx="1710276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ID: 50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OD: 144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W: 47 mm</a:t>
            </a:r>
          </a:p>
          <a:p>
            <a:pPr algn="ctr"/>
            <a:r>
              <a:rPr lang="en-US" dirty="0" err="1">
                <a:solidFill>
                  <a:schemeClr val="tx2"/>
                </a:solidFill>
              </a:rPr>
              <a:t>B</a:t>
            </a:r>
            <a:r>
              <a:rPr lang="en-US" baseline="-25000" dirty="0" err="1">
                <a:solidFill>
                  <a:schemeClr val="tx2"/>
                </a:solidFill>
              </a:rPr>
              <a:t>_bore_op</a:t>
            </a:r>
            <a:r>
              <a:rPr lang="en-US" dirty="0">
                <a:solidFill>
                  <a:schemeClr val="tx2"/>
                </a:solidFill>
              </a:rPr>
              <a:t> = 12.8 T</a:t>
            </a:r>
          </a:p>
          <a:p>
            <a:pPr algn="ctr"/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</a:t>
            </a:r>
            <a:r>
              <a:rPr lang="en-US" baseline="-25000" dirty="0">
                <a:solidFill>
                  <a:schemeClr val="tx2"/>
                </a:solidFill>
                <a:sym typeface="Symbol" panose="05050102010706020507" pitchFamily="18" charset="2"/>
              </a:rPr>
              <a:t></a:t>
            </a:r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/ </a:t>
            </a:r>
            <a:r>
              <a:rPr lang="en-US" baseline="-25000" dirty="0">
                <a:solidFill>
                  <a:schemeClr val="tx2"/>
                </a:solidFill>
                <a:sym typeface="Symbol" panose="05050102010706020507" pitchFamily="18" charset="2"/>
              </a:rPr>
              <a:t>r </a:t>
            </a:r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=99/93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66936D-1BD5-4C25-B94D-C3397BCE5C33}"/>
              </a:ext>
            </a:extLst>
          </p:cNvPr>
          <p:cNvSpPr txBox="1"/>
          <p:nvPr/>
        </p:nvSpPr>
        <p:spPr>
          <a:xfrm>
            <a:off x="10101637" y="2378533"/>
            <a:ext cx="1710275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ID: 144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OD: 252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W: 54 mm</a:t>
            </a:r>
          </a:p>
          <a:p>
            <a:pPr algn="ctr"/>
            <a:r>
              <a:rPr lang="en-US" dirty="0" err="1">
                <a:solidFill>
                  <a:schemeClr val="tx2"/>
                </a:solidFill>
              </a:rPr>
              <a:t>B</a:t>
            </a:r>
            <a:r>
              <a:rPr lang="en-US" baseline="-25000" dirty="0" err="1">
                <a:solidFill>
                  <a:schemeClr val="tx2"/>
                </a:solidFill>
              </a:rPr>
              <a:t>_bore_op</a:t>
            </a:r>
            <a:r>
              <a:rPr lang="en-US" dirty="0">
                <a:solidFill>
                  <a:schemeClr val="tx2"/>
                </a:solidFill>
              </a:rPr>
              <a:t> = 13.1 T</a:t>
            </a:r>
          </a:p>
          <a:p>
            <a:pPr algn="ctr"/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</a:t>
            </a:r>
            <a:r>
              <a:rPr lang="en-US" baseline="-25000" dirty="0">
                <a:solidFill>
                  <a:schemeClr val="tx2"/>
                </a:solidFill>
                <a:sym typeface="Symbol" panose="05050102010706020507" pitchFamily="18" charset="2"/>
              </a:rPr>
              <a:t></a:t>
            </a:r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/ </a:t>
            </a:r>
            <a:r>
              <a:rPr lang="en-US" baseline="-25000" dirty="0">
                <a:solidFill>
                  <a:schemeClr val="tx2"/>
                </a:solidFill>
                <a:sym typeface="Symbol" panose="05050102010706020507" pitchFamily="18" charset="2"/>
              </a:rPr>
              <a:t>r </a:t>
            </a:r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=201/114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A899BE-D12A-4CC0-8A9E-2B49467B025F}"/>
              </a:ext>
            </a:extLst>
          </p:cNvPr>
          <p:cNvSpPr txBox="1"/>
          <p:nvPr/>
        </p:nvSpPr>
        <p:spPr>
          <a:xfrm>
            <a:off x="5871926" y="2383720"/>
            <a:ext cx="1699504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ID: 50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OD: 252 mm</a:t>
            </a:r>
          </a:p>
          <a:p>
            <a:pPr algn="ctr"/>
            <a:r>
              <a:rPr lang="en-US" dirty="0">
                <a:solidFill>
                  <a:schemeClr val="tx2"/>
                </a:solidFill>
              </a:rPr>
              <a:t>W: 101 mm</a:t>
            </a:r>
          </a:p>
          <a:p>
            <a:pPr algn="ctr"/>
            <a:r>
              <a:rPr lang="en-US" dirty="0" err="1">
                <a:solidFill>
                  <a:schemeClr val="tx2"/>
                </a:solidFill>
              </a:rPr>
              <a:t>B</a:t>
            </a:r>
            <a:r>
              <a:rPr lang="en-US" baseline="-25000" dirty="0" err="1">
                <a:solidFill>
                  <a:schemeClr val="tx2"/>
                </a:solidFill>
              </a:rPr>
              <a:t>_bore_op</a:t>
            </a:r>
            <a:r>
              <a:rPr lang="en-US" baseline="-25000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B = 20 T</a:t>
            </a:r>
          </a:p>
          <a:p>
            <a:pPr algn="ctr"/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</a:t>
            </a:r>
            <a:r>
              <a:rPr lang="en-US" baseline="-25000" dirty="0">
                <a:solidFill>
                  <a:schemeClr val="tx2"/>
                </a:solidFill>
                <a:sym typeface="Symbol" panose="05050102010706020507" pitchFamily="18" charset="2"/>
              </a:rPr>
              <a:t></a:t>
            </a:r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/ </a:t>
            </a:r>
            <a:r>
              <a:rPr lang="en-US" baseline="-25000" dirty="0">
                <a:solidFill>
                  <a:schemeClr val="tx2"/>
                </a:solidFill>
                <a:sym typeface="Symbol" panose="05050102010706020507" pitchFamily="18" charset="2"/>
              </a:rPr>
              <a:t>r </a:t>
            </a:r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=165/194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320EEF-5018-4EAC-9823-C6805EAD055C}"/>
              </a:ext>
            </a:extLst>
          </p:cNvPr>
          <p:cNvSpPr txBox="1"/>
          <p:nvPr/>
        </p:nvSpPr>
        <p:spPr>
          <a:xfrm>
            <a:off x="1739756" y="1438697"/>
            <a:ext cx="147829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Bi2212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385E8E-1647-4451-8AB3-FA2B9622AF8C}"/>
              </a:ext>
            </a:extLst>
          </p:cNvPr>
          <p:cNvSpPr txBox="1"/>
          <p:nvPr/>
        </p:nvSpPr>
        <p:spPr>
          <a:xfrm>
            <a:off x="8029288" y="1451842"/>
            <a:ext cx="146142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REBCO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A0833C-C706-44D4-BF51-A09C2ECB119C}"/>
              </a:ext>
            </a:extLst>
          </p:cNvPr>
          <p:cNvSpPr/>
          <p:nvPr/>
        </p:nvSpPr>
        <p:spPr>
          <a:xfrm>
            <a:off x="0" y="1238410"/>
            <a:ext cx="5407950" cy="5051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F728A9C-4B83-4778-A04B-634CB68B04DF}"/>
              </a:ext>
            </a:extLst>
          </p:cNvPr>
          <p:cNvSpPr/>
          <p:nvPr/>
        </p:nvSpPr>
        <p:spPr>
          <a:xfrm>
            <a:off x="5597217" y="1234575"/>
            <a:ext cx="6569350" cy="5051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83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CB553-4AB5-4F69-8532-B40CA797D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CT- SMCT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74109-68C4-4FF4-8D57-5572DAAE4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EBE5E-5F96-4CC4-B09D-75946ACE4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FA3E3-3B0C-4233-BFEF-C68AF3DF8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934E9-1D56-4D34-8EA2-C33282362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68E866-BC98-46C9-996C-980B3763B1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5" t="21088" r="18648" b="35782"/>
          <a:stretch/>
        </p:blipFill>
        <p:spPr>
          <a:xfrm>
            <a:off x="263352" y="1890744"/>
            <a:ext cx="11467322" cy="417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648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51DD27-DA54-4A35-86B3-FBC75B0DB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CT </a:t>
            </a:r>
            <a:br>
              <a:rPr lang="it-IT" dirty="0"/>
            </a:br>
            <a:r>
              <a:rPr lang="it-IT" dirty="0"/>
              <a:t>V9e: 4 HTS 2 LTS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647453F-F318-4BD9-9DAB-63FE7249BE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1"/>
            <a:ext cx="10972800" cy="650104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Overall ok, but make sure that the wedge are more than ~1.5 mm thick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02C5602-5F7F-4534-89BB-4329CB3B0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03/23/2021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49E7EC5-0564-4EEC-AE0B-6632C870C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F32DC1E-42D0-49A0-9841-9358952EB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9E1F88C-E784-4432-A34A-5DAEDD708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2188180"/>
            <a:ext cx="4646159" cy="382865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C06E8D4-C35E-4B87-A75E-EF234B2A6AAB}"/>
              </a:ext>
            </a:extLst>
          </p:cNvPr>
          <p:cNvSpPr txBox="1">
            <a:spLocks/>
          </p:cNvSpPr>
          <p:nvPr/>
        </p:nvSpPr>
        <p:spPr>
          <a:xfrm>
            <a:off x="4837503" y="1926837"/>
            <a:ext cx="7354498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it-IT" dirty="0"/>
              <a:t>4 </a:t>
            </a:r>
            <a:r>
              <a:rPr lang="it-IT" dirty="0" err="1"/>
              <a:t>layer</a:t>
            </a:r>
            <a:r>
              <a:rPr lang="it-IT" dirty="0"/>
              <a:t> HTS, 2 </a:t>
            </a:r>
            <a:r>
              <a:rPr lang="it-IT" dirty="0" err="1"/>
              <a:t>layer</a:t>
            </a:r>
            <a:r>
              <a:rPr lang="it-IT" dirty="0"/>
              <a:t> LTS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 err="1"/>
              <a:t>Strands</a:t>
            </a:r>
            <a:r>
              <a:rPr lang="it-IT" dirty="0"/>
              <a:t>: 0.8 mm, 40 – 35 – </a:t>
            </a:r>
            <a:r>
              <a:rPr lang="it-IT" b="1" dirty="0"/>
              <a:t>36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/>
              <a:t>Cable </a:t>
            </a:r>
            <a:r>
              <a:rPr lang="it-IT" dirty="0" err="1"/>
              <a:t>width</a:t>
            </a:r>
            <a:r>
              <a:rPr lang="it-IT" dirty="0"/>
              <a:t>: 18.35 – 16.06 – </a:t>
            </a:r>
            <a:r>
              <a:rPr lang="it-IT" b="1" dirty="0"/>
              <a:t>15.96</a:t>
            </a:r>
            <a:r>
              <a:rPr lang="it-IT" dirty="0"/>
              <a:t> mm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 err="1"/>
              <a:t>Stabilizer</a:t>
            </a:r>
            <a:r>
              <a:rPr lang="it-IT" dirty="0"/>
              <a:t>/</a:t>
            </a:r>
            <a:r>
              <a:rPr lang="it-IT" dirty="0" err="1"/>
              <a:t>Superconductor</a:t>
            </a:r>
            <a:r>
              <a:rPr lang="it-IT" dirty="0"/>
              <a:t>: 3 – 3 – </a:t>
            </a:r>
            <a:r>
              <a:rPr lang="it-IT" b="1" dirty="0"/>
              <a:t>1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/>
              <a:t>Coil </a:t>
            </a:r>
            <a:r>
              <a:rPr lang="it-IT" dirty="0" err="1"/>
              <a:t>width</a:t>
            </a:r>
            <a:r>
              <a:rPr lang="it-IT" dirty="0"/>
              <a:t>: </a:t>
            </a:r>
            <a:r>
              <a:rPr lang="it-IT" b="1" dirty="0"/>
              <a:t>105</a:t>
            </a:r>
            <a:r>
              <a:rPr lang="it-IT" dirty="0"/>
              <a:t> mm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 err="1"/>
              <a:t>Current</a:t>
            </a:r>
            <a:r>
              <a:rPr lang="it-IT" dirty="0"/>
              <a:t>: 10</a:t>
            </a:r>
            <a:r>
              <a:rPr lang="it-IT" b="1" dirty="0"/>
              <a:t>9</a:t>
            </a:r>
            <a:r>
              <a:rPr lang="it-IT" dirty="0"/>
              <a:t>20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/>
              <a:t>Peak field: 20.48 – 15.88 – 12.53 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 err="1"/>
              <a:t>Margin</a:t>
            </a:r>
            <a:r>
              <a:rPr lang="it-IT" dirty="0"/>
              <a:t>: </a:t>
            </a:r>
            <a:r>
              <a:rPr lang="it-IT" b="1" dirty="0"/>
              <a:t>82.5</a:t>
            </a:r>
            <a:r>
              <a:rPr lang="it-IT" dirty="0"/>
              <a:t> – </a:t>
            </a:r>
            <a:r>
              <a:rPr lang="it-IT" b="1" dirty="0"/>
              <a:t>82.8</a:t>
            </a:r>
            <a:r>
              <a:rPr lang="it-IT" dirty="0"/>
              <a:t> – </a:t>
            </a:r>
            <a:r>
              <a:rPr lang="it-IT" b="1" dirty="0"/>
              <a:t>74.5</a:t>
            </a:r>
            <a:r>
              <a:rPr lang="it-IT" dirty="0"/>
              <a:t> %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 err="1"/>
              <a:t>J</a:t>
            </a:r>
            <a:r>
              <a:rPr lang="it-IT" baseline="-25000" dirty="0" err="1"/>
              <a:t>cu</a:t>
            </a:r>
            <a:r>
              <a:rPr lang="it-IT" dirty="0"/>
              <a:t> on LTS: </a:t>
            </a:r>
            <a:r>
              <a:rPr lang="it-IT" b="1" dirty="0"/>
              <a:t>1206</a:t>
            </a:r>
            <a:r>
              <a:rPr lang="it-IT" dirty="0"/>
              <a:t> A/mm</a:t>
            </a:r>
            <a:r>
              <a:rPr lang="it-IT" baseline="30000" dirty="0"/>
              <a:t>2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dirty="0"/>
              <a:t>Peak </a:t>
            </a:r>
            <a:r>
              <a:rPr lang="it-IT" dirty="0" err="1"/>
              <a:t>azimuthal</a:t>
            </a:r>
            <a:r>
              <a:rPr lang="it-IT" dirty="0"/>
              <a:t> Lorentz force: 151/</a:t>
            </a:r>
            <a:r>
              <a:rPr lang="it-IT" b="1" dirty="0"/>
              <a:t>142</a:t>
            </a:r>
            <a:r>
              <a:rPr lang="it-IT" dirty="0"/>
              <a:t> </a:t>
            </a:r>
            <a:r>
              <a:rPr lang="it-IT" dirty="0" err="1"/>
              <a:t>MPa</a:t>
            </a:r>
            <a:r>
              <a:rPr lang="it-IT" dirty="0"/>
              <a:t> (LTS/HTS) (151/</a:t>
            </a:r>
            <a:r>
              <a:rPr lang="it-IT" b="1" dirty="0"/>
              <a:t>170</a:t>
            </a:r>
            <a:r>
              <a:rPr lang="it-IT" dirty="0"/>
              <a:t> </a:t>
            </a:r>
            <a:r>
              <a:rPr lang="it-IT" dirty="0" err="1"/>
              <a:t>MPa</a:t>
            </a:r>
            <a:r>
              <a:rPr lang="it-IT" dirty="0"/>
              <a:t> in v9b)</a:t>
            </a:r>
          </a:p>
        </p:txBody>
      </p:sp>
    </p:spTree>
    <p:extLst>
      <p:ext uri="{BB962C8B-B14F-4D97-AF65-F5344CB8AC3E}">
        <p14:creationId xmlns:p14="http://schemas.microsoft.com/office/powerpoint/2010/main" val="3723585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BF805-497C-40B4-BAB9-A8EADACBE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CT</a:t>
            </a:r>
            <a:br>
              <a:rPr lang="en-US" dirty="0"/>
            </a:br>
            <a:r>
              <a:rPr lang="it-IT" dirty="0"/>
              <a:t>V11b: 2 HTS 4 LTS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66335-F04B-481D-92C1-037508DC2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1"/>
            <a:ext cx="10972800" cy="2061000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V11b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Reduce cable HTS to reduce margin (0.9 mm, 40 strand)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Increase both LTS coils for margin and protection and stress (especially outermost)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make sure that the wedge are more than 1.5 mm thick </a:t>
            </a:r>
            <a:br>
              <a:rPr lang="en-US" dirty="0">
                <a:solidFill>
                  <a:srgbClr val="FF0000"/>
                </a:solidFill>
              </a:rPr>
            </a:b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46E47D-E577-4251-95AB-D5184444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03/23/2021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E8BE1B-3EA7-49BF-8295-849388065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38DB8C-C32F-4E39-B778-68CD19A40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49E427-8C13-461E-AB47-3AF1E9423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064" y="3217476"/>
            <a:ext cx="5136496" cy="2889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2ECA3D-CE7D-40BC-8E03-160D9D9DB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4" y="3334490"/>
            <a:ext cx="5073338" cy="285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677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CC6F2-8077-4062-976B-623C6E443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SMCT</a:t>
            </a:r>
            <a:br>
              <a:rPr lang="en-US" dirty="0"/>
            </a:br>
            <a:r>
              <a:rPr lang="it-IT" dirty="0"/>
              <a:t>V12c: 4 HTS 2 LTS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522B6-3041-4DE3-A713-76F1EEEB2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1"/>
            <a:ext cx="10972800" cy="162895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make sure that the wedge are more than 1.5 mm thick</a:t>
            </a:r>
          </a:p>
          <a:p>
            <a:r>
              <a:rPr lang="en-US" dirty="0">
                <a:solidFill>
                  <a:srgbClr val="FF0000"/>
                </a:solidFill>
              </a:rPr>
              <a:t>Increase outer layer cable to decrease </a:t>
            </a:r>
            <a:r>
              <a:rPr lang="en-US" dirty="0" err="1">
                <a:solidFill>
                  <a:srgbClr val="FF0000"/>
                </a:solidFill>
              </a:rPr>
              <a:t>Jcu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F38209-7EF7-44EE-9A78-90F2BEA32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03/23/2021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376B3-688D-43B0-8C23-4C88B7EAE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9371F-AC24-4192-BE4C-7B6E60592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7" name="Segnaposto contenuto 7">
            <a:extLst>
              <a:ext uri="{FF2B5EF4-FFF2-40B4-BE49-F238E27FC236}">
                <a16:creationId xmlns:a16="http://schemas.microsoft.com/office/drawing/2014/main" id="{DCB03809-ACDC-4FBC-A984-2B0E4B416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697" y="2544959"/>
            <a:ext cx="4285560" cy="345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589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561B3-AA64-4AC7-80B0-3BD8FDC78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be done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942261-FE6B-46B5-BE3C-BB64716BA7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SMCT </a:t>
            </a:r>
            <a:r>
              <a:rPr lang="it-IT" dirty="0">
                <a:solidFill>
                  <a:srgbClr val="FF0000"/>
                </a:solidFill>
              </a:rPr>
              <a:t>2 HTS 4 LTS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- V13 to be done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Common coil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Re-run Ramesh model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Block coil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- Make a </a:t>
            </a:r>
            <a:r>
              <a:rPr lang="en-US" dirty="0" err="1">
                <a:solidFill>
                  <a:srgbClr val="FF0000"/>
                </a:solidFill>
              </a:rPr>
              <a:t>roxie</a:t>
            </a:r>
            <a:r>
              <a:rPr lang="en-US" dirty="0">
                <a:solidFill>
                  <a:srgbClr val="FF0000"/>
                </a:solidFill>
              </a:rPr>
              <a:t> model based on Etienne file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“CCT as a field quality "fixer" for a simple boosted outset” by L. </a:t>
            </a:r>
            <a:r>
              <a:rPr lang="en-US" dirty="0" err="1">
                <a:solidFill>
                  <a:srgbClr val="FF0000"/>
                </a:solidFill>
              </a:rPr>
              <a:t>Browers</a:t>
            </a:r>
            <a:br>
              <a:rPr lang="en-US" dirty="0">
                <a:solidFill>
                  <a:srgbClr val="FF0000"/>
                </a:solidFill>
              </a:rPr>
            </a:br>
            <a:br>
              <a:rPr lang="en-US" dirty="0"/>
            </a:b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1A7503-5B92-4C7F-929E-7DEB0C774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03/23/2021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8631A-C5DE-4104-871D-3814C40F7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7AAAB3-081F-43E1-AE92-5D3DCA128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60046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31818</TotalTime>
  <Words>1860</Words>
  <Application>Microsoft Office PowerPoint</Application>
  <PresentationFormat>Widescreen</PresentationFormat>
  <Paragraphs>270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ＭＳ Ｐゴシック</vt:lpstr>
      <vt:lpstr>Arial</vt:lpstr>
      <vt:lpstr>Calibri</vt:lpstr>
      <vt:lpstr>Franklin Gothic Book</vt:lpstr>
      <vt:lpstr>Symbol</vt:lpstr>
      <vt:lpstr>Times New Roman</vt:lpstr>
      <vt:lpstr>Wingdings</vt:lpstr>
      <vt:lpstr>Office Theme</vt:lpstr>
      <vt:lpstr>MDP Collaboration Meeting   20 T hybrid magnet and comparative analysis</vt:lpstr>
      <vt:lpstr>Action items</vt:lpstr>
      <vt:lpstr>Goals of the working group</vt:lpstr>
      <vt:lpstr>Summary</vt:lpstr>
      <vt:lpstr>CT- SMCT options</vt:lpstr>
      <vt:lpstr>CT  V9e: 4 HTS 2 LTS</vt:lpstr>
      <vt:lpstr>CT V11b: 2 HTS 4 LTS</vt:lpstr>
      <vt:lpstr>SMCT V12c: 4 HTS 2 LTS</vt:lpstr>
      <vt:lpstr>To be done</vt:lpstr>
      <vt:lpstr>Preparation for BIN5c test #3: Hybrid magnet (BIN5c inside CCT5) at 4.2 K Introducing this topic first in order to understand the steps towards the preparation for the standalone test (test #2)</vt:lpstr>
      <vt:lpstr>BiCCT1-A1: First candidate of a 5 T Bi-2212 CCT insert dipole</vt:lpstr>
      <vt:lpstr>PowerPoint Presentation</vt:lpstr>
      <vt:lpstr>CORC Coil Programs with the Common Coil Dipole</vt:lpstr>
      <vt:lpstr>CORC Coil based HTS/LTS Hybrid Dipole STTR</vt:lpstr>
      <vt:lpstr>Conductor On Molded Barrel (COMB) magnet technology </vt:lpstr>
      <vt:lpstr>Design scalability – 2-8 layers</vt:lpstr>
      <vt:lpstr>Mechanical analyses show that coupling between layers and an aluminum outer shell are necessary for C3 to reduce mandrel deformation under Lorentz forces</vt:lpstr>
      <vt:lpstr>Continue improving the wire flexibility towards a 25 mm minimum bending radius and increasing the transport current towards 6 kA at 20 T, 4.2 K at the minimum bending radius</vt:lpstr>
      <vt:lpstr>Preliminary magnetic analysis of different design options</vt:lpstr>
      <vt:lpstr>LARP Magnet Program overview</vt:lpstr>
      <vt:lpstr>The 11-13 T level The MQXF project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LBNL LARP Effort – Ian Pong</dc:title>
  <dc:creator>Ian Pong</dc:creator>
  <cp:lastModifiedBy>Paolo Ferracin</cp:lastModifiedBy>
  <cp:revision>612</cp:revision>
  <dcterms:created xsi:type="dcterms:W3CDTF">2013-02-14T18:56:39Z</dcterms:created>
  <dcterms:modified xsi:type="dcterms:W3CDTF">2021-03-18T21:37:35Z</dcterms:modified>
</cp:coreProperties>
</file>