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788" r:id="rId2"/>
    <p:sldId id="791" r:id="rId3"/>
    <p:sldId id="787" r:id="rId4"/>
    <p:sldId id="789" r:id="rId5"/>
    <p:sldId id="790" r:id="rId6"/>
    <p:sldId id="792"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7" autoAdjust="0"/>
    <p:restoredTop sz="94737"/>
  </p:normalViewPr>
  <p:slideViewPr>
    <p:cSldViewPr snapToGrid="0" snapToObjects="1">
      <p:cViewPr varScale="1">
        <p:scale>
          <a:sx n="53" d="100"/>
          <a:sy n="53" d="100"/>
        </p:scale>
        <p:origin x="594" y="102"/>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A44D-F9FB-F341-B4CB-D8DF2408A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EE71D3-F16E-C74A-B850-2EBECCB97E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78E4D7-26F9-5244-A705-35723188DE87}" type="datetimeFigureOut">
              <a:rPr lang="en-US" smtClean="0"/>
              <a:t>2021-03-23</a:t>
            </a:fld>
            <a:endParaRPr lang="en-US"/>
          </a:p>
        </p:txBody>
      </p:sp>
      <p:sp>
        <p:nvSpPr>
          <p:cNvPr id="4" name="Footer Placeholder 3">
            <a:extLst>
              <a:ext uri="{FF2B5EF4-FFF2-40B4-BE49-F238E27FC236}">
                <a16:creationId xmlns:a16="http://schemas.microsoft.com/office/drawing/2014/main" id="{59B42848-1C1B-3C47-B06A-D6323FB4D1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15902C-9A6D-9449-A842-0E9EEAB4E0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A1B12-0D4C-8748-A5BF-F4746E4F220E}" type="slidenum">
              <a:rPr lang="en-US" smtClean="0"/>
              <a:t>‹#›</a:t>
            </a:fld>
            <a:endParaRPr lang="en-US"/>
          </a:p>
        </p:txBody>
      </p:sp>
    </p:spTree>
    <p:extLst>
      <p:ext uri="{BB962C8B-B14F-4D97-AF65-F5344CB8AC3E}">
        <p14:creationId xmlns:p14="http://schemas.microsoft.com/office/powerpoint/2010/main" val="346452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9" name="Shape 10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Footer Placeholder 1">
            <a:extLst>
              <a:ext uri="{FF2B5EF4-FFF2-40B4-BE49-F238E27FC236}">
                <a16:creationId xmlns:a16="http://schemas.microsoft.com/office/drawing/2014/main" id="{994E1FD9-5A01-6048-A7ED-2AFE9F4960F9}"/>
              </a:ext>
            </a:extLst>
          </p:cNvPr>
          <p:cNvSpPr>
            <a:spLocks noGrp="1"/>
          </p:cNvSpPr>
          <p:nvPr>
            <p:ph type="ftr" sz="quarter" idx="10"/>
          </p:nvPr>
        </p:nvSpPr>
        <p:spPr>
          <a:xfrm>
            <a:off x="8077200" y="12712700"/>
            <a:ext cx="8229600" cy="730250"/>
          </a:xfrm>
          <a:prstGeom prst="rect">
            <a:avLst/>
          </a:prstGeom>
        </p:spPr>
        <p:txBody>
          <a:bodyPr/>
          <a:lstStyle>
            <a:lvl1pPr>
              <a:defRPr sz="2400">
                <a:solidFill>
                  <a:schemeClr val="bg1"/>
                </a:solidFill>
              </a:defRPr>
            </a:lvl1pPr>
          </a:lstStyle>
          <a:p>
            <a:r>
              <a:rPr lang="en-US"/>
              <a:t>US MDP Updated Roadmaps - 2019</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35245" y="12647548"/>
            <a:ext cx="24454490"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3" name="RGB_White-Seal_White-Mark_SC_Horizontal–400dpi.png" descr="RGB_White-Seal_White-Mark_SC_Horizontal–400dpi.png"/>
          <p:cNvPicPr>
            <a:picLocks noChangeAspect="1"/>
          </p:cNvPicPr>
          <p:nvPr/>
        </p:nvPicPr>
        <p:blipFill>
          <a:blip r:embed="rId3"/>
          <a:stretch>
            <a:fillRect/>
          </a:stretch>
        </p:blipFill>
        <p:spPr>
          <a:xfrm>
            <a:off x="379474" y="12883246"/>
            <a:ext cx="3140937" cy="527230"/>
          </a:xfrm>
          <a:prstGeom prst="rect">
            <a:avLst/>
          </a:prstGeom>
          <a:ln w="12700">
            <a:miter lim="400000"/>
          </a:ln>
        </p:spPr>
      </p:pic>
      <p:sp>
        <p:nvSpPr>
          <p:cNvPr id="4" name="Rectangle"/>
          <p:cNvSpPr/>
          <p:nvPr/>
        </p:nvSpPr>
        <p:spPr>
          <a:xfrm>
            <a:off x="-67861" y="0"/>
            <a:ext cx="24493100" cy="2286000"/>
          </a:xfrm>
          <a:prstGeom prst="rect">
            <a:avLst/>
          </a:prstGeom>
          <a:solidFill>
            <a:srgbClr val="1F497D"/>
          </a:solidFill>
          <a:ln w="12700">
            <a:solidFill>
              <a:srgbClr val="4A7EBB"/>
            </a:solidFill>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pic>
        <p:nvPicPr>
          <p:cNvPr id="5" name="image3.png" descr="image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1229" y="108413"/>
            <a:ext cx="3577429" cy="1284299"/>
          </a:xfrm>
          <a:prstGeom prst="rect">
            <a:avLst/>
          </a:prstGeom>
          <a:ln w="12700">
            <a:miter lim="400000"/>
          </a:ln>
        </p:spPr>
      </p:pic>
      <p:sp>
        <p:nvSpPr>
          <p:cNvPr id="6" name="Line"/>
          <p:cNvSpPr/>
          <p:nvPr/>
        </p:nvSpPr>
        <p:spPr>
          <a:xfrm flipV="1">
            <a:off x="3882952" y="187140"/>
            <a:ext cx="2" cy="1939646"/>
          </a:xfrm>
          <a:prstGeom prst="line">
            <a:avLst/>
          </a:prstGeom>
          <a:ln w="50800">
            <a:solidFill>
              <a:schemeClr val="accent2">
                <a:satOff val="-4966"/>
                <a:lumOff val="-10549"/>
              </a:schemeClr>
            </a:solidFill>
          </a:ln>
          <a:effectLst>
            <a:outerShdw blurRad="76200" dist="38100" dir="5400000" rotWithShape="0">
              <a:srgbClr val="000000">
                <a:alpha val="38000"/>
              </a:srgbClr>
            </a:outerShdw>
          </a:effectLst>
        </p:spPr>
        <p:txBody>
          <a:bodyPr lIns="45718" tIns="45718" rIns="45718" bIns="45718"/>
          <a:lstStyle/>
          <a:p>
            <a:endParaRPr/>
          </a:p>
        </p:txBody>
      </p:sp>
      <p:sp>
        <p:nvSpPr>
          <p:cNvPr id="7" name="Title Text"/>
          <p:cNvSpPr txBox="1">
            <a:spLocks noGrp="1"/>
          </p:cNvSpPr>
          <p:nvPr>
            <p:ph type="title"/>
          </p:nvPr>
        </p:nvSpPr>
        <p:spPr>
          <a:xfrm>
            <a:off x="5021309" y="-25400"/>
            <a:ext cx="19396623" cy="2213071"/>
          </a:xfrm>
          <a:prstGeom prst="rect">
            <a:avLst/>
          </a:prstGeom>
          <a:solidFill>
            <a:srgbClr val="1F497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p>
            <a:r>
              <a:t>Title Text</a:t>
            </a:r>
          </a:p>
        </p:txBody>
      </p:sp>
      <p:sp>
        <p:nvSpPr>
          <p:cNvPr id="9" name="Slide Number"/>
          <p:cNvSpPr txBox="1">
            <a:spLocks noGrp="1"/>
          </p:cNvSpPr>
          <p:nvPr>
            <p:ph type="sldNum" sz="quarter" idx="2"/>
          </p:nvPr>
        </p:nvSpPr>
        <p:spPr>
          <a:xfrm>
            <a:off x="23223645" y="13059562"/>
            <a:ext cx="483809" cy="462279"/>
          </a:xfrm>
          <a:prstGeom prst="rect">
            <a:avLst/>
          </a:prstGeom>
          <a:ln w="12700">
            <a:miter lim="400000"/>
          </a:ln>
        </p:spPr>
        <p:txBody>
          <a:bodyPr wrap="none" lIns="91438" tIns="91438" rIns="91438" bIns="91438" anchor="ctr">
            <a:spAutoFit/>
          </a:bodyPr>
          <a:lstStyle>
            <a:lvl1pPr algn="r">
              <a:defRPr sz="2000">
                <a:solidFill>
                  <a:srgbClr val="FFFFFF"/>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10" name="Body Level One…"/>
          <p:cNvSpPr txBox="1">
            <a:spLocks noGrp="1"/>
          </p:cNvSpPr>
          <p:nvPr>
            <p:ph type="body" idx="1"/>
          </p:nvPr>
        </p:nvSpPr>
        <p:spPr>
          <a:xfrm>
            <a:off x="703555" y="2612015"/>
            <a:ext cx="22270530" cy="9051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2pPr marL="977648" indent="-520448"/>
            <a:lvl3pPr marL="1388423" indent="-474023"/>
            <a:lvl4pPr marL="1754777" indent="-383177"/>
            <a:lvl5pPr marL="2281428" indent="-452628"/>
          </a:lstStyle>
          <a:p>
            <a:r>
              <a:t>Body Level One</a:t>
            </a:r>
          </a:p>
          <a:p>
            <a:pPr lvl="1"/>
            <a:r>
              <a:t>Body Level Two</a:t>
            </a:r>
          </a:p>
          <a:p>
            <a:pPr lvl="2"/>
            <a:r>
              <a:t>Body Level Three</a:t>
            </a:r>
          </a:p>
          <a:p>
            <a:pPr lvl="3"/>
            <a:r>
              <a:t>Body Level Four</a:t>
            </a:r>
          </a:p>
          <a:p>
            <a:pPr lvl="4"/>
            <a:r>
              <a:t>Body Level Five</a:t>
            </a:r>
          </a:p>
        </p:txBody>
      </p:sp>
      <p:sp>
        <p:nvSpPr>
          <p:cNvPr id="12" name="Footer Placeholder 11">
            <a:extLst>
              <a:ext uri="{FF2B5EF4-FFF2-40B4-BE49-F238E27FC236}">
                <a16:creationId xmlns:a16="http://schemas.microsoft.com/office/drawing/2014/main" id="{FF9F4FF4-AE5A-EA4E-87EE-2568EF9A8AAE}"/>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600">
                <a:solidFill>
                  <a:schemeClr val="bg1"/>
                </a:solidFill>
              </a:defRPr>
            </a:lvl1pPr>
          </a:lstStyle>
          <a:p>
            <a:r>
              <a:rPr lang="en-US"/>
              <a:t>US MDP Updated Roadmaps - 2019</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ransition spd="med"/>
  <p:hf hdr="0" dt="0"/>
  <p:txStyles>
    <p:titleStyle>
      <a:lvl1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p:titleStyle>
    <p:body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55962" marR="0" indent="-498763"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48921" marR="0" indent="-434521"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06880" marR="0" indent="-33528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05990" marR="0" indent="-37719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p:bodyStyle>
    <p:otherStyle>
      <a:lvl1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1pPr>
      <a:lvl2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2pPr>
      <a:lvl3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3pPr>
      <a:lvl4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4pPr>
      <a:lvl5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5pPr>
      <a:lvl6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6pPr>
      <a:lvl7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7pPr>
      <a:lvl8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8pPr>
      <a:lvl9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28763" y="7781820"/>
            <a:ext cx="7092277" cy="1038903"/>
          </a:xfrm>
          <a:prstGeom prst="rect">
            <a:avLst/>
          </a:prstGeom>
          <a:solidFill>
            <a:srgbClr val="FFFF00"/>
          </a:solidFill>
          <a:ln w="25400" cap="flat">
            <a:solidFill>
              <a:srgbClr val="FFFF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 name="Title 1"/>
          <p:cNvSpPr>
            <a:spLocks noGrp="1"/>
          </p:cNvSpPr>
          <p:nvPr>
            <p:ph type="title"/>
          </p:nvPr>
        </p:nvSpPr>
        <p:spPr>
          <a:xfrm>
            <a:off x="4830809" y="50800"/>
            <a:ext cx="19396623" cy="2213071"/>
          </a:xfrm>
        </p:spPr>
        <p:txBody>
          <a:bodyPr>
            <a:normAutofit/>
          </a:bodyPr>
          <a:lstStyle/>
          <a:p>
            <a:pPr algn="ctr"/>
            <a:r>
              <a:rPr lang="en-US" dirty="0" smtClean="0"/>
              <a:t>Utility Structure</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1</a:t>
            </a:fld>
            <a:endParaRPr lang="en-US"/>
          </a:p>
        </p:txBody>
      </p:sp>
      <p:sp>
        <p:nvSpPr>
          <p:cNvPr id="4" name="Text Placeholder 3"/>
          <p:cNvSpPr>
            <a:spLocks noGrp="1"/>
          </p:cNvSpPr>
          <p:nvPr>
            <p:ph type="body" idx="1"/>
          </p:nvPr>
        </p:nvSpPr>
        <p:spPr>
          <a:xfrm>
            <a:off x="703555" y="2909456"/>
            <a:ext cx="9255092" cy="8894618"/>
          </a:xfrm>
        </p:spPr>
        <p:txBody>
          <a:bodyPr>
            <a:normAutofit fontScale="92500" lnSpcReduction="20000"/>
          </a:bodyPr>
          <a:lstStyle/>
          <a:p>
            <a:r>
              <a:rPr lang="en-US" dirty="0" smtClean="0"/>
              <a:t>Previously used for analysis</a:t>
            </a:r>
            <a:br>
              <a:rPr lang="en-US" dirty="0" smtClean="0"/>
            </a:br>
            <a:r>
              <a:rPr lang="en-US" dirty="0" smtClean="0"/>
              <a:t>with </a:t>
            </a:r>
            <a:r>
              <a:rPr lang="en-US" dirty="0" err="1" smtClean="0"/>
              <a:t>Fermilab</a:t>
            </a:r>
            <a:r>
              <a:rPr lang="en-US" dirty="0" smtClean="0"/>
              <a:t> Cos-theta coils</a:t>
            </a:r>
          </a:p>
          <a:p>
            <a:pPr lvl="1"/>
            <a:r>
              <a:rPr lang="en-US" sz="3000" i="1" dirty="0" smtClean="0"/>
              <a:t>“</a:t>
            </a:r>
            <a:r>
              <a:rPr lang="en-US" sz="3000" i="1" dirty="0"/>
              <a:t>Mechanical Utility Structure </a:t>
            </a:r>
            <a:r>
              <a:rPr lang="en-US" sz="3000" i="1" dirty="0" smtClean="0"/>
              <a:t>for </a:t>
            </a:r>
            <a:br>
              <a:rPr lang="en-US" sz="3000" i="1" dirty="0" smtClean="0"/>
            </a:br>
            <a:r>
              <a:rPr lang="en-US" sz="3000" i="1" dirty="0" smtClean="0"/>
              <a:t>Testing High Field Superconducting </a:t>
            </a:r>
            <a:br>
              <a:rPr lang="en-US" sz="3000" i="1" dirty="0" smtClean="0"/>
            </a:br>
            <a:r>
              <a:rPr lang="en-US" sz="3000" i="1" dirty="0" smtClean="0"/>
              <a:t>Dipole Magnets”</a:t>
            </a:r>
          </a:p>
          <a:p>
            <a:pPr marL="457200" lvl="1" indent="0">
              <a:buNone/>
            </a:pPr>
            <a:endParaRPr lang="en-US" dirty="0" smtClean="0"/>
          </a:p>
          <a:p>
            <a:r>
              <a:rPr lang="en-US" dirty="0" smtClean="0"/>
              <a:t>Utility Structure for future coils</a:t>
            </a:r>
          </a:p>
          <a:p>
            <a:pPr lvl="1"/>
            <a:r>
              <a:rPr lang="en-US" dirty="0" smtClean="0"/>
              <a:t>Applied to CCT6 coil geometry</a:t>
            </a:r>
          </a:p>
          <a:p>
            <a:pPr lvl="1"/>
            <a:r>
              <a:rPr lang="en-US" dirty="0" smtClean="0"/>
              <a:t>Shell dimensions match the LD1</a:t>
            </a:r>
          </a:p>
          <a:p>
            <a:pPr lvl="2"/>
            <a:r>
              <a:rPr lang="en-US" dirty="0" smtClean="0"/>
              <a:t>(OD 1260 mm, TH 70 </a:t>
            </a:r>
            <a:r>
              <a:rPr lang="en-US" dirty="0" smtClean="0"/>
              <a:t>mm, </a:t>
            </a:r>
            <a:br>
              <a:rPr lang="en-US" dirty="0" smtClean="0"/>
            </a:br>
            <a:r>
              <a:rPr lang="en-US" dirty="0" smtClean="0"/>
              <a:t>L 1750mm)</a:t>
            </a:r>
            <a:endParaRPr lang="en-US" dirty="0" smtClean="0"/>
          </a:p>
          <a:p>
            <a:pPr lvl="1"/>
            <a:r>
              <a:rPr lang="en-US" dirty="0" smtClean="0"/>
              <a:t>New “real estate” gives more </a:t>
            </a:r>
            <a:r>
              <a:rPr lang="en-US" dirty="0"/>
              <a:t>flexibility for adjusting the structure for future (bigger) coils</a:t>
            </a:r>
          </a:p>
          <a:p>
            <a:pPr lvl="1"/>
            <a:r>
              <a:rPr lang="en-US" dirty="0" smtClean="0"/>
              <a:t>Geometry requires optimization</a:t>
            </a:r>
          </a:p>
          <a:p>
            <a:endParaRPr lang="en-US" dirty="0"/>
          </a:p>
        </p:txBody>
      </p:sp>
      <p:pic>
        <p:nvPicPr>
          <p:cNvPr id="5"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8647" y="4443902"/>
            <a:ext cx="9074420" cy="6429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6" name="Picture 5"/>
          <p:cNvPicPr>
            <a:picLocks noChangeAspect="1"/>
          </p:cNvPicPr>
          <p:nvPr/>
        </p:nvPicPr>
        <p:blipFill>
          <a:blip r:embed="rId3"/>
          <a:stretch>
            <a:fillRect/>
          </a:stretch>
        </p:blipFill>
        <p:spPr>
          <a:xfrm>
            <a:off x="7562850" y="2370709"/>
            <a:ext cx="2567247" cy="335878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9739947" y="3179222"/>
            <a:ext cx="4677985" cy="8673416"/>
          </a:xfrm>
          <a:prstGeom prst="rect">
            <a:avLst/>
          </a:prstGeom>
        </p:spPr>
      </p:pic>
      <p:sp>
        <p:nvSpPr>
          <p:cNvPr id="8" name="Right Arrow 7"/>
          <p:cNvSpPr/>
          <p:nvPr/>
        </p:nvSpPr>
        <p:spPr>
          <a:xfrm>
            <a:off x="18177679" y="6092541"/>
            <a:ext cx="1872057" cy="2846778"/>
          </a:xfrm>
          <a:prstGeom prst="rightArrow">
            <a:avLst>
              <a:gd name="adj1" fmla="val 64541"/>
              <a:gd name="adj2" fmla="val 50000"/>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Calibri"/>
              </a:rPr>
              <a:t>LD1</a:t>
            </a:r>
            <a:br>
              <a:rPr kumimoji="0" lang="en-US" sz="3600" b="1" i="0" u="none" strike="noStrike" cap="none" spc="0" normalizeH="0" baseline="0" dirty="0" smtClean="0">
                <a:ln>
                  <a:noFill/>
                </a:ln>
                <a:solidFill>
                  <a:schemeClr val="bg1"/>
                </a:solidFill>
                <a:effectLst/>
                <a:uFillTx/>
                <a:latin typeface="+mn-lt"/>
                <a:ea typeface="+mn-ea"/>
                <a:cs typeface="+mn-cs"/>
                <a:sym typeface="Calibri"/>
              </a:rPr>
            </a:br>
            <a:r>
              <a:rPr kumimoji="0" lang="en-US" sz="3600" b="1" i="0" u="none" strike="noStrike" cap="none" spc="0" normalizeH="0" baseline="0" dirty="0" smtClean="0">
                <a:ln>
                  <a:noFill/>
                </a:ln>
                <a:solidFill>
                  <a:schemeClr val="bg1"/>
                </a:solidFill>
                <a:effectLst/>
                <a:uFillTx/>
                <a:latin typeface="+mn-lt"/>
                <a:ea typeface="+mn-ea"/>
                <a:cs typeface="+mn-cs"/>
                <a:sym typeface="Calibri"/>
              </a:rPr>
              <a:t>+</a:t>
            </a:r>
            <a:br>
              <a:rPr kumimoji="0" lang="en-US" sz="3600" b="1" i="0" u="none" strike="noStrike" cap="none" spc="0" normalizeH="0" baseline="0" dirty="0" smtClean="0">
                <a:ln>
                  <a:noFill/>
                </a:ln>
                <a:solidFill>
                  <a:schemeClr val="bg1"/>
                </a:solidFill>
                <a:effectLst/>
                <a:uFillTx/>
                <a:latin typeface="+mn-lt"/>
                <a:ea typeface="+mn-ea"/>
                <a:cs typeface="+mn-cs"/>
                <a:sym typeface="Calibri"/>
              </a:rPr>
            </a:br>
            <a:r>
              <a:rPr kumimoji="0" lang="en-US" sz="3600" b="1" i="0" u="none" strike="noStrike" cap="none" spc="0" normalizeH="0" baseline="0" dirty="0" smtClean="0">
                <a:ln>
                  <a:noFill/>
                </a:ln>
                <a:solidFill>
                  <a:schemeClr val="bg1"/>
                </a:solidFill>
                <a:effectLst/>
                <a:uFillTx/>
                <a:latin typeface="+mn-lt"/>
                <a:ea typeface="+mn-ea"/>
                <a:cs typeface="+mn-cs"/>
                <a:sym typeface="Calibri"/>
              </a:rPr>
              <a:t>CCT6</a:t>
            </a:r>
            <a:endParaRPr kumimoji="0" lang="en-US" sz="3600" b="1" i="0" u="none" strike="noStrike" cap="none" spc="0" normalizeH="0" baseline="0" dirty="0">
              <a:ln>
                <a:noFill/>
              </a:ln>
              <a:solidFill>
                <a:schemeClr val="bg1"/>
              </a:solidFill>
              <a:effectLst/>
              <a:uFillTx/>
              <a:latin typeface="+mn-lt"/>
              <a:ea typeface="+mn-ea"/>
              <a:cs typeface="+mn-cs"/>
              <a:sym typeface="Calibri"/>
            </a:endParaRPr>
          </a:p>
        </p:txBody>
      </p:sp>
    </p:spTree>
    <p:extLst>
      <p:ext uri="{BB962C8B-B14F-4D97-AF65-F5344CB8AC3E}">
        <p14:creationId xmlns:p14="http://schemas.microsoft.com/office/powerpoint/2010/main" val="145424759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overview (based on 800mm OD geometry)</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2</a:t>
            </a:fld>
            <a:endParaRPr lang="en-US"/>
          </a:p>
        </p:txBody>
      </p:sp>
      <p:sp>
        <p:nvSpPr>
          <p:cNvPr id="5" name="Footer Placeholder 4"/>
          <p:cNvSpPr>
            <a:spLocks noGrp="1"/>
          </p:cNvSpPr>
          <p:nvPr>
            <p:ph type="ftr" sz="quarter" idx="10"/>
          </p:nvPr>
        </p:nvSpPr>
        <p:spPr/>
        <p:txBody>
          <a:bodyPr/>
          <a:lstStyle/>
          <a:p>
            <a:r>
              <a:rPr lang="en-US" smtClean="0"/>
              <a:t>US MDP Updated Roadmaps - 2019</a:t>
            </a:r>
            <a:endParaRPr lang="en-US" dirty="0"/>
          </a:p>
        </p:txBody>
      </p:sp>
      <p:sp>
        <p:nvSpPr>
          <p:cNvPr id="6" name="Content Placeholder 4"/>
          <p:cNvSpPr txBox="1">
            <a:spLocks/>
          </p:cNvSpPr>
          <p:nvPr/>
        </p:nvSpPr>
        <p:spPr>
          <a:xfrm>
            <a:off x="9671556" y="2863514"/>
            <a:ext cx="10096128" cy="9151702"/>
          </a:xfrm>
          <a:prstGeom prst="rect">
            <a:avLst/>
          </a:prstGeom>
        </p:spPr>
        <p:txBody>
          <a:bodyPr>
            <a:normAutofit/>
          </a:bodyPr>
          <a:lst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55962" marR="0" indent="-498763"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48921" marR="0" indent="-434521"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06880" marR="0" indent="-33528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05990" marR="0" indent="-37719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hangingPunct="1"/>
            <a:r>
              <a:rPr lang="en-US" dirty="0" smtClean="0"/>
              <a:t>CCT6 – same as in Lucas’ input files</a:t>
            </a:r>
          </a:p>
          <a:p>
            <a:pPr lvl="1" hangingPunct="1"/>
            <a:r>
              <a:rPr lang="en-US" dirty="0" smtClean="0"/>
              <a:t>Conductor – Nb3Sn</a:t>
            </a:r>
          </a:p>
          <a:p>
            <a:pPr lvl="1" hangingPunct="1"/>
            <a:r>
              <a:rPr lang="en-US" dirty="0" smtClean="0"/>
              <a:t>Mandrel – Aluminum Bronze</a:t>
            </a:r>
          </a:p>
          <a:p>
            <a:pPr lvl="1" hangingPunct="1"/>
            <a:r>
              <a:rPr lang="en-US" dirty="0" smtClean="0"/>
              <a:t>Shim – Aluminum Bronze</a:t>
            </a:r>
          </a:p>
          <a:p>
            <a:pPr lvl="2" hangingPunct="1"/>
            <a:r>
              <a:rPr lang="en-US" dirty="0" smtClean="0"/>
              <a:t>More rigid shim for idealized cases</a:t>
            </a:r>
          </a:p>
          <a:p>
            <a:pPr hangingPunct="1"/>
            <a:r>
              <a:rPr lang="en-US" dirty="0" smtClean="0"/>
              <a:t>Mechanical Structure</a:t>
            </a:r>
          </a:p>
          <a:p>
            <a:pPr lvl="1" hangingPunct="1"/>
            <a:r>
              <a:rPr lang="en-US" dirty="0" smtClean="0"/>
              <a:t>Pad and yoke – Iron</a:t>
            </a:r>
          </a:p>
          <a:p>
            <a:pPr lvl="1" hangingPunct="1"/>
            <a:r>
              <a:rPr lang="en-US" dirty="0" smtClean="0"/>
              <a:t>Shell – Aluminum</a:t>
            </a:r>
          </a:p>
          <a:p>
            <a:pPr lvl="1" hangingPunct="1"/>
            <a:r>
              <a:rPr lang="en-US" dirty="0" smtClean="0"/>
              <a:t>Keys – Only with contact elements</a:t>
            </a:r>
          </a:p>
          <a:p>
            <a:pPr lvl="1" hangingPunct="1"/>
            <a:r>
              <a:rPr lang="en-US" dirty="0" smtClean="0"/>
              <a:t>Bladders – Pressure applied to nodes on bladder slot (LINE)</a:t>
            </a:r>
            <a:endParaRPr lang="en-US" dirty="0"/>
          </a:p>
        </p:txBody>
      </p:sp>
      <p:pic>
        <p:nvPicPr>
          <p:cNvPr id="24" name="Picture 23"/>
          <p:cNvPicPr>
            <a:picLocks noChangeAspect="1"/>
          </p:cNvPicPr>
          <p:nvPr/>
        </p:nvPicPr>
        <p:blipFill>
          <a:blip r:embed="rId2"/>
          <a:stretch>
            <a:fillRect/>
          </a:stretch>
        </p:blipFill>
        <p:spPr>
          <a:xfrm>
            <a:off x="3502152" y="2348102"/>
            <a:ext cx="5276088" cy="10261991"/>
          </a:xfrm>
          <a:prstGeom prst="rect">
            <a:avLst/>
          </a:prstGeom>
        </p:spPr>
      </p:pic>
      <p:sp>
        <p:nvSpPr>
          <p:cNvPr id="25" name="TextBox 24"/>
          <p:cNvSpPr txBox="1"/>
          <p:nvPr/>
        </p:nvSpPr>
        <p:spPr>
          <a:xfrm>
            <a:off x="18946368" y="3913632"/>
            <a:ext cx="4079959"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Calibri"/>
              </a:rPr>
              <a:t>Shared lines/nodes</a:t>
            </a:r>
            <a:br>
              <a:rPr kumimoji="0" lang="en-US" sz="3600" b="0" i="0" u="none" strike="noStrike" cap="none" spc="0" normalizeH="0" baseline="0" dirty="0" smtClean="0">
                <a:ln>
                  <a:noFill/>
                </a:ln>
                <a:solidFill>
                  <a:srgbClr val="000000"/>
                </a:solidFill>
                <a:effectLst/>
                <a:uFillTx/>
                <a:latin typeface="+mn-lt"/>
                <a:ea typeface="+mn-ea"/>
                <a:cs typeface="+mn-cs"/>
                <a:sym typeface="Calibri"/>
              </a:rPr>
            </a:br>
            <a:r>
              <a:rPr kumimoji="0" lang="en-US" sz="3600" b="0" i="0" u="none" strike="noStrike" cap="none" spc="0" normalizeH="0" baseline="0" dirty="0" smtClean="0">
                <a:ln>
                  <a:noFill/>
                </a:ln>
                <a:solidFill>
                  <a:srgbClr val="000000"/>
                </a:solidFill>
                <a:effectLst/>
                <a:uFillTx/>
                <a:latin typeface="+mn-lt"/>
                <a:ea typeface="+mn-ea"/>
                <a:cs typeface="+mn-cs"/>
                <a:sym typeface="Calibri"/>
              </a:rPr>
              <a:t>No</a:t>
            </a:r>
            <a:r>
              <a:rPr kumimoji="0" lang="en-US" sz="3600" b="0" i="0" u="none" strike="noStrike" cap="none" spc="0" normalizeH="0" dirty="0" smtClean="0">
                <a:ln>
                  <a:noFill/>
                </a:ln>
                <a:solidFill>
                  <a:srgbClr val="000000"/>
                </a:solidFill>
                <a:effectLst/>
                <a:uFillTx/>
                <a:latin typeface="+mn-lt"/>
                <a:ea typeface="+mn-ea"/>
                <a:cs typeface="+mn-cs"/>
                <a:sym typeface="Calibri"/>
              </a:rPr>
              <a:t> contact elements</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sp>
        <p:nvSpPr>
          <p:cNvPr id="26" name="Rectangle 25"/>
          <p:cNvSpPr/>
          <p:nvPr/>
        </p:nvSpPr>
        <p:spPr>
          <a:xfrm>
            <a:off x="9912096" y="3621024"/>
            <a:ext cx="13795358" cy="1737360"/>
          </a:xfrm>
          <a:prstGeom prst="rect">
            <a:avLst/>
          </a:prstGeom>
          <a:noFill/>
          <a:ln w="2540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112162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530" y="3034046"/>
            <a:ext cx="9129693" cy="6445096"/>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49913" t="10279" r="1468" b="12783"/>
          <a:stretch/>
        </p:blipFill>
        <p:spPr>
          <a:xfrm>
            <a:off x="12351359" y="3055670"/>
            <a:ext cx="5094492" cy="6063027"/>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48547" t="13089" r="1849" b="15790"/>
          <a:stretch/>
        </p:blipFill>
        <p:spPr>
          <a:xfrm>
            <a:off x="18006006" y="3246170"/>
            <a:ext cx="5197802" cy="5604587"/>
          </a:xfrm>
          <a:prstGeom prst="rect">
            <a:avLst/>
          </a:prstGeom>
        </p:spPr>
      </p:pic>
      <p:sp>
        <p:nvSpPr>
          <p:cNvPr id="2" name="Title 1"/>
          <p:cNvSpPr>
            <a:spLocks noGrp="1"/>
          </p:cNvSpPr>
          <p:nvPr>
            <p:ph type="title"/>
          </p:nvPr>
        </p:nvSpPr>
        <p:spPr/>
        <p:txBody>
          <a:bodyPr>
            <a:normAutofit/>
          </a:bodyPr>
          <a:lstStyle/>
          <a:p>
            <a:r>
              <a:rPr lang="en-US" dirty="0" smtClean="0"/>
              <a:t>A rigid boundary with pre-stress gives a 2D estimate of peak conductor azimuthal stress of order 120 MPa</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3</a:t>
            </a:fld>
            <a:endParaRPr lang="en-US"/>
          </a:p>
        </p:txBody>
      </p:sp>
      <p:sp>
        <p:nvSpPr>
          <p:cNvPr id="14" name="TextBox 13"/>
          <p:cNvSpPr txBox="1"/>
          <p:nvPr/>
        </p:nvSpPr>
        <p:spPr>
          <a:xfrm>
            <a:off x="2340864" y="2361175"/>
            <a:ext cx="9360422" cy="107721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rPr>
              <a:t>boundary is brought in 0.14 mm to keep coil barely in compression at 12.0 kA, 12.0 T bore field</a:t>
            </a:r>
          </a:p>
        </p:txBody>
      </p:sp>
      <p:sp>
        <p:nvSpPr>
          <p:cNvPr id="15" name="TextBox 14"/>
          <p:cNvSpPr txBox="1"/>
          <p:nvPr/>
        </p:nvSpPr>
        <p:spPr>
          <a:xfrm>
            <a:off x="13602818" y="2347784"/>
            <a:ext cx="3433831"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rPr>
              <a:t>after </a:t>
            </a:r>
            <a:r>
              <a:rPr kumimoji="0" lang="en-US" sz="4000" b="0" i="0" u="none" strike="noStrike" kern="1200" cap="none" spc="0" normalizeH="0" baseline="0" noProof="0" dirty="0" err="1" smtClean="0">
                <a:ln>
                  <a:noFill/>
                </a:ln>
                <a:solidFill>
                  <a:prstClr val="black"/>
                </a:solidFill>
                <a:effectLst/>
                <a:uLnTx/>
                <a:uFillTx/>
              </a:rPr>
              <a:t>prestress</a:t>
            </a:r>
            <a:endParaRPr kumimoji="0" lang="en-US" sz="4000" b="0" i="0" u="none" strike="noStrike" kern="1200" cap="none" spc="0" normalizeH="0" baseline="0" noProof="0" dirty="0" smtClean="0">
              <a:ln>
                <a:noFill/>
              </a:ln>
              <a:solidFill>
                <a:prstClr val="black"/>
              </a:solidFill>
              <a:effectLst/>
              <a:uLnTx/>
              <a:uFillTx/>
            </a:endParaRPr>
          </a:p>
        </p:txBody>
      </p:sp>
      <p:sp>
        <p:nvSpPr>
          <p:cNvPr id="16" name="TextBox 15"/>
          <p:cNvSpPr txBox="1"/>
          <p:nvPr/>
        </p:nvSpPr>
        <p:spPr>
          <a:xfrm>
            <a:off x="19241799" y="2347784"/>
            <a:ext cx="349749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rPr>
              <a:t>prestress+LF</a:t>
            </a:r>
            <a:endParaRPr kumimoji="0" lang="en-US" sz="4000" b="0" i="0" u="none" strike="noStrike" kern="1200" cap="none" spc="0" normalizeH="0" baseline="0" noProof="0" dirty="0" smtClean="0">
              <a:ln>
                <a:noFill/>
              </a:ln>
              <a:solidFill>
                <a:prstClr val="black"/>
              </a:solidFill>
              <a:effectLst/>
              <a:uLnTx/>
              <a:uFillTx/>
            </a:endParaRPr>
          </a:p>
        </p:txBody>
      </p:sp>
      <p:sp>
        <p:nvSpPr>
          <p:cNvPr id="23" name="TextBox 22"/>
          <p:cNvSpPr txBox="1"/>
          <p:nvPr/>
        </p:nvSpPr>
        <p:spPr>
          <a:xfrm>
            <a:off x="7103106" y="6377522"/>
            <a:ext cx="4968175" cy="1200329"/>
          </a:xfrm>
          <a:prstGeom prst="rect">
            <a:avLst/>
          </a:prstGeom>
          <a:solidFill>
            <a:schemeClr val="bg1"/>
          </a:solidFill>
        </p:spPr>
        <p:txBody>
          <a:bodyPr wrap="square" rtlCol="0">
            <a:spAutoFit/>
          </a:bodyPr>
          <a:lstStyle/>
          <a:p>
            <a:r>
              <a:rPr lang="en-US" dirty="0" smtClean="0"/>
              <a:t>Peak spar -265 MPa</a:t>
            </a:r>
          </a:p>
          <a:p>
            <a:r>
              <a:rPr lang="en-US" dirty="0" smtClean="0"/>
              <a:t>Conductor +0/-120 MPa</a:t>
            </a:r>
            <a:endParaRPr lang="en-US" dirty="0"/>
          </a:p>
        </p:txBody>
      </p:sp>
      <p:sp>
        <p:nvSpPr>
          <p:cNvPr id="4" name="Rectangle 3"/>
          <p:cNvSpPr/>
          <p:nvPr/>
        </p:nvSpPr>
        <p:spPr>
          <a:xfrm>
            <a:off x="2578843" y="9309197"/>
            <a:ext cx="19545032" cy="3416320"/>
          </a:xfrm>
          <a:prstGeom prst="rect">
            <a:avLst/>
          </a:prstGeom>
        </p:spPr>
        <p:txBody>
          <a:bodyPr wrap="square">
            <a:spAutoFit/>
          </a:bodyPr>
          <a:lstStyle/>
          <a:p>
            <a:r>
              <a:rPr lang="en-US" b="1" dirty="0">
                <a:solidFill>
                  <a:srgbClr val="222222"/>
                </a:solidFill>
                <a:latin typeface="Arial" panose="020B0604020202020204" pitchFamily="34" charset="0"/>
              </a:rPr>
              <a:t>1</a:t>
            </a:r>
            <a:r>
              <a:rPr lang="en-US" dirty="0">
                <a:solidFill>
                  <a:srgbClr val="222222"/>
                </a:solidFill>
                <a:latin typeface="Arial" panose="020B0604020202020204" pitchFamily="34" charset="0"/>
              </a:rPr>
              <a:t>. Due to rigid radial displacement, the ID of the coil is almost uniformly compressed </a:t>
            </a:r>
            <a:r>
              <a:rPr lang="en-US" dirty="0" smtClean="0">
                <a:solidFill>
                  <a:srgbClr val="222222"/>
                </a:solidFill>
                <a:latin typeface="Arial" panose="020B0604020202020204" pitchFamily="34" charset="0"/>
              </a:rPr>
              <a:t>to</a:t>
            </a:r>
            <a:br>
              <a:rPr lang="en-US" dirty="0" smtClean="0">
                <a:solidFill>
                  <a:srgbClr val="222222"/>
                </a:solidFill>
                <a:latin typeface="Arial" panose="020B0604020202020204" pitchFamily="34" charset="0"/>
              </a:rPr>
            </a:br>
            <a:r>
              <a:rPr lang="en-US" dirty="0" smtClean="0">
                <a:solidFill>
                  <a:srgbClr val="222222"/>
                </a:solidFill>
                <a:latin typeface="Arial" panose="020B0604020202020204" pitchFamily="34" charset="0"/>
              </a:rPr>
              <a:t> </a:t>
            </a:r>
            <a:r>
              <a:rPr lang="en-US" dirty="0">
                <a:solidFill>
                  <a:srgbClr val="222222"/>
                </a:solidFill>
                <a:latin typeface="Arial" panose="020B0604020202020204" pitchFamily="34" charset="0"/>
              </a:rPr>
              <a:t>90ish MPa (mid-plane and pole alike)</a:t>
            </a:r>
          </a:p>
          <a:p>
            <a:r>
              <a:rPr lang="en-US" b="1" dirty="0">
                <a:solidFill>
                  <a:srgbClr val="222222"/>
                </a:solidFill>
                <a:latin typeface="Arial" panose="020B0604020202020204" pitchFamily="34" charset="0"/>
              </a:rPr>
              <a:t>2</a:t>
            </a:r>
            <a:r>
              <a:rPr lang="en-US" dirty="0">
                <a:solidFill>
                  <a:srgbClr val="222222"/>
                </a:solidFill>
                <a:latin typeface="Arial" panose="020B0604020202020204" pitchFamily="34" charset="0"/>
              </a:rPr>
              <a:t>. When magnetic forces are applied the compression due to displacement gets accumulated with Lorentz forces on the mid-plane and goes to about 120 MPa (about 30 MPa increase?)</a:t>
            </a:r>
          </a:p>
          <a:p>
            <a:r>
              <a:rPr lang="en-US" b="1" dirty="0">
                <a:solidFill>
                  <a:srgbClr val="222222"/>
                </a:solidFill>
                <a:latin typeface="Arial" panose="020B0604020202020204" pitchFamily="34" charset="0"/>
              </a:rPr>
              <a:t>3</a:t>
            </a:r>
            <a:r>
              <a:rPr lang="en-US" dirty="0">
                <a:solidFill>
                  <a:srgbClr val="222222"/>
                </a:solidFill>
                <a:latin typeface="Arial" panose="020B0604020202020204" pitchFamily="34" charset="0"/>
              </a:rPr>
              <a:t>. Pole gets unloaded due to magnetic forces compensating the initial azimuthal compression due to radial displacement. There is no bending because the boundary is fixed</a:t>
            </a:r>
          </a:p>
        </p:txBody>
      </p:sp>
      <p:sp>
        <p:nvSpPr>
          <p:cNvPr id="5" name="Oval 4"/>
          <p:cNvSpPr/>
          <p:nvPr/>
        </p:nvSpPr>
        <p:spPr>
          <a:xfrm>
            <a:off x="12500864" y="5702232"/>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a:solidFill>
                  <a:schemeClr val="bg1"/>
                </a:solidFill>
              </a:rPr>
              <a:t>1</a:t>
            </a:r>
            <a:endParaRPr kumimoji="0" lang="en-US" sz="2000" b="1" i="0" u="none" strike="noStrike" cap="none" spc="0" normalizeH="0" baseline="0" dirty="0">
              <a:ln>
                <a:noFill/>
              </a:ln>
              <a:solidFill>
                <a:schemeClr val="bg1"/>
              </a:solidFill>
              <a:effectLst/>
              <a:uFillTx/>
              <a:sym typeface="Calibri"/>
            </a:endParaRPr>
          </a:p>
        </p:txBody>
      </p:sp>
      <p:sp>
        <p:nvSpPr>
          <p:cNvPr id="13" name="Oval 12"/>
          <p:cNvSpPr/>
          <p:nvPr/>
        </p:nvSpPr>
        <p:spPr>
          <a:xfrm>
            <a:off x="17725929" y="3936365"/>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3</a:t>
            </a:r>
            <a:endParaRPr kumimoji="0" lang="en-US" sz="2000" b="1" i="0" u="none" strike="noStrike" cap="none" spc="0" normalizeH="0" baseline="0" dirty="0">
              <a:ln>
                <a:noFill/>
              </a:ln>
              <a:solidFill>
                <a:schemeClr val="bg1"/>
              </a:solidFill>
              <a:effectLst/>
              <a:uFillTx/>
              <a:sym typeface="Calibri"/>
            </a:endParaRPr>
          </a:p>
        </p:txBody>
      </p:sp>
      <p:sp>
        <p:nvSpPr>
          <p:cNvPr id="18" name="Oval 17"/>
          <p:cNvSpPr/>
          <p:nvPr/>
        </p:nvSpPr>
        <p:spPr>
          <a:xfrm>
            <a:off x="20834096" y="5740952"/>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a:solidFill>
                  <a:schemeClr val="bg1"/>
                </a:solidFill>
              </a:rPr>
              <a:t>2</a:t>
            </a:r>
            <a:endParaRPr kumimoji="0" lang="en-US" sz="2000" b="1" i="0" u="none"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27462288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809" y="50800"/>
            <a:ext cx="19396623" cy="2213071"/>
          </a:xfrm>
        </p:spPr>
        <p:txBody>
          <a:bodyPr>
            <a:normAutofit/>
          </a:bodyPr>
          <a:lstStyle/>
          <a:p>
            <a:pPr algn="ctr"/>
            <a:r>
              <a:rPr lang="en-US" dirty="0"/>
              <a:t>Utility Structure with CCT6 coils</a:t>
            </a:r>
            <a:br>
              <a:rPr lang="en-US" dirty="0"/>
            </a:br>
            <a:r>
              <a:rPr lang="en-US" dirty="0"/>
              <a:t>Rigid yoke </a:t>
            </a:r>
            <a:r>
              <a:rPr lang="en-US" dirty="0" smtClean="0"/>
              <a:t>(vertical interface </a:t>
            </a:r>
            <a:r>
              <a:rPr lang="en-US" dirty="0" err="1" smtClean="0"/>
              <a:t>displ</a:t>
            </a:r>
            <a:r>
              <a:rPr lang="en-US" dirty="0" smtClean="0"/>
              <a:t>. without bending)</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4</a:t>
            </a:fld>
            <a:endParaRPr lang="en-US"/>
          </a:p>
        </p:txBody>
      </p:sp>
      <p:pic>
        <p:nvPicPr>
          <p:cNvPr id="10" name="Picture 9"/>
          <p:cNvPicPr>
            <a:picLocks noChangeAspect="1"/>
          </p:cNvPicPr>
          <p:nvPr/>
        </p:nvPicPr>
        <p:blipFill>
          <a:blip r:embed="rId2"/>
          <a:stretch>
            <a:fillRect/>
          </a:stretch>
        </p:blipFill>
        <p:spPr>
          <a:xfrm>
            <a:off x="14716267" y="2376861"/>
            <a:ext cx="4896441" cy="6354767"/>
          </a:xfrm>
          <a:prstGeom prst="rect">
            <a:avLst/>
          </a:prstGeom>
        </p:spPr>
      </p:pic>
      <p:pic>
        <p:nvPicPr>
          <p:cNvPr id="11" name="Picture 10"/>
          <p:cNvPicPr>
            <a:picLocks noChangeAspect="1"/>
          </p:cNvPicPr>
          <p:nvPr/>
        </p:nvPicPr>
        <p:blipFill>
          <a:blip r:embed="rId3"/>
          <a:stretch>
            <a:fillRect/>
          </a:stretch>
        </p:blipFill>
        <p:spPr>
          <a:xfrm>
            <a:off x="14286922" y="4538691"/>
            <a:ext cx="1935597" cy="2589634"/>
          </a:xfrm>
          <a:prstGeom prst="rect">
            <a:avLst/>
          </a:prstGeom>
        </p:spPr>
      </p:pic>
      <p:pic>
        <p:nvPicPr>
          <p:cNvPr id="12" name="Picture 11"/>
          <p:cNvPicPr>
            <a:picLocks noChangeAspect="1"/>
          </p:cNvPicPr>
          <p:nvPr/>
        </p:nvPicPr>
        <p:blipFill>
          <a:blip r:embed="rId4"/>
          <a:stretch>
            <a:fillRect/>
          </a:stretch>
        </p:blipFill>
        <p:spPr>
          <a:xfrm>
            <a:off x="8734653" y="2386386"/>
            <a:ext cx="4710836" cy="6345929"/>
          </a:xfrm>
          <a:prstGeom prst="rect">
            <a:avLst/>
          </a:prstGeom>
        </p:spPr>
      </p:pic>
      <p:pic>
        <p:nvPicPr>
          <p:cNvPr id="13" name="Picture 12"/>
          <p:cNvPicPr>
            <a:picLocks noChangeAspect="1"/>
          </p:cNvPicPr>
          <p:nvPr/>
        </p:nvPicPr>
        <p:blipFill>
          <a:blip r:embed="rId5"/>
          <a:stretch>
            <a:fillRect/>
          </a:stretch>
        </p:blipFill>
        <p:spPr>
          <a:xfrm>
            <a:off x="8173913" y="4533043"/>
            <a:ext cx="1926758" cy="255428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6" y="2673967"/>
            <a:ext cx="6727109" cy="4748994"/>
          </a:xfrm>
          <a:prstGeom prst="rect">
            <a:avLst/>
          </a:prstGeom>
        </p:spPr>
      </p:pic>
      <p:sp>
        <p:nvSpPr>
          <p:cNvPr id="15" name="TextBox 14"/>
          <p:cNvSpPr txBox="1"/>
          <p:nvPr/>
        </p:nvSpPr>
        <p:spPr>
          <a:xfrm>
            <a:off x="7988087" y="4024884"/>
            <a:ext cx="2448102"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Azimuthal Stress [Pa]</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6" name="TextBox 15"/>
          <p:cNvSpPr txBox="1"/>
          <p:nvPr/>
        </p:nvSpPr>
        <p:spPr>
          <a:xfrm>
            <a:off x="14105859" y="4019236"/>
            <a:ext cx="2448102"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Azimuthal Stress [Pa]</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pic>
        <p:nvPicPr>
          <p:cNvPr id="17" name="Picture 16"/>
          <p:cNvPicPr>
            <a:picLocks noChangeAspect="1"/>
          </p:cNvPicPr>
          <p:nvPr/>
        </p:nvPicPr>
        <p:blipFill>
          <a:blip r:embed="rId7"/>
          <a:stretch>
            <a:fillRect/>
          </a:stretch>
        </p:blipFill>
        <p:spPr>
          <a:xfrm>
            <a:off x="21219414" y="2499705"/>
            <a:ext cx="2764838" cy="5126265"/>
          </a:xfrm>
          <a:prstGeom prst="rect">
            <a:avLst/>
          </a:prstGeom>
        </p:spPr>
      </p:pic>
      <p:sp>
        <p:nvSpPr>
          <p:cNvPr id="18" name="TextBox 17"/>
          <p:cNvSpPr txBox="1"/>
          <p:nvPr/>
        </p:nvSpPr>
        <p:spPr>
          <a:xfrm>
            <a:off x="21772985" y="3217519"/>
            <a:ext cx="713653"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Rigid</a:t>
            </a:r>
            <a:br>
              <a:rPr kumimoji="0" lang="en-US" sz="2000" b="1" i="0" u="none" strike="noStrike" cap="none" spc="0" normalizeH="0" baseline="0" dirty="0" smtClean="0">
                <a:ln>
                  <a:noFill/>
                </a:ln>
                <a:solidFill>
                  <a:srgbClr val="000000"/>
                </a:solidFill>
                <a:effectLst/>
                <a:uFillTx/>
                <a:latin typeface="+mn-lt"/>
                <a:ea typeface="+mn-ea"/>
                <a:cs typeface="+mn-cs"/>
                <a:sym typeface="Calibri"/>
              </a:rPr>
            </a:br>
            <a:r>
              <a:rPr kumimoji="0" lang="en-US" sz="2000" b="1" i="0" u="none" strike="noStrike" cap="none" spc="0" normalizeH="0" baseline="0" dirty="0" smtClean="0">
                <a:ln>
                  <a:noFill/>
                </a:ln>
                <a:solidFill>
                  <a:srgbClr val="000000"/>
                </a:solidFill>
                <a:effectLst/>
                <a:uFillTx/>
                <a:latin typeface="+mn-lt"/>
                <a:ea typeface="+mn-ea"/>
                <a:cs typeface="+mn-cs"/>
                <a:sym typeface="Calibri"/>
              </a:rPr>
              <a:t>Yoke</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cxnSp>
        <p:nvCxnSpPr>
          <p:cNvPr id="19" name="Straight Arrow Connector 18"/>
          <p:cNvCxnSpPr/>
          <p:nvPr/>
        </p:nvCxnSpPr>
        <p:spPr>
          <a:xfrm flipH="1" flipV="1">
            <a:off x="21551048" y="4402908"/>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21763128" y="4570972"/>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21916274" y="4741798"/>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flipV="1">
            <a:off x="21971200" y="4934692"/>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21971200" y="5168813"/>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21892311" y="5360370"/>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flipV="1">
            <a:off x="21752546" y="5554245"/>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21545465" y="5687749"/>
            <a:ext cx="682526" cy="95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724732" y="5902575"/>
            <a:ext cx="3261009" cy="830997"/>
          </a:xfrm>
          <a:prstGeom prst="rect">
            <a:avLst/>
          </a:prstGeom>
          <a:noFill/>
        </p:spPr>
        <p:txBody>
          <a:bodyPr wrap="square" rtlCol="0">
            <a:spAutoFit/>
          </a:bodyPr>
          <a:lstStyle/>
          <a:p>
            <a:r>
              <a:rPr lang="en-US" sz="2400" dirty="0" smtClean="0"/>
              <a:t>Peak spar -265 MPa</a:t>
            </a:r>
          </a:p>
          <a:p>
            <a:r>
              <a:rPr lang="en-US" sz="2400" dirty="0" smtClean="0"/>
              <a:t>Conductor +0/-120 MPa</a:t>
            </a:r>
            <a:endParaRPr lang="en-US" sz="2400" dirty="0"/>
          </a:p>
        </p:txBody>
      </p:sp>
      <p:sp>
        <p:nvSpPr>
          <p:cNvPr id="28" name="TextBox 27"/>
          <p:cNvSpPr txBox="1"/>
          <p:nvPr/>
        </p:nvSpPr>
        <p:spPr>
          <a:xfrm>
            <a:off x="1173635" y="2549252"/>
            <a:ext cx="5171306" cy="461665"/>
          </a:xfrm>
          <a:prstGeom prst="rect">
            <a:avLst/>
          </a:prstGeom>
          <a:noFill/>
        </p:spPr>
        <p:txBody>
          <a:bodyPr wrap="square" rtlCol="0">
            <a:spAutoFit/>
          </a:bodyPr>
          <a:lstStyle/>
          <a:p>
            <a:r>
              <a:rPr lang="en-US" sz="2400" b="1" dirty="0" smtClean="0"/>
              <a:t>Radial boundary displacement (Lucas)</a:t>
            </a:r>
            <a:endParaRPr lang="en-US" sz="2400" b="1" dirty="0"/>
          </a:p>
        </p:txBody>
      </p:sp>
      <p:pic>
        <p:nvPicPr>
          <p:cNvPr id="29" name="Picture 28"/>
          <p:cNvPicPr>
            <a:picLocks noChangeAspect="1"/>
          </p:cNvPicPr>
          <p:nvPr/>
        </p:nvPicPr>
        <p:blipFill>
          <a:blip r:embed="rId8"/>
          <a:stretch>
            <a:fillRect/>
          </a:stretch>
        </p:blipFill>
        <p:spPr>
          <a:xfrm>
            <a:off x="328374" y="7849199"/>
            <a:ext cx="6861828" cy="4124397"/>
          </a:xfrm>
          <a:prstGeom prst="rect">
            <a:avLst/>
          </a:prstGeom>
        </p:spPr>
      </p:pic>
      <p:sp>
        <p:nvSpPr>
          <p:cNvPr id="30" name="TextBox 29"/>
          <p:cNvSpPr txBox="1"/>
          <p:nvPr/>
        </p:nvSpPr>
        <p:spPr>
          <a:xfrm>
            <a:off x="4220912" y="11440665"/>
            <a:ext cx="3478185" cy="830997"/>
          </a:xfrm>
          <a:prstGeom prst="rect">
            <a:avLst/>
          </a:prstGeom>
          <a:noFill/>
        </p:spPr>
        <p:txBody>
          <a:bodyPr wrap="square" rtlCol="0">
            <a:spAutoFit/>
          </a:bodyPr>
          <a:lstStyle/>
          <a:p>
            <a:r>
              <a:rPr lang="en-US" sz="2400" dirty="0" smtClean="0"/>
              <a:t>Peak spar -390 MPa</a:t>
            </a:r>
          </a:p>
          <a:p>
            <a:r>
              <a:rPr lang="en-US" sz="2400" dirty="0" smtClean="0"/>
              <a:t>Conductor +68/-172 MPa</a:t>
            </a:r>
            <a:endParaRPr lang="en-US" sz="2400" dirty="0"/>
          </a:p>
        </p:txBody>
      </p:sp>
      <p:sp>
        <p:nvSpPr>
          <p:cNvPr id="4" name="Rectangle 3"/>
          <p:cNvSpPr/>
          <p:nvPr/>
        </p:nvSpPr>
        <p:spPr>
          <a:xfrm>
            <a:off x="7593178" y="8649672"/>
            <a:ext cx="15248534" cy="3970318"/>
          </a:xfrm>
          <a:prstGeom prst="rect">
            <a:avLst/>
          </a:prstGeom>
        </p:spPr>
        <p:txBody>
          <a:bodyPr wrap="square">
            <a:spAutoFit/>
          </a:bodyPr>
          <a:lstStyle/>
          <a:p>
            <a:r>
              <a:rPr lang="en-US" sz="2800" b="1" dirty="0">
                <a:solidFill>
                  <a:srgbClr val="222222"/>
                </a:solidFill>
                <a:latin typeface="Arial" panose="020B0604020202020204" pitchFamily="34" charset="0"/>
              </a:rPr>
              <a:t>4</a:t>
            </a:r>
            <a:r>
              <a:rPr lang="en-US" sz="2800" dirty="0">
                <a:solidFill>
                  <a:srgbClr val="222222"/>
                </a:solidFill>
                <a:latin typeface="Arial" panose="020B0604020202020204" pitchFamily="34" charset="0"/>
              </a:rPr>
              <a:t>. After cool-down, the pole turns see compression on the inner side and some tension on the outer side due to bending</a:t>
            </a:r>
          </a:p>
          <a:p>
            <a:r>
              <a:rPr lang="en-US" sz="2800" b="1" dirty="0">
                <a:solidFill>
                  <a:srgbClr val="222222"/>
                </a:solidFill>
                <a:latin typeface="Arial" panose="020B0604020202020204" pitchFamily="34" charset="0"/>
              </a:rPr>
              <a:t>5</a:t>
            </a:r>
            <a:r>
              <a:rPr lang="en-US" sz="2800" dirty="0">
                <a:solidFill>
                  <a:srgbClr val="222222"/>
                </a:solidFill>
                <a:latin typeface="Arial" panose="020B0604020202020204" pitchFamily="34" charset="0"/>
              </a:rPr>
              <a:t>. Mid plane sees compression but lower than in </a:t>
            </a:r>
            <a:r>
              <a:rPr lang="en-US" sz="2800" dirty="0" smtClean="0">
                <a:solidFill>
                  <a:srgbClr val="222222"/>
                </a:solidFill>
                <a:latin typeface="Arial" panose="020B0604020202020204" pitchFamily="34" charset="0"/>
              </a:rPr>
              <a:t>Lucas </a:t>
            </a:r>
            <a:r>
              <a:rPr lang="en-US" sz="2800" dirty="0">
                <a:solidFill>
                  <a:srgbClr val="222222"/>
                </a:solidFill>
                <a:latin typeface="Arial" panose="020B0604020202020204" pitchFamily="34" charset="0"/>
              </a:rPr>
              <a:t>case because part of the compression is compensated by bending</a:t>
            </a:r>
          </a:p>
          <a:p>
            <a:r>
              <a:rPr lang="en-US" sz="2800" b="1" dirty="0">
                <a:solidFill>
                  <a:srgbClr val="222222"/>
                </a:solidFill>
                <a:latin typeface="Arial" panose="020B0604020202020204" pitchFamily="34" charset="0"/>
              </a:rPr>
              <a:t>6</a:t>
            </a:r>
            <a:r>
              <a:rPr lang="en-US" sz="2800" dirty="0">
                <a:solidFill>
                  <a:srgbClr val="222222"/>
                </a:solidFill>
                <a:latin typeface="Arial" panose="020B0604020202020204" pitchFamily="34" charset="0"/>
              </a:rPr>
              <a:t>. When magnetic forces are applied the mid-plane sees higher compression, as expected (about 30 MPa increase?)</a:t>
            </a:r>
          </a:p>
          <a:p>
            <a:r>
              <a:rPr lang="en-US" sz="2800" b="1" dirty="0">
                <a:solidFill>
                  <a:srgbClr val="222222"/>
                </a:solidFill>
                <a:latin typeface="Arial" panose="020B0604020202020204" pitchFamily="34" charset="0"/>
              </a:rPr>
              <a:t>7</a:t>
            </a:r>
            <a:r>
              <a:rPr lang="en-US" sz="2800" dirty="0">
                <a:solidFill>
                  <a:srgbClr val="222222"/>
                </a:solidFill>
                <a:latin typeface="Arial" panose="020B0604020202020204" pitchFamily="34" charset="0"/>
              </a:rPr>
              <a:t>. Pole region gets unloaded but the coils still has the "vertical" ellipse deformation from the cool-down but with tension higher in the outer turns and lower in the inner turns (rigid boundary does not allow it to have "horizontal" ellipse shape typical for the case with magnetic forces) </a:t>
            </a:r>
          </a:p>
        </p:txBody>
      </p:sp>
      <p:sp>
        <p:nvSpPr>
          <p:cNvPr id="31" name="Oval 30"/>
          <p:cNvSpPr/>
          <p:nvPr/>
        </p:nvSpPr>
        <p:spPr>
          <a:xfrm>
            <a:off x="10490749" y="5162587"/>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a:solidFill>
                  <a:schemeClr val="bg1"/>
                </a:solidFill>
              </a:rPr>
              <a:t>5</a:t>
            </a:r>
            <a:endParaRPr kumimoji="0" lang="en-US" sz="2000" b="1" i="0" u="none" strike="noStrike" cap="none" spc="0" normalizeH="0" baseline="0" dirty="0">
              <a:ln>
                <a:noFill/>
              </a:ln>
              <a:solidFill>
                <a:schemeClr val="bg1"/>
              </a:solidFill>
              <a:effectLst/>
              <a:uFillTx/>
              <a:sym typeface="Calibri"/>
            </a:endParaRPr>
          </a:p>
        </p:txBody>
      </p:sp>
      <p:sp>
        <p:nvSpPr>
          <p:cNvPr id="32" name="Oval 31"/>
          <p:cNvSpPr/>
          <p:nvPr/>
        </p:nvSpPr>
        <p:spPr>
          <a:xfrm>
            <a:off x="9452187" y="3198513"/>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a:solidFill>
                  <a:schemeClr val="bg1"/>
                </a:solidFill>
              </a:rPr>
              <a:t>4</a:t>
            </a:r>
            <a:endParaRPr kumimoji="0" lang="en-US" sz="2000" b="1" i="0" u="none" strike="noStrike" cap="none" spc="0" normalizeH="0" baseline="0" dirty="0">
              <a:ln>
                <a:noFill/>
              </a:ln>
              <a:solidFill>
                <a:schemeClr val="bg1"/>
              </a:solidFill>
              <a:effectLst/>
              <a:uFillTx/>
              <a:sym typeface="Calibri"/>
            </a:endParaRPr>
          </a:p>
        </p:txBody>
      </p:sp>
      <p:sp>
        <p:nvSpPr>
          <p:cNvPr id="33" name="Oval 32"/>
          <p:cNvSpPr/>
          <p:nvPr/>
        </p:nvSpPr>
        <p:spPr>
          <a:xfrm>
            <a:off x="15481115" y="3213784"/>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7</a:t>
            </a:r>
            <a:endParaRPr kumimoji="0" lang="en-US" sz="2000" b="1" i="0" u="none" strike="noStrike" cap="none" spc="0" normalizeH="0" baseline="0" dirty="0">
              <a:ln>
                <a:noFill/>
              </a:ln>
              <a:solidFill>
                <a:schemeClr val="bg1"/>
              </a:solidFill>
              <a:effectLst/>
              <a:uFillTx/>
              <a:sym typeface="Calibri"/>
            </a:endParaRPr>
          </a:p>
        </p:txBody>
      </p:sp>
      <p:sp>
        <p:nvSpPr>
          <p:cNvPr id="34" name="Oval 33"/>
          <p:cNvSpPr/>
          <p:nvPr/>
        </p:nvSpPr>
        <p:spPr>
          <a:xfrm>
            <a:off x="18700496" y="5921678"/>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6</a:t>
            </a:r>
            <a:endParaRPr kumimoji="0" lang="en-US" sz="2000" b="1" i="0" u="none"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274779589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809" y="50800"/>
            <a:ext cx="19396623" cy="2213071"/>
          </a:xfrm>
        </p:spPr>
        <p:txBody>
          <a:bodyPr>
            <a:normAutofit/>
          </a:bodyPr>
          <a:lstStyle/>
          <a:p>
            <a:pPr algn="ctr"/>
            <a:r>
              <a:rPr lang="en-US" dirty="0"/>
              <a:t>Utility Structure with CCT6 coils</a:t>
            </a:r>
            <a:br>
              <a:rPr lang="en-US" dirty="0"/>
            </a:br>
            <a:r>
              <a:rPr lang="en-US" dirty="0" smtClean="0"/>
              <a:t>realistic </a:t>
            </a:r>
            <a:r>
              <a:rPr lang="en-US" dirty="0"/>
              <a:t>yoke (vertical interface </a:t>
            </a:r>
            <a:r>
              <a:rPr lang="en-US" dirty="0" err="1" smtClean="0"/>
              <a:t>displ</a:t>
            </a:r>
            <a:r>
              <a:rPr lang="en-US" dirty="0" smtClean="0"/>
              <a:t>. with </a:t>
            </a:r>
            <a:r>
              <a:rPr lang="en-US" dirty="0"/>
              <a:t>bending)</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5</a:t>
            </a:fld>
            <a:endParaRPr lang="en-US"/>
          </a:p>
        </p:txBody>
      </p:sp>
      <p:pic>
        <p:nvPicPr>
          <p:cNvPr id="31" name="Picture 30"/>
          <p:cNvPicPr>
            <a:picLocks noChangeAspect="1"/>
          </p:cNvPicPr>
          <p:nvPr/>
        </p:nvPicPr>
        <p:blipFill>
          <a:blip r:embed="rId2"/>
          <a:stretch>
            <a:fillRect/>
          </a:stretch>
        </p:blipFill>
        <p:spPr>
          <a:xfrm>
            <a:off x="15559670" y="2320576"/>
            <a:ext cx="4701322" cy="6096499"/>
          </a:xfrm>
          <a:prstGeom prst="rect">
            <a:avLst/>
          </a:prstGeom>
        </p:spPr>
      </p:pic>
      <p:pic>
        <p:nvPicPr>
          <p:cNvPr id="32" name="Picture 31"/>
          <p:cNvPicPr>
            <a:picLocks noChangeAspect="1"/>
          </p:cNvPicPr>
          <p:nvPr/>
        </p:nvPicPr>
        <p:blipFill>
          <a:blip r:embed="rId3"/>
          <a:stretch>
            <a:fillRect/>
          </a:stretch>
        </p:blipFill>
        <p:spPr>
          <a:xfrm>
            <a:off x="15112515" y="4330351"/>
            <a:ext cx="1894058" cy="2494407"/>
          </a:xfrm>
          <a:prstGeom prst="rect">
            <a:avLst/>
          </a:prstGeom>
        </p:spPr>
      </p:pic>
      <p:pic>
        <p:nvPicPr>
          <p:cNvPr id="33" name="Picture 32"/>
          <p:cNvPicPr>
            <a:picLocks noChangeAspect="1"/>
          </p:cNvPicPr>
          <p:nvPr/>
        </p:nvPicPr>
        <p:blipFill>
          <a:blip r:embed="rId4"/>
          <a:stretch>
            <a:fillRect/>
          </a:stretch>
        </p:blipFill>
        <p:spPr>
          <a:xfrm>
            <a:off x="9553205" y="2320577"/>
            <a:ext cx="4650589" cy="6079588"/>
          </a:xfrm>
          <a:prstGeom prst="rect">
            <a:avLst/>
          </a:prstGeom>
        </p:spPr>
      </p:pic>
      <p:pic>
        <p:nvPicPr>
          <p:cNvPr id="34" name="Picture 33"/>
          <p:cNvPicPr>
            <a:picLocks noChangeAspect="1"/>
          </p:cNvPicPr>
          <p:nvPr/>
        </p:nvPicPr>
        <p:blipFill>
          <a:blip r:embed="rId5"/>
          <a:stretch>
            <a:fillRect/>
          </a:stretch>
        </p:blipFill>
        <p:spPr>
          <a:xfrm>
            <a:off x="9044311" y="4320826"/>
            <a:ext cx="1834868" cy="2502862"/>
          </a:xfrm>
          <a:prstGeom prst="rect">
            <a:avLst/>
          </a:prstGeom>
        </p:spPr>
      </p:pic>
      <p:pic>
        <p:nvPicPr>
          <p:cNvPr id="35" name="Picture 34"/>
          <p:cNvPicPr>
            <a:picLocks noChangeAspect="1"/>
          </p:cNvPicPr>
          <p:nvPr/>
        </p:nvPicPr>
        <p:blipFill>
          <a:blip r:embed="rId6"/>
          <a:stretch>
            <a:fillRect/>
          </a:stretch>
        </p:blipFill>
        <p:spPr>
          <a:xfrm>
            <a:off x="21219414" y="2497351"/>
            <a:ext cx="2764838" cy="5126265"/>
          </a:xfrm>
          <a:prstGeom prst="rect">
            <a:avLst/>
          </a:prstGeom>
        </p:spPr>
      </p:pic>
      <p:sp>
        <p:nvSpPr>
          <p:cNvPr id="36" name="TextBox 35"/>
          <p:cNvSpPr txBox="1"/>
          <p:nvPr/>
        </p:nvSpPr>
        <p:spPr>
          <a:xfrm>
            <a:off x="21661769" y="3246141"/>
            <a:ext cx="1071123"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Realistic</a:t>
            </a:r>
            <a:br>
              <a:rPr kumimoji="0" lang="en-US" sz="2000" b="1" i="0" u="none" strike="noStrike" cap="none" spc="0" normalizeH="0" baseline="0" dirty="0" smtClean="0">
                <a:ln>
                  <a:noFill/>
                </a:ln>
                <a:solidFill>
                  <a:srgbClr val="000000"/>
                </a:solidFill>
                <a:effectLst/>
                <a:uFillTx/>
                <a:latin typeface="+mn-lt"/>
                <a:ea typeface="+mn-ea"/>
                <a:cs typeface="+mn-cs"/>
                <a:sym typeface="Calibri"/>
              </a:rPr>
            </a:br>
            <a:r>
              <a:rPr kumimoji="0" lang="en-US" sz="2000" b="1" i="0" u="none" strike="noStrike" cap="none" spc="0" normalizeH="0" baseline="0" dirty="0" smtClean="0">
                <a:ln>
                  <a:noFill/>
                </a:ln>
                <a:solidFill>
                  <a:srgbClr val="000000"/>
                </a:solidFill>
                <a:effectLst/>
                <a:uFillTx/>
                <a:latin typeface="+mn-lt"/>
                <a:ea typeface="+mn-ea"/>
                <a:cs typeface="+mn-cs"/>
                <a:sym typeface="Calibri"/>
              </a:rPr>
              <a:t>Yoke</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cxnSp>
        <p:nvCxnSpPr>
          <p:cNvPr id="37" name="Straight Arrow Connector 36"/>
          <p:cNvCxnSpPr/>
          <p:nvPr/>
        </p:nvCxnSpPr>
        <p:spPr>
          <a:xfrm flipH="1">
            <a:off x="21534662" y="4185875"/>
            <a:ext cx="688109" cy="2215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21763128" y="4377271"/>
            <a:ext cx="682526" cy="1737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21903743" y="4657226"/>
            <a:ext cx="682526" cy="661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21966588" y="4921452"/>
            <a:ext cx="682526" cy="439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H="1" flipV="1">
            <a:off x="21971200" y="5168814"/>
            <a:ext cx="677914" cy="910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flipV="1">
            <a:off x="21892311" y="5360371"/>
            <a:ext cx="682526" cy="1390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H="1" flipV="1">
            <a:off x="21763128" y="5546683"/>
            <a:ext cx="682526" cy="2227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flipV="1">
            <a:off x="21545466" y="5672344"/>
            <a:ext cx="651864" cy="2550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8790591" y="3825608"/>
            <a:ext cx="2448102"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Azimuthal Stress [Pa]</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46" name="TextBox 45"/>
          <p:cNvSpPr txBox="1"/>
          <p:nvPr/>
        </p:nvSpPr>
        <p:spPr>
          <a:xfrm>
            <a:off x="14908363" y="3819960"/>
            <a:ext cx="2448102"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Azimuthal Stress [Pa]</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714" y="2683758"/>
            <a:ext cx="6727109" cy="4748994"/>
          </a:xfrm>
          <a:prstGeom prst="rect">
            <a:avLst/>
          </a:prstGeom>
        </p:spPr>
      </p:pic>
      <p:sp>
        <p:nvSpPr>
          <p:cNvPr id="48" name="TextBox 47"/>
          <p:cNvSpPr txBox="1"/>
          <p:nvPr/>
        </p:nvSpPr>
        <p:spPr>
          <a:xfrm>
            <a:off x="2912080" y="5912366"/>
            <a:ext cx="3261009" cy="830997"/>
          </a:xfrm>
          <a:prstGeom prst="rect">
            <a:avLst/>
          </a:prstGeom>
          <a:noFill/>
        </p:spPr>
        <p:txBody>
          <a:bodyPr wrap="square" rtlCol="0">
            <a:spAutoFit/>
          </a:bodyPr>
          <a:lstStyle/>
          <a:p>
            <a:r>
              <a:rPr lang="en-US" sz="2400" dirty="0" smtClean="0"/>
              <a:t>Peak spar -265 MPa</a:t>
            </a:r>
          </a:p>
          <a:p>
            <a:r>
              <a:rPr lang="en-US" sz="2400" dirty="0" smtClean="0"/>
              <a:t>Conductor +0/-120 MPa</a:t>
            </a:r>
            <a:endParaRPr lang="en-US" sz="2400" dirty="0"/>
          </a:p>
        </p:txBody>
      </p:sp>
      <p:sp>
        <p:nvSpPr>
          <p:cNvPr id="49" name="TextBox 48"/>
          <p:cNvSpPr txBox="1"/>
          <p:nvPr/>
        </p:nvSpPr>
        <p:spPr>
          <a:xfrm>
            <a:off x="1582702" y="2510272"/>
            <a:ext cx="5171306" cy="461665"/>
          </a:xfrm>
          <a:prstGeom prst="rect">
            <a:avLst/>
          </a:prstGeom>
          <a:noFill/>
        </p:spPr>
        <p:txBody>
          <a:bodyPr wrap="square" rtlCol="0">
            <a:spAutoFit/>
          </a:bodyPr>
          <a:lstStyle/>
          <a:p>
            <a:r>
              <a:rPr lang="en-US" sz="2400" b="1" dirty="0" smtClean="0"/>
              <a:t>Radial boundary displacement (Lucas)</a:t>
            </a:r>
            <a:endParaRPr lang="en-US" sz="2400" b="1" dirty="0"/>
          </a:p>
        </p:txBody>
      </p:sp>
      <p:pic>
        <p:nvPicPr>
          <p:cNvPr id="50" name="Picture 49"/>
          <p:cNvPicPr>
            <a:picLocks noChangeAspect="1"/>
          </p:cNvPicPr>
          <p:nvPr/>
        </p:nvPicPr>
        <p:blipFill>
          <a:blip r:embed="rId8"/>
          <a:stretch>
            <a:fillRect/>
          </a:stretch>
        </p:blipFill>
        <p:spPr>
          <a:xfrm>
            <a:off x="515722" y="7866622"/>
            <a:ext cx="6861828" cy="4124397"/>
          </a:xfrm>
          <a:prstGeom prst="rect">
            <a:avLst/>
          </a:prstGeom>
        </p:spPr>
      </p:pic>
      <p:sp>
        <p:nvSpPr>
          <p:cNvPr id="51" name="TextBox 50"/>
          <p:cNvSpPr txBox="1"/>
          <p:nvPr/>
        </p:nvSpPr>
        <p:spPr>
          <a:xfrm>
            <a:off x="4408260" y="11450456"/>
            <a:ext cx="3478185" cy="830997"/>
          </a:xfrm>
          <a:prstGeom prst="rect">
            <a:avLst/>
          </a:prstGeom>
          <a:noFill/>
        </p:spPr>
        <p:txBody>
          <a:bodyPr wrap="square" rtlCol="0">
            <a:spAutoFit/>
          </a:bodyPr>
          <a:lstStyle/>
          <a:p>
            <a:r>
              <a:rPr lang="en-US" sz="2400" dirty="0" smtClean="0"/>
              <a:t>Peak spar -357 MPa</a:t>
            </a:r>
          </a:p>
          <a:p>
            <a:r>
              <a:rPr lang="en-US" sz="2400" dirty="0" smtClean="0"/>
              <a:t>Conductor +53/-162 MPa</a:t>
            </a:r>
            <a:endParaRPr lang="en-US" sz="2400" dirty="0"/>
          </a:p>
        </p:txBody>
      </p:sp>
      <p:sp>
        <p:nvSpPr>
          <p:cNvPr id="4" name="Rectangle 3"/>
          <p:cNvSpPr/>
          <p:nvPr/>
        </p:nvSpPr>
        <p:spPr>
          <a:xfrm>
            <a:off x="8147465" y="8615154"/>
            <a:ext cx="14824409" cy="3970318"/>
          </a:xfrm>
          <a:prstGeom prst="rect">
            <a:avLst/>
          </a:prstGeom>
        </p:spPr>
        <p:txBody>
          <a:bodyPr wrap="square">
            <a:spAutoFit/>
          </a:bodyPr>
          <a:lstStyle/>
          <a:p>
            <a:r>
              <a:rPr lang="en-US" b="1" dirty="0">
                <a:solidFill>
                  <a:srgbClr val="222222"/>
                </a:solidFill>
                <a:latin typeface="Arial" panose="020B0604020202020204" pitchFamily="34" charset="0"/>
              </a:rPr>
              <a:t>8</a:t>
            </a:r>
            <a:r>
              <a:rPr lang="en-US" dirty="0">
                <a:solidFill>
                  <a:srgbClr val="222222"/>
                </a:solidFill>
                <a:latin typeface="Arial" panose="020B0604020202020204" pitchFamily="34" charset="0"/>
              </a:rPr>
              <a:t>. is similar to </a:t>
            </a:r>
            <a:r>
              <a:rPr lang="en-US" b="1" dirty="0">
                <a:solidFill>
                  <a:srgbClr val="222222"/>
                </a:solidFill>
                <a:latin typeface="Arial" panose="020B0604020202020204" pitchFamily="34" charset="0"/>
              </a:rPr>
              <a:t>4</a:t>
            </a:r>
            <a:r>
              <a:rPr lang="en-US" dirty="0">
                <a:solidFill>
                  <a:srgbClr val="222222"/>
                </a:solidFill>
                <a:latin typeface="Arial" panose="020B0604020202020204" pitchFamily="34" charset="0"/>
              </a:rPr>
              <a:t> after cool-down due to coil having "vertical" ellipse shape</a:t>
            </a:r>
          </a:p>
          <a:p>
            <a:r>
              <a:rPr lang="en-US" b="1" dirty="0">
                <a:solidFill>
                  <a:srgbClr val="222222"/>
                </a:solidFill>
                <a:latin typeface="Arial" panose="020B0604020202020204" pitchFamily="34" charset="0"/>
              </a:rPr>
              <a:t>9</a:t>
            </a:r>
            <a:r>
              <a:rPr lang="en-US" dirty="0">
                <a:solidFill>
                  <a:srgbClr val="222222"/>
                </a:solidFill>
                <a:latin typeface="Arial" panose="020B0604020202020204" pitchFamily="34" charset="0"/>
              </a:rPr>
              <a:t>. is similar to </a:t>
            </a:r>
            <a:r>
              <a:rPr lang="en-US" b="1" dirty="0">
                <a:solidFill>
                  <a:srgbClr val="222222"/>
                </a:solidFill>
                <a:latin typeface="Arial" panose="020B0604020202020204" pitchFamily="34" charset="0"/>
              </a:rPr>
              <a:t>5</a:t>
            </a:r>
            <a:r>
              <a:rPr lang="en-US" dirty="0">
                <a:solidFill>
                  <a:srgbClr val="222222"/>
                </a:solidFill>
                <a:latin typeface="Arial" panose="020B0604020202020204" pitchFamily="34" charset="0"/>
              </a:rPr>
              <a:t>  after cool-down</a:t>
            </a:r>
          </a:p>
          <a:p>
            <a:r>
              <a:rPr lang="en-US" b="1" dirty="0">
                <a:solidFill>
                  <a:srgbClr val="222222"/>
                </a:solidFill>
                <a:latin typeface="Arial" panose="020B0604020202020204" pitchFamily="34" charset="0"/>
              </a:rPr>
              <a:t>10</a:t>
            </a:r>
            <a:r>
              <a:rPr lang="en-US" dirty="0">
                <a:solidFill>
                  <a:srgbClr val="222222"/>
                </a:solidFill>
                <a:latin typeface="Arial" panose="020B0604020202020204" pitchFamily="34" charset="0"/>
              </a:rPr>
              <a:t>. Mid-plane sees increased compression like in </a:t>
            </a:r>
            <a:r>
              <a:rPr lang="en-US" b="1" dirty="0">
                <a:solidFill>
                  <a:srgbClr val="222222"/>
                </a:solidFill>
                <a:latin typeface="Arial" panose="020B0604020202020204" pitchFamily="34" charset="0"/>
              </a:rPr>
              <a:t>6</a:t>
            </a:r>
            <a:endParaRPr lang="en-US" dirty="0">
              <a:solidFill>
                <a:srgbClr val="222222"/>
              </a:solidFill>
              <a:latin typeface="Arial" panose="020B0604020202020204" pitchFamily="34" charset="0"/>
            </a:endParaRPr>
          </a:p>
          <a:p>
            <a:r>
              <a:rPr lang="en-US" b="1" dirty="0">
                <a:solidFill>
                  <a:srgbClr val="222222"/>
                </a:solidFill>
                <a:latin typeface="Arial" panose="020B0604020202020204" pitchFamily="34" charset="0"/>
              </a:rPr>
              <a:t>11</a:t>
            </a:r>
            <a:r>
              <a:rPr lang="en-US" dirty="0">
                <a:solidFill>
                  <a:srgbClr val="222222"/>
                </a:solidFill>
                <a:latin typeface="Arial" panose="020B0604020202020204" pitchFamily="34" charset="0"/>
              </a:rPr>
              <a:t>. Pole region gets unloaded but now the boundary is compliant and the coil is </a:t>
            </a:r>
            <a:r>
              <a:rPr lang="en-US" dirty="0" smtClean="0">
                <a:solidFill>
                  <a:srgbClr val="222222"/>
                </a:solidFill>
                <a:latin typeface="Arial" panose="020B0604020202020204" pitchFamily="34" charset="0"/>
              </a:rPr>
              <a:t>deformed </a:t>
            </a:r>
            <a:r>
              <a:rPr lang="en-US" dirty="0">
                <a:solidFill>
                  <a:srgbClr val="222222"/>
                </a:solidFill>
                <a:latin typeface="Arial" panose="020B0604020202020204" pitchFamily="34" charset="0"/>
              </a:rPr>
              <a:t>into "horizontal" ellipse so due to bending the higher tension develops on the inner side of the first layer.</a:t>
            </a:r>
          </a:p>
        </p:txBody>
      </p:sp>
      <p:sp>
        <p:nvSpPr>
          <p:cNvPr id="26" name="Oval 25"/>
          <p:cNvSpPr/>
          <p:nvPr/>
        </p:nvSpPr>
        <p:spPr>
          <a:xfrm>
            <a:off x="16485801" y="3099166"/>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11</a:t>
            </a:r>
            <a:endParaRPr kumimoji="0" lang="en-US" sz="2000" b="1" i="0" u="none" strike="noStrike" cap="none" spc="0" normalizeH="0" baseline="0" dirty="0">
              <a:ln>
                <a:noFill/>
              </a:ln>
              <a:solidFill>
                <a:schemeClr val="bg1"/>
              </a:solidFill>
              <a:effectLst/>
              <a:uFillTx/>
              <a:sym typeface="Calibri"/>
            </a:endParaRPr>
          </a:p>
        </p:txBody>
      </p:sp>
      <p:sp>
        <p:nvSpPr>
          <p:cNvPr id="27" name="Oval 26"/>
          <p:cNvSpPr/>
          <p:nvPr/>
        </p:nvSpPr>
        <p:spPr>
          <a:xfrm>
            <a:off x="19495055" y="5685401"/>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10</a:t>
            </a:r>
            <a:endParaRPr kumimoji="0" lang="en-US" sz="2000" b="1" i="0" u="none" strike="noStrike" cap="none" spc="0" normalizeH="0" baseline="0" dirty="0">
              <a:ln>
                <a:noFill/>
              </a:ln>
              <a:solidFill>
                <a:schemeClr val="bg1"/>
              </a:solidFill>
              <a:effectLst/>
              <a:uFillTx/>
              <a:sym typeface="Calibri"/>
            </a:endParaRPr>
          </a:p>
        </p:txBody>
      </p:sp>
      <p:sp>
        <p:nvSpPr>
          <p:cNvPr id="28" name="Oval 27"/>
          <p:cNvSpPr/>
          <p:nvPr/>
        </p:nvSpPr>
        <p:spPr>
          <a:xfrm>
            <a:off x="11144988" y="4984933"/>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9</a:t>
            </a:r>
            <a:endParaRPr kumimoji="0" lang="en-US" sz="2000" b="1" i="0" u="none" strike="noStrike" cap="none" spc="0" normalizeH="0" baseline="0" dirty="0">
              <a:ln>
                <a:noFill/>
              </a:ln>
              <a:solidFill>
                <a:schemeClr val="bg1"/>
              </a:solidFill>
              <a:effectLst/>
              <a:uFillTx/>
              <a:sym typeface="Calibri"/>
            </a:endParaRPr>
          </a:p>
        </p:txBody>
      </p:sp>
      <p:sp>
        <p:nvSpPr>
          <p:cNvPr id="29" name="Oval 28"/>
          <p:cNvSpPr/>
          <p:nvPr/>
        </p:nvSpPr>
        <p:spPr>
          <a:xfrm>
            <a:off x="10194395" y="2953786"/>
            <a:ext cx="741404" cy="692462"/>
          </a:xfrm>
          <a:prstGeom prst="ellipse">
            <a:avLst/>
          </a:prstGeom>
          <a:solidFill>
            <a:srgbClr val="C00000"/>
          </a:solidFill>
          <a:ln w="25400" cap="flat">
            <a:solidFill>
              <a:schemeClr val="tx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dirty="0" smtClean="0">
                <a:solidFill>
                  <a:schemeClr val="bg1"/>
                </a:solidFill>
              </a:rPr>
              <a:t>8</a:t>
            </a:r>
            <a:endParaRPr kumimoji="0" lang="en-US" sz="2000" b="1" i="0" u="none"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36293753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6</a:t>
            </a:fld>
            <a:endParaRPr lang="en-US"/>
          </a:p>
        </p:txBody>
      </p:sp>
      <p:sp>
        <p:nvSpPr>
          <p:cNvPr id="4" name="Text Placeholder 3"/>
          <p:cNvSpPr>
            <a:spLocks noGrp="1"/>
          </p:cNvSpPr>
          <p:nvPr>
            <p:ph type="body" idx="1"/>
          </p:nvPr>
        </p:nvSpPr>
        <p:spPr>
          <a:xfrm>
            <a:off x="8357617" y="2612015"/>
            <a:ext cx="14616468" cy="9051929"/>
          </a:xfrm>
        </p:spPr>
        <p:txBody>
          <a:bodyPr/>
          <a:lstStyle/>
          <a:p>
            <a:pPr marL="360000"/>
            <a:r>
              <a:rPr lang="en-US" dirty="0" smtClean="0"/>
              <a:t>Defining maximum coil OD (CCT6, SMCT or other?)</a:t>
            </a:r>
          </a:p>
          <a:p>
            <a:pPr marL="1234045" lvl="1"/>
            <a:r>
              <a:rPr lang="en-US" dirty="0" smtClean="0"/>
              <a:t>Sharing SMCT/Structure input files?</a:t>
            </a:r>
          </a:p>
          <a:p>
            <a:pPr marL="360000"/>
            <a:r>
              <a:rPr lang="en-US" dirty="0" smtClean="0"/>
              <a:t>Defining pre-load goals</a:t>
            </a:r>
          </a:p>
          <a:p>
            <a:pPr marL="360000"/>
            <a:r>
              <a:rPr lang="en-US" dirty="0" smtClean="0"/>
              <a:t>CCT6 coil to mandrel contact elements (with </a:t>
            </a:r>
            <a:r>
              <a:rPr lang="en-US" dirty="0" err="1" smtClean="0"/>
              <a:t>debonding</a:t>
            </a:r>
            <a:r>
              <a:rPr lang="en-US" dirty="0" smtClean="0"/>
              <a:t>?)</a:t>
            </a:r>
          </a:p>
          <a:p>
            <a:pPr marL="360000"/>
            <a:r>
              <a:rPr lang="en-US" dirty="0" smtClean="0"/>
              <a:t>Revisiting square pads with no diagonal keys/bladders</a:t>
            </a:r>
          </a:p>
          <a:p>
            <a:pPr marL="1234045" lvl="1"/>
            <a:r>
              <a:rPr lang="en-US" dirty="0" smtClean="0"/>
              <a:t>Pad thickness and bladder/key location optimization</a:t>
            </a:r>
          </a:p>
          <a:p>
            <a:pPr marL="360000"/>
            <a:r>
              <a:rPr lang="en-US" dirty="0" smtClean="0"/>
              <a:t>Controlled closure of yoke to yoke interface</a:t>
            </a:r>
          </a:p>
          <a:p>
            <a:pPr marL="1234045" lvl="1"/>
            <a:r>
              <a:rPr lang="en-US" dirty="0" smtClean="0"/>
              <a:t>Pancake rod with CTE/key optimization</a:t>
            </a:r>
            <a:endParaRPr lang="en-US" dirty="0"/>
          </a:p>
        </p:txBody>
      </p:sp>
      <p:sp>
        <p:nvSpPr>
          <p:cNvPr id="5" name="Footer Placeholder 4"/>
          <p:cNvSpPr>
            <a:spLocks noGrp="1"/>
          </p:cNvSpPr>
          <p:nvPr>
            <p:ph type="ftr" sz="quarter" idx="10"/>
          </p:nvPr>
        </p:nvSpPr>
        <p:spPr/>
        <p:txBody>
          <a:bodyPr/>
          <a:lstStyle/>
          <a:p>
            <a:r>
              <a:rPr lang="en-US" smtClean="0"/>
              <a:t>US MDP Updated Roadmaps - 2019</a:t>
            </a:r>
            <a:endParaRPr lang="en-US" dirty="0"/>
          </a:p>
        </p:txBody>
      </p:sp>
      <p:pic>
        <p:nvPicPr>
          <p:cNvPr id="6" name="Picture 5"/>
          <p:cNvPicPr>
            <a:picLocks noChangeAspect="1"/>
          </p:cNvPicPr>
          <p:nvPr/>
        </p:nvPicPr>
        <p:blipFill>
          <a:blip r:embed="rId2"/>
          <a:stretch>
            <a:fillRect/>
          </a:stretch>
        </p:blipFill>
        <p:spPr>
          <a:xfrm>
            <a:off x="1561675" y="3286908"/>
            <a:ext cx="4677985" cy="8673416"/>
          </a:xfrm>
          <a:prstGeom prst="rect">
            <a:avLst/>
          </a:prstGeom>
        </p:spPr>
      </p:pic>
    </p:spTree>
    <p:extLst>
      <p:ext uri="{BB962C8B-B14F-4D97-AF65-F5344CB8AC3E}">
        <p14:creationId xmlns:p14="http://schemas.microsoft.com/office/powerpoint/2010/main" val="40261049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71040</TotalTime>
  <Words>695</Words>
  <Application>Microsoft Office PowerPoint</Application>
  <PresentationFormat>Custom</PresentationFormat>
  <Paragraphs>86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Book</vt:lpstr>
      <vt:lpstr>Franklin Gothic Medium</vt:lpstr>
      <vt:lpstr>ATAP No Footer</vt:lpstr>
      <vt:lpstr>Utility Structure</vt:lpstr>
      <vt:lpstr>Model overview (based on 800mm OD geometry)</vt:lpstr>
      <vt:lpstr>A rigid boundary with pre-stress gives a 2D estimate of peak conductor azimuthal stress of order 120 MPa</vt:lpstr>
      <vt:lpstr>Utility Structure with CCT6 coils Rigid yoke (vertical interface displ. without bending)</vt:lpstr>
      <vt:lpstr>Utility Structure with CCT6 coils realistic yoke (vertical interface displ. with bending)</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Zlobin x8192 11001N</dc:creator>
  <cp:lastModifiedBy>Juchno, Mariusz</cp:lastModifiedBy>
  <cp:revision>814</cp:revision>
  <dcterms:modified xsi:type="dcterms:W3CDTF">2021-03-31T15:39:15Z</dcterms:modified>
</cp:coreProperties>
</file>