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29"/>
  </p:notesMasterIdLst>
  <p:handoutMasterIdLst>
    <p:handoutMasterId r:id="rId30"/>
  </p:handoutMasterIdLst>
  <p:sldIdLst>
    <p:sldId id="551" r:id="rId2"/>
    <p:sldId id="637" r:id="rId3"/>
    <p:sldId id="620" r:id="rId4"/>
    <p:sldId id="622" r:id="rId5"/>
    <p:sldId id="593" r:id="rId6"/>
    <p:sldId id="616" r:id="rId7"/>
    <p:sldId id="617" r:id="rId8"/>
    <p:sldId id="618" r:id="rId9"/>
    <p:sldId id="621" r:id="rId10"/>
    <p:sldId id="623" r:id="rId11"/>
    <p:sldId id="629" r:id="rId12"/>
    <p:sldId id="628" r:id="rId13"/>
    <p:sldId id="630" r:id="rId14"/>
    <p:sldId id="631" r:id="rId15"/>
    <p:sldId id="632" r:id="rId16"/>
    <p:sldId id="636" r:id="rId17"/>
    <p:sldId id="624" r:id="rId18"/>
    <p:sldId id="625" r:id="rId19"/>
    <p:sldId id="626" r:id="rId20"/>
    <p:sldId id="639" r:id="rId21"/>
    <p:sldId id="640" r:id="rId22"/>
    <p:sldId id="638" r:id="rId23"/>
    <p:sldId id="619" r:id="rId24"/>
    <p:sldId id="627" r:id="rId25"/>
    <p:sldId id="633" r:id="rId26"/>
    <p:sldId id="634" r:id="rId27"/>
    <p:sldId id="635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14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14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14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1400" b="1" kern="1200">
        <a:solidFill>
          <a:schemeClr val="tx1"/>
        </a:solidFill>
        <a:latin typeface="Helvetica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0000BC"/>
    <a:srgbClr val="F3F5DB"/>
    <a:srgbClr val="DFA7FF"/>
    <a:srgbClr val="CFFFE5"/>
    <a:srgbClr val="FFFFFF"/>
    <a:srgbClr val="231F20"/>
    <a:srgbClr val="242021"/>
    <a:srgbClr val="80008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10" autoAdjust="0"/>
    <p:restoredTop sz="50000" autoAdjust="0"/>
  </p:normalViewPr>
  <p:slideViewPr>
    <p:cSldViewPr snapToGrid="0">
      <p:cViewPr>
        <p:scale>
          <a:sx n="117" d="100"/>
          <a:sy n="117" d="100"/>
        </p:scale>
        <p:origin x="-1896" y="-464"/>
      </p:cViewPr>
      <p:guideLst>
        <p:guide orient="horz" pos="4319"/>
        <p:guide pos="2880"/>
      </p:guideLst>
    </p:cSldViewPr>
  </p:slideViewPr>
  <p:outlineViewPr>
    <p:cViewPr>
      <p:scale>
        <a:sx n="33" d="100"/>
        <a:sy n="33" d="100"/>
      </p:scale>
      <p:origin x="0" y="11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-253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09/07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GHM allhands</a:t>
            </a:r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69638E53-CD0F-7742-B224-CDD1C0D844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843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485462C3-069F-A840-913D-7A1BD7F3E4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9883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ＭＳ Ｐゴシック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-105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-105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-105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fld id="{4A3AE6C0-4299-F947-BE63-49648936B0D7}" type="slidenum">
              <a:rPr lang="en-US" sz="1200" b="0">
                <a:latin typeface="Arial" charset="0"/>
              </a:rPr>
              <a:pPr/>
              <a:t>1</a:t>
            </a:fld>
            <a:endParaRPr lang="en-US" sz="1200" b="0" dirty="0">
              <a:latin typeface="Arial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2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 defTabSz="9302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200" dirty="0"/>
              <a:t>Title of Presentation</a:t>
            </a:r>
          </a:p>
        </p:txBody>
      </p:sp>
      <p:sp>
        <p:nvSpPr>
          <p:cNvPr id="348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 defTabSz="93027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954EBA4E-73EE-4C46-9158-C00C080A5802}" type="slidenum">
              <a:rPr lang="en-US" altLang="en-US" sz="1200"/>
              <a:pPr/>
              <a:t>4</a:t>
            </a:fld>
            <a:endParaRPr lang="en-US" altLang="en-US" sz="1200" dirty="0"/>
          </a:p>
        </p:txBody>
      </p:sp>
      <p:sp>
        <p:nvSpPr>
          <p:cNvPr id="3482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76338" y="695325"/>
            <a:ext cx="4640262" cy="3479800"/>
          </a:xfrm>
          <a:solidFill>
            <a:srgbClr val="FFFFFF"/>
          </a:solidFill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406900"/>
            <a:ext cx="5127625" cy="41751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958" tIns="46479" rIns="92958" bIns="46479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600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Times" charset="0"/>
              </a:rPr>
              <a:t>Title of Presentation</a:t>
            </a:r>
          </a:p>
        </p:txBody>
      </p:sp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fld id="{24792D12-A261-1842-B53F-17C20532A4E8}" type="slidenum">
              <a:rPr lang="en-US" sz="1200">
                <a:latin typeface="Times" charset="0"/>
              </a:rPr>
              <a:pPr defTabSz="914400"/>
              <a:t>12</a:t>
            </a:fld>
            <a:endParaRPr lang="en-US" sz="1200" dirty="0">
              <a:latin typeface="Times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90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227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5016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Times" charset="0"/>
              </a:rPr>
              <a:t>Title of Presentation</a:t>
            </a:r>
          </a:p>
        </p:txBody>
      </p:sp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802ACB-5224-B94C-929C-2AB4A8907127}" type="slidenum">
              <a:rPr lang="en-US" sz="1200"/>
              <a:pPr eaLnBrk="1" hangingPunct="1"/>
              <a:t>27</a:t>
            </a:fld>
            <a:endParaRPr lang="en-US" sz="1200" dirty="0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988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 userDrawn="1"/>
        </p:nvGrpSpPr>
        <p:grpSpPr bwMode="auto">
          <a:xfrm>
            <a:off x="0" y="1828800"/>
            <a:ext cx="9144000" cy="1981200"/>
            <a:chOff x="0" y="0"/>
            <a:chExt cx="5760" cy="708"/>
          </a:xfrm>
        </p:grpSpPr>
        <p:sp>
          <p:nvSpPr>
            <p:cNvPr id="5" name="Rectangle 17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" name="Rectangle 18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7" name="Group 19"/>
          <p:cNvGrpSpPr>
            <a:grpSpLocks/>
          </p:cNvGrpSpPr>
          <p:nvPr userDrawn="1"/>
        </p:nvGrpSpPr>
        <p:grpSpPr bwMode="auto">
          <a:xfrm>
            <a:off x="0" y="3886200"/>
            <a:ext cx="9144000" cy="76200"/>
            <a:chOff x="0" y="0"/>
            <a:chExt cx="5760" cy="708"/>
          </a:xfrm>
        </p:grpSpPr>
        <p:sp>
          <p:nvSpPr>
            <p:cNvPr id="8" name="Rectangle 20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Rectangle 21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0" name="Group 22"/>
          <p:cNvGrpSpPr>
            <a:grpSpLocks/>
          </p:cNvGrpSpPr>
          <p:nvPr userDrawn="1"/>
        </p:nvGrpSpPr>
        <p:grpSpPr bwMode="auto">
          <a:xfrm>
            <a:off x="0" y="1676400"/>
            <a:ext cx="9144000" cy="76200"/>
            <a:chOff x="0" y="0"/>
            <a:chExt cx="5760" cy="708"/>
          </a:xfrm>
        </p:grpSpPr>
        <p:sp>
          <p:nvSpPr>
            <p:cNvPr id="11" name="Rectangle 23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Rectangle 24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295400" y="6019800"/>
            <a:ext cx="6477000" cy="609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/>
          <a:lstStyle/>
          <a:p>
            <a:endParaRPr lang="en-US" sz="2400" b="0" dirty="0">
              <a:latin typeface="Arial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290888" y="6511925"/>
            <a:ext cx="2974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Lawrence Livermore National Laboratory</a:t>
            </a:r>
          </a:p>
        </p:txBody>
      </p:sp>
      <p:sp>
        <p:nvSpPr>
          <p:cNvPr id="4393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149850"/>
            <a:ext cx="6553200" cy="796925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b="1">
                <a:solidFill>
                  <a:srgbClr val="124A9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393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27063" y="1892300"/>
            <a:ext cx="7772400" cy="1828800"/>
          </a:xfrm>
        </p:spPr>
        <p:txBody>
          <a:bodyPr anchor="ctr"/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390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6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52400"/>
            <a:ext cx="20193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59055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79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496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182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23554" y="1417109"/>
            <a:ext cx="6912083" cy="4748406"/>
          </a:xfrm>
          <a:prstGeom prst="rect">
            <a:avLst/>
          </a:prstGeom>
        </p:spPr>
        <p:txBody>
          <a:bodyPr/>
          <a:lstStyle>
            <a:lvl1pPr marL="154422" indent="-154422">
              <a:defRPr sz="1636" b="1" i="0">
                <a:latin typeface="Arial"/>
                <a:cs typeface="Arial"/>
              </a:defRPr>
            </a:lvl1pPr>
            <a:lvl2pPr marL="648399" indent="-282636">
              <a:spcBef>
                <a:spcPts val="273"/>
              </a:spcBef>
              <a:buFont typeface="Arial"/>
              <a:buChar char="—"/>
              <a:defRPr sz="1636" b="1" i="0">
                <a:latin typeface="Arial"/>
                <a:cs typeface="Arial"/>
              </a:defRPr>
            </a:lvl2pPr>
            <a:lvl3pPr marL="1064040">
              <a:buFont typeface="Lucida Grande"/>
              <a:buChar char="–"/>
              <a:defRPr sz="1636" b="1" i="0">
                <a:latin typeface="Arial"/>
                <a:cs typeface="Arial"/>
              </a:defRPr>
            </a:lvl3pPr>
            <a:lvl4pPr>
              <a:defRPr sz="1636" b="1" i="0">
                <a:latin typeface="Arial"/>
                <a:cs typeface="Arial"/>
              </a:defRPr>
            </a:lvl4pPr>
            <a:lvl5pPr>
              <a:buNone/>
              <a:defRPr sz="1636" b="1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30262" y="6670387"/>
            <a:ext cx="2895023" cy="98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Bernstein — Science on NIF TRC, January 8, 2013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41353" y="6673273"/>
            <a:ext cx="207818" cy="966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07DE53E-B80E-6142-BF1C-2F346E61A84A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203489" y="6671830"/>
            <a:ext cx="2134465" cy="98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2012-045806s2.ppt </a:t>
            </a:r>
          </a:p>
        </p:txBody>
      </p:sp>
    </p:spTree>
    <p:extLst>
      <p:ext uri="{BB962C8B-B14F-4D97-AF65-F5344CB8AC3E}">
        <p14:creationId xmlns:p14="http://schemas.microsoft.com/office/powerpoint/2010/main" val="1332275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o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496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182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30262" y="6670387"/>
            <a:ext cx="2895023" cy="98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Bernstein — Science on NIF TRC, January 8, 2013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41353" y="6673273"/>
            <a:ext cx="207818" cy="966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0F503-3A50-CC4E-A56D-1A542AF98C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>
          <a:xfrm>
            <a:off x="203489" y="6671830"/>
            <a:ext cx="2134465" cy="98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2012-045806s2.ppt </a:t>
            </a:r>
          </a:p>
        </p:txBody>
      </p:sp>
    </p:spTree>
    <p:extLst>
      <p:ext uri="{BB962C8B-B14F-4D97-AF65-F5344CB8AC3E}">
        <p14:creationId xmlns:p14="http://schemas.microsoft.com/office/powerpoint/2010/main" val="16078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9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369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9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04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1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32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40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126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77200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Line 7"/>
          <p:cNvSpPr>
            <a:spLocks noChangeShapeType="1"/>
          </p:cNvSpPr>
          <p:nvPr/>
        </p:nvSpPr>
        <p:spPr bwMode="auto">
          <a:xfrm flipV="1">
            <a:off x="1651000" y="6261100"/>
            <a:ext cx="5718175" cy="6350"/>
          </a:xfrm>
          <a:prstGeom prst="line">
            <a:avLst/>
          </a:prstGeom>
          <a:noFill/>
          <a:ln w="6350">
            <a:solidFill>
              <a:srgbClr val="00448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3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7950200" cy="8096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11"/>
          <p:cNvSpPr>
            <a:spLocks noChangeArrowheads="1"/>
          </p:cNvSpPr>
          <p:nvPr/>
        </p:nvSpPr>
        <p:spPr bwMode="auto">
          <a:xfrm>
            <a:off x="533400" y="6324600"/>
            <a:ext cx="3733800" cy="304800"/>
          </a:xfrm>
          <a:prstGeom prst="rect">
            <a:avLst/>
          </a:prstGeom>
          <a:noFill/>
          <a:ln>
            <a:noFill/>
          </a:ln>
          <a:effectLst>
            <a:outerShdw dist="6350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b"/>
          <a:lstStyle/>
          <a:p>
            <a:pPr eaLnBrk="1" hangingPunct="1"/>
            <a:endParaRPr lang="en-US" sz="2400" dirty="0">
              <a:solidFill>
                <a:srgbClr val="124A91"/>
              </a:solidFill>
              <a:latin typeface="Arial Narrow" charset="0"/>
            </a:endParaRPr>
          </a:p>
        </p:txBody>
      </p:sp>
      <p:sp>
        <p:nvSpPr>
          <p:cNvPr id="1033" name="Text Box 12"/>
          <p:cNvSpPr txBox="1">
            <a:spLocks noChangeArrowheads="1"/>
          </p:cNvSpPr>
          <p:nvPr/>
        </p:nvSpPr>
        <p:spPr bwMode="auto">
          <a:xfrm>
            <a:off x="533400" y="6248400"/>
            <a:ext cx="33528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0" dirty="0" smtClean="0">
              <a:solidFill>
                <a:srgbClr val="0039A6"/>
              </a:solidFill>
              <a:latin typeface="Impact" charset="0"/>
            </a:endParaRPr>
          </a:p>
        </p:txBody>
      </p:sp>
      <p:sp>
        <p:nvSpPr>
          <p:cNvPr id="1034" name="Text Box 13"/>
          <p:cNvSpPr txBox="1">
            <a:spLocks noChangeArrowheads="1"/>
          </p:cNvSpPr>
          <p:nvPr/>
        </p:nvSpPr>
        <p:spPr bwMode="auto">
          <a:xfrm>
            <a:off x="533400" y="6324600"/>
            <a:ext cx="35052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b="0" dirty="0" smtClean="0">
              <a:solidFill>
                <a:srgbClr val="0039A6"/>
              </a:solidFill>
              <a:latin typeface="Impact" charset="0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6832600" y="6272750"/>
            <a:ext cx="2311400" cy="585250"/>
            <a:chOff x="0" y="6272750"/>
            <a:chExt cx="2311400" cy="585250"/>
          </a:xfrm>
        </p:grpSpPr>
        <p:pic>
          <p:nvPicPr>
            <p:cNvPr id="13" name="Picture 12" descr="UCBerkeley-logo.jp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3179" y="6278025"/>
              <a:ext cx="588221" cy="579975"/>
            </a:xfrm>
            <a:prstGeom prst="rect">
              <a:avLst/>
            </a:prstGeom>
          </p:spPr>
        </p:pic>
        <p:pic>
          <p:nvPicPr>
            <p:cNvPr id="14" name="Picture 19" descr="lab_icon_no_box_blue_rgb"/>
            <p:cNvPicPr>
              <a:picLocks noChangeAspect="1" noChangeArrowheads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30" b="7029"/>
            <a:stretch/>
          </p:blipFill>
          <p:spPr bwMode="auto">
            <a:xfrm>
              <a:off x="0" y="6299200"/>
              <a:ext cx="577538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642" y="6272750"/>
              <a:ext cx="898944" cy="585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4"/>
          <p:cNvGrpSpPr>
            <a:grpSpLocks/>
          </p:cNvGrpSpPr>
          <p:nvPr userDrawn="1"/>
        </p:nvGrpSpPr>
        <p:grpSpPr bwMode="auto">
          <a:xfrm>
            <a:off x="-11141" y="990600"/>
            <a:ext cx="9142413" cy="152400"/>
            <a:chOff x="0" y="0"/>
            <a:chExt cx="5760" cy="708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5" r:id="rId12"/>
    <p:sldLayoutId id="2147483976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+mj-lt"/>
          <a:ea typeface="+mj-ea"/>
          <a:cs typeface="MS PGothic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MS PGothic" pitchFamily="34" charset="-128"/>
          <a:cs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MS PGothic" pitchFamily="34" charset="-128"/>
          <a:cs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MS PGothic" pitchFamily="34" charset="-128"/>
          <a:cs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MS PGothic" pitchFamily="34" charset="-128"/>
          <a:cs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MS PGothic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MS PGothic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MS PGothic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34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Symbol" charset="0"/>
        <a:buChar char=""/>
        <a:defRPr sz="2400">
          <a:solidFill>
            <a:schemeClr val="tx1"/>
          </a:solidFill>
          <a:latin typeface="+mn-lt"/>
          <a:ea typeface="+mn-ea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Symbol" charset="0"/>
        <a:buChar char=""/>
        <a:defRPr sz="2000">
          <a:solidFill>
            <a:schemeClr val="tx1"/>
          </a:solidFill>
          <a:latin typeface="+mn-lt"/>
          <a:ea typeface="+mn-ea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Geneva CE" charset="0"/>
        <a:buChar char="»"/>
        <a:defRPr sz="2000">
          <a:solidFill>
            <a:schemeClr val="tx1"/>
          </a:solidFill>
          <a:latin typeface="+mn-lt"/>
          <a:ea typeface="+mn-ea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24A91"/>
        </a:buClr>
        <a:buFont typeface="Geneva CE" pitchFamily="-65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24A91"/>
        </a:buClr>
        <a:buFont typeface="Geneva CE" pitchFamily="-65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24A91"/>
        </a:buClr>
        <a:buFont typeface="Geneva CE" pitchFamily="-65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24A91"/>
        </a:buClr>
        <a:buFont typeface="Geneva CE" pitchFamily="-65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17.emf"/><Relationship Id="rId8" Type="http://schemas.openxmlformats.org/officeDocument/2006/relationships/image" Target="../media/image2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.png"/><Relationship Id="rId5" Type="http://schemas.openxmlformats.org/officeDocument/2006/relationships/hyperlink" Target="http://bang.berkeley.edu/events/acs-nif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6" Type="http://schemas.openxmlformats.org/officeDocument/2006/relationships/oleObject" Target="../embeddings/oleObject6.bin"/><Relationship Id="rId7" Type="http://schemas.openxmlformats.org/officeDocument/2006/relationships/image" Target="../media/image40.emf"/><Relationship Id="rId8" Type="http://schemas.openxmlformats.org/officeDocument/2006/relationships/image" Target="../media/image44.e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4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45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4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6.png"/><Relationship Id="rId9" Type="http://schemas.openxmlformats.org/officeDocument/2006/relationships/oleObject" Target="../embeddings/oleObject3.bin"/><Relationship Id="rId10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1362" y="2130425"/>
            <a:ext cx="749935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imes New Roman"/>
                <a:ea typeface="MS PGothic" charset="0"/>
                <a:cs typeface="Times New Roman"/>
              </a:rPr>
              <a:t>Nuclear-Plasma Experiments using Lasers</a:t>
            </a:r>
            <a:endParaRPr lang="en-US" dirty="0">
              <a:latin typeface="Times New Roman"/>
              <a:ea typeface="MS PGothic" charset="0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227" y="5582161"/>
            <a:ext cx="565162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/>
                <a:cs typeface="Times New Roman"/>
              </a:rPr>
              <a:t>This work was performed under the auspices of the U.S. Department of Energy by Lawrence Livermore National Laboratory under contract DE-AC52-07NA27344 and Lawrence Berkeley National Laboratory under contract # DE-AC02-05CH11231.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82637" y="3903663"/>
            <a:ext cx="7416800" cy="14303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Wingdings" pitchFamily="2" charset="2"/>
              <a:buNone/>
              <a:defRPr sz="2400" b="1">
                <a:solidFill>
                  <a:srgbClr val="124A91"/>
                </a:solidFill>
                <a:latin typeface="+mn-lt"/>
                <a:ea typeface="+mn-ea"/>
                <a:cs typeface="MS PGothic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charset="0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charset="0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2000" dirty="0" smtClean="0">
                <a:solidFill>
                  <a:schemeClr val="tx1"/>
                </a:solidFill>
                <a:latin typeface="Times New Roman"/>
                <a:ea typeface="MS PGothic" charset="0"/>
                <a:cs typeface="Times New Roman"/>
              </a:rPr>
              <a:t>L.A. Bernstein 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BELLA-I workshop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2000" dirty="0" smtClean="0">
                <a:solidFill>
                  <a:schemeClr val="tx1"/>
                </a:solidFill>
                <a:latin typeface="Times New Roman"/>
                <a:ea typeface="MS PGothic" charset="0"/>
                <a:cs typeface="Times New Roman"/>
              </a:rPr>
              <a:t>Lawrence Berkeley National </a:t>
            </a:r>
            <a:r>
              <a:rPr lang="en-US" sz="2000" dirty="0" smtClean="0">
                <a:solidFill>
                  <a:schemeClr val="tx1"/>
                </a:solidFill>
                <a:latin typeface="Times New Roman"/>
                <a:ea typeface="MS PGothic" charset="0"/>
                <a:cs typeface="Times New Roman"/>
              </a:rPr>
              <a:t>Laboratory</a:t>
            </a:r>
            <a:endParaRPr lang="en-US" sz="2000" dirty="0" smtClean="0">
              <a:solidFill>
                <a:schemeClr val="tx1"/>
              </a:solidFill>
              <a:latin typeface="Times New Roman"/>
              <a:ea typeface="MS PGothic" charset="0"/>
              <a:cs typeface="Times New Roman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2000" dirty="0" smtClean="0">
                <a:solidFill>
                  <a:schemeClr val="tx1"/>
                </a:solidFill>
                <a:latin typeface="Times New Roman"/>
                <a:ea typeface="MS PGothic" charset="0"/>
                <a:cs typeface="Times New Roman"/>
              </a:rPr>
              <a:t>January 20-22, 2016</a:t>
            </a:r>
            <a:endParaRPr lang="en-US" sz="2000" dirty="0">
              <a:solidFill>
                <a:schemeClr val="tx1"/>
              </a:solidFill>
              <a:latin typeface="Times New Roman"/>
              <a:ea typeface="MS PGothic" charset="0"/>
              <a:cs typeface="Times New Roman"/>
            </a:endParaRPr>
          </a:p>
        </p:txBody>
      </p:sp>
      <p:pic>
        <p:nvPicPr>
          <p:cNvPr id="6" name="Picture 5" descr="UCBerkeley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437" y="0"/>
            <a:ext cx="1173563" cy="1157111"/>
          </a:xfrm>
          <a:prstGeom prst="rect">
            <a:avLst/>
          </a:prstGeom>
        </p:spPr>
      </p:pic>
      <p:pic>
        <p:nvPicPr>
          <p:cNvPr id="7" name="Picture 19" descr="lab_icon_no_box_blue_r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30" b="7029"/>
          <a:stretch/>
        </p:blipFill>
        <p:spPr bwMode="auto">
          <a:xfrm>
            <a:off x="0" y="0"/>
            <a:ext cx="1195913" cy="115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0313" y="139700"/>
            <a:ext cx="1861448" cy="121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762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4772" y="56445"/>
            <a:ext cx="8414456" cy="91020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The 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branching ratio for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the 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4.91 </a:t>
            </a:r>
            <a:r>
              <a:rPr lang="en-US" dirty="0">
                <a:solidFill>
                  <a:schemeClr val="tx1"/>
                </a:solidFill>
                <a:latin typeface="Times New Roman"/>
                <a:cs typeface="Times New Roman"/>
              </a:rPr>
              <a:t>keV 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transition is </a:t>
            </a:r>
            <a:r>
              <a:rPr lang="en-US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very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small due to its 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low energy relative to the competing 267.97 line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04421" y="4859015"/>
            <a:ext cx="6233739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How many photons (NRF) or electrons (NEEC) do we have in this energy window?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68" y="1938246"/>
            <a:ext cx="3746500" cy="281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027854" y="4381218"/>
            <a:ext cx="1764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½</a:t>
            </a:r>
            <a:r>
              <a:rPr lang="en-US" dirty="0" smtClean="0"/>
              <a:t>=4000 years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531030" y="1863570"/>
            <a:ext cx="716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(17/2)</a:t>
            </a:r>
            <a:r>
              <a:rPr lang="en-US" baseline="30000" dirty="0" smtClean="0">
                <a:solidFill>
                  <a:srgbClr val="0432FF"/>
                </a:solidFill>
              </a:rPr>
              <a:t>+</a:t>
            </a:r>
            <a:endParaRPr lang="en-US" baseline="-25000" dirty="0">
              <a:solidFill>
                <a:srgbClr val="0432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625518" y="2918178"/>
            <a:ext cx="2066544" cy="9144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 flipH="1">
            <a:off x="2768262" y="2290290"/>
            <a:ext cx="17647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2429.80 keV</a:t>
            </a:r>
            <a:endParaRPr lang="en-US" baseline="-25000" dirty="0">
              <a:solidFill>
                <a:srgbClr val="0432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2759118" y="2573754"/>
            <a:ext cx="1764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baseline="-25000" dirty="0" smtClean="0">
                <a:solidFill>
                  <a:srgbClr val="FF0000"/>
                </a:solidFill>
              </a:rPr>
              <a:t>½</a:t>
            </a:r>
            <a:r>
              <a:rPr lang="en-US" dirty="0" smtClean="0">
                <a:solidFill>
                  <a:srgbClr val="FF0000"/>
                </a:solidFill>
              </a:rPr>
              <a:t>=6.85 hours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782247" y="1832297"/>
            <a:ext cx="867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3.53 ns</a:t>
            </a:r>
            <a:endParaRPr lang="en-US" baseline="-25000" dirty="0">
              <a:solidFill>
                <a:srgbClr val="0432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19200" y="1591733"/>
            <a:ext cx="481222" cy="1314088"/>
            <a:chOff x="1219200" y="1591733"/>
            <a:chExt cx="481222" cy="1314088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>
              <a:off x="1451691" y="2222081"/>
              <a:ext cx="1" cy="68374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1219200" y="1591733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endParaRPr lang="en-US" sz="32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094089" y="1631244"/>
            <a:ext cx="458780" cy="1845734"/>
            <a:chOff x="2094089" y="1631244"/>
            <a:chExt cx="458780" cy="1845734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 flipH="1">
              <a:off x="2314222" y="2227725"/>
              <a:ext cx="1069" cy="1249253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0432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2094089" y="1631244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</a:t>
              </a: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961140"/>
              </p:ext>
            </p:extLst>
          </p:nvPr>
        </p:nvGraphicFramePr>
        <p:xfrm>
          <a:off x="4297680" y="1844040"/>
          <a:ext cx="474472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840"/>
                <a:gridCol w="11988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Quantity</a:t>
                      </a:r>
                      <a:r>
                        <a:rPr lang="en-US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(source)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Value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 Branching</a:t>
                      </a:r>
                      <a:r>
                        <a:rPr lang="en-US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Ratio (ENSDF)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0%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 Branching</a:t>
                      </a:r>
                      <a:r>
                        <a:rPr lang="en-US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Ratio (ENSDF)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100%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E2 Conversion coef. ratio (BRICC)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4.1 x 10</a:t>
                      </a:r>
                      <a:r>
                        <a:rPr lang="en-US" baseline="30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E2</a:t>
                      </a:r>
                      <a:r>
                        <a:rPr lang="en-US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intensity ratio (4.92</a:t>
                      </a:r>
                      <a:r>
                        <a:rPr lang="en-US" baseline="30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  <a:r>
                        <a:rPr lang="en-US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/268</a:t>
                      </a:r>
                      <a:r>
                        <a:rPr lang="en-US" baseline="30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  <a:r>
                        <a:rPr lang="en-US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2.1</a:t>
                      </a:r>
                      <a:r>
                        <a:rPr lang="en-US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x 10</a:t>
                      </a:r>
                      <a:r>
                        <a:rPr lang="en-US" baseline="300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-9</a:t>
                      </a:r>
                      <a:endParaRPr lang="en-US" baseline="0" dirty="0" smtClean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Predicted</a:t>
                      </a:r>
                      <a:r>
                        <a:rPr lang="en-US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“partial lifetime”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4.1 µs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Predicted width</a:t>
                      </a:r>
                      <a:endParaRPr lang="en-US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0.24 neV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 bwMode="auto">
          <a:xfrm>
            <a:off x="4175760" y="2966720"/>
            <a:ext cx="4968240" cy="15138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MS PGothic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04421" y="5732775"/>
            <a:ext cx="6233739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…and for how long?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298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0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49"/>
          <p:cNvSpPr txBox="1">
            <a:spLocks noChangeArrowheads="1"/>
          </p:cNvSpPr>
          <p:nvPr/>
        </p:nvSpPr>
        <p:spPr bwMode="auto">
          <a:xfrm>
            <a:off x="436592" y="174221"/>
            <a:ext cx="8227348" cy="70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182" dirty="0" smtClean="0">
                <a:latin typeface="Times New Roman" charset="0"/>
                <a:cs typeface="Times New Roman" charset="0"/>
              </a:rPr>
              <a:t>An alternate approach would be to use the high </a:t>
            </a:r>
            <a:r>
              <a:rPr lang="en-US" sz="2182" i="1" u="sng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 </a:t>
            </a:r>
            <a:r>
              <a:rPr lang="en-US" sz="2182" i="1" u="sng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flux </a:t>
            </a:r>
            <a:r>
              <a:rPr lang="en-US" sz="2182" dirty="0">
                <a:latin typeface="Times New Roman" charset="0"/>
                <a:cs typeface="Times New Roman" charset="0"/>
              </a:rPr>
              <a:t>in an ICF capsule </a:t>
            </a:r>
            <a:r>
              <a:rPr lang="en-US" sz="2182" dirty="0" smtClean="0">
                <a:latin typeface="Times New Roman" charset="0"/>
                <a:cs typeface="Times New Roman" charset="0"/>
              </a:rPr>
              <a:t>to </a:t>
            </a:r>
            <a:r>
              <a:rPr lang="en-US" sz="2182" dirty="0">
                <a:latin typeface="Times New Roman" charset="0"/>
                <a:cs typeface="Times New Roman" charset="0"/>
              </a:rPr>
              <a:t>explore NPIs on </a:t>
            </a:r>
            <a:r>
              <a:rPr lang="en-US" sz="2182" i="1" u="sng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very</a:t>
            </a:r>
            <a:r>
              <a:rPr lang="en-US" sz="2182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182" dirty="0">
                <a:latin typeface="Times New Roman" charset="0"/>
                <a:cs typeface="Times New Roman" charset="0"/>
              </a:rPr>
              <a:t>short-lived nuclear states in a HEDP</a:t>
            </a:r>
          </a:p>
        </p:txBody>
      </p:sp>
      <p:sp>
        <p:nvSpPr>
          <p:cNvPr id="30722" name="Oval 22"/>
          <p:cNvSpPr>
            <a:spLocks noChangeArrowheads="1"/>
          </p:cNvSpPr>
          <p:nvPr/>
        </p:nvSpPr>
        <p:spPr bwMode="auto">
          <a:xfrm>
            <a:off x="4703330" y="1495136"/>
            <a:ext cx="2244147" cy="2037773"/>
          </a:xfrm>
          <a:prstGeom prst="ellipse">
            <a:avLst/>
          </a:prstGeom>
          <a:solidFill>
            <a:srgbClr val="6FCEF8">
              <a:alpha val="6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3103" tIns="41551" rIns="83103" bIns="41551" anchor="ctr"/>
          <a:lstStyle/>
          <a:p>
            <a:endParaRPr lang="en-US" sz="1273" dirty="0"/>
          </a:p>
        </p:txBody>
      </p:sp>
      <p:sp>
        <p:nvSpPr>
          <p:cNvPr id="30723" name="Oval 23"/>
          <p:cNvSpPr>
            <a:spLocks noChangeArrowheads="1"/>
          </p:cNvSpPr>
          <p:nvPr/>
        </p:nvSpPr>
        <p:spPr bwMode="auto">
          <a:xfrm>
            <a:off x="6195580" y="1532660"/>
            <a:ext cx="2244147" cy="2053648"/>
          </a:xfrm>
          <a:prstGeom prst="ellipse">
            <a:avLst/>
          </a:prstGeom>
          <a:solidFill>
            <a:srgbClr val="F99FC8">
              <a:alpha val="41176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3103" tIns="41551" rIns="83103" bIns="41551" anchor="ctr"/>
          <a:lstStyle/>
          <a:p>
            <a:endParaRPr lang="en-US" sz="1273" dirty="0"/>
          </a:p>
        </p:txBody>
      </p:sp>
      <p:sp>
        <p:nvSpPr>
          <p:cNvPr id="30724" name="Rectangle 24"/>
          <p:cNvSpPr>
            <a:spLocks noChangeArrowheads="1"/>
          </p:cNvSpPr>
          <p:nvPr/>
        </p:nvSpPr>
        <p:spPr bwMode="auto">
          <a:xfrm>
            <a:off x="6873875" y="1825625"/>
            <a:ext cx="1570182" cy="52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559" tIns="37280" rIns="74559" bIns="37280">
            <a:spAutoFit/>
          </a:bodyPr>
          <a:lstStyle/>
          <a:p>
            <a:pPr algn="ctr"/>
            <a:r>
              <a:rPr lang="en-US" sz="1455" dirty="0"/>
              <a:t>Hot </a:t>
            </a:r>
          </a:p>
          <a:p>
            <a:pPr algn="ctr"/>
            <a:r>
              <a:rPr lang="en-US" sz="1455" i="1" dirty="0"/>
              <a:t>kT</a:t>
            </a:r>
            <a:r>
              <a:rPr lang="en-US" sz="1455" dirty="0"/>
              <a:t>=1-100 keV</a:t>
            </a:r>
            <a:r>
              <a:rPr lang="en-US" sz="1273" dirty="0"/>
              <a:t> </a:t>
            </a:r>
          </a:p>
        </p:txBody>
      </p:sp>
      <p:sp>
        <p:nvSpPr>
          <p:cNvPr id="30725" name="Rectangle 25"/>
          <p:cNvSpPr>
            <a:spLocks noChangeArrowheads="1"/>
          </p:cNvSpPr>
          <p:nvPr/>
        </p:nvSpPr>
        <p:spPr bwMode="auto">
          <a:xfrm>
            <a:off x="4671580" y="1877580"/>
            <a:ext cx="1625023" cy="52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559" tIns="37280" rIns="74559" bIns="37280">
            <a:spAutoFit/>
          </a:bodyPr>
          <a:lstStyle/>
          <a:p>
            <a:pPr algn="ctr"/>
            <a:r>
              <a:rPr lang="en-US" sz="1455" dirty="0"/>
              <a:t>Dense</a:t>
            </a:r>
          </a:p>
          <a:p>
            <a:pPr algn="ctr"/>
            <a:r>
              <a:rPr lang="en-US" sz="1455" dirty="0"/>
              <a:t> 1-1000 g/cm</a:t>
            </a:r>
            <a:r>
              <a:rPr lang="en-US" sz="1455" baseline="30000" dirty="0"/>
              <a:t>3</a:t>
            </a:r>
          </a:p>
        </p:txBody>
      </p:sp>
      <p:sp>
        <p:nvSpPr>
          <p:cNvPr id="30726" name="Oval 26"/>
          <p:cNvSpPr>
            <a:spLocks noChangeArrowheads="1"/>
          </p:cNvSpPr>
          <p:nvPr/>
        </p:nvSpPr>
        <p:spPr bwMode="auto">
          <a:xfrm>
            <a:off x="5489864" y="2895023"/>
            <a:ext cx="2242705" cy="2033444"/>
          </a:xfrm>
          <a:prstGeom prst="ellipse">
            <a:avLst/>
          </a:prstGeom>
          <a:solidFill>
            <a:srgbClr val="FFFF00">
              <a:alpha val="3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2" tIns="45711" rIns="91422" bIns="45711" anchor="ctr"/>
          <a:lstStyle/>
          <a:p>
            <a:endParaRPr lang="en-US" sz="1273" dirty="0"/>
          </a:p>
        </p:txBody>
      </p:sp>
      <p:sp>
        <p:nvSpPr>
          <p:cNvPr id="30727" name="AutoShape 27"/>
          <p:cNvSpPr>
            <a:spLocks noChangeArrowheads="1"/>
          </p:cNvSpPr>
          <p:nvPr/>
        </p:nvSpPr>
        <p:spPr bwMode="auto">
          <a:xfrm>
            <a:off x="5344103" y="2287444"/>
            <a:ext cx="2576079" cy="1607705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4559" tIns="37280" rIns="74559" bIns="37280" anchor="ctr"/>
          <a:lstStyle/>
          <a:p>
            <a:pPr algn="ctr"/>
            <a:r>
              <a:rPr lang="en-US" sz="1636" i="1" dirty="0"/>
              <a:t>Reactions on</a:t>
            </a:r>
          </a:p>
          <a:p>
            <a:pPr algn="ctr"/>
            <a:r>
              <a:rPr lang="en-US" sz="1636" i="1" dirty="0"/>
              <a:t>excited nuclear</a:t>
            </a:r>
          </a:p>
          <a:p>
            <a:pPr algn="ctr"/>
            <a:r>
              <a:rPr lang="en-US" sz="1636" i="1" dirty="0"/>
              <a:t>states</a:t>
            </a:r>
          </a:p>
        </p:txBody>
      </p:sp>
      <p:sp>
        <p:nvSpPr>
          <p:cNvPr id="30728" name="TextBox 60"/>
          <p:cNvSpPr txBox="1">
            <a:spLocks noChangeArrowheads="1"/>
          </p:cNvSpPr>
          <p:nvPr/>
        </p:nvSpPr>
        <p:spPr bwMode="auto">
          <a:xfrm>
            <a:off x="4726421" y="6479886"/>
            <a:ext cx="184731" cy="3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18" dirty="0"/>
          </a:p>
        </p:txBody>
      </p:sp>
      <p:sp>
        <p:nvSpPr>
          <p:cNvPr id="30729" name="Rectangle 4"/>
          <p:cNvSpPr>
            <a:spLocks noChangeArrowheads="1"/>
          </p:cNvSpPr>
          <p:nvPr/>
        </p:nvSpPr>
        <p:spPr bwMode="auto">
          <a:xfrm>
            <a:off x="737467" y="1376795"/>
            <a:ext cx="3831647" cy="313026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34965" tIns="17482" rIns="34965" bIns="17482" anchor="ctr"/>
          <a:lstStyle/>
          <a:p>
            <a:pPr algn="ctr"/>
            <a:endParaRPr lang="en-US" sz="1455" dirty="0"/>
          </a:p>
        </p:txBody>
      </p:sp>
      <p:sp>
        <p:nvSpPr>
          <p:cNvPr id="30730" name="Rectangle 5"/>
          <p:cNvSpPr>
            <a:spLocks noChangeArrowheads="1"/>
          </p:cNvSpPr>
          <p:nvPr/>
        </p:nvSpPr>
        <p:spPr bwMode="auto">
          <a:xfrm>
            <a:off x="1519671" y="1619250"/>
            <a:ext cx="2869045" cy="250103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34965" tIns="17482" rIns="34965" bIns="17482" anchor="ctr"/>
          <a:lstStyle/>
          <a:p>
            <a:endParaRPr lang="en-US" sz="1273" dirty="0"/>
          </a:p>
        </p:txBody>
      </p:sp>
      <p:sp>
        <p:nvSpPr>
          <p:cNvPr id="30731" name="Text Box 6"/>
          <p:cNvSpPr txBox="1">
            <a:spLocks noChangeArrowheads="1"/>
          </p:cNvSpPr>
          <p:nvPr/>
        </p:nvSpPr>
        <p:spPr bwMode="auto">
          <a:xfrm>
            <a:off x="1076614" y="1587501"/>
            <a:ext cx="450273" cy="29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4965" tIns="17482" rIns="34965" bIns="17482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18" dirty="0"/>
              <a:t>10</a:t>
            </a:r>
            <a:r>
              <a:rPr lang="en-US" sz="1818" baseline="30000" dirty="0"/>
              <a:t>40</a:t>
            </a:r>
            <a:endParaRPr lang="en-US" sz="1818" dirty="0"/>
          </a:p>
        </p:txBody>
      </p:sp>
      <p:sp>
        <p:nvSpPr>
          <p:cNvPr id="30732" name="Text Box 7"/>
          <p:cNvSpPr txBox="1">
            <a:spLocks noChangeArrowheads="1"/>
          </p:cNvSpPr>
          <p:nvPr/>
        </p:nvSpPr>
        <p:spPr bwMode="auto">
          <a:xfrm>
            <a:off x="1057853" y="2768023"/>
            <a:ext cx="451715" cy="29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4965" tIns="17482" rIns="34965" bIns="17482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18" dirty="0"/>
              <a:t>10</a:t>
            </a:r>
            <a:r>
              <a:rPr lang="en-US" sz="1818" baseline="30000" dirty="0"/>
              <a:t>20</a:t>
            </a:r>
            <a:endParaRPr lang="en-US" sz="1818" dirty="0"/>
          </a:p>
        </p:txBody>
      </p:sp>
      <p:sp>
        <p:nvSpPr>
          <p:cNvPr id="30733" name="Text Box 8"/>
          <p:cNvSpPr txBox="1">
            <a:spLocks noChangeArrowheads="1"/>
          </p:cNvSpPr>
          <p:nvPr/>
        </p:nvSpPr>
        <p:spPr bwMode="auto">
          <a:xfrm>
            <a:off x="1108364" y="3915353"/>
            <a:ext cx="389659" cy="29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4965" tIns="17482" rIns="34965" bIns="17482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18" dirty="0"/>
              <a:t>10</a:t>
            </a:r>
            <a:r>
              <a:rPr lang="en-US" sz="1818" baseline="30000" dirty="0"/>
              <a:t>0</a:t>
            </a:r>
            <a:endParaRPr lang="en-US" sz="1818" dirty="0"/>
          </a:p>
        </p:txBody>
      </p:sp>
      <p:sp>
        <p:nvSpPr>
          <p:cNvPr id="30734" name="Text Box 19"/>
          <p:cNvSpPr txBox="1">
            <a:spLocks noChangeArrowheads="1"/>
          </p:cNvSpPr>
          <p:nvPr/>
        </p:nvSpPr>
        <p:spPr bwMode="auto">
          <a:xfrm rot="-5400000">
            <a:off x="122671" y="2726171"/>
            <a:ext cx="1613477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4965" tIns="17482" rIns="34965" bIns="17482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55" dirty="0"/>
              <a:t>Flux (/s/cm</a:t>
            </a:r>
            <a:r>
              <a:rPr lang="en-US" sz="1455" baseline="30000" dirty="0"/>
              <a:t>2</a:t>
            </a:r>
            <a:r>
              <a:rPr lang="en-US" sz="1455" dirty="0"/>
              <a:t>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97608" y="1825626"/>
            <a:ext cx="1221914" cy="1069730"/>
            <a:chOff x="2632356" y="2008230"/>
            <a:chExt cx="1344210" cy="1176855"/>
          </a:xfrm>
        </p:grpSpPr>
        <p:sp>
          <p:nvSpPr>
            <p:cNvPr id="30768" name="Text Box 18"/>
            <p:cNvSpPr txBox="1">
              <a:spLocks noChangeArrowheads="1"/>
            </p:cNvSpPr>
            <p:nvPr/>
          </p:nvSpPr>
          <p:spPr bwMode="auto">
            <a:xfrm>
              <a:off x="3280833" y="2008230"/>
              <a:ext cx="695733" cy="534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4965" tIns="17482" rIns="34965" bIns="17482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82" dirty="0"/>
                <a:t>10</a:t>
              </a:r>
              <a:r>
                <a:rPr lang="en-US" sz="1182" baseline="30000" dirty="0"/>
                <a:t>27-33</a:t>
              </a:r>
              <a:r>
                <a:rPr lang="en-US" sz="2273" dirty="0"/>
                <a:t>{</a:t>
              </a:r>
              <a:endParaRPr lang="en-US" sz="1182" dirty="0"/>
            </a:p>
          </p:txBody>
        </p:sp>
        <p:sp>
          <p:nvSpPr>
            <p:cNvPr id="30769" name="Text Box 18"/>
            <p:cNvSpPr txBox="1">
              <a:spLocks noChangeArrowheads="1"/>
            </p:cNvSpPr>
            <p:nvPr/>
          </p:nvSpPr>
          <p:spPr bwMode="auto">
            <a:xfrm>
              <a:off x="2632356" y="2650906"/>
              <a:ext cx="695733" cy="534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4965" tIns="17482" rIns="34965" bIns="17482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82" dirty="0"/>
                <a:t>10</a:t>
              </a:r>
              <a:r>
                <a:rPr lang="en-US" sz="1182" baseline="30000" dirty="0"/>
                <a:t>22-24</a:t>
              </a:r>
              <a:r>
                <a:rPr lang="en-US" sz="1182" dirty="0"/>
                <a:t>{</a:t>
              </a:r>
              <a:endParaRPr lang="en-US" sz="727" dirty="0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60148" y="1993035"/>
            <a:ext cx="1003011" cy="2147454"/>
            <a:chOff x="3251734" y="2193027"/>
            <a:chExt cx="1103010" cy="2361445"/>
          </a:xfrm>
        </p:grpSpPr>
        <p:sp>
          <p:nvSpPr>
            <p:cNvPr id="30755" name="Rectangle 17"/>
            <p:cNvSpPr>
              <a:spLocks noChangeArrowheads="1"/>
            </p:cNvSpPr>
            <p:nvPr/>
          </p:nvSpPr>
          <p:spPr bwMode="auto">
            <a:xfrm>
              <a:off x="3251734" y="2854842"/>
              <a:ext cx="379622" cy="12051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4965" tIns="17482" rIns="34965" bIns="17482" anchor="ctr"/>
            <a:lstStyle/>
            <a:p>
              <a:endParaRPr lang="en-US" sz="1273" dirty="0"/>
            </a:p>
          </p:txBody>
        </p:sp>
        <p:grpSp>
          <p:nvGrpSpPr>
            <p:cNvPr id="30756" name="Group 5"/>
            <p:cNvGrpSpPr>
              <a:grpSpLocks/>
            </p:cNvGrpSpPr>
            <p:nvPr/>
          </p:nvGrpSpPr>
          <p:grpSpPr bwMode="auto">
            <a:xfrm>
              <a:off x="3251734" y="2193027"/>
              <a:ext cx="1103010" cy="2361445"/>
              <a:chOff x="3251734" y="2193027"/>
              <a:chExt cx="1103010" cy="2361445"/>
            </a:xfrm>
          </p:grpSpPr>
          <p:sp>
            <p:nvSpPr>
              <p:cNvPr id="30757" name="Rectangle 16"/>
              <p:cNvSpPr>
                <a:spLocks noChangeArrowheads="1"/>
              </p:cNvSpPr>
              <p:nvPr/>
            </p:nvSpPr>
            <p:spPr bwMode="auto">
              <a:xfrm>
                <a:off x="3251734" y="2971800"/>
                <a:ext cx="381066" cy="156426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4965" tIns="17482" rIns="34965" bIns="17482" anchor="ctr"/>
              <a:lstStyle/>
              <a:p>
                <a:endParaRPr lang="en-US" sz="1273" dirty="0"/>
              </a:p>
            </p:txBody>
          </p:sp>
          <p:sp>
            <p:nvSpPr>
              <p:cNvPr id="30758" name="Rectangle 16"/>
              <p:cNvSpPr>
                <a:spLocks noChangeArrowheads="1"/>
              </p:cNvSpPr>
              <p:nvPr/>
            </p:nvSpPr>
            <p:spPr bwMode="auto">
              <a:xfrm>
                <a:off x="3973679" y="2475997"/>
                <a:ext cx="381065" cy="2057310"/>
              </a:xfrm>
              <a:prstGeom prst="rect">
                <a:avLst/>
              </a:prstGeom>
              <a:solidFill>
                <a:srgbClr val="62A7C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34965" tIns="17482" rIns="34965" bIns="17482" anchor="ctr"/>
              <a:lstStyle/>
              <a:p>
                <a:r>
                  <a:rPr lang="en-US" sz="1636" dirty="0"/>
                  <a:t>       Capsule</a:t>
                </a:r>
              </a:p>
            </p:txBody>
          </p:sp>
          <p:sp>
            <p:nvSpPr>
              <p:cNvPr id="30759" name="Rectangle 17"/>
              <p:cNvSpPr>
                <a:spLocks noChangeArrowheads="1"/>
              </p:cNvSpPr>
              <p:nvPr/>
            </p:nvSpPr>
            <p:spPr bwMode="auto">
              <a:xfrm>
                <a:off x="3973679" y="2193027"/>
                <a:ext cx="379622" cy="287302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62A7C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4965" tIns="17482" rIns="34965" bIns="17482" anchor="ctr"/>
              <a:lstStyle/>
              <a:p>
                <a:endParaRPr lang="en-US" sz="1273" dirty="0"/>
              </a:p>
            </p:txBody>
          </p:sp>
          <p:sp>
            <p:nvSpPr>
              <p:cNvPr id="30760" name="TextBox 75"/>
              <p:cNvSpPr txBox="1">
                <a:spLocks noChangeArrowheads="1"/>
              </p:cNvSpPr>
              <p:nvPr/>
            </p:nvSpPr>
            <p:spPr bwMode="auto">
              <a:xfrm rot="5400000">
                <a:off x="2829770" y="3700951"/>
                <a:ext cx="1328671" cy="378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36" dirty="0">
                    <a:solidFill>
                      <a:schemeClr val="bg1"/>
                    </a:solidFill>
                    <a:cs typeface="Arial" charset="0"/>
                  </a:rPr>
                  <a:t>Hohlraum</a:t>
                </a:r>
              </a:p>
            </p:txBody>
          </p:sp>
        </p:grpSp>
      </p:grp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1483303" y="4162425"/>
            <a:ext cx="2802659" cy="32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4965" tIns="17482" rIns="34965" bIns="17482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 Hohlraum   Capsule             Capsule   Hohlraum</a:t>
            </a:r>
          </a:p>
          <a:p>
            <a:pPr eaLnBrk="1" hangingPunct="1"/>
            <a:r>
              <a:rPr lang="en-US" sz="1000" dirty="0"/>
              <a:t>           </a:t>
            </a:r>
            <a:r>
              <a:rPr lang="en-US" sz="1364" dirty="0"/>
              <a:t>Plasma 		  Neutrons</a:t>
            </a:r>
            <a:endParaRPr lang="en-US" sz="1000" dirty="0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788680" y="1895764"/>
            <a:ext cx="1004455" cy="2216727"/>
            <a:chOff x="3262479" y="2075184"/>
            <a:chExt cx="1104965" cy="2437807"/>
          </a:xfrm>
        </p:grpSpPr>
        <p:sp>
          <p:nvSpPr>
            <p:cNvPr id="30753" name="Rectangle 16"/>
            <p:cNvSpPr>
              <a:spLocks noChangeArrowheads="1"/>
            </p:cNvSpPr>
            <p:nvPr/>
          </p:nvSpPr>
          <p:spPr bwMode="auto">
            <a:xfrm>
              <a:off x="3262479" y="2075184"/>
              <a:ext cx="381065" cy="2437807"/>
            </a:xfrm>
            <a:prstGeom prst="rect">
              <a:avLst/>
            </a:prstGeom>
            <a:solidFill>
              <a:srgbClr val="6FD7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34965" tIns="17482" rIns="34965" bIns="17482" anchor="ctr"/>
            <a:lstStyle/>
            <a:p>
              <a:r>
                <a:rPr lang="en-US" sz="1273" dirty="0"/>
                <a:t>     </a:t>
              </a:r>
              <a:r>
                <a:rPr lang="en-US" sz="1636" dirty="0"/>
                <a:t>Capsule electrons</a:t>
              </a:r>
            </a:p>
          </p:txBody>
        </p:sp>
        <p:sp>
          <p:nvSpPr>
            <p:cNvPr id="30754" name="Rectangle 16"/>
            <p:cNvSpPr>
              <a:spLocks noChangeArrowheads="1"/>
            </p:cNvSpPr>
            <p:nvPr/>
          </p:nvSpPr>
          <p:spPr bwMode="auto">
            <a:xfrm>
              <a:off x="3986379" y="2298700"/>
              <a:ext cx="381065" cy="2209207"/>
            </a:xfrm>
            <a:prstGeom prst="rect">
              <a:avLst/>
            </a:prstGeom>
            <a:solidFill>
              <a:srgbClr val="6FD7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34965" tIns="17482" rIns="34965" bIns="17482" anchor="ctr"/>
            <a:lstStyle/>
            <a:p>
              <a:r>
                <a:rPr lang="en-US" sz="1636" dirty="0"/>
                <a:t>Hohlraum electrons</a:t>
              </a:r>
            </a:p>
          </p:txBody>
        </p:sp>
      </p:grp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1021026" y="5133341"/>
            <a:ext cx="7216250" cy="363678"/>
          </a:xfrm>
          <a:prstGeom prst="rect">
            <a:avLst/>
          </a:prstGeom>
          <a:solidFill>
            <a:srgbClr val="FFFBC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83111" tIns="41555" rIns="83111" bIns="41555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45"/>
              </a:spcBef>
            </a:pPr>
            <a:r>
              <a:rPr lang="en-US" sz="1818" i="1" dirty="0">
                <a:cs typeface="Times New Roman" charset="0"/>
              </a:rPr>
              <a:t>Excite a target nucleus with the plasma then hit it with neutrons</a:t>
            </a:r>
          </a:p>
        </p:txBody>
      </p:sp>
      <p:grpSp>
        <p:nvGrpSpPr>
          <p:cNvPr id="30746" name="Group 10"/>
          <p:cNvGrpSpPr>
            <a:grpSpLocks/>
          </p:cNvGrpSpPr>
          <p:nvPr/>
        </p:nvGrpSpPr>
        <p:grpSpPr bwMode="auto">
          <a:xfrm>
            <a:off x="5217105" y="1031875"/>
            <a:ext cx="2865785" cy="3515282"/>
            <a:chOff x="5777353" y="1096047"/>
            <a:chExt cx="3151910" cy="3867727"/>
          </a:xfrm>
        </p:grpSpPr>
        <p:grpSp>
          <p:nvGrpSpPr>
            <p:cNvPr id="30747" name="Group 6"/>
            <p:cNvGrpSpPr>
              <a:grpSpLocks/>
            </p:cNvGrpSpPr>
            <p:nvPr/>
          </p:nvGrpSpPr>
          <p:grpSpPr bwMode="auto">
            <a:xfrm>
              <a:off x="6206066" y="4146356"/>
              <a:ext cx="2231392" cy="817418"/>
              <a:chOff x="6240463" y="4078094"/>
              <a:chExt cx="2231392" cy="817418"/>
            </a:xfrm>
          </p:grpSpPr>
          <p:sp>
            <p:nvSpPr>
              <p:cNvPr id="30749" name="Text Box 29"/>
              <p:cNvSpPr txBox="1">
                <a:spLocks noChangeArrowheads="1"/>
              </p:cNvSpPr>
              <p:nvPr/>
            </p:nvSpPr>
            <p:spPr bwMode="auto">
              <a:xfrm>
                <a:off x="6240463" y="4311650"/>
                <a:ext cx="2178050" cy="583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042" tIns="41021" rIns="82042" bIns="41021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55" dirty="0"/>
                  <a:t>≈10</a:t>
                </a:r>
                <a:r>
                  <a:rPr lang="en-US" sz="1455" baseline="30000" dirty="0"/>
                  <a:t>27-33</a:t>
                </a:r>
                <a:r>
                  <a:rPr lang="en-US" sz="1455" dirty="0"/>
                  <a:t> cm</a:t>
                </a:r>
                <a:r>
                  <a:rPr lang="en-US" sz="1455" baseline="30000" dirty="0"/>
                  <a:t>-2</a:t>
                </a:r>
                <a:r>
                  <a:rPr lang="en-US" sz="1455" dirty="0"/>
                  <a:t> s</a:t>
                </a:r>
                <a:r>
                  <a:rPr lang="en-US" sz="1455" baseline="30000" dirty="0"/>
                  <a:t>-1</a:t>
                </a:r>
              </a:p>
              <a:p>
                <a:pPr algn="ctr" eaLnBrk="1" hangingPunct="1"/>
                <a:r>
                  <a:rPr lang="en-US" sz="1455" dirty="0"/>
                  <a:t>(fluence=10</a:t>
                </a:r>
                <a:r>
                  <a:rPr lang="en-US" sz="1455" baseline="30000" dirty="0"/>
                  <a:t>17-22</a:t>
                </a:r>
                <a:r>
                  <a:rPr lang="en-US" sz="1455" dirty="0"/>
                  <a:t>cm</a:t>
                </a:r>
                <a:r>
                  <a:rPr lang="en-US" sz="1455" baseline="30000" dirty="0"/>
                  <a:t>-2</a:t>
                </a:r>
                <a:r>
                  <a:rPr lang="en-US" sz="1455" dirty="0"/>
                  <a:t>)</a:t>
                </a:r>
              </a:p>
            </p:txBody>
          </p:sp>
          <p:sp>
            <p:nvSpPr>
              <p:cNvPr id="30750" name="Text Box 28"/>
              <p:cNvSpPr txBox="1">
                <a:spLocks noChangeArrowheads="1"/>
              </p:cNvSpPr>
              <p:nvPr/>
            </p:nvSpPr>
            <p:spPr bwMode="auto">
              <a:xfrm>
                <a:off x="6311268" y="4078094"/>
                <a:ext cx="2160587" cy="3375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042" tIns="41021" rIns="82042" bIns="41021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55" dirty="0">
                    <a:solidFill>
                      <a:srgbClr val="ED181E"/>
                    </a:solidFill>
                  </a:rPr>
                  <a:t>High Neutron Flux</a:t>
                </a:r>
              </a:p>
            </p:txBody>
          </p:sp>
        </p:grpSp>
        <p:sp>
          <p:nvSpPr>
            <p:cNvPr id="30748" name="TextBox 5"/>
            <p:cNvSpPr txBox="1">
              <a:spLocks noChangeArrowheads="1"/>
            </p:cNvSpPr>
            <p:nvPr/>
          </p:nvSpPr>
          <p:spPr bwMode="auto">
            <a:xfrm>
              <a:off x="5777353" y="1096047"/>
              <a:ext cx="3151910" cy="47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182" u="sng" dirty="0">
                  <a:latin typeface="Times New Roman" charset="0"/>
                  <a:cs typeface="Times New Roman" charset="0"/>
                </a:rPr>
                <a:t>NIF capsule/hohlraum</a:t>
              </a:r>
            </a:p>
          </p:txBody>
        </p:sp>
      </p:grp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620694" y="1547091"/>
            <a:ext cx="1013419" cy="3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18" i="1" dirty="0"/>
              <a:t>Step </a:t>
            </a:r>
            <a:r>
              <a:rPr lang="en-US" sz="1818" i="1" dirty="0" smtClean="0"/>
              <a:t>#1</a:t>
            </a:r>
            <a:endParaRPr lang="en-US" sz="1818" i="1" dirty="0"/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190876" y="1547091"/>
            <a:ext cx="1013419" cy="3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18" i="1" dirty="0"/>
              <a:t>Step </a:t>
            </a:r>
            <a:r>
              <a:rPr lang="en-US" sz="1818" i="1" dirty="0" smtClean="0"/>
              <a:t>#2</a:t>
            </a:r>
            <a:endParaRPr lang="en-US" sz="1818" i="1" dirty="0"/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99436" y="5751889"/>
            <a:ext cx="8059429" cy="363678"/>
          </a:xfrm>
          <a:prstGeom prst="rect">
            <a:avLst/>
          </a:prstGeom>
          <a:solidFill>
            <a:srgbClr val="FFFBC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83111" tIns="41555" rIns="83111" bIns="41555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545"/>
              </a:spcBef>
            </a:pPr>
            <a:r>
              <a:rPr lang="en-US" sz="1818" i="1" dirty="0" smtClean="0">
                <a:cs typeface="Times New Roman" charset="0"/>
              </a:rPr>
              <a:t>OR, </a:t>
            </a:r>
            <a:r>
              <a:rPr lang="en-US" sz="1818" i="1" dirty="0">
                <a:cs typeface="Times New Roman" charset="0"/>
              </a:rPr>
              <a:t>e</a:t>
            </a:r>
            <a:r>
              <a:rPr lang="en-US" sz="1818" i="1" dirty="0" smtClean="0">
                <a:cs typeface="Times New Roman" charset="0"/>
              </a:rPr>
              <a:t>xcite </a:t>
            </a:r>
            <a:r>
              <a:rPr lang="en-US" sz="1818" i="1" dirty="0">
                <a:cs typeface="Times New Roman" charset="0"/>
              </a:rPr>
              <a:t>a target nucleus with neutrons then interact with the plasma</a:t>
            </a:r>
          </a:p>
        </p:txBody>
      </p:sp>
    </p:spTree>
    <p:extLst>
      <p:ext uri="{BB962C8B-B14F-4D97-AF65-F5344CB8AC3E}">
        <p14:creationId xmlns:p14="http://schemas.microsoft.com/office/powerpoint/2010/main" val="82827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2424E-6 3.67003E-6 L 0.05019 0.0444 C 0.06092 0.05492 0.07671 0.0606 0.09328 0.0606 C 0.11206 0.0606 0.1269 0.05492 0.13763 0.0444 L 0.18813 3.67003E-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7" y="30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1 -2.6936E-6 L -0.03236 0.03515 C -0.04262 0.04335 -0.05761 0.04798 -0.07355 0.04798 C -0.0917 0.04798 -0.10607 0.04335 -0.11632 0.03515 L -0.16462 -2.6936E-6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59" y="23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33931" y="1174438"/>
            <a:ext cx="3574887" cy="2036847"/>
            <a:chOff x="5097325" y="1291882"/>
            <a:chExt cx="3932375" cy="22405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3100" y="1291882"/>
              <a:ext cx="3276600" cy="2223731"/>
            </a:xfrm>
            <a:prstGeom prst="rect">
              <a:avLst/>
            </a:prstGeom>
          </p:spPr>
        </p:pic>
        <p:sp>
          <p:nvSpPr>
            <p:cNvPr id="60" name="Freeform 28"/>
            <p:cNvSpPr>
              <a:spLocks/>
            </p:cNvSpPr>
            <p:nvPr/>
          </p:nvSpPr>
          <p:spPr bwMode="auto">
            <a:xfrm rot="10800000" flipH="1">
              <a:off x="5097325" y="1305197"/>
              <a:ext cx="662307" cy="2227216"/>
            </a:xfrm>
            <a:custGeom>
              <a:avLst/>
              <a:gdLst>
                <a:gd name="T0" fmla="*/ 374552 w 413335"/>
                <a:gd name="T1" fmla="*/ 174516 h 1737301"/>
                <a:gd name="T2" fmla="*/ 2141 w 413335"/>
                <a:gd name="T3" fmla="*/ 161736 h 1737301"/>
                <a:gd name="T4" fmla="*/ 0 w 413335"/>
                <a:gd name="T5" fmla="*/ 123642 h 1737301"/>
                <a:gd name="T6" fmla="*/ 372409 w 413335"/>
                <a:gd name="T7" fmla="*/ 0 h 1737301"/>
                <a:gd name="T8" fmla="*/ 374552 w 413335"/>
                <a:gd name="T9" fmla="*/ 174516 h 17373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3335"/>
                <a:gd name="T16" fmla="*/ 0 h 1737301"/>
                <a:gd name="T17" fmla="*/ 413335 w 413335"/>
                <a:gd name="T18" fmla="*/ 1737301 h 17373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3335" h="1737301">
                  <a:moveTo>
                    <a:pt x="412996" y="1737301"/>
                  </a:moveTo>
                  <a:lnTo>
                    <a:pt x="2363" y="1610081"/>
                  </a:lnTo>
                  <a:cubicBezTo>
                    <a:pt x="1575" y="1483675"/>
                    <a:pt x="788" y="1357269"/>
                    <a:pt x="0" y="1230863"/>
                  </a:cubicBezTo>
                  <a:lnTo>
                    <a:pt x="410633" y="0"/>
                  </a:lnTo>
                  <a:cubicBezTo>
                    <a:pt x="408847" y="583226"/>
                    <a:pt x="414782" y="1154075"/>
                    <a:pt x="412996" y="1737301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 sz="1273" dirty="0"/>
            </a:p>
          </p:txBody>
        </p:sp>
      </p:grpSp>
      <p:sp>
        <p:nvSpPr>
          <p:cNvPr id="26625" name="Rectangle 9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34999" y="45168"/>
            <a:ext cx="7737475" cy="9005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2182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NPI-induced population of low-lying excited states </a:t>
            </a:r>
            <a:r>
              <a:rPr lang="en-US" sz="2182" i="1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prior to neutron absorption </a:t>
            </a:r>
            <a:r>
              <a:rPr lang="en-US" sz="2182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alters the spin of the compound nuclear state </a:t>
            </a:r>
          </a:p>
        </p:txBody>
      </p:sp>
      <p:sp>
        <p:nvSpPr>
          <p:cNvPr id="26626" name="Text Box 10"/>
          <p:cNvSpPr txBox="1">
            <a:spLocks noChangeArrowheads="1"/>
          </p:cNvSpPr>
          <p:nvPr/>
        </p:nvSpPr>
        <p:spPr bwMode="auto">
          <a:xfrm>
            <a:off x="588816" y="1208190"/>
            <a:ext cx="184731" cy="42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182" dirty="0">
              <a:latin typeface="Times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1209" y="3317903"/>
            <a:ext cx="8696323" cy="3437228"/>
            <a:chOff x="-4382770" y="5133158"/>
            <a:chExt cx="9565956" cy="3780951"/>
          </a:xfrm>
        </p:grpSpPr>
        <p:pic>
          <p:nvPicPr>
            <p:cNvPr id="26627" name="Picture 5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300" y="5133158"/>
              <a:ext cx="4306886" cy="1987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29" name="Text Box 75"/>
            <p:cNvSpPr txBox="1">
              <a:spLocks noChangeArrowheads="1"/>
            </p:cNvSpPr>
            <p:nvPr/>
          </p:nvSpPr>
          <p:spPr bwMode="auto">
            <a:xfrm>
              <a:off x="-4382770" y="8612443"/>
              <a:ext cx="4941129" cy="301666"/>
            </a:xfrm>
            <a:prstGeom prst="rect">
              <a:avLst/>
            </a:prstGeom>
            <a:noFill/>
            <a:ln w="57150" cmpd="thickThin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40" tIns="45720" rIns="91440" bIns="4572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182" dirty="0"/>
                <a:t>*Bao &amp; Kappeler At. Dat. Nucl. Dat. Tables 76, 70–154 (2000)</a:t>
              </a:r>
              <a:endParaRPr lang="en-US" sz="1182" dirty="0">
                <a:latin typeface="Times" charset="0"/>
              </a:endParaRPr>
            </a:p>
          </p:txBody>
        </p:sp>
      </p:grpSp>
      <p:graphicFrame>
        <p:nvGraphicFramePr>
          <p:cNvPr id="26698" name="Object 2"/>
          <p:cNvGraphicFramePr>
            <a:graphicFrameLocks noChangeAspect="1"/>
          </p:cNvGraphicFramePr>
          <p:nvPr>
            <p:extLst/>
          </p:nvPr>
        </p:nvGraphicFramePr>
        <p:xfrm>
          <a:off x="647021" y="3809793"/>
          <a:ext cx="3913435" cy="1174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" name="Equation" r:id="rId6" imgW="2959100" imgH="889000" progId="Equation.3">
                  <p:embed/>
                </p:oleObj>
              </mc:Choice>
              <mc:Fallback>
                <p:oleObj name="Equation" r:id="rId6" imgW="29591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21" y="3809793"/>
                        <a:ext cx="3913435" cy="1174192"/>
                      </a:xfrm>
                      <a:prstGeom prst="rect">
                        <a:avLst/>
                      </a:prstGeom>
                      <a:noFill/>
                      <a:ln w="57150" cmpd="thickThin"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Group 7"/>
          <p:cNvGrpSpPr>
            <a:grpSpLocks/>
          </p:cNvGrpSpPr>
          <p:nvPr/>
        </p:nvGrpSpPr>
        <p:grpSpPr bwMode="auto">
          <a:xfrm>
            <a:off x="1117023" y="3248604"/>
            <a:ext cx="1414318" cy="505971"/>
            <a:chOff x="622" y="2387"/>
            <a:chExt cx="1123" cy="319"/>
          </a:xfrm>
        </p:grpSpPr>
        <p:sp>
          <p:nvSpPr>
            <p:cNvPr id="32" name="Line 8"/>
            <p:cNvSpPr>
              <a:spLocks noChangeShapeType="1"/>
            </p:cNvSpPr>
            <p:nvPr/>
          </p:nvSpPr>
          <p:spPr bwMode="auto">
            <a:xfrm>
              <a:off x="622" y="2387"/>
              <a:ext cx="1123" cy="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1273" dirty="0"/>
            </a:p>
          </p:txBody>
        </p:sp>
        <p:sp>
          <p:nvSpPr>
            <p:cNvPr id="33" name="Text Box 9"/>
            <p:cNvSpPr txBox="1">
              <a:spLocks noChangeArrowheads="1"/>
            </p:cNvSpPr>
            <p:nvPr/>
          </p:nvSpPr>
          <p:spPr bwMode="auto">
            <a:xfrm>
              <a:off x="988" y="2471"/>
              <a:ext cx="349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18" baseline="30000" dirty="0"/>
                <a:t>A</a:t>
              </a:r>
              <a:r>
                <a:rPr lang="en-US" sz="1818" dirty="0"/>
                <a:t>Z</a:t>
              </a:r>
              <a:endParaRPr lang="en-US" sz="1818" baseline="30000" dirty="0"/>
            </a:p>
          </p:txBody>
        </p:sp>
      </p:grpSp>
      <p:grpSp>
        <p:nvGrpSpPr>
          <p:cNvPr id="34" name="Group 3"/>
          <p:cNvGrpSpPr>
            <a:grpSpLocks/>
          </p:cNvGrpSpPr>
          <p:nvPr/>
        </p:nvGrpSpPr>
        <p:grpSpPr bwMode="auto">
          <a:xfrm>
            <a:off x="3163455" y="1337546"/>
            <a:ext cx="1496580" cy="2435654"/>
            <a:chOff x="2263" y="1175"/>
            <a:chExt cx="943" cy="1534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" y="1175"/>
              <a:ext cx="932" cy="1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5"/>
            <p:cNvSpPr>
              <a:spLocks noChangeArrowheads="1"/>
            </p:cNvSpPr>
            <p:nvPr/>
          </p:nvSpPr>
          <p:spPr bwMode="auto">
            <a:xfrm>
              <a:off x="2263" y="1181"/>
              <a:ext cx="943" cy="182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1273" dirty="0"/>
            </a:p>
          </p:txBody>
        </p:sp>
        <p:sp>
          <p:nvSpPr>
            <p:cNvPr id="37" name="Text Box 6"/>
            <p:cNvSpPr txBox="1">
              <a:spLocks noChangeArrowheads="1"/>
            </p:cNvSpPr>
            <p:nvPr/>
          </p:nvSpPr>
          <p:spPr bwMode="auto">
            <a:xfrm>
              <a:off x="2566" y="2475"/>
              <a:ext cx="389" cy="2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18" baseline="30000" dirty="0"/>
                <a:t>A+1</a:t>
              </a:r>
              <a:r>
                <a:rPr lang="en-US" sz="1818" dirty="0"/>
                <a:t>Z</a:t>
              </a:r>
              <a:endParaRPr lang="en-US" sz="1818" baseline="30000" dirty="0"/>
            </a:p>
          </p:txBody>
        </p:sp>
      </p:grpSp>
      <p:grpSp>
        <p:nvGrpSpPr>
          <p:cNvPr id="38" name="Group 57344"/>
          <p:cNvGrpSpPr>
            <a:grpSpLocks/>
          </p:cNvGrpSpPr>
          <p:nvPr/>
        </p:nvGrpSpPr>
        <p:grpSpPr bwMode="auto">
          <a:xfrm>
            <a:off x="932857" y="1464799"/>
            <a:ext cx="3675223" cy="1788105"/>
            <a:chOff x="135181" y="3027688"/>
            <a:chExt cx="3674826" cy="1788414"/>
          </a:xfrm>
        </p:grpSpPr>
        <p:sp>
          <p:nvSpPr>
            <p:cNvPr id="39" name="Text Box 11"/>
            <p:cNvSpPr txBox="1">
              <a:spLocks noChangeArrowheads="1"/>
            </p:cNvSpPr>
            <p:nvPr/>
          </p:nvSpPr>
          <p:spPr bwMode="auto">
            <a:xfrm>
              <a:off x="469401" y="3027688"/>
              <a:ext cx="434687" cy="372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18" i="1" dirty="0"/>
                <a:t>S</a:t>
              </a:r>
              <a:r>
                <a:rPr lang="en-US" sz="1818" i="1" baseline="-25000" dirty="0"/>
                <a:t>n</a:t>
              </a:r>
              <a:endParaRPr lang="en-US" sz="1818" dirty="0"/>
            </a:p>
          </p:txBody>
        </p:sp>
        <p:grpSp>
          <p:nvGrpSpPr>
            <p:cNvPr id="40" name="Group 15"/>
            <p:cNvGrpSpPr>
              <a:grpSpLocks/>
            </p:cNvGrpSpPr>
            <p:nvPr/>
          </p:nvGrpSpPr>
          <p:grpSpPr bwMode="auto">
            <a:xfrm>
              <a:off x="135181" y="3044631"/>
              <a:ext cx="2238542" cy="1771471"/>
              <a:chOff x="747" y="1709"/>
              <a:chExt cx="2609" cy="1288"/>
            </a:xfrm>
          </p:grpSpPr>
          <p:sp>
            <p:nvSpPr>
              <p:cNvPr id="42" name="Line 16"/>
              <p:cNvSpPr>
                <a:spLocks noChangeShapeType="1"/>
              </p:cNvSpPr>
              <p:nvPr/>
            </p:nvSpPr>
            <p:spPr bwMode="auto">
              <a:xfrm flipV="1">
                <a:off x="1300" y="1709"/>
                <a:ext cx="2056" cy="12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1273" dirty="0"/>
              </a:p>
            </p:txBody>
          </p:sp>
          <p:sp>
            <p:nvSpPr>
              <p:cNvPr id="43" name="Text Box 17"/>
              <p:cNvSpPr txBox="1">
                <a:spLocks noChangeArrowheads="1"/>
              </p:cNvSpPr>
              <p:nvPr/>
            </p:nvSpPr>
            <p:spPr bwMode="auto">
              <a:xfrm rot="18957237">
                <a:off x="747" y="2023"/>
                <a:ext cx="2509" cy="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18" dirty="0"/>
                  <a:t>(n,</a:t>
                </a:r>
                <a:r>
                  <a:rPr lang="en-US" sz="1818" dirty="0">
                    <a:latin typeface="Symbol" charset="2"/>
                    <a:cs typeface="Symbol" charset="2"/>
                  </a:rPr>
                  <a:t>g</a:t>
                </a:r>
                <a:r>
                  <a:rPr lang="en-US" sz="1818" dirty="0"/>
                  <a:t>) populates</a:t>
                </a:r>
              </a:p>
              <a:p>
                <a:pPr algn="ctr"/>
                <a:r>
                  <a:rPr lang="en-US" sz="1818" dirty="0"/>
                  <a:t>Compound states</a:t>
                </a:r>
              </a:p>
            </p:txBody>
          </p:sp>
        </p:grpSp>
        <p:sp>
          <p:nvSpPr>
            <p:cNvPr id="41" name="Line 36"/>
            <p:cNvSpPr>
              <a:spLocks noChangeShapeType="1"/>
            </p:cNvSpPr>
            <p:nvPr/>
          </p:nvSpPr>
          <p:spPr bwMode="auto">
            <a:xfrm flipH="1" flipV="1">
              <a:off x="844277" y="3051438"/>
              <a:ext cx="2965730" cy="319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1273" dirty="0"/>
            </a:p>
          </p:txBody>
        </p:sp>
      </p:grpSp>
      <p:sp>
        <p:nvSpPr>
          <p:cNvPr id="45" name="AutoShape 53"/>
          <p:cNvSpPr>
            <a:spLocks noChangeArrowheads="1"/>
          </p:cNvSpPr>
          <p:nvPr/>
        </p:nvSpPr>
        <p:spPr bwMode="auto">
          <a:xfrm>
            <a:off x="3094182" y="1666875"/>
            <a:ext cx="1624627" cy="165677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en-US" sz="2545" dirty="0"/>
          </a:p>
        </p:txBody>
      </p:sp>
      <p:sp>
        <p:nvSpPr>
          <p:cNvPr id="59" name="Rectangle 58"/>
          <p:cNvSpPr/>
          <p:nvPr/>
        </p:nvSpPr>
        <p:spPr>
          <a:xfrm>
            <a:off x="5993233" y="1246910"/>
            <a:ext cx="183585" cy="1395597"/>
          </a:xfrm>
          <a:prstGeom prst="rect">
            <a:avLst/>
          </a:prstGeom>
          <a:solidFill>
            <a:srgbClr val="0000FF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3" dirty="0"/>
          </a:p>
        </p:txBody>
      </p:sp>
      <p:sp>
        <p:nvSpPr>
          <p:cNvPr id="8" name="TextBox 7"/>
          <p:cNvSpPr txBox="1"/>
          <p:nvPr/>
        </p:nvSpPr>
        <p:spPr>
          <a:xfrm>
            <a:off x="414103" y="5086271"/>
            <a:ext cx="8393545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/>
                <a:cs typeface="Times New Roman"/>
              </a:rPr>
              <a:t>The population of these low-lying states in astrophysics </a:t>
            </a:r>
            <a:r>
              <a:rPr lang="en-US" sz="2000" dirty="0" smtClean="0">
                <a:latin typeface="Times New Roman"/>
                <a:cs typeface="Times New Roman"/>
              </a:rPr>
              <a:t>is parameterized by a </a:t>
            </a:r>
            <a:r>
              <a:rPr lang="en-US" sz="2000" i="1" dirty="0" smtClean="0">
                <a:latin typeface="Times New Roman"/>
                <a:cs typeface="Times New Roman"/>
              </a:rPr>
              <a:t>Stellar Enhancement Factor (SEF)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9416" y="1246910"/>
            <a:ext cx="172675" cy="1395597"/>
          </a:xfrm>
          <a:prstGeom prst="rect">
            <a:avLst/>
          </a:prstGeom>
          <a:solidFill>
            <a:schemeClr val="tx1">
              <a:alpha val="1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3" dirty="0"/>
          </a:p>
        </p:txBody>
      </p:sp>
      <p:sp>
        <p:nvSpPr>
          <p:cNvPr id="9" name="TextBox 8"/>
          <p:cNvSpPr txBox="1"/>
          <p:nvPr/>
        </p:nvSpPr>
        <p:spPr>
          <a:xfrm>
            <a:off x="658293" y="3109331"/>
            <a:ext cx="567784" cy="31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5" dirty="0"/>
              <a:t>1/2</a:t>
            </a:r>
            <a:r>
              <a:rPr lang="en-US" sz="1455" baseline="30000" dirty="0"/>
              <a:t>+</a:t>
            </a:r>
            <a:r>
              <a:rPr lang="en-US" sz="1455" dirty="0"/>
              <a:t>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5311" y="2731340"/>
            <a:ext cx="2107144" cy="524479"/>
            <a:chOff x="742842" y="3004473"/>
            <a:chExt cx="2317858" cy="576927"/>
          </a:xfrm>
        </p:grpSpPr>
        <p:grpSp>
          <p:nvGrpSpPr>
            <p:cNvPr id="3" name="Group 2"/>
            <p:cNvGrpSpPr/>
            <p:nvPr/>
          </p:nvGrpSpPr>
          <p:grpSpPr>
            <a:xfrm>
              <a:off x="977900" y="3192514"/>
              <a:ext cx="2082800" cy="388886"/>
              <a:chOff x="977900" y="3192514"/>
              <a:chExt cx="2082800" cy="388886"/>
            </a:xfrm>
          </p:grpSpPr>
          <p:sp>
            <p:nvSpPr>
              <p:cNvPr id="57" name="Line 8"/>
              <p:cNvSpPr>
                <a:spLocks noChangeShapeType="1"/>
              </p:cNvSpPr>
              <p:nvPr/>
            </p:nvSpPr>
            <p:spPr bwMode="auto">
              <a:xfrm>
                <a:off x="1254125" y="3192514"/>
                <a:ext cx="1555750" cy="20937"/>
              </a:xfrm>
              <a:prstGeom prst="line">
                <a:avLst/>
              </a:prstGeom>
              <a:noFill/>
              <a:ln w="38100">
                <a:solidFill>
                  <a:srgbClr val="3366FF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1273" dirty="0"/>
              </a:p>
            </p:txBody>
          </p:sp>
          <p:sp>
            <p:nvSpPr>
              <p:cNvPr id="6" name="Up Arrow 5"/>
              <p:cNvSpPr/>
              <p:nvPr/>
            </p:nvSpPr>
            <p:spPr>
              <a:xfrm>
                <a:off x="977900" y="3225800"/>
                <a:ext cx="2082800" cy="355600"/>
              </a:xfrm>
              <a:prstGeom prst="upArrow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36" dirty="0">
                    <a:solidFill>
                      <a:schemeClr val="bg1"/>
                    </a:solidFill>
                  </a:rPr>
                  <a:t>NEEC/T</a:t>
                </a: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742842" y="3004473"/>
              <a:ext cx="624562" cy="347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55" dirty="0">
                  <a:solidFill>
                    <a:srgbClr val="3366FF"/>
                  </a:solidFill>
                </a:rPr>
                <a:t>3/2</a:t>
              </a:r>
              <a:r>
                <a:rPr lang="en-US" sz="1455" baseline="30000" dirty="0">
                  <a:solidFill>
                    <a:srgbClr val="3366FF"/>
                  </a:solidFill>
                </a:rPr>
                <a:t>+</a:t>
              </a:r>
              <a:r>
                <a:rPr lang="en-US" sz="1455" dirty="0">
                  <a:solidFill>
                    <a:srgbClr val="3366FF"/>
                  </a:solidFill>
                </a:rPr>
                <a:t> 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605425" y="5829619"/>
            <a:ext cx="3726795" cy="4281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82" dirty="0" smtClean="0">
                <a:latin typeface="Times New Roman"/>
                <a:cs typeface="Times New Roman"/>
              </a:rPr>
              <a:t>Why is the </a:t>
            </a:r>
            <a:r>
              <a:rPr lang="en-US" sz="2182" i="1" dirty="0" smtClean="0">
                <a:latin typeface="Times New Roman"/>
                <a:cs typeface="Times New Roman"/>
              </a:rPr>
              <a:t>SEF </a:t>
            </a:r>
            <a:r>
              <a:rPr lang="en-US" sz="2182" dirty="0" smtClean="0">
                <a:latin typeface="Times New Roman"/>
                <a:cs typeface="Times New Roman"/>
              </a:rPr>
              <a:t>mostly &gt; 0?</a:t>
            </a:r>
            <a:endParaRPr lang="en-US" sz="2182" dirty="0"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15738" y="3787916"/>
            <a:ext cx="3524422" cy="881145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3" dirty="0"/>
          </a:p>
        </p:txBody>
      </p:sp>
    </p:spTree>
    <p:extLst>
      <p:ext uri="{BB962C8B-B14F-4D97-AF65-F5344CB8AC3E}">
        <p14:creationId xmlns:p14="http://schemas.microsoft.com/office/powerpoint/2010/main" val="403101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8" grpId="0" animBg="1"/>
      <p:bldP spid="5" grpId="0" animBg="1"/>
      <p:bldP spid="44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nstate-lifetim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1"/>
            <a:ext cx="7645400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52400"/>
            <a:ext cx="8663940" cy="809625"/>
          </a:xfrm>
        </p:spPr>
        <p:txBody>
          <a:bodyPr/>
          <a:lstStyle/>
          <a:p>
            <a:pPr>
              <a:defRPr/>
            </a:pPr>
            <a:r>
              <a:rPr lang="en-US" sz="2545" dirty="0">
                <a:solidFill>
                  <a:schemeClr val="tx1"/>
                </a:solidFill>
                <a:latin typeface="Times New Roman"/>
                <a:cs typeface="Times New Roman"/>
              </a:rPr>
              <a:t>Hauser-Feshbach </a:t>
            </a:r>
            <a:r>
              <a:rPr lang="en-US" sz="2545" dirty="0" smtClean="0">
                <a:solidFill>
                  <a:schemeClr val="tx1"/>
                </a:solidFill>
                <a:latin typeface="Times New Roman"/>
                <a:cs typeface="Times New Roman"/>
              </a:rPr>
              <a:t>modeling can be used to show the </a:t>
            </a:r>
            <a:r>
              <a:rPr lang="en-US" sz="2545" dirty="0" smtClean="0">
                <a:solidFill>
                  <a:schemeClr val="tx1"/>
                </a:solidFill>
                <a:latin typeface="Times New Roman"/>
                <a:cs typeface="Times New Roman"/>
              </a:rPr>
              <a:t>influence of angular momentum on states formed in neutron </a:t>
            </a:r>
            <a:r>
              <a:rPr lang="en-US" sz="2545" dirty="0" smtClean="0">
                <a:solidFill>
                  <a:schemeClr val="tx1"/>
                </a:solidFill>
                <a:latin typeface="Times New Roman"/>
                <a:cs typeface="Times New Roman"/>
              </a:rPr>
              <a:t>capture</a:t>
            </a:r>
            <a:endParaRPr lang="en-US" sz="2545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527" y="5618018"/>
            <a:ext cx="8349673" cy="598055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2909" b="1" dirty="0">
                <a:latin typeface="Times New Roman"/>
                <a:cs typeface="Times New Roman"/>
              </a:rPr>
              <a:t>The “centrifugal barrier” retards neutron emission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1901" y="1447800"/>
            <a:ext cx="1837362" cy="3440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>
              <a:defRPr/>
            </a:pPr>
            <a:r>
              <a:rPr lang="en-US" sz="1636" dirty="0"/>
              <a:t>neutrons + </a:t>
            </a:r>
            <a:r>
              <a:rPr lang="en-US" sz="1636" baseline="30000" dirty="0"/>
              <a:t>197</a:t>
            </a:r>
            <a:r>
              <a:rPr lang="en-US" sz="1636" dirty="0"/>
              <a:t>Au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56891" y="2311400"/>
            <a:ext cx="2486578" cy="1879600"/>
            <a:chOff x="4132580" y="2542540"/>
            <a:chExt cx="2735235" cy="2067560"/>
          </a:xfrm>
        </p:grpSpPr>
        <p:sp>
          <p:nvSpPr>
            <p:cNvPr id="28676" name="TextBox 4"/>
            <p:cNvSpPr txBox="1">
              <a:spLocks noChangeArrowheads="1"/>
            </p:cNvSpPr>
            <p:nvPr/>
          </p:nvSpPr>
          <p:spPr bwMode="auto">
            <a:xfrm>
              <a:off x="4132580" y="2542540"/>
              <a:ext cx="2735235" cy="563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40" tIns="45720" rIns="91440" b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55" dirty="0"/>
                <a:t>Neutron escape threshold</a:t>
              </a:r>
            </a:p>
            <a:p>
              <a:r>
                <a:rPr lang="en-US" sz="1273" i="1" dirty="0">
                  <a:latin typeface="Symbol" charset="2"/>
                  <a:cs typeface="Symbol" charset="2"/>
                </a:rPr>
                <a:t>t</a:t>
              </a:r>
              <a:r>
                <a:rPr lang="en-US" sz="1273" i="1" baseline="-25000" dirty="0"/>
                <a:t>s</a:t>
              </a:r>
              <a:r>
                <a:rPr lang="en-US" sz="1273" i="1" baseline="-25000" dirty="0"/>
                <a:t>-wave</a:t>
              </a:r>
              <a:r>
                <a:rPr lang="en-US" sz="1273" dirty="0"/>
                <a:t>(1 ≤ J ≤ 2)=6.5 fs (RIPL)</a:t>
              </a:r>
            </a:p>
          </p:txBody>
        </p:sp>
        <p:cxnSp>
          <p:nvCxnSpPr>
            <p:cNvPr id="8" name="Straight Arrow Connector 7"/>
            <p:cNvCxnSpPr>
              <a:stCxn id="28676" idx="2"/>
            </p:cNvCxnSpPr>
            <p:nvPr/>
          </p:nvCxnSpPr>
          <p:spPr bwMode="auto">
            <a:xfrm>
              <a:off x="5500198" y="3105881"/>
              <a:ext cx="702483" cy="1504219"/>
            </a:xfrm>
            <a:prstGeom prst="straightConnector1">
              <a:avLst/>
            </a:prstGeom>
            <a:solidFill>
              <a:srgbClr val="99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31" name="TextBox 30"/>
          <p:cNvSpPr txBox="1"/>
          <p:nvPr/>
        </p:nvSpPr>
        <p:spPr>
          <a:xfrm flipH="1">
            <a:off x="900545" y="6494264"/>
            <a:ext cx="8243455" cy="28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73" dirty="0"/>
              <a:t>Thanks to Ian Thompson (LLNL – Nuclear Theory and </a:t>
            </a:r>
            <a:r>
              <a:rPr lang="en-US" sz="1273" dirty="0" smtClean="0"/>
              <a:t>Modeling </a:t>
            </a:r>
            <a:r>
              <a:rPr lang="en-US" sz="1273" dirty="0"/>
              <a:t>Group) </a:t>
            </a:r>
          </a:p>
        </p:txBody>
      </p:sp>
    </p:spTree>
    <p:extLst>
      <p:ext uri="{BB962C8B-B14F-4D97-AF65-F5344CB8AC3E}">
        <p14:creationId xmlns:p14="http://schemas.microsoft.com/office/powerpoint/2010/main" val="87884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1270000"/>
            <a:ext cx="6108700" cy="5003800"/>
          </a:xfrm>
          <a:prstGeom prst="rect">
            <a:avLst/>
          </a:prstGeom>
        </p:spPr>
      </p:pic>
      <p:sp>
        <p:nvSpPr>
          <p:cNvPr id="47" name="Oval 26"/>
          <p:cNvSpPr>
            <a:spLocks noChangeArrowheads="1"/>
          </p:cNvSpPr>
          <p:nvPr/>
        </p:nvSpPr>
        <p:spPr bwMode="auto">
          <a:xfrm>
            <a:off x="7446531" y="3472726"/>
            <a:ext cx="402109" cy="1222220"/>
          </a:xfrm>
          <a:prstGeom prst="ellipse">
            <a:avLst/>
          </a:prstGeom>
          <a:solidFill>
            <a:srgbClr val="80808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73" dirty="0"/>
          </a:p>
        </p:txBody>
      </p:sp>
      <p:sp>
        <p:nvSpPr>
          <p:cNvPr id="48" name="Oval 27"/>
          <p:cNvSpPr>
            <a:spLocks noChangeArrowheads="1"/>
          </p:cNvSpPr>
          <p:nvPr/>
        </p:nvSpPr>
        <p:spPr bwMode="auto">
          <a:xfrm>
            <a:off x="7493531" y="3616067"/>
            <a:ext cx="284087" cy="966118"/>
          </a:xfrm>
          <a:prstGeom prst="ellipse">
            <a:avLst/>
          </a:prstGeom>
          <a:solidFill>
            <a:srgbClr val="00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73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45" b="0" dirty="0">
                <a:solidFill>
                  <a:schemeClr val="tx1"/>
                </a:solidFill>
                <a:latin typeface="Times New Roman"/>
                <a:cs typeface="Times New Roman"/>
              </a:rPr>
              <a:t>W</a:t>
            </a:r>
            <a:r>
              <a:rPr lang="en-US" sz="2545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e’ve also seen these effects </a:t>
            </a:r>
            <a:r>
              <a:rPr lang="en-US" sz="2545" b="0" dirty="0">
                <a:solidFill>
                  <a:schemeClr val="tx1"/>
                </a:solidFill>
                <a:latin typeface="Times New Roman"/>
                <a:cs typeface="Times New Roman"/>
              </a:rPr>
              <a:t>in hot nuclei populated via (</a:t>
            </a:r>
            <a:r>
              <a:rPr lang="en-US" sz="2545" b="0" dirty="0">
                <a:solidFill>
                  <a:schemeClr val="tx1"/>
                </a:solidFill>
                <a:latin typeface="Times New Roman"/>
                <a:cs typeface="Times New Roman"/>
              </a:rPr>
              <a:t>d,p</a:t>
            </a:r>
            <a:r>
              <a:rPr lang="en-US" sz="2545" b="0" dirty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545" b="0" dirty="0">
                <a:solidFill>
                  <a:schemeClr val="tx1"/>
                </a:solidFill>
                <a:latin typeface="Times New Roman"/>
                <a:cs typeface="Times New Roman"/>
              </a:rPr>
              <a:t>) reactions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920F503-3A50-CC4E-A56D-1A542AF98CB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auto">
          <a:xfrm flipH="1">
            <a:off x="7568541" y="4041234"/>
            <a:ext cx="544152" cy="5734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73" dirty="0"/>
          </a:p>
        </p:txBody>
      </p:sp>
      <p:sp>
        <p:nvSpPr>
          <p:cNvPr id="10" name="Oval 26"/>
          <p:cNvSpPr>
            <a:spLocks noChangeArrowheads="1"/>
          </p:cNvSpPr>
          <p:nvPr/>
        </p:nvSpPr>
        <p:spPr bwMode="auto">
          <a:xfrm>
            <a:off x="6130349" y="3461181"/>
            <a:ext cx="402109" cy="1222220"/>
          </a:xfrm>
          <a:prstGeom prst="ellipse">
            <a:avLst/>
          </a:prstGeom>
          <a:solidFill>
            <a:srgbClr val="80808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73" dirty="0"/>
          </a:p>
        </p:txBody>
      </p:sp>
      <p:sp>
        <p:nvSpPr>
          <p:cNvPr id="11" name="Oval 27"/>
          <p:cNvSpPr>
            <a:spLocks noChangeArrowheads="1"/>
          </p:cNvSpPr>
          <p:nvPr/>
        </p:nvSpPr>
        <p:spPr bwMode="auto">
          <a:xfrm>
            <a:off x="6177349" y="3604522"/>
            <a:ext cx="284087" cy="966118"/>
          </a:xfrm>
          <a:prstGeom prst="ellipse">
            <a:avLst/>
          </a:prstGeom>
          <a:solidFill>
            <a:srgbClr val="00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73" dirty="0"/>
          </a:p>
        </p:txBody>
      </p:sp>
      <p:sp>
        <p:nvSpPr>
          <p:cNvPr id="12" name="Oval 28"/>
          <p:cNvSpPr>
            <a:spLocks noChangeArrowheads="1"/>
          </p:cNvSpPr>
          <p:nvPr/>
        </p:nvSpPr>
        <p:spPr bwMode="auto">
          <a:xfrm>
            <a:off x="6259859" y="3892159"/>
            <a:ext cx="118022" cy="390844"/>
          </a:xfrm>
          <a:prstGeom prst="ellipse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73" dirty="0"/>
          </a:p>
        </p:txBody>
      </p:sp>
      <p:sp>
        <p:nvSpPr>
          <p:cNvPr id="19" name="Oval 35"/>
          <p:cNvSpPr>
            <a:spLocks noChangeArrowheads="1"/>
          </p:cNvSpPr>
          <p:nvPr/>
        </p:nvSpPr>
        <p:spPr bwMode="auto">
          <a:xfrm>
            <a:off x="7316831" y="3445891"/>
            <a:ext cx="402109" cy="1222220"/>
          </a:xfrm>
          <a:prstGeom prst="ellipse">
            <a:avLst/>
          </a:prstGeom>
          <a:solidFill>
            <a:srgbClr val="80808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73" dirty="0"/>
          </a:p>
        </p:txBody>
      </p:sp>
      <p:sp>
        <p:nvSpPr>
          <p:cNvPr id="20" name="Oval 36"/>
          <p:cNvSpPr>
            <a:spLocks noChangeArrowheads="1"/>
          </p:cNvSpPr>
          <p:nvPr/>
        </p:nvSpPr>
        <p:spPr bwMode="auto">
          <a:xfrm>
            <a:off x="7363831" y="3589232"/>
            <a:ext cx="284087" cy="966118"/>
          </a:xfrm>
          <a:prstGeom prst="ellipse">
            <a:avLst/>
          </a:prstGeom>
          <a:solidFill>
            <a:srgbClr val="00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73" dirty="0"/>
          </a:p>
        </p:txBody>
      </p:sp>
      <p:sp>
        <p:nvSpPr>
          <p:cNvPr id="21" name="Oval 37"/>
          <p:cNvSpPr>
            <a:spLocks noChangeArrowheads="1"/>
          </p:cNvSpPr>
          <p:nvPr/>
        </p:nvSpPr>
        <p:spPr bwMode="auto">
          <a:xfrm>
            <a:off x="7446341" y="3876869"/>
            <a:ext cx="118022" cy="390844"/>
          </a:xfrm>
          <a:prstGeom prst="ellipse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73" dirty="0"/>
          </a:p>
        </p:txBody>
      </p:sp>
      <p:sp>
        <p:nvSpPr>
          <p:cNvPr id="22" name="Oval 38"/>
          <p:cNvSpPr>
            <a:spLocks noChangeArrowheads="1"/>
          </p:cNvSpPr>
          <p:nvPr/>
        </p:nvSpPr>
        <p:spPr bwMode="auto">
          <a:xfrm>
            <a:off x="6254638" y="3464048"/>
            <a:ext cx="401065" cy="1222221"/>
          </a:xfrm>
          <a:prstGeom prst="ellipse">
            <a:avLst/>
          </a:prstGeom>
          <a:solidFill>
            <a:srgbClr val="80808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73" dirty="0"/>
          </a:p>
        </p:txBody>
      </p:sp>
      <p:sp>
        <p:nvSpPr>
          <p:cNvPr id="23" name="Oval 39"/>
          <p:cNvSpPr>
            <a:spLocks noChangeArrowheads="1"/>
          </p:cNvSpPr>
          <p:nvPr/>
        </p:nvSpPr>
        <p:spPr bwMode="auto">
          <a:xfrm>
            <a:off x="6301637" y="3607389"/>
            <a:ext cx="283043" cy="965163"/>
          </a:xfrm>
          <a:prstGeom prst="ellipse">
            <a:avLst/>
          </a:prstGeom>
          <a:solidFill>
            <a:srgbClr val="00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73" dirty="0"/>
          </a:p>
        </p:txBody>
      </p:sp>
      <p:sp>
        <p:nvSpPr>
          <p:cNvPr id="24" name="Oval 40"/>
          <p:cNvSpPr>
            <a:spLocks noChangeArrowheads="1"/>
          </p:cNvSpPr>
          <p:nvPr/>
        </p:nvSpPr>
        <p:spPr bwMode="auto">
          <a:xfrm>
            <a:off x="6384149" y="3895027"/>
            <a:ext cx="118021" cy="390843"/>
          </a:xfrm>
          <a:prstGeom prst="ellipse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73" dirty="0"/>
          </a:p>
        </p:txBody>
      </p:sp>
      <p:sp>
        <p:nvSpPr>
          <p:cNvPr id="25" name="AutoShape 41"/>
          <p:cNvSpPr>
            <a:spLocks noChangeArrowheads="1"/>
          </p:cNvSpPr>
          <p:nvPr/>
        </p:nvSpPr>
        <p:spPr bwMode="auto">
          <a:xfrm rot="5400000">
            <a:off x="6813169" y="4000359"/>
            <a:ext cx="298149" cy="140999"/>
          </a:xfrm>
          <a:prstGeom prst="parallelogram">
            <a:avLst>
              <a:gd name="adj" fmla="val 57778"/>
            </a:avLst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73" dirty="0"/>
          </a:p>
        </p:txBody>
      </p:sp>
      <p:sp>
        <p:nvSpPr>
          <p:cNvPr id="26" name="Line 42"/>
          <p:cNvSpPr>
            <a:spLocks noChangeShapeType="1"/>
          </p:cNvSpPr>
          <p:nvPr/>
        </p:nvSpPr>
        <p:spPr bwMode="auto">
          <a:xfrm flipH="1" flipV="1">
            <a:off x="6458303" y="3826223"/>
            <a:ext cx="501330" cy="218834"/>
          </a:xfrm>
          <a:prstGeom prst="line">
            <a:avLst/>
          </a:prstGeom>
          <a:noFill/>
          <a:ln w="3168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73" dirty="0"/>
          </a:p>
        </p:txBody>
      </p:sp>
      <p:sp>
        <p:nvSpPr>
          <p:cNvPr id="27" name="AutoShape 43"/>
          <p:cNvSpPr>
            <a:spLocks noChangeArrowheads="1"/>
          </p:cNvSpPr>
          <p:nvPr/>
        </p:nvSpPr>
        <p:spPr bwMode="auto">
          <a:xfrm>
            <a:off x="6893834" y="3966697"/>
            <a:ext cx="125333" cy="145252"/>
          </a:xfrm>
          <a:prstGeom prst="irregularSeal1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73" dirty="0"/>
          </a:p>
        </p:txBody>
      </p:sp>
      <p:sp>
        <p:nvSpPr>
          <p:cNvPr id="28" name="AutoShape 44"/>
          <p:cNvSpPr>
            <a:spLocks noChangeArrowheads="1"/>
          </p:cNvSpPr>
          <p:nvPr/>
        </p:nvSpPr>
        <p:spPr bwMode="auto">
          <a:xfrm>
            <a:off x="6400859" y="3756463"/>
            <a:ext cx="125333" cy="145252"/>
          </a:xfrm>
          <a:prstGeom prst="irregularSeal1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73" dirty="0"/>
          </a:p>
        </p:txBody>
      </p:sp>
      <p:sp>
        <p:nvSpPr>
          <p:cNvPr id="30" name="Line 46"/>
          <p:cNvSpPr>
            <a:spLocks noChangeShapeType="1"/>
          </p:cNvSpPr>
          <p:nvPr/>
        </p:nvSpPr>
        <p:spPr bwMode="auto">
          <a:xfrm flipH="1" flipV="1">
            <a:off x="6665101" y="3917961"/>
            <a:ext cx="252754" cy="105116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73" dirty="0"/>
          </a:p>
        </p:txBody>
      </p:sp>
      <p:sp>
        <p:nvSpPr>
          <p:cNvPr id="31" name="AutoShape 47"/>
          <p:cNvSpPr>
            <a:spLocks noChangeArrowheads="1"/>
          </p:cNvSpPr>
          <p:nvPr/>
        </p:nvSpPr>
        <p:spPr bwMode="auto">
          <a:xfrm>
            <a:off x="6191971" y="3664725"/>
            <a:ext cx="125333" cy="145252"/>
          </a:xfrm>
          <a:prstGeom prst="irregularSeal1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73" dirty="0"/>
          </a:p>
        </p:txBody>
      </p:sp>
      <p:sp>
        <p:nvSpPr>
          <p:cNvPr id="32" name="Line 48"/>
          <p:cNvSpPr>
            <a:spLocks noChangeShapeType="1"/>
          </p:cNvSpPr>
          <p:nvPr/>
        </p:nvSpPr>
        <p:spPr bwMode="auto">
          <a:xfrm>
            <a:off x="6271348" y="3744996"/>
            <a:ext cx="158755" cy="53514"/>
          </a:xfrm>
          <a:prstGeom prst="line">
            <a:avLst/>
          </a:prstGeom>
          <a:noFill/>
          <a:ln w="3816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73" dirty="0"/>
          </a:p>
        </p:txBody>
      </p:sp>
      <p:sp>
        <p:nvSpPr>
          <p:cNvPr id="33" name="Line 49"/>
          <p:cNvSpPr>
            <a:spLocks noChangeShapeType="1"/>
          </p:cNvSpPr>
          <p:nvPr/>
        </p:nvSpPr>
        <p:spPr bwMode="auto">
          <a:xfrm flipH="1">
            <a:off x="7017078" y="4046968"/>
            <a:ext cx="544152" cy="5734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73" dirty="0"/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7940329" y="3412670"/>
            <a:ext cx="990080" cy="53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1533525" indent="-21590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1990725" indent="-21590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2447925" indent="-21590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2905125" indent="-21590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GB" sz="1818" dirty="0">
                <a:cs typeface="Arial" charset="0"/>
              </a:rPr>
              <a:t>12 MeV </a:t>
            </a:r>
          </a:p>
          <a:p>
            <a:pPr>
              <a:lnSpc>
                <a:spcPct val="95000"/>
              </a:lnSpc>
            </a:pPr>
            <a:r>
              <a:rPr lang="en-GB" sz="1818" dirty="0">
                <a:cs typeface="Arial" charset="0"/>
              </a:rPr>
              <a:t>deuterons</a:t>
            </a:r>
          </a:p>
        </p:txBody>
      </p:sp>
      <p:cxnSp>
        <p:nvCxnSpPr>
          <p:cNvPr id="35" name="AutoShape 51"/>
          <p:cNvCxnSpPr>
            <a:cxnSpLocks noChangeShapeType="1"/>
            <a:stCxn id="19" idx="0"/>
            <a:endCxn id="42" idx="3"/>
          </p:cNvCxnSpPr>
          <p:nvPr/>
        </p:nvCxnSpPr>
        <p:spPr bwMode="auto">
          <a:xfrm rot="16200000" flipH="1" flipV="1">
            <a:off x="6674285" y="2660101"/>
            <a:ext cx="57812" cy="1629391"/>
          </a:xfrm>
          <a:prstGeom prst="curvedConnector4">
            <a:avLst>
              <a:gd name="adj1" fmla="val -395420"/>
              <a:gd name="adj2" fmla="val 56170"/>
            </a:avLst>
          </a:prstGeom>
          <a:noFill/>
          <a:ln w="18360">
            <a:solidFill>
              <a:srgbClr val="000000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6" name="AutoShape 53"/>
          <p:cNvCxnSpPr>
            <a:cxnSpLocks noChangeShapeType="1"/>
            <a:stCxn id="37" idx="0"/>
            <a:endCxn id="28" idx="1"/>
          </p:cNvCxnSpPr>
          <p:nvPr/>
        </p:nvCxnSpPr>
        <p:spPr bwMode="auto">
          <a:xfrm rot="5400000" flipH="1" flipV="1">
            <a:off x="5642477" y="3414725"/>
            <a:ext cx="358711" cy="1158054"/>
          </a:xfrm>
          <a:prstGeom prst="curvedConnector2">
            <a:avLst/>
          </a:prstGeom>
          <a:noFill/>
          <a:ln w="18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7" name="Text Box 54"/>
          <p:cNvSpPr txBox="1">
            <a:spLocks noChangeArrowheads="1"/>
          </p:cNvSpPr>
          <p:nvPr/>
        </p:nvSpPr>
        <p:spPr bwMode="auto">
          <a:xfrm>
            <a:off x="4901045" y="4173107"/>
            <a:ext cx="683520" cy="26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1533525" indent="-21590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1990725" indent="-21590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2447925" indent="-21590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2905125" indent="-21590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GB" sz="1818" dirty="0"/>
              <a:t>Proton</a:t>
            </a:r>
          </a:p>
        </p:txBody>
      </p:sp>
      <p:cxnSp>
        <p:nvCxnSpPr>
          <p:cNvPr id="38" name="AutoShape 58"/>
          <p:cNvCxnSpPr>
            <a:cxnSpLocks noChangeShapeType="1"/>
          </p:cNvCxnSpPr>
          <p:nvPr/>
        </p:nvCxnSpPr>
        <p:spPr bwMode="auto">
          <a:xfrm>
            <a:off x="5844796" y="3516444"/>
            <a:ext cx="291613" cy="185029"/>
          </a:xfrm>
          <a:prstGeom prst="curvedConnector3">
            <a:avLst>
              <a:gd name="adj1" fmla="val 50000"/>
            </a:avLst>
          </a:prstGeom>
          <a:noFill/>
          <a:ln w="18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2" name="Text Box 54"/>
          <p:cNvSpPr txBox="1">
            <a:spLocks noChangeArrowheads="1"/>
          </p:cNvSpPr>
          <p:nvPr/>
        </p:nvSpPr>
        <p:spPr bwMode="auto">
          <a:xfrm>
            <a:off x="4901045" y="3237925"/>
            <a:ext cx="987450" cy="53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1533525" indent="-21590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1990725" indent="-21590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2447925" indent="-21590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2905125" indent="-21590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GB" sz="1818" dirty="0"/>
              <a:t>Si </a:t>
            </a:r>
            <a:r>
              <a:rPr lang="en-GB" sz="1818" dirty="0">
                <a:latin typeface="Symbol" charset="2"/>
                <a:cs typeface="Symbol" charset="2"/>
              </a:rPr>
              <a:t>D</a:t>
            </a:r>
            <a:r>
              <a:rPr lang="en-GB" sz="1818" dirty="0"/>
              <a:t>E-E</a:t>
            </a:r>
          </a:p>
          <a:p>
            <a:pPr>
              <a:lnSpc>
                <a:spcPct val="95000"/>
              </a:lnSpc>
            </a:pPr>
            <a:r>
              <a:rPr lang="en-GB" sz="1818" dirty="0"/>
              <a:t>telescopes</a:t>
            </a:r>
          </a:p>
        </p:txBody>
      </p:sp>
      <p:sp>
        <p:nvSpPr>
          <p:cNvPr id="54" name="Text Box 54"/>
          <p:cNvSpPr txBox="1">
            <a:spLocks noChangeArrowheads="1"/>
          </p:cNvSpPr>
          <p:nvPr/>
        </p:nvSpPr>
        <p:spPr bwMode="auto">
          <a:xfrm>
            <a:off x="6725228" y="4334744"/>
            <a:ext cx="490519" cy="26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1533525" indent="-21590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1990725" indent="-21590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2447925" indent="-21590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2905125" indent="-21590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GB" sz="1818" baseline="30000" dirty="0"/>
              <a:t>94</a:t>
            </a:r>
            <a:r>
              <a:rPr lang="en-GB" sz="1818" dirty="0"/>
              <a:t>Mo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622438" y="4955805"/>
            <a:ext cx="1618648" cy="48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73" i="1" dirty="0"/>
              <a:t>STARS-LIBERACE</a:t>
            </a:r>
          </a:p>
          <a:p>
            <a:pPr algn="ctr"/>
            <a:r>
              <a:rPr lang="en-US" sz="1273" baseline="30000" dirty="0"/>
              <a:t>94</a:t>
            </a:r>
            <a:r>
              <a:rPr lang="en-US" sz="1273" dirty="0"/>
              <a:t>Mo(</a:t>
            </a:r>
            <a:r>
              <a:rPr lang="en-US" sz="1273" dirty="0"/>
              <a:t>d,p</a:t>
            </a:r>
            <a:r>
              <a:rPr lang="en-US" sz="1273" dirty="0">
                <a:latin typeface="Symbol" charset="2"/>
                <a:cs typeface="Symbol" charset="2"/>
              </a:rPr>
              <a:t>g</a:t>
            </a:r>
            <a:r>
              <a:rPr lang="en-US" sz="1273" dirty="0"/>
              <a:t>)</a:t>
            </a:r>
          </a:p>
        </p:txBody>
      </p:sp>
      <p:sp>
        <p:nvSpPr>
          <p:cNvPr id="63" name="TextBox 41"/>
          <p:cNvSpPr txBox="1">
            <a:spLocks noChangeArrowheads="1"/>
          </p:cNvSpPr>
          <p:nvPr/>
        </p:nvSpPr>
        <p:spPr bwMode="auto">
          <a:xfrm>
            <a:off x="0" y="6375401"/>
            <a:ext cx="4334131" cy="46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5563" tIns="37781" rIns="75563" bIns="3778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73" dirty="0">
                <a:latin typeface="Times New Roman" charset="0"/>
                <a:ea typeface="Times New Roman" charset="0"/>
                <a:cs typeface="Times New Roman" charset="0"/>
              </a:rPr>
              <a:t>M. Wiedeking </a:t>
            </a:r>
            <a:r>
              <a:rPr lang="en-US" sz="1273" i="1" dirty="0">
                <a:latin typeface="Times New Roman" charset="0"/>
                <a:ea typeface="Times New Roman" charset="0"/>
                <a:cs typeface="Times New Roman" charset="0"/>
              </a:rPr>
              <a:t>et al., </a:t>
            </a:r>
            <a:r>
              <a:rPr lang="en-US" sz="1273" dirty="0">
                <a:latin typeface="Times New Roman" charset="0"/>
                <a:ea typeface="Times New Roman" charset="0"/>
                <a:cs typeface="Times New Roman" charset="0"/>
              </a:rPr>
              <a:t>Phys. Rev. Lett. 108, 162503 (2012</a:t>
            </a:r>
            <a:r>
              <a:rPr lang="en-US" sz="1273" dirty="0" smtClean="0">
                <a:latin typeface="Times New Roman" charset="0"/>
                <a:ea typeface="Times New Roman" charset="0"/>
                <a:cs typeface="Times New Roman" charset="0"/>
              </a:rPr>
              <a:t>) </a:t>
            </a:r>
          </a:p>
          <a:p>
            <a:pPr eaLnBrk="1" hangingPunct="1"/>
            <a:r>
              <a:rPr lang="en-US" sz="1273" dirty="0" smtClean="0">
                <a:latin typeface="Times New Roman" charset="0"/>
                <a:ea typeface="Times New Roman" charset="0"/>
                <a:cs typeface="Times New Roman" charset="0"/>
              </a:rPr>
              <a:t>and accepted for publication i</a:t>
            </a:r>
            <a:r>
              <a:rPr lang="en-US" sz="1273" dirty="0" smtClean="0">
                <a:latin typeface="Times New Roman" charset="0"/>
                <a:ea typeface="Times New Roman" charset="0"/>
                <a:cs typeface="Times New Roman" charset="0"/>
              </a:rPr>
              <a:t>n Phys. Rev. C (January 2016)</a:t>
            </a:r>
            <a:endParaRPr lang="en-US" sz="127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2491508" y="1701800"/>
            <a:ext cx="3604491" cy="39254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3" dirty="0"/>
          </a:p>
        </p:txBody>
      </p:sp>
      <p:sp>
        <p:nvSpPr>
          <p:cNvPr id="3" name="TextBox 2"/>
          <p:cNvSpPr txBox="1"/>
          <p:nvPr/>
        </p:nvSpPr>
        <p:spPr>
          <a:xfrm>
            <a:off x="6526530" y="1348740"/>
            <a:ext cx="2489534" cy="16312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/>
                <a:cs typeface="Times New Roman"/>
              </a:rPr>
              <a:t>Can we change the </a:t>
            </a:r>
            <a:r>
              <a:rPr lang="en-US" sz="2000" dirty="0" smtClean="0">
                <a:latin typeface="Times New Roman"/>
                <a:cs typeface="Times New Roman"/>
              </a:rPr>
              <a:t>spin of these </a:t>
            </a:r>
            <a:r>
              <a:rPr lang="en-US" sz="2000" dirty="0">
                <a:latin typeface="Times New Roman"/>
                <a:cs typeface="Times New Roman"/>
              </a:rPr>
              <a:t>compound states by </a:t>
            </a:r>
          </a:p>
          <a:p>
            <a:pPr algn="ctr"/>
            <a:r>
              <a:rPr lang="en-US" sz="2000" dirty="0">
                <a:latin typeface="Times New Roman"/>
                <a:cs typeface="Times New Roman"/>
              </a:rPr>
              <a:t>Putting them in a HEDP?</a:t>
            </a:r>
          </a:p>
        </p:txBody>
      </p:sp>
      <p:sp>
        <p:nvSpPr>
          <p:cNvPr id="45" name="Oval 44"/>
          <p:cNvSpPr/>
          <p:nvPr/>
        </p:nvSpPr>
        <p:spPr>
          <a:xfrm>
            <a:off x="2466108" y="2781300"/>
            <a:ext cx="3604491" cy="39254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3" dirty="0"/>
          </a:p>
        </p:txBody>
      </p:sp>
    </p:spTree>
    <p:extLst>
      <p:ext uri="{BB962C8B-B14F-4D97-AF65-F5344CB8AC3E}">
        <p14:creationId xmlns:p14="http://schemas.microsoft.com/office/powerpoint/2010/main" val="30389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3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1"/>
          <p:cNvSpPr txBox="1">
            <a:spLocks noChangeArrowheads="1"/>
          </p:cNvSpPr>
          <p:nvPr/>
        </p:nvSpPr>
        <p:spPr bwMode="auto">
          <a:xfrm>
            <a:off x="751840" y="124691"/>
            <a:ext cx="7505297" cy="70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182" dirty="0" smtClean="0">
                <a:latin typeface="Times New Roman" charset="0"/>
                <a:cs typeface="Times New Roman" charset="0"/>
              </a:rPr>
              <a:t>NPIs acting on  </a:t>
            </a:r>
            <a:r>
              <a:rPr lang="en-US" sz="2182" dirty="0">
                <a:latin typeface="Times New Roman" charset="0"/>
                <a:cs typeface="Times New Roman" charset="0"/>
              </a:rPr>
              <a:t>highly-excited </a:t>
            </a:r>
            <a:r>
              <a:rPr lang="en-US" sz="2182" dirty="0" smtClean="0">
                <a:latin typeface="Times New Roman" charset="0"/>
                <a:cs typeface="Times New Roman" charset="0"/>
              </a:rPr>
              <a:t>compound nuclear states</a:t>
            </a:r>
            <a:r>
              <a:rPr lang="en-US" sz="2182" dirty="0" smtClean="0">
                <a:latin typeface="Times New Roman" charset="0"/>
                <a:cs typeface="Times New Roman" charset="0"/>
              </a:rPr>
              <a:t> could </a:t>
            </a:r>
            <a:r>
              <a:rPr lang="en-US" sz="2182" dirty="0">
                <a:latin typeface="Times New Roman" charset="0"/>
                <a:cs typeface="Times New Roman" charset="0"/>
              </a:rPr>
              <a:t>also alter the likelihood of the neutron remaining in the nucleus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8000" y="4094306"/>
            <a:ext cx="1414318" cy="562268"/>
            <a:chOff x="622" y="2387"/>
            <a:chExt cx="1123" cy="354"/>
          </a:xfrm>
        </p:grpSpPr>
        <p:sp>
          <p:nvSpPr>
            <p:cNvPr id="4" name="Line 8"/>
            <p:cNvSpPr>
              <a:spLocks noChangeShapeType="1"/>
            </p:cNvSpPr>
            <p:nvPr/>
          </p:nvSpPr>
          <p:spPr bwMode="auto">
            <a:xfrm>
              <a:off x="622" y="2387"/>
              <a:ext cx="1123" cy="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1273" dirty="0"/>
            </a:p>
          </p:txBody>
        </p:sp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988" y="2471"/>
              <a:ext cx="401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182" baseline="30000" dirty="0">
                  <a:latin typeface="Times" charset="0"/>
                </a:rPr>
                <a:t>A</a:t>
              </a:r>
              <a:r>
                <a:rPr lang="en-US" sz="2182" dirty="0">
                  <a:latin typeface="Times" charset="0"/>
                </a:rPr>
                <a:t>Z</a:t>
              </a:r>
              <a:endParaRPr lang="en-US" sz="2182" baseline="30000" dirty="0">
                <a:latin typeface="Times" charset="0"/>
              </a:endParaRPr>
            </a:p>
          </p:txBody>
        </p:sp>
      </p:grp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542886" y="1881891"/>
            <a:ext cx="1496580" cy="3468851"/>
            <a:chOff x="2263" y="607"/>
            <a:chExt cx="943" cy="2185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" y="1175"/>
              <a:ext cx="932" cy="1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2263" y="607"/>
              <a:ext cx="943" cy="587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5455" dirty="0"/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2566" y="2522"/>
              <a:ext cx="444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182" baseline="30000" dirty="0">
                  <a:latin typeface="Times" charset="0"/>
                </a:rPr>
                <a:t>A+1</a:t>
              </a:r>
              <a:r>
                <a:rPr lang="en-US" sz="2182" dirty="0">
                  <a:latin typeface="Times" charset="0"/>
                </a:rPr>
                <a:t>Z</a:t>
              </a:r>
              <a:endParaRPr lang="en-US" sz="2182" baseline="30000" dirty="0">
                <a:latin typeface="Times" charset="0"/>
              </a:endParaRPr>
            </a:p>
          </p:txBody>
        </p:sp>
      </p:grp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047750" y="2384136"/>
            <a:ext cx="444352" cy="42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82" i="1" dirty="0">
                <a:latin typeface="Times" charset="0"/>
              </a:rPr>
              <a:t>S</a:t>
            </a:r>
            <a:r>
              <a:rPr lang="en-US" sz="2182" i="1" baseline="-25000" dirty="0">
                <a:latin typeface="Times" charset="0"/>
              </a:rPr>
              <a:t>n</a:t>
            </a:r>
            <a:endParaRPr lang="en-US" sz="2182" i="1" dirty="0">
              <a:latin typeface="Times" charset="0"/>
            </a:endParaRPr>
          </a:p>
        </p:txBody>
      </p:sp>
      <p:grpSp>
        <p:nvGrpSpPr>
          <p:cNvPr id="11" name="Group 55"/>
          <p:cNvGrpSpPr>
            <a:grpSpLocks/>
          </p:cNvGrpSpPr>
          <p:nvPr/>
        </p:nvGrpSpPr>
        <p:grpSpPr bwMode="auto">
          <a:xfrm>
            <a:off x="806897" y="1933997"/>
            <a:ext cx="3965706" cy="2164639"/>
            <a:chOff x="850" y="1218"/>
            <a:chExt cx="2498" cy="1364"/>
          </a:xfrm>
        </p:grpSpPr>
        <p:sp>
          <p:nvSpPr>
            <p:cNvPr id="12" name="Freeform 13"/>
            <p:cNvSpPr>
              <a:spLocks/>
            </p:cNvSpPr>
            <p:nvPr/>
          </p:nvSpPr>
          <p:spPr bwMode="auto">
            <a:xfrm rot="5400000">
              <a:off x="3081" y="1191"/>
              <a:ext cx="240" cy="294"/>
            </a:xfrm>
            <a:custGeom>
              <a:avLst/>
              <a:gdLst>
                <a:gd name="T0" fmla="*/ 0 w 1359"/>
                <a:gd name="T1" fmla="*/ 0 h 1096"/>
                <a:gd name="T2" fmla="*/ 0 w 1359"/>
                <a:gd name="T3" fmla="*/ 0 h 1096"/>
                <a:gd name="T4" fmla="*/ 0 w 1359"/>
                <a:gd name="T5" fmla="*/ 0 h 1096"/>
                <a:gd name="T6" fmla="*/ 0 w 1359"/>
                <a:gd name="T7" fmla="*/ 0 h 1096"/>
                <a:gd name="T8" fmla="*/ 0 w 1359"/>
                <a:gd name="T9" fmla="*/ 0 h 1096"/>
                <a:gd name="T10" fmla="*/ 0 w 1359"/>
                <a:gd name="T11" fmla="*/ 0 h 1096"/>
                <a:gd name="T12" fmla="*/ 0 w 1359"/>
                <a:gd name="T13" fmla="*/ 0 h 1096"/>
                <a:gd name="T14" fmla="*/ 0 w 1359"/>
                <a:gd name="T15" fmla="*/ 0 h 10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9"/>
                <a:gd name="T25" fmla="*/ 0 h 1096"/>
                <a:gd name="T26" fmla="*/ 1359 w 1359"/>
                <a:gd name="T27" fmla="*/ 1096 h 10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9" h="1096">
                  <a:moveTo>
                    <a:pt x="0" y="1067"/>
                  </a:moveTo>
                  <a:cubicBezTo>
                    <a:pt x="125" y="1081"/>
                    <a:pt x="250" y="1096"/>
                    <a:pt x="324" y="1061"/>
                  </a:cubicBezTo>
                  <a:cubicBezTo>
                    <a:pt x="398" y="1026"/>
                    <a:pt x="401" y="1015"/>
                    <a:pt x="445" y="857"/>
                  </a:cubicBezTo>
                  <a:cubicBezTo>
                    <a:pt x="489" y="699"/>
                    <a:pt x="540" y="230"/>
                    <a:pt x="591" y="115"/>
                  </a:cubicBezTo>
                  <a:cubicBezTo>
                    <a:pt x="642" y="0"/>
                    <a:pt x="696" y="36"/>
                    <a:pt x="750" y="165"/>
                  </a:cubicBezTo>
                  <a:cubicBezTo>
                    <a:pt x="804" y="294"/>
                    <a:pt x="865" y="743"/>
                    <a:pt x="915" y="889"/>
                  </a:cubicBezTo>
                  <a:cubicBezTo>
                    <a:pt x="965" y="1035"/>
                    <a:pt x="974" y="1012"/>
                    <a:pt x="1048" y="1042"/>
                  </a:cubicBezTo>
                  <a:cubicBezTo>
                    <a:pt x="1122" y="1072"/>
                    <a:pt x="1307" y="1063"/>
                    <a:pt x="1359" y="10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anchor="ctr">
              <a:spAutoFit/>
            </a:bodyPr>
            <a:lstStyle/>
            <a:p>
              <a:endParaRPr lang="en-US" sz="1273" dirty="0"/>
            </a:p>
          </p:txBody>
        </p:sp>
        <p:grpSp>
          <p:nvGrpSpPr>
            <p:cNvPr id="13" name="Group 15"/>
            <p:cNvGrpSpPr>
              <a:grpSpLocks/>
            </p:cNvGrpSpPr>
            <p:nvPr/>
          </p:nvGrpSpPr>
          <p:grpSpPr bwMode="auto">
            <a:xfrm>
              <a:off x="850" y="1317"/>
              <a:ext cx="1616" cy="1265"/>
              <a:chOff x="1273" y="1429"/>
              <a:chExt cx="2033" cy="1568"/>
            </a:xfrm>
          </p:grpSpPr>
          <p:sp>
            <p:nvSpPr>
              <p:cNvPr id="14" name="Line 16"/>
              <p:cNvSpPr>
                <a:spLocks noChangeShapeType="1"/>
              </p:cNvSpPr>
              <p:nvPr/>
            </p:nvSpPr>
            <p:spPr bwMode="auto">
              <a:xfrm flipV="1">
                <a:off x="1300" y="1429"/>
                <a:ext cx="2006" cy="156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1273" dirty="0"/>
              </a:p>
            </p:txBody>
          </p:sp>
          <p:sp>
            <p:nvSpPr>
              <p:cNvPr id="15" name="Text Box 17"/>
              <p:cNvSpPr txBox="1">
                <a:spLocks noChangeArrowheads="1"/>
              </p:cNvSpPr>
              <p:nvPr/>
            </p:nvSpPr>
            <p:spPr bwMode="auto">
              <a:xfrm rot="19409828">
                <a:off x="1273" y="2110"/>
                <a:ext cx="1451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18" dirty="0">
                    <a:latin typeface="Times" charset="0"/>
                  </a:rPr>
                  <a:t>Neutron capture</a:t>
                </a:r>
              </a:p>
            </p:txBody>
          </p:sp>
        </p:grpSp>
      </p:grpSp>
      <p:sp>
        <p:nvSpPr>
          <p:cNvPr id="16" name="Line 18"/>
          <p:cNvSpPr>
            <a:spLocks noChangeShapeType="1"/>
          </p:cNvSpPr>
          <p:nvPr/>
        </p:nvSpPr>
        <p:spPr bwMode="auto">
          <a:xfrm flipH="1" flipV="1">
            <a:off x="1402773" y="2642466"/>
            <a:ext cx="3850409" cy="24534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square" lIns="91440" tIns="45720" rIns="91440" bIns="45720" anchor="ctr">
            <a:spAutoFit/>
          </a:bodyPr>
          <a:lstStyle/>
          <a:p>
            <a:endParaRPr lang="en-US" sz="1273" dirty="0"/>
          </a:p>
        </p:txBody>
      </p:sp>
      <p:grpSp>
        <p:nvGrpSpPr>
          <p:cNvPr id="30" name="Group 29"/>
          <p:cNvGrpSpPr/>
          <p:nvPr/>
        </p:nvGrpSpPr>
        <p:grpSpPr>
          <a:xfrm>
            <a:off x="645103" y="1486478"/>
            <a:ext cx="4065443" cy="428131"/>
            <a:chOff x="1306513" y="1635125"/>
            <a:chExt cx="4471987" cy="470944"/>
          </a:xfrm>
        </p:grpSpPr>
        <p:sp>
          <p:nvSpPr>
            <p:cNvPr id="17" name="Text Box 35"/>
            <p:cNvSpPr txBox="1">
              <a:spLocks noChangeArrowheads="1"/>
            </p:cNvSpPr>
            <p:nvPr/>
          </p:nvSpPr>
          <p:spPr bwMode="auto">
            <a:xfrm>
              <a:off x="1306513" y="1635125"/>
              <a:ext cx="476445" cy="470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40" tIns="45720" rIns="91440" bIns="4572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182" i="1" dirty="0">
                  <a:latin typeface="Times" charset="0"/>
                </a:rPr>
                <a:t>B</a:t>
              </a:r>
              <a:r>
                <a:rPr lang="en-US" sz="2182" i="1" baseline="-25000" dirty="0">
                  <a:latin typeface="Times" charset="0"/>
                </a:rPr>
                <a:t>f</a:t>
              </a:r>
              <a:endParaRPr lang="en-US" sz="2182" i="1" dirty="0">
                <a:latin typeface="Times" charset="0"/>
              </a:endParaRPr>
            </a:p>
          </p:txBody>
        </p:sp>
        <p:sp>
          <p:nvSpPr>
            <p:cNvPr id="18" name="Line 36"/>
            <p:cNvSpPr>
              <a:spLocks noChangeShapeType="1"/>
            </p:cNvSpPr>
            <p:nvPr/>
          </p:nvSpPr>
          <p:spPr bwMode="auto">
            <a:xfrm flipH="1">
              <a:off x="1733550" y="2082800"/>
              <a:ext cx="404495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spAutoFit/>
            </a:bodyPr>
            <a:lstStyle/>
            <a:p>
              <a:endParaRPr lang="en-US" sz="1273" dirty="0"/>
            </a:p>
          </p:txBody>
        </p:sp>
      </p:grp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360161" y="5373947"/>
            <a:ext cx="5469139" cy="707886"/>
          </a:xfrm>
          <a:prstGeom prst="rect">
            <a:avLst/>
          </a:prstGeom>
          <a:solidFill>
            <a:srgbClr val="F3FF2B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latin typeface="Times" charset="0"/>
              </a:rPr>
              <a:t>The interaction of compound nuclear states with a HEDP can be parameterized as a </a:t>
            </a:r>
            <a:r>
              <a:rPr lang="en-US" i="1" dirty="0">
                <a:latin typeface="Times" charset="0"/>
              </a:rPr>
              <a:t>“</a:t>
            </a:r>
            <a:r>
              <a:rPr lang="en-US" i="1" u="sng" dirty="0">
                <a:solidFill>
                  <a:srgbClr val="FF0000"/>
                </a:solidFill>
                <a:latin typeface="Times" charset="0"/>
              </a:rPr>
              <a:t>New SEF</a:t>
            </a:r>
            <a:r>
              <a:rPr lang="en-US" i="1" dirty="0">
                <a:latin typeface="Times" charset="0"/>
              </a:rPr>
              <a:t>”</a:t>
            </a:r>
          </a:p>
        </p:txBody>
      </p:sp>
      <p:sp>
        <p:nvSpPr>
          <p:cNvPr id="22" name="Text Box 34"/>
          <p:cNvSpPr txBox="1">
            <a:spLocks noChangeArrowheads="1"/>
          </p:cNvSpPr>
          <p:nvPr/>
        </p:nvSpPr>
        <p:spPr bwMode="auto">
          <a:xfrm>
            <a:off x="5297974" y="1661105"/>
            <a:ext cx="644728" cy="93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18" dirty="0">
                <a:latin typeface="Times" charset="0"/>
              </a:rPr>
              <a:t>???</a:t>
            </a:r>
          </a:p>
          <a:p>
            <a:r>
              <a:rPr lang="en-US" sz="1818" dirty="0">
                <a:latin typeface="Times" charset="0"/>
              </a:rPr>
              <a:t>NPI </a:t>
            </a:r>
          </a:p>
          <a:p>
            <a:r>
              <a:rPr lang="en-US" sz="1818" dirty="0">
                <a:latin typeface="Times" charset="0"/>
              </a:rPr>
              <a:t>???</a:t>
            </a:r>
            <a:endParaRPr lang="en-US" sz="2182" dirty="0">
              <a:latin typeface="Times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257385" y="1548912"/>
            <a:ext cx="996991" cy="380553"/>
            <a:chOff x="5280024" y="1703804"/>
            <a:chExt cx="1096690" cy="418609"/>
          </a:xfrm>
        </p:grpSpPr>
        <p:sp>
          <p:nvSpPr>
            <p:cNvPr id="21" name="Freeform 32" descr="Wide upward diagonal"/>
            <p:cNvSpPr>
              <a:spLocks/>
            </p:cNvSpPr>
            <p:nvPr/>
          </p:nvSpPr>
          <p:spPr bwMode="auto">
            <a:xfrm rot="5400000">
              <a:off x="5910700" y="1656399"/>
              <a:ext cx="418609" cy="513419"/>
            </a:xfrm>
            <a:custGeom>
              <a:avLst/>
              <a:gdLst>
                <a:gd name="T0" fmla="*/ 0 w 1359"/>
                <a:gd name="T1" fmla="*/ 0 h 1096"/>
                <a:gd name="T2" fmla="*/ 0 w 1359"/>
                <a:gd name="T3" fmla="*/ 0 h 1096"/>
                <a:gd name="T4" fmla="*/ 0 w 1359"/>
                <a:gd name="T5" fmla="*/ 0 h 1096"/>
                <a:gd name="T6" fmla="*/ 0 w 1359"/>
                <a:gd name="T7" fmla="*/ 0 h 1096"/>
                <a:gd name="T8" fmla="*/ 0 w 1359"/>
                <a:gd name="T9" fmla="*/ 0 h 1096"/>
                <a:gd name="T10" fmla="*/ 0 w 1359"/>
                <a:gd name="T11" fmla="*/ 0 h 1096"/>
                <a:gd name="T12" fmla="*/ 0 w 1359"/>
                <a:gd name="T13" fmla="*/ 0 h 1096"/>
                <a:gd name="T14" fmla="*/ 0 w 1359"/>
                <a:gd name="T15" fmla="*/ 0 h 10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9"/>
                <a:gd name="T25" fmla="*/ 0 h 1096"/>
                <a:gd name="T26" fmla="*/ 1359 w 1359"/>
                <a:gd name="T27" fmla="*/ 1096 h 10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9" h="1096">
                  <a:moveTo>
                    <a:pt x="0" y="1067"/>
                  </a:moveTo>
                  <a:cubicBezTo>
                    <a:pt x="125" y="1081"/>
                    <a:pt x="250" y="1096"/>
                    <a:pt x="324" y="1061"/>
                  </a:cubicBezTo>
                  <a:cubicBezTo>
                    <a:pt x="398" y="1026"/>
                    <a:pt x="401" y="1015"/>
                    <a:pt x="445" y="857"/>
                  </a:cubicBezTo>
                  <a:cubicBezTo>
                    <a:pt x="489" y="699"/>
                    <a:pt x="540" y="230"/>
                    <a:pt x="591" y="115"/>
                  </a:cubicBezTo>
                  <a:cubicBezTo>
                    <a:pt x="642" y="0"/>
                    <a:pt x="696" y="36"/>
                    <a:pt x="750" y="165"/>
                  </a:cubicBezTo>
                  <a:cubicBezTo>
                    <a:pt x="804" y="294"/>
                    <a:pt x="865" y="743"/>
                    <a:pt x="915" y="889"/>
                  </a:cubicBezTo>
                  <a:cubicBezTo>
                    <a:pt x="965" y="1035"/>
                    <a:pt x="974" y="1012"/>
                    <a:pt x="1048" y="1042"/>
                  </a:cubicBezTo>
                  <a:cubicBezTo>
                    <a:pt x="1122" y="1072"/>
                    <a:pt x="1307" y="1063"/>
                    <a:pt x="1359" y="1067"/>
                  </a:cubicBezTo>
                </a:path>
              </a:pathLst>
            </a:custGeom>
            <a:pattFill prst="wdUpDiag">
              <a:fgClr>
                <a:srgbClr val="00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 sz="1273" dirty="0"/>
            </a:p>
          </p:txBody>
        </p:sp>
        <p:sp>
          <p:nvSpPr>
            <p:cNvPr id="25" name="Freeform 44"/>
            <p:cNvSpPr>
              <a:spLocks/>
            </p:cNvSpPr>
            <p:nvPr/>
          </p:nvSpPr>
          <p:spPr bwMode="auto">
            <a:xfrm>
              <a:off x="5280024" y="1787374"/>
              <a:ext cx="586764" cy="309098"/>
            </a:xfrm>
            <a:custGeom>
              <a:avLst/>
              <a:gdLst>
                <a:gd name="T0" fmla="*/ 0 w 400"/>
                <a:gd name="T1" fmla="*/ 34 h 209"/>
                <a:gd name="T2" fmla="*/ 4 w 400"/>
                <a:gd name="T3" fmla="*/ 17 h 209"/>
                <a:gd name="T4" fmla="*/ 14 w 400"/>
                <a:gd name="T5" fmla="*/ 40 h 209"/>
                <a:gd name="T6" fmla="*/ 15 w 400"/>
                <a:gd name="T7" fmla="*/ 15 h 209"/>
                <a:gd name="T8" fmla="*/ 27 w 400"/>
                <a:gd name="T9" fmla="*/ 32 h 209"/>
                <a:gd name="T10" fmla="*/ 30 w 400"/>
                <a:gd name="T11" fmla="*/ 12 h 209"/>
                <a:gd name="T12" fmla="*/ 42 w 400"/>
                <a:gd name="T13" fmla="*/ 27 h 209"/>
                <a:gd name="T14" fmla="*/ 45 w 400"/>
                <a:gd name="T15" fmla="*/ 3 h 209"/>
                <a:gd name="T16" fmla="*/ 57 w 400"/>
                <a:gd name="T17" fmla="*/ 9 h 209"/>
                <a:gd name="T18" fmla="*/ 70 w 400"/>
                <a:gd name="T19" fmla="*/ 0 h 2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0"/>
                <a:gd name="T31" fmla="*/ 0 h 209"/>
                <a:gd name="T32" fmla="*/ 400 w 400"/>
                <a:gd name="T33" fmla="*/ 209 h 2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0" h="209">
                  <a:moveTo>
                    <a:pt x="0" y="176"/>
                  </a:moveTo>
                  <a:cubicBezTo>
                    <a:pt x="5" y="129"/>
                    <a:pt x="11" y="83"/>
                    <a:pt x="24" y="88"/>
                  </a:cubicBezTo>
                  <a:cubicBezTo>
                    <a:pt x="37" y="93"/>
                    <a:pt x="69" y="209"/>
                    <a:pt x="80" y="208"/>
                  </a:cubicBezTo>
                  <a:cubicBezTo>
                    <a:pt x="91" y="207"/>
                    <a:pt x="76" y="87"/>
                    <a:pt x="88" y="80"/>
                  </a:cubicBezTo>
                  <a:cubicBezTo>
                    <a:pt x="100" y="73"/>
                    <a:pt x="137" y="171"/>
                    <a:pt x="152" y="168"/>
                  </a:cubicBezTo>
                  <a:cubicBezTo>
                    <a:pt x="167" y="165"/>
                    <a:pt x="161" y="68"/>
                    <a:pt x="176" y="64"/>
                  </a:cubicBezTo>
                  <a:cubicBezTo>
                    <a:pt x="191" y="60"/>
                    <a:pt x="227" y="152"/>
                    <a:pt x="240" y="144"/>
                  </a:cubicBezTo>
                  <a:cubicBezTo>
                    <a:pt x="253" y="136"/>
                    <a:pt x="241" y="32"/>
                    <a:pt x="256" y="16"/>
                  </a:cubicBezTo>
                  <a:cubicBezTo>
                    <a:pt x="271" y="0"/>
                    <a:pt x="304" y="51"/>
                    <a:pt x="328" y="48"/>
                  </a:cubicBezTo>
                  <a:cubicBezTo>
                    <a:pt x="352" y="45"/>
                    <a:pt x="376" y="22"/>
                    <a:pt x="4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273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309092" y="5114636"/>
            <a:ext cx="184731" cy="288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73" dirty="0"/>
          </a:p>
        </p:txBody>
      </p:sp>
      <p:grpSp>
        <p:nvGrpSpPr>
          <p:cNvPr id="44" name="Group 43"/>
          <p:cNvGrpSpPr/>
          <p:nvPr/>
        </p:nvGrpSpPr>
        <p:grpSpPr>
          <a:xfrm>
            <a:off x="4338204" y="2230093"/>
            <a:ext cx="904628" cy="380553"/>
            <a:chOff x="5368924" y="2453104"/>
            <a:chExt cx="995091" cy="418609"/>
          </a:xfrm>
        </p:grpSpPr>
        <p:sp>
          <p:nvSpPr>
            <p:cNvPr id="40" name="Freeform 44"/>
            <p:cNvSpPr>
              <a:spLocks/>
            </p:cNvSpPr>
            <p:nvPr/>
          </p:nvSpPr>
          <p:spPr bwMode="auto">
            <a:xfrm rot="2250769">
              <a:off x="5368924" y="2473173"/>
              <a:ext cx="586764" cy="309097"/>
            </a:xfrm>
            <a:custGeom>
              <a:avLst/>
              <a:gdLst>
                <a:gd name="T0" fmla="*/ 0 w 400"/>
                <a:gd name="T1" fmla="*/ 34 h 209"/>
                <a:gd name="T2" fmla="*/ 4 w 400"/>
                <a:gd name="T3" fmla="*/ 17 h 209"/>
                <a:gd name="T4" fmla="*/ 14 w 400"/>
                <a:gd name="T5" fmla="*/ 40 h 209"/>
                <a:gd name="T6" fmla="*/ 15 w 400"/>
                <a:gd name="T7" fmla="*/ 15 h 209"/>
                <a:gd name="T8" fmla="*/ 27 w 400"/>
                <a:gd name="T9" fmla="*/ 32 h 209"/>
                <a:gd name="T10" fmla="*/ 30 w 400"/>
                <a:gd name="T11" fmla="*/ 12 h 209"/>
                <a:gd name="T12" fmla="*/ 42 w 400"/>
                <a:gd name="T13" fmla="*/ 27 h 209"/>
                <a:gd name="T14" fmla="*/ 45 w 400"/>
                <a:gd name="T15" fmla="*/ 3 h 209"/>
                <a:gd name="T16" fmla="*/ 57 w 400"/>
                <a:gd name="T17" fmla="*/ 9 h 209"/>
                <a:gd name="T18" fmla="*/ 70 w 400"/>
                <a:gd name="T19" fmla="*/ 0 h 2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0"/>
                <a:gd name="T31" fmla="*/ 0 h 209"/>
                <a:gd name="T32" fmla="*/ 400 w 400"/>
                <a:gd name="T33" fmla="*/ 209 h 2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0" h="209">
                  <a:moveTo>
                    <a:pt x="0" y="176"/>
                  </a:moveTo>
                  <a:cubicBezTo>
                    <a:pt x="5" y="129"/>
                    <a:pt x="11" y="83"/>
                    <a:pt x="24" y="88"/>
                  </a:cubicBezTo>
                  <a:cubicBezTo>
                    <a:pt x="37" y="93"/>
                    <a:pt x="69" y="209"/>
                    <a:pt x="80" y="208"/>
                  </a:cubicBezTo>
                  <a:cubicBezTo>
                    <a:pt x="91" y="207"/>
                    <a:pt x="76" y="87"/>
                    <a:pt x="88" y="80"/>
                  </a:cubicBezTo>
                  <a:cubicBezTo>
                    <a:pt x="100" y="73"/>
                    <a:pt x="137" y="171"/>
                    <a:pt x="152" y="168"/>
                  </a:cubicBezTo>
                  <a:cubicBezTo>
                    <a:pt x="167" y="165"/>
                    <a:pt x="161" y="68"/>
                    <a:pt x="176" y="64"/>
                  </a:cubicBezTo>
                  <a:cubicBezTo>
                    <a:pt x="191" y="60"/>
                    <a:pt x="227" y="152"/>
                    <a:pt x="240" y="144"/>
                  </a:cubicBezTo>
                  <a:cubicBezTo>
                    <a:pt x="253" y="136"/>
                    <a:pt x="241" y="32"/>
                    <a:pt x="256" y="16"/>
                  </a:cubicBezTo>
                  <a:cubicBezTo>
                    <a:pt x="271" y="0"/>
                    <a:pt x="304" y="51"/>
                    <a:pt x="328" y="48"/>
                  </a:cubicBezTo>
                  <a:cubicBezTo>
                    <a:pt x="352" y="45"/>
                    <a:pt x="376" y="22"/>
                    <a:pt x="4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273" dirty="0"/>
            </a:p>
          </p:txBody>
        </p:sp>
        <p:sp>
          <p:nvSpPr>
            <p:cNvPr id="41" name="Freeform 32" descr="Wide upward diagonal"/>
            <p:cNvSpPr>
              <a:spLocks/>
            </p:cNvSpPr>
            <p:nvPr/>
          </p:nvSpPr>
          <p:spPr bwMode="auto">
            <a:xfrm rot="5400000">
              <a:off x="5898001" y="2405699"/>
              <a:ext cx="418609" cy="513419"/>
            </a:xfrm>
            <a:custGeom>
              <a:avLst/>
              <a:gdLst>
                <a:gd name="T0" fmla="*/ 0 w 1359"/>
                <a:gd name="T1" fmla="*/ 0 h 1096"/>
                <a:gd name="T2" fmla="*/ 0 w 1359"/>
                <a:gd name="T3" fmla="*/ 0 h 1096"/>
                <a:gd name="T4" fmla="*/ 0 w 1359"/>
                <a:gd name="T5" fmla="*/ 0 h 1096"/>
                <a:gd name="T6" fmla="*/ 0 w 1359"/>
                <a:gd name="T7" fmla="*/ 0 h 1096"/>
                <a:gd name="T8" fmla="*/ 0 w 1359"/>
                <a:gd name="T9" fmla="*/ 0 h 1096"/>
                <a:gd name="T10" fmla="*/ 0 w 1359"/>
                <a:gd name="T11" fmla="*/ 0 h 1096"/>
                <a:gd name="T12" fmla="*/ 0 w 1359"/>
                <a:gd name="T13" fmla="*/ 0 h 1096"/>
                <a:gd name="T14" fmla="*/ 0 w 1359"/>
                <a:gd name="T15" fmla="*/ 0 h 10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9"/>
                <a:gd name="T25" fmla="*/ 0 h 1096"/>
                <a:gd name="T26" fmla="*/ 1359 w 1359"/>
                <a:gd name="T27" fmla="*/ 1096 h 10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9" h="1096">
                  <a:moveTo>
                    <a:pt x="0" y="1067"/>
                  </a:moveTo>
                  <a:cubicBezTo>
                    <a:pt x="125" y="1081"/>
                    <a:pt x="250" y="1096"/>
                    <a:pt x="324" y="1061"/>
                  </a:cubicBezTo>
                  <a:cubicBezTo>
                    <a:pt x="398" y="1026"/>
                    <a:pt x="401" y="1015"/>
                    <a:pt x="445" y="857"/>
                  </a:cubicBezTo>
                  <a:cubicBezTo>
                    <a:pt x="489" y="699"/>
                    <a:pt x="540" y="230"/>
                    <a:pt x="591" y="115"/>
                  </a:cubicBezTo>
                  <a:cubicBezTo>
                    <a:pt x="642" y="0"/>
                    <a:pt x="696" y="36"/>
                    <a:pt x="750" y="165"/>
                  </a:cubicBezTo>
                  <a:cubicBezTo>
                    <a:pt x="804" y="294"/>
                    <a:pt x="865" y="743"/>
                    <a:pt x="915" y="889"/>
                  </a:cubicBezTo>
                  <a:cubicBezTo>
                    <a:pt x="965" y="1035"/>
                    <a:pt x="974" y="1012"/>
                    <a:pt x="1048" y="1042"/>
                  </a:cubicBezTo>
                  <a:cubicBezTo>
                    <a:pt x="1122" y="1072"/>
                    <a:pt x="1307" y="1063"/>
                    <a:pt x="1359" y="1067"/>
                  </a:cubicBezTo>
                </a:path>
              </a:pathLst>
            </a:custGeom>
            <a:pattFill prst="wdUpDiag">
              <a:fgClr>
                <a:srgbClr val="00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 sz="1273" dirty="0"/>
            </a:p>
          </p:txBody>
        </p:sp>
      </p:grpSp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793750" y="1818409"/>
            <a:ext cx="893193" cy="42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82" i="1" dirty="0">
                <a:latin typeface="Times" charset="0"/>
              </a:rPr>
              <a:t>S</a:t>
            </a:r>
            <a:r>
              <a:rPr lang="en-US" sz="2182" i="1" baseline="-25000" dirty="0">
                <a:latin typeface="Times" charset="0"/>
              </a:rPr>
              <a:t>n</a:t>
            </a:r>
            <a:r>
              <a:rPr lang="en-US" sz="2182" i="1" dirty="0">
                <a:latin typeface="Times" charset="0"/>
              </a:rPr>
              <a:t>+E</a:t>
            </a:r>
            <a:r>
              <a:rPr lang="en-US" sz="2182" i="1" baseline="-25000" dirty="0">
                <a:latin typeface="Times" charset="0"/>
              </a:rPr>
              <a:t>n</a:t>
            </a:r>
            <a:endParaRPr lang="en-US" sz="2182" i="1" dirty="0">
              <a:latin typeface="Times" charset="0"/>
            </a:endParaRPr>
          </a:p>
        </p:txBody>
      </p:sp>
      <p:sp>
        <p:nvSpPr>
          <p:cNvPr id="43" name="Line 18"/>
          <p:cNvSpPr>
            <a:spLocks noChangeShapeType="1"/>
          </p:cNvSpPr>
          <p:nvPr/>
        </p:nvSpPr>
        <p:spPr bwMode="auto">
          <a:xfrm flipH="1" flipV="1">
            <a:off x="1402773" y="2088283"/>
            <a:ext cx="3330864" cy="2453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square" lIns="91440" tIns="45720" rIns="91440" bIns="45720" anchor="ctr">
            <a:spAutoFit/>
          </a:bodyPr>
          <a:lstStyle/>
          <a:p>
            <a:endParaRPr lang="en-US" sz="1273" dirty="0"/>
          </a:p>
        </p:txBody>
      </p:sp>
      <p:sp>
        <p:nvSpPr>
          <p:cNvPr id="64" name="Rectangle 63"/>
          <p:cNvSpPr/>
          <p:nvPr/>
        </p:nvSpPr>
        <p:spPr>
          <a:xfrm>
            <a:off x="4983018" y="4913745"/>
            <a:ext cx="300182" cy="2424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3" dirty="0"/>
          </a:p>
        </p:txBody>
      </p:sp>
      <p:sp>
        <p:nvSpPr>
          <p:cNvPr id="49" name="Oval 48"/>
          <p:cNvSpPr/>
          <p:nvPr/>
        </p:nvSpPr>
        <p:spPr>
          <a:xfrm>
            <a:off x="6405418" y="4045527"/>
            <a:ext cx="55418" cy="1016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3" dirty="0"/>
          </a:p>
        </p:txBody>
      </p:sp>
      <p:sp>
        <p:nvSpPr>
          <p:cNvPr id="71" name="Oval 70"/>
          <p:cNvSpPr/>
          <p:nvPr/>
        </p:nvSpPr>
        <p:spPr>
          <a:xfrm>
            <a:off x="6488546" y="5278582"/>
            <a:ext cx="55418" cy="1016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3" dirty="0"/>
          </a:p>
        </p:txBody>
      </p:sp>
      <p:sp>
        <p:nvSpPr>
          <p:cNvPr id="92" name="Text Box 24"/>
          <p:cNvSpPr txBox="1">
            <a:spLocks noChangeArrowheads="1"/>
          </p:cNvSpPr>
          <p:nvPr/>
        </p:nvSpPr>
        <p:spPr bwMode="auto">
          <a:xfrm>
            <a:off x="902913" y="1071418"/>
            <a:ext cx="3450647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latin typeface="Times" charset="0"/>
              </a:rPr>
              <a:t>The situation could be even more complicated if fission is an open channel (</a:t>
            </a:r>
            <a:r>
              <a:rPr lang="en-US" sz="1600" i="1" dirty="0">
                <a:latin typeface="Times" charset="0"/>
              </a:rPr>
              <a:t>e.g.</a:t>
            </a:r>
            <a:r>
              <a:rPr lang="en-US" sz="1600" dirty="0">
                <a:latin typeface="Times" charset="0"/>
              </a:rPr>
              <a:t>, the </a:t>
            </a:r>
            <a:r>
              <a:rPr lang="en-US" sz="1600" i="1" dirty="0">
                <a:latin typeface="Times" charset="0"/>
              </a:rPr>
              <a:t>r-process)</a:t>
            </a:r>
            <a:endParaRPr lang="en-US" sz="1600" dirty="0">
              <a:latin typeface="Times" charset="0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455" y="1197529"/>
            <a:ext cx="2978727" cy="2021574"/>
          </a:xfrm>
          <a:prstGeom prst="rect">
            <a:avLst/>
          </a:prstGeom>
        </p:spPr>
      </p:pic>
      <p:sp>
        <p:nvSpPr>
          <p:cNvPr id="95" name="Oval 94"/>
          <p:cNvSpPr/>
          <p:nvPr/>
        </p:nvSpPr>
        <p:spPr>
          <a:xfrm>
            <a:off x="6601691" y="2117436"/>
            <a:ext cx="55418" cy="1016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3" dirty="0"/>
          </a:p>
        </p:txBody>
      </p:sp>
      <p:sp>
        <p:nvSpPr>
          <p:cNvPr id="96" name="Oval 95"/>
          <p:cNvSpPr/>
          <p:nvPr/>
        </p:nvSpPr>
        <p:spPr>
          <a:xfrm>
            <a:off x="7028873" y="1482436"/>
            <a:ext cx="55418" cy="1016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3" dirty="0"/>
          </a:p>
        </p:txBody>
      </p:sp>
      <p:sp>
        <p:nvSpPr>
          <p:cNvPr id="97" name="Oval 96"/>
          <p:cNvSpPr/>
          <p:nvPr/>
        </p:nvSpPr>
        <p:spPr>
          <a:xfrm>
            <a:off x="7559964" y="2094345"/>
            <a:ext cx="55418" cy="1016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3" dirty="0"/>
          </a:p>
        </p:txBody>
      </p:sp>
      <p:cxnSp>
        <p:nvCxnSpPr>
          <p:cNvPr id="98" name="Curved Connector 97"/>
          <p:cNvCxnSpPr>
            <a:stCxn id="97" idx="2"/>
            <a:endCxn id="96" idx="3"/>
          </p:cNvCxnSpPr>
          <p:nvPr/>
        </p:nvCxnSpPr>
        <p:spPr>
          <a:xfrm rot="10800000">
            <a:off x="7036990" y="1569159"/>
            <a:ext cx="522975" cy="575988"/>
          </a:xfrm>
          <a:prstGeom prst="curvedConnector2">
            <a:avLst/>
          </a:prstGeom>
          <a:ln w="381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urved Connector 101"/>
          <p:cNvCxnSpPr>
            <a:stCxn id="95" idx="6"/>
          </p:cNvCxnSpPr>
          <p:nvPr/>
        </p:nvCxnSpPr>
        <p:spPr>
          <a:xfrm flipV="1">
            <a:off x="6657109" y="1604818"/>
            <a:ext cx="350982" cy="563418"/>
          </a:xfrm>
          <a:prstGeom prst="curvedConnector2">
            <a:avLst/>
          </a:prstGeom>
          <a:ln w="381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0" y="3359728"/>
            <a:ext cx="8970820" cy="3406763"/>
            <a:chOff x="-1" y="3695700"/>
            <a:chExt cx="9867902" cy="3747439"/>
          </a:xfrm>
        </p:grpSpPr>
        <p:grpSp>
          <p:nvGrpSpPr>
            <p:cNvPr id="23" name="Group 22"/>
            <p:cNvGrpSpPr/>
            <p:nvPr/>
          </p:nvGrpSpPr>
          <p:grpSpPr>
            <a:xfrm>
              <a:off x="-1" y="3695700"/>
              <a:ext cx="9867902" cy="3747439"/>
              <a:chOff x="-1" y="3695700"/>
              <a:chExt cx="9867902" cy="3747439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15101" y="3695700"/>
                <a:ext cx="3352800" cy="2744875"/>
              </a:xfrm>
              <a:prstGeom prst="rect">
                <a:avLst/>
              </a:prstGeom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-1" y="7126097"/>
                <a:ext cx="3123163" cy="317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73" dirty="0"/>
                  <a:t>Thanks to </a:t>
                </a:r>
                <a:r>
                  <a:rPr lang="en-US" sz="1273" dirty="0" smtClean="0"/>
                  <a:t>again to </a:t>
                </a:r>
                <a:r>
                  <a:rPr lang="en-US" sz="1273" dirty="0" smtClean="0"/>
                  <a:t>Ian </a:t>
                </a:r>
                <a:r>
                  <a:rPr lang="en-US" sz="1273" dirty="0"/>
                  <a:t>Thompson!</a:t>
                </a:r>
              </a:p>
            </p:txBody>
          </p:sp>
        </p:grpSp>
        <p:graphicFrame>
          <p:nvGraphicFramePr>
            <p:cNvPr id="24" name="Object 23"/>
            <p:cNvGraphicFramePr>
              <a:graphicFrameLocks noChangeAspect="1"/>
            </p:cNvGraphicFramePr>
            <p:nvPr>
              <p:extLst/>
            </p:nvPr>
          </p:nvGraphicFramePr>
          <p:xfrm>
            <a:off x="8909050" y="4044950"/>
            <a:ext cx="5207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4" name="Equation" r:id="rId6" imgW="520700" imgH="393700" progId="Equation.3">
                    <p:embed/>
                  </p:oleObj>
                </mc:Choice>
                <mc:Fallback>
                  <p:oleObj name="Equation" r:id="rId6" imgW="5207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909050" y="4044950"/>
                          <a:ext cx="520700" cy="3937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3515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9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1"/>
          <p:cNvSpPr txBox="1">
            <a:spLocks noChangeArrowheads="1"/>
          </p:cNvSpPr>
          <p:nvPr/>
        </p:nvSpPr>
        <p:spPr bwMode="auto">
          <a:xfrm>
            <a:off x="502920" y="124691"/>
            <a:ext cx="7754217" cy="70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182" dirty="0" smtClean="0">
                <a:latin typeface="Times New Roman" charset="0"/>
                <a:cs typeface="Times New Roman" charset="0"/>
              </a:rPr>
              <a:t>Our newly approved NIF shot plan will attempt to observe these “new SEF” effects on the isomer-to-ground state ratio in </a:t>
            </a:r>
            <a:r>
              <a:rPr lang="en-US" sz="2182" baseline="30000" dirty="0" smtClean="0">
                <a:latin typeface="Times New Roman" charset="0"/>
                <a:cs typeface="Times New Roman" charset="0"/>
              </a:rPr>
              <a:t>133</a:t>
            </a:r>
            <a:r>
              <a:rPr lang="en-US" sz="2182" dirty="0" smtClean="0">
                <a:latin typeface="Times New Roman" charset="0"/>
                <a:cs typeface="Times New Roman" charset="0"/>
              </a:rPr>
              <a:t>Xe</a:t>
            </a:r>
            <a:endParaRPr lang="en-US" sz="2182" dirty="0">
              <a:latin typeface="Times New Roman" charset="0"/>
              <a:cs typeface="Times New Roman" charset="0"/>
            </a:endParaRP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9186863" y="6638925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1" dirty="0"/>
              <a:t>9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b="50195"/>
          <a:stretch/>
        </p:blipFill>
        <p:spPr>
          <a:xfrm>
            <a:off x="160274" y="1330452"/>
            <a:ext cx="3730743" cy="2041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622" y="5139970"/>
            <a:ext cx="3547110" cy="99870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2665"/>
          <a:stretch/>
        </p:blipFill>
        <p:spPr>
          <a:xfrm>
            <a:off x="2827020" y="3543299"/>
            <a:ext cx="2087880" cy="2615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1" y="3371850"/>
            <a:ext cx="25717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>
                <a:latin typeface="Times New Roman" charset="0"/>
                <a:ea typeface="Times New Roman" charset="0"/>
                <a:cs typeface="Times New Roman" charset="0"/>
              </a:rPr>
              <a:t>Fig. 2 Geometry of NIF chamber and internal components modeled to quantify neutron </a:t>
            </a:r>
            <a:r>
              <a:rPr lang="en-US" b="0" i="1" dirty="0">
                <a:latin typeface="Times New Roman" charset="0"/>
                <a:ea typeface="Times New Roman" charset="0"/>
                <a:cs typeface="Times New Roman" charset="0"/>
              </a:rPr>
              <a:t>downscatter</a:t>
            </a:r>
            <a:r>
              <a:rPr lang="en-US" b="0" i="1" dirty="0">
                <a:latin typeface="Times New Roman" charset="0"/>
                <a:ea typeface="Times New Roman" charset="0"/>
                <a:cs typeface="Times New Roman" charset="0"/>
              </a:rPr>
              <a:t> in the gas-cell xenon. The NIF chamber and target bay (left) surround the DIMs and </a:t>
            </a:r>
            <a:r>
              <a:rPr lang="en-US" b="0" i="1" dirty="0">
                <a:latin typeface="Times New Roman" charset="0"/>
                <a:ea typeface="Times New Roman" charset="0"/>
                <a:cs typeface="Times New Roman" charset="0"/>
              </a:rPr>
              <a:t>cryo</a:t>
            </a:r>
            <a:r>
              <a:rPr lang="en-US" b="0" i="1" dirty="0">
                <a:latin typeface="Times New Roman" charset="0"/>
                <a:ea typeface="Times New Roman" charset="0"/>
                <a:cs typeface="Times New Roman" charset="0"/>
              </a:rPr>
              <a:t>-TARPOS (right). Each DIM holds a gas-cell (bottom left) and the capsule is contained within a hohlraum in the thermomechanical package (bottom right) at the end of the cryo- TARPOS. RAGS sits below the NIF chamber.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352544" y="1187704"/>
            <a:ext cx="4506722" cy="367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charset="0"/>
              <a:buChar char=""/>
              <a:defRPr sz="24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Symbol" charset="0"/>
              <a:buChar char=""/>
              <a:defRPr sz="20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24A91"/>
              </a:buClr>
              <a:buFont typeface="Geneva CE" pitchFamily="-65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Tx/>
              <a:buNone/>
            </a:pPr>
            <a:r>
              <a:rPr lang="en-US" altLang="en-US" sz="2000" b="1" u="sng" kern="0" dirty="0" smtClean="0">
                <a:latin typeface="Times New Roman" charset="0"/>
              </a:rPr>
              <a:t>Time Sequence</a:t>
            </a:r>
          </a:p>
          <a:p>
            <a:pPr marL="952500" lvl="1" indent="-512763">
              <a:buFont typeface="Times" charset="0"/>
              <a:buAutoNum type="arabicPeriod"/>
            </a:pPr>
            <a:r>
              <a:rPr lang="en-US" altLang="en-US" sz="1800" b="0" kern="0" dirty="0" smtClean="0">
                <a:latin typeface="Times New Roman" charset="0"/>
              </a:rPr>
              <a:t>An Indirect Drive Exploding Pusher loaded with a small dopant level of </a:t>
            </a:r>
            <a:r>
              <a:rPr lang="en-US" altLang="en-US" sz="1800" b="0" kern="0" baseline="30000" dirty="0" smtClean="0">
                <a:latin typeface="Times New Roman" charset="0"/>
              </a:rPr>
              <a:t>134</a:t>
            </a:r>
            <a:r>
              <a:rPr lang="en-US" altLang="en-US" sz="1800" b="0" kern="0" dirty="0" smtClean="0">
                <a:latin typeface="Times New Roman" charset="0"/>
              </a:rPr>
              <a:t>Xe is shot while a “non-plasma” sample is loaded on a DIM</a:t>
            </a:r>
          </a:p>
          <a:p>
            <a:pPr marL="952500" lvl="1" indent="-512763">
              <a:buFont typeface="Times" charset="0"/>
              <a:buAutoNum type="arabicPeriod"/>
            </a:pPr>
            <a:r>
              <a:rPr lang="en-US" altLang="en-US" sz="1800" b="0" kern="0" dirty="0" smtClean="0">
                <a:latin typeface="Times New Roman" charset="0"/>
              </a:rPr>
              <a:t>Radioactive </a:t>
            </a:r>
            <a:r>
              <a:rPr lang="en-US" altLang="en-US" sz="1800" b="0" kern="0" baseline="30000" dirty="0" smtClean="0">
                <a:latin typeface="Times New Roman" charset="0"/>
              </a:rPr>
              <a:t>133</a:t>
            </a:r>
            <a:r>
              <a:rPr lang="en-US" altLang="en-US" sz="1800" b="0" kern="0" dirty="0" smtClean="0">
                <a:latin typeface="Times New Roman" charset="0"/>
              </a:rPr>
              <a:t>Xe is pumped out of the chamber post-shot using RAGS.</a:t>
            </a:r>
          </a:p>
          <a:p>
            <a:pPr marL="952500" lvl="1" indent="-512763">
              <a:buFont typeface="Times" charset="0"/>
              <a:buAutoNum type="arabicPeriod"/>
            </a:pPr>
            <a:r>
              <a:rPr lang="en-US" altLang="en-US" sz="1800" b="0" kern="0" dirty="0" smtClean="0">
                <a:latin typeface="Times New Roman" charset="0"/>
              </a:rPr>
              <a:t>The DIM is removed and Xe samples collected and transported to Building 151 counting facility</a:t>
            </a:r>
          </a:p>
          <a:p>
            <a:pPr marL="952500" lvl="1" indent="-512763">
              <a:buFont typeface="Times" charset="0"/>
              <a:buAutoNum type="arabicPeriod"/>
            </a:pPr>
            <a:r>
              <a:rPr lang="en-US" altLang="en-US" sz="1800" b="0" kern="0" dirty="0" smtClean="0">
                <a:latin typeface="Times New Roman" charset="0"/>
              </a:rPr>
              <a:t>The Double-Isomer-to-Ground-State ratio is used to search for NPI-induced spin changes </a:t>
            </a:r>
            <a:endParaRPr lang="en-US" altLang="en-US" sz="1800" b="0" kern="0" dirty="0"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6550223"/>
            <a:ext cx="4608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to Laura Berzak-Hopkins and Darren Bleuel!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71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 bwMode="auto">
          <a:xfrm>
            <a:off x="664029" y="79825"/>
            <a:ext cx="8534400" cy="832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200" dirty="0">
                <a:solidFill>
                  <a:schemeClr val="tx1"/>
                </a:solidFill>
                <a:latin typeface="Times New Roman" charset="0"/>
              </a:rPr>
              <a:t>W</a:t>
            </a:r>
            <a:r>
              <a:rPr lang="en-US" altLang="en-US" sz="2200" dirty="0" smtClean="0">
                <a:solidFill>
                  <a:schemeClr val="tx1"/>
                </a:solidFill>
                <a:latin typeface="Times New Roman" charset="0"/>
              </a:rPr>
              <a:t>e </a:t>
            </a:r>
            <a:r>
              <a:rPr lang="en-US" altLang="en-US" sz="2200" dirty="0" smtClean="0">
                <a:solidFill>
                  <a:schemeClr val="tx1"/>
                </a:solidFill>
                <a:latin typeface="Times New Roman" charset="0"/>
              </a:rPr>
              <a:t>have </a:t>
            </a:r>
            <a:r>
              <a:rPr lang="en-US" altLang="en-US" sz="2200" dirty="0" smtClean="0">
                <a:solidFill>
                  <a:schemeClr val="tx1"/>
                </a:solidFill>
                <a:latin typeface="Times New Roman" charset="0"/>
              </a:rPr>
              <a:t>also explored </a:t>
            </a:r>
            <a:r>
              <a:rPr lang="en-US" altLang="en-US" sz="2200" dirty="0" smtClean="0">
                <a:solidFill>
                  <a:schemeClr val="tx1"/>
                </a:solidFill>
                <a:latin typeface="Times New Roman" charset="0"/>
              </a:rPr>
              <a:t>using protons </a:t>
            </a:r>
            <a:r>
              <a:rPr lang="en-US" altLang="en-US" sz="2200" dirty="0">
                <a:solidFill>
                  <a:schemeClr val="tx1"/>
                </a:solidFill>
                <a:latin typeface="Times New Roman" charset="0"/>
              </a:rPr>
              <a:t>from a petawatt laser to </a:t>
            </a:r>
            <a:r>
              <a:rPr lang="en-US" altLang="en-US" sz="2200" dirty="0" smtClean="0">
                <a:solidFill>
                  <a:schemeClr val="tx1"/>
                </a:solidFill>
                <a:latin typeface="Times New Roman" charset="0"/>
              </a:rPr>
              <a:t>perform similar measurements on highly-excited states in </a:t>
            </a:r>
            <a:r>
              <a:rPr lang="en-US" altLang="en-US" sz="2200" baseline="30000" dirty="0" smtClean="0">
                <a:solidFill>
                  <a:schemeClr val="tx1"/>
                </a:solidFill>
                <a:latin typeface="Times New Roman" charset="0"/>
              </a:rPr>
              <a:t>196m,g</a:t>
            </a:r>
            <a:r>
              <a:rPr lang="en-US" altLang="en-US" sz="2200" dirty="0" smtClean="0">
                <a:solidFill>
                  <a:schemeClr val="tx1"/>
                </a:solidFill>
                <a:latin typeface="Times New Roman" charset="0"/>
              </a:rPr>
              <a:t>Au</a:t>
            </a:r>
            <a:endParaRPr lang="en-US" altLang="en-US" sz="2200" baseline="300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1570182" y="6195580"/>
            <a:ext cx="2108489" cy="30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64" i="1" dirty="0">
                <a:latin typeface="Times New Roman" charset="0"/>
              </a:rPr>
              <a:t>K. Markey </a:t>
            </a:r>
          </a:p>
        </p:txBody>
      </p:sp>
      <p:pic>
        <p:nvPicPr>
          <p:cNvPr id="430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2" y="2215285"/>
            <a:ext cx="6426489" cy="391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1"/>
          <p:cNvSpPr txBox="1">
            <a:spLocks noChangeArrowheads="1"/>
          </p:cNvSpPr>
          <p:nvPr/>
        </p:nvSpPr>
        <p:spPr bwMode="auto">
          <a:xfrm>
            <a:off x="1671205" y="1401330"/>
            <a:ext cx="5804859" cy="54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909" u="sng" dirty="0">
                <a:latin typeface="Times New Roman" charset="0"/>
              </a:rPr>
              <a:t>Target Normal Sheath Acceleration</a:t>
            </a:r>
          </a:p>
        </p:txBody>
      </p:sp>
    </p:spTree>
    <p:extLst>
      <p:ext uri="{BB962C8B-B14F-4D97-AF65-F5344CB8AC3E}">
        <p14:creationId xmlns:p14="http://schemas.microsoft.com/office/powerpoint/2010/main" val="3756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 bwMode="auto">
          <a:xfrm>
            <a:off x="653762" y="0"/>
            <a:ext cx="7289511" cy="9813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727" b="0" dirty="0">
                <a:solidFill>
                  <a:schemeClr val="tx1"/>
                </a:solidFill>
                <a:latin typeface="Times New Roman" charset="0"/>
              </a:rPr>
              <a:t>TNSA proton based nuclear-plasma experiment</a:t>
            </a:r>
            <a:br>
              <a:rPr lang="en-US" altLang="en-US" sz="2727" b="0" dirty="0">
                <a:solidFill>
                  <a:schemeClr val="tx1"/>
                </a:solidFill>
                <a:latin typeface="Times New Roman" charset="0"/>
              </a:rPr>
            </a:br>
            <a:r>
              <a:rPr lang="en-US" altLang="en-US" sz="2727" b="0" dirty="0">
                <a:solidFill>
                  <a:schemeClr val="tx1"/>
                </a:solidFill>
                <a:latin typeface="Times New Roman" charset="0"/>
              </a:rPr>
              <a:t>make </a:t>
            </a:r>
            <a:r>
              <a:rPr lang="en-US" altLang="en-US" sz="2727" b="0" baseline="30000" dirty="0">
                <a:solidFill>
                  <a:schemeClr val="tx1"/>
                </a:solidFill>
                <a:latin typeface="Times New Roman" charset="0"/>
              </a:rPr>
              <a:t>196m,g</a:t>
            </a:r>
            <a:r>
              <a:rPr lang="en-US" altLang="en-US" sz="2727" b="0" dirty="0">
                <a:solidFill>
                  <a:schemeClr val="tx1"/>
                </a:solidFill>
                <a:latin typeface="Times New Roman" charset="0"/>
              </a:rPr>
              <a:t>Au using the </a:t>
            </a:r>
            <a:r>
              <a:rPr lang="en-US" altLang="en-US" sz="2727" b="0" baseline="30000" dirty="0">
                <a:solidFill>
                  <a:schemeClr val="tx1"/>
                </a:solidFill>
                <a:latin typeface="Times New Roman" charset="0"/>
              </a:rPr>
              <a:t>198</a:t>
            </a:r>
            <a:r>
              <a:rPr lang="en-US" altLang="en-US" sz="2727" b="0" dirty="0">
                <a:solidFill>
                  <a:schemeClr val="tx1"/>
                </a:solidFill>
                <a:latin typeface="Times New Roman" charset="0"/>
              </a:rPr>
              <a:t>Pt(p,3n) reaction</a:t>
            </a:r>
          </a:p>
        </p:txBody>
      </p:sp>
      <p:grpSp>
        <p:nvGrpSpPr>
          <p:cNvPr id="44034" name="Group 31"/>
          <p:cNvGrpSpPr>
            <a:grpSpLocks/>
          </p:cNvGrpSpPr>
          <p:nvPr/>
        </p:nvGrpSpPr>
        <p:grpSpPr bwMode="auto">
          <a:xfrm>
            <a:off x="236682" y="2085398"/>
            <a:ext cx="5049694" cy="3024909"/>
            <a:chOff x="731837" y="2311400"/>
            <a:chExt cx="5554662" cy="3327400"/>
          </a:xfrm>
        </p:grpSpPr>
        <p:sp>
          <p:nvSpPr>
            <p:cNvPr id="27" name="Rectangle 26"/>
            <p:cNvSpPr/>
            <p:nvPr/>
          </p:nvSpPr>
          <p:spPr>
            <a:xfrm>
              <a:off x="5613399" y="2387600"/>
              <a:ext cx="673100" cy="32131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73" dirty="0"/>
            </a:p>
          </p:txBody>
        </p:sp>
        <p:pic>
          <p:nvPicPr>
            <p:cNvPr id="44052" name="Picture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837" y="2311400"/>
              <a:ext cx="4896572" cy="332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Cube 23"/>
            <p:cNvSpPr/>
            <p:nvPr/>
          </p:nvSpPr>
          <p:spPr>
            <a:xfrm rot="10800000">
              <a:off x="5141911" y="2844800"/>
              <a:ext cx="673100" cy="2514600"/>
            </a:xfrm>
            <a:prstGeom prst="cube">
              <a:avLst>
                <a:gd name="adj" fmla="val 39623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36" dirty="0">
                <a:solidFill>
                  <a:srgbClr val="000000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657599" y="4864100"/>
              <a:ext cx="1511300" cy="50800"/>
            </a:xfrm>
            <a:prstGeom prst="straightConnector1">
              <a:avLst/>
            </a:prstGeom>
            <a:ln w="63500">
              <a:solidFill>
                <a:schemeClr val="bg1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055" name="TextBox 29"/>
            <p:cNvSpPr txBox="1">
              <a:spLocks noChangeArrowheads="1"/>
            </p:cNvSpPr>
            <p:nvPr/>
          </p:nvSpPr>
          <p:spPr bwMode="auto">
            <a:xfrm>
              <a:off x="3902075" y="4927600"/>
              <a:ext cx="1012489" cy="409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18" dirty="0">
                  <a:solidFill>
                    <a:schemeClr val="bg1"/>
                  </a:solidFill>
                </a:rPr>
                <a:t>≈1 mm</a:t>
              </a:r>
            </a:p>
          </p:txBody>
        </p:sp>
      </p:grpSp>
      <p:sp>
        <p:nvSpPr>
          <p:cNvPr id="44035" name="TextBox 36"/>
          <p:cNvSpPr txBox="1">
            <a:spLocks noChangeArrowheads="1"/>
          </p:cNvSpPr>
          <p:nvPr/>
        </p:nvSpPr>
        <p:spPr bwMode="auto">
          <a:xfrm>
            <a:off x="265546" y="1246909"/>
            <a:ext cx="5020830" cy="121135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18" dirty="0">
                <a:solidFill>
                  <a:srgbClr val="FFFFFF"/>
                </a:solidFill>
              </a:rPr>
              <a:t>Use TNSA protons from a </a:t>
            </a:r>
            <a:r>
              <a:rPr lang="en-US" altLang="en-US" sz="1818" dirty="0" err="1">
                <a:solidFill>
                  <a:srgbClr val="FFFFFF"/>
                </a:solidFill>
              </a:rPr>
              <a:t>petawtt</a:t>
            </a:r>
            <a:r>
              <a:rPr lang="en-US" altLang="en-US" sz="1818" dirty="0">
                <a:solidFill>
                  <a:srgbClr val="FFFFFF"/>
                </a:solidFill>
              </a:rPr>
              <a:t> laser to make an excited nucleus via the </a:t>
            </a:r>
          </a:p>
          <a:p>
            <a:pPr eaLnBrk="1" hangingPunct="1"/>
            <a:r>
              <a:rPr lang="en-US" altLang="en-US" sz="1818" baseline="30000" dirty="0">
                <a:solidFill>
                  <a:srgbClr val="FFFFFF"/>
                </a:solidFill>
              </a:rPr>
              <a:t>198</a:t>
            </a:r>
            <a:r>
              <a:rPr lang="en-US" altLang="en-US" sz="1818" dirty="0">
                <a:solidFill>
                  <a:srgbClr val="FFFFFF"/>
                </a:solidFill>
              </a:rPr>
              <a:t>Pt(p,3n)</a:t>
            </a:r>
            <a:r>
              <a:rPr lang="en-US" altLang="en-US" sz="1818" baseline="30000" dirty="0">
                <a:solidFill>
                  <a:srgbClr val="FFFFFF"/>
                </a:solidFill>
              </a:rPr>
              <a:t>196m,g</a:t>
            </a:r>
            <a:r>
              <a:rPr lang="en-US" altLang="en-US" sz="1818" dirty="0">
                <a:solidFill>
                  <a:srgbClr val="FFFFFF"/>
                </a:solidFill>
              </a:rPr>
              <a:t>Au</a:t>
            </a:r>
          </a:p>
          <a:p>
            <a:pPr eaLnBrk="1" hangingPunct="1"/>
            <a:endParaRPr lang="en-US" altLang="en-US" sz="1818" dirty="0">
              <a:solidFill>
                <a:srgbClr val="FFFFFF"/>
              </a:solidFill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69876" y="5110305"/>
            <a:ext cx="8573943" cy="335665"/>
          </a:xfrm>
          <a:prstGeom prst="rect">
            <a:avLst/>
          </a:prstGeom>
          <a:solidFill>
            <a:srgbClr val="FFFBC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3119" tIns="41559" rIns="83119" bIns="4155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36" dirty="0"/>
              <a:t>First experiment: Platinum in a plasma state when the protons hit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4828887" y="1233922"/>
            <a:ext cx="3934114" cy="3864877"/>
            <a:chOff x="5311025" y="1357488"/>
            <a:chExt cx="4328276" cy="4251680"/>
          </a:xfrm>
        </p:grpSpPr>
        <p:grpSp>
          <p:nvGrpSpPr>
            <p:cNvPr id="44041" name="Group 45"/>
            <p:cNvGrpSpPr>
              <a:grpSpLocks/>
            </p:cNvGrpSpPr>
            <p:nvPr/>
          </p:nvGrpSpPr>
          <p:grpSpPr bwMode="auto">
            <a:xfrm>
              <a:off x="5311025" y="1357488"/>
              <a:ext cx="4328276" cy="4251680"/>
              <a:chOff x="5311025" y="1357488"/>
              <a:chExt cx="4328276" cy="4251680"/>
            </a:xfrm>
          </p:grpSpPr>
          <p:grpSp>
            <p:nvGrpSpPr>
              <p:cNvPr id="44043" name="Group 40"/>
              <p:cNvGrpSpPr>
                <a:grpSpLocks/>
              </p:cNvGrpSpPr>
              <p:nvPr/>
            </p:nvGrpSpPr>
            <p:grpSpPr bwMode="auto">
              <a:xfrm>
                <a:off x="5311025" y="1357488"/>
                <a:ext cx="4328276" cy="4251680"/>
                <a:chOff x="5311025" y="1357488"/>
                <a:chExt cx="4328276" cy="4251680"/>
              </a:xfrm>
            </p:grpSpPr>
            <p:grpSp>
              <p:nvGrpSpPr>
                <p:cNvPr id="44045" name="Group 35"/>
                <p:cNvGrpSpPr>
                  <a:grpSpLocks/>
                </p:cNvGrpSpPr>
                <p:nvPr/>
              </p:nvGrpSpPr>
              <p:grpSpPr bwMode="auto">
                <a:xfrm>
                  <a:off x="5311025" y="2281768"/>
                  <a:ext cx="1969999" cy="3327400"/>
                  <a:chOff x="7279525" y="2535768"/>
                  <a:chExt cx="1969999" cy="3327400"/>
                </a:xfrm>
              </p:grpSpPr>
              <p:pic>
                <p:nvPicPr>
                  <p:cNvPr id="44048" name="Picture 32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9769"/>
                  <a:stretch>
                    <a:fillRect/>
                  </a:stretch>
                </p:blipFill>
                <p:spPr bwMode="auto">
                  <a:xfrm rot="10800000">
                    <a:off x="7279525" y="2535768"/>
                    <a:ext cx="1969999" cy="3327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4" name="Rectangle 33"/>
                  <p:cNvSpPr/>
                  <p:nvPr/>
                </p:nvSpPr>
                <p:spPr>
                  <a:xfrm>
                    <a:off x="7417662" y="2908571"/>
                    <a:ext cx="1120970" cy="69855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273" dirty="0"/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7916224" y="4966123"/>
                    <a:ext cx="1120970" cy="69855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273" dirty="0"/>
                  </a:p>
                </p:txBody>
              </p:sp>
            </p:grpSp>
            <p:sp>
              <p:nvSpPr>
                <p:cNvPr id="38" name="Rectangle 37"/>
                <p:cNvSpPr/>
                <p:nvPr/>
              </p:nvSpPr>
              <p:spPr>
                <a:xfrm>
                  <a:off x="5320552" y="4880411"/>
                  <a:ext cx="1943437" cy="698552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73" dirty="0"/>
                </a:p>
              </p:txBody>
            </p:sp>
            <p:sp>
              <p:nvSpPr>
                <p:cNvPr id="44047" name="TextBox 39"/>
                <p:cNvSpPr txBox="1">
                  <a:spLocks noChangeArrowheads="1"/>
                </p:cNvSpPr>
                <p:nvPr/>
              </p:nvSpPr>
              <p:spPr bwMode="auto">
                <a:xfrm>
                  <a:off x="7226301" y="1357488"/>
                  <a:ext cx="2413000" cy="422568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sz="1818" dirty="0">
                    <a:solidFill>
                      <a:srgbClr val="FFFFFF"/>
                    </a:solidFill>
                  </a:endParaRPr>
                </a:p>
                <a:p>
                  <a:pPr eaLnBrk="1" hangingPunct="1"/>
                  <a:endParaRPr lang="en-US" altLang="en-US" sz="1818" dirty="0">
                    <a:solidFill>
                      <a:srgbClr val="FFFFFF"/>
                    </a:solidFill>
                  </a:endParaRPr>
                </a:p>
                <a:p>
                  <a:pPr eaLnBrk="1" hangingPunct="1"/>
                  <a:r>
                    <a:rPr lang="en-US" altLang="en-US" sz="1818" dirty="0">
                      <a:solidFill>
                        <a:srgbClr val="FFFFFF"/>
                      </a:solidFill>
                    </a:rPr>
                    <a:t>Use a long pulse (ns)  laser to place the target nuclides into an HED plasma state a fixed amount of time after the TNSA protons arrive</a:t>
                  </a:r>
                  <a:endParaRPr lang="en-US" altLang="en-US" sz="2182" dirty="0">
                    <a:solidFill>
                      <a:srgbClr val="FFFFFF"/>
                    </a:solidFill>
                  </a:endParaRPr>
                </a:p>
                <a:p>
                  <a:pPr eaLnBrk="1" hangingPunct="1"/>
                  <a:endParaRPr lang="en-US" altLang="en-US" sz="2182" dirty="0">
                    <a:solidFill>
                      <a:srgbClr val="FFFFFF"/>
                    </a:solidFill>
                  </a:endParaRPr>
                </a:p>
                <a:p>
                  <a:pPr eaLnBrk="1" hangingPunct="1"/>
                  <a:endParaRPr lang="en-US" altLang="en-US" sz="2182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44" name="Rectangle 43"/>
              <p:cNvSpPr/>
              <p:nvPr/>
            </p:nvSpPr>
            <p:spPr>
              <a:xfrm>
                <a:off x="5652397" y="1384477"/>
                <a:ext cx="1643347" cy="120658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73" dirty="0"/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5322140" y="2210038"/>
              <a:ext cx="1119381" cy="6985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73" dirty="0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3967308" y="2482273"/>
            <a:ext cx="1317625" cy="222827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73" dirty="0">
                <a:solidFill>
                  <a:schemeClr val="tx1"/>
                </a:solidFill>
              </a:rPr>
              <a:t>P</a:t>
            </a:r>
          </a:p>
          <a:p>
            <a:pPr algn="ctr">
              <a:defRPr/>
            </a:pPr>
            <a:r>
              <a:rPr lang="en-US" sz="1273" dirty="0">
                <a:solidFill>
                  <a:schemeClr val="tx1"/>
                </a:solidFill>
              </a:rPr>
              <a:t>t</a:t>
            </a:r>
          </a:p>
          <a:p>
            <a:pPr algn="ctr">
              <a:defRPr/>
            </a:pPr>
            <a:endParaRPr lang="en-US" sz="1273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1273" dirty="0">
                <a:solidFill>
                  <a:schemeClr val="tx1"/>
                </a:solidFill>
              </a:rPr>
              <a:t>f</a:t>
            </a:r>
          </a:p>
          <a:p>
            <a:pPr algn="ctr">
              <a:defRPr/>
            </a:pPr>
            <a:r>
              <a:rPr lang="en-US" sz="1273" dirty="0">
                <a:solidFill>
                  <a:schemeClr val="tx1"/>
                </a:solidFill>
              </a:rPr>
              <a:t>o</a:t>
            </a:r>
          </a:p>
          <a:p>
            <a:pPr algn="ctr">
              <a:defRPr/>
            </a:pPr>
            <a:r>
              <a:rPr lang="en-US" sz="1273" dirty="0">
                <a:solidFill>
                  <a:schemeClr val="tx1"/>
                </a:solidFill>
              </a:rPr>
              <a:t>i</a:t>
            </a:r>
          </a:p>
          <a:p>
            <a:pPr algn="ctr">
              <a:defRPr/>
            </a:pPr>
            <a:r>
              <a:rPr lang="en-US" sz="1273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54000" y="5440214"/>
            <a:ext cx="8573944" cy="335665"/>
          </a:xfrm>
          <a:prstGeom prst="rect">
            <a:avLst/>
          </a:prstGeom>
          <a:solidFill>
            <a:srgbClr val="FFFBC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3119" tIns="41559" rIns="83119" bIns="4155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36" dirty="0"/>
              <a:t>Control experiment: Platinum put into a plasma state </a:t>
            </a:r>
            <a:r>
              <a:rPr lang="en-US" altLang="en-US" sz="1636" i="1" dirty="0"/>
              <a:t>after </a:t>
            </a:r>
            <a:r>
              <a:rPr lang="en-US" altLang="en-US" sz="1636" dirty="0"/>
              <a:t>the protons hit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514691" y="5858737"/>
            <a:ext cx="6114618" cy="335665"/>
          </a:xfrm>
          <a:prstGeom prst="rect">
            <a:avLst/>
          </a:prstGeom>
          <a:solidFill>
            <a:srgbClr val="FFFBC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83119" tIns="41559" rIns="83119" bIns="4155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36" dirty="0"/>
              <a:t>Experiments </a:t>
            </a:r>
            <a:r>
              <a:rPr lang="en-US" altLang="en-US" sz="1636" dirty="0" smtClean="0"/>
              <a:t>require a “two-arm” short-pulse laser facility</a:t>
            </a:r>
            <a:endParaRPr lang="en-US" altLang="en-US" sz="1636" dirty="0"/>
          </a:p>
        </p:txBody>
      </p:sp>
    </p:spTree>
    <p:extLst>
      <p:ext uri="{BB962C8B-B14F-4D97-AF65-F5344CB8AC3E}">
        <p14:creationId xmlns:p14="http://schemas.microsoft.com/office/powerpoint/2010/main" val="188732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 bwMode="auto">
          <a:xfrm>
            <a:off x="381000" y="60614"/>
            <a:ext cx="8382000" cy="685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909" dirty="0">
                <a:latin typeface="Times New Roman" charset="0"/>
              </a:rPr>
              <a:t>The TNSA proton spectrum can be estimated </a:t>
            </a:r>
            <a:br>
              <a:rPr lang="en-US" altLang="en-US" sz="2909" dirty="0">
                <a:latin typeface="Times New Roman" charset="0"/>
              </a:rPr>
            </a:br>
            <a:r>
              <a:rPr lang="en-US" altLang="en-US" sz="2909" dirty="0">
                <a:latin typeface="Times New Roman" charset="0"/>
              </a:rPr>
              <a:t>using recent “state of the art” results</a:t>
            </a:r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932" y="1662546"/>
            <a:ext cx="4064000" cy="426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00603" y="2027672"/>
            <a:ext cx="4218420" cy="4026477"/>
            <a:chOff x="220134" y="2709863"/>
            <a:chExt cx="4640791" cy="4429125"/>
          </a:xfrm>
        </p:grpSpPr>
        <p:pic>
          <p:nvPicPr>
            <p:cNvPr id="45068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475" y="2709863"/>
              <a:ext cx="3854450" cy="442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9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134" y="3223155"/>
              <a:ext cx="1914525" cy="179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7081694" y="1981489"/>
            <a:ext cx="1708727" cy="3416011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18" dirty="0"/>
              <a:t>The </a:t>
            </a:r>
            <a:r>
              <a:rPr lang="en-US" altLang="en-US" sz="1818" baseline="30000" dirty="0"/>
              <a:t>198</a:t>
            </a:r>
            <a:r>
              <a:rPr lang="en-US" altLang="en-US" sz="1818" dirty="0"/>
              <a:t>Pt(p,3n) reaction is best drive by protons with</a:t>
            </a:r>
          </a:p>
          <a:p>
            <a:pPr algn="ctr" eaLnBrk="1" hangingPunct="1"/>
            <a:r>
              <a:rPr lang="en-US" altLang="en-US" sz="1818" dirty="0"/>
              <a:t>20 &lt; </a:t>
            </a:r>
            <a:r>
              <a:rPr lang="en-US" altLang="en-US" sz="1818" i="1" dirty="0"/>
              <a:t>E</a:t>
            </a:r>
            <a:r>
              <a:rPr lang="en-US" altLang="en-US" sz="1818" i="1" baseline="-25000" dirty="0"/>
              <a:t>p</a:t>
            </a:r>
            <a:r>
              <a:rPr lang="en-US" altLang="en-US" sz="1818" dirty="0"/>
              <a:t> (MeV) &lt; 30</a:t>
            </a:r>
          </a:p>
          <a:p>
            <a:pPr algn="ctr" eaLnBrk="1" hangingPunct="1"/>
            <a:endParaRPr lang="en-US" altLang="en-US" sz="1818" dirty="0"/>
          </a:p>
          <a:p>
            <a:pPr algn="ctr" eaLnBrk="1" hangingPunct="1"/>
            <a:r>
              <a:rPr lang="en-US" altLang="en-US" sz="1818" i="1" dirty="0"/>
              <a:t>N</a:t>
            </a:r>
            <a:r>
              <a:rPr lang="en-US" altLang="en-US" sz="1818" i="1" baseline="-25000" dirty="0"/>
              <a:t>p</a:t>
            </a:r>
            <a:r>
              <a:rPr lang="en-US" altLang="en-US" sz="1818" i="1" dirty="0"/>
              <a:t> </a:t>
            </a:r>
            <a:r>
              <a:rPr lang="en-US" altLang="en-US" sz="1818" dirty="0"/>
              <a:t>≈ 5x10</a:t>
            </a:r>
            <a:r>
              <a:rPr lang="en-US" altLang="en-US" sz="1818" baseline="30000" dirty="0"/>
              <a:t>9</a:t>
            </a:r>
            <a:endParaRPr lang="en-US" altLang="en-US" sz="1818" dirty="0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99762" y="1903557"/>
            <a:ext cx="4372841" cy="3602182"/>
            <a:chOff x="5435599" y="3975100"/>
            <a:chExt cx="4622800" cy="3251200"/>
          </a:xfrm>
        </p:grpSpPr>
        <p:pic>
          <p:nvPicPr>
            <p:cNvPr id="45065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599" y="3975100"/>
              <a:ext cx="4622800" cy="325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6" name="TextBox 30"/>
            <p:cNvSpPr txBox="1">
              <a:spLocks noChangeArrowheads="1"/>
            </p:cNvSpPr>
            <p:nvPr/>
          </p:nvSpPr>
          <p:spPr bwMode="auto">
            <a:xfrm>
              <a:off x="8164174" y="4538134"/>
              <a:ext cx="1676403" cy="840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18" i="1" baseline="30000" dirty="0">
                  <a:latin typeface="Times New Roman" charset="0"/>
                </a:rPr>
                <a:t>197</a:t>
              </a:r>
              <a:r>
                <a:rPr lang="en-US" altLang="en-US" sz="1818" i="1" dirty="0">
                  <a:latin typeface="Times New Roman" charset="0"/>
                </a:rPr>
                <a:t>Au(n,2n)</a:t>
              </a:r>
            </a:p>
            <a:p>
              <a:pPr eaLnBrk="1" hangingPunct="1"/>
              <a:r>
                <a:rPr lang="en-US" altLang="en-US" sz="1818" i="1" baseline="30000" dirty="0">
                  <a:latin typeface="Times New Roman" charset="0"/>
                </a:rPr>
                <a:t>198</a:t>
              </a:r>
              <a:r>
                <a:rPr lang="en-US" altLang="en-US" sz="1818" i="1" dirty="0">
                  <a:latin typeface="Times New Roman" charset="0"/>
                </a:rPr>
                <a:t>Pt(p,3n)</a:t>
              </a:r>
            </a:p>
            <a:p>
              <a:pPr eaLnBrk="1" hangingPunct="1"/>
              <a:r>
                <a:rPr lang="en-US" altLang="en-US" sz="1818" i="1" baseline="30000" dirty="0">
                  <a:latin typeface="Times New Roman" charset="0"/>
                </a:rPr>
                <a:t>197</a:t>
              </a:r>
              <a:r>
                <a:rPr lang="en-US" altLang="en-US" sz="1818" i="1" dirty="0">
                  <a:latin typeface="Times New Roman" charset="0"/>
                </a:rPr>
                <a:t>Au(</a:t>
              </a:r>
              <a:r>
                <a:rPr lang="en-US" altLang="en-US" sz="1818" i="1" dirty="0" err="1">
                  <a:latin typeface="Times New Roman" charset="0"/>
                </a:rPr>
                <a:t>n</a:t>
              </a:r>
              <a:r>
                <a:rPr lang="en-US" altLang="en-US" sz="1818" i="1" baseline="-25000" dirty="0" err="1">
                  <a:latin typeface="Times New Roman" charset="0"/>
                </a:rPr>
                <a:t>th</a:t>
              </a:r>
              <a:r>
                <a:rPr lang="en-US" altLang="en-US" sz="1818" i="1" dirty="0" err="1">
                  <a:latin typeface="Times New Roman" charset="0"/>
                </a:rPr>
                <a:t>,</a:t>
              </a:r>
              <a:r>
                <a:rPr lang="en-US" altLang="en-US" sz="1818" i="1" dirty="0" err="1">
                  <a:latin typeface="Symbol" charset="2"/>
                </a:rPr>
                <a:t>g</a:t>
              </a:r>
              <a:r>
                <a:rPr lang="en-US" altLang="en-US" sz="1818" i="1" dirty="0">
                  <a:latin typeface="Times New Roman" charset="0"/>
                </a:rPr>
                <a:t>)  </a:t>
              </a:r>
            </a:p>
          </p:txBody>
        </p:sp>
        <p:sp>
          <p:nvSpPr>
            <p:cNvPr id="45067" name="TextBox 31"/>
            <p:cNvSpPr txBox="1">
              <a:spLocks noChangeArrowheads="1"/>
            </p:cNvSpPr>
            <p:nvPr/>
          </p:nvSpPr>
          <p:spPr bwMode="auto">
            <a:xfrm>
              <a:off x="6382248" y="4064000"/>
              <a:ext cx="3442212" cy="5377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636" baseline="30000" dirty="0">
                  <a:latin typeface="Times New Roman" charset="0"/>
                </a:rPr>
                <a:t> 196</a:t>
              </a:r>
              <a:r>
                <a:rPr lang="en-US" altLang="en-US" sz="1636" dirty="0">
                  <a:latin typeface="Times New Roman" charset="0"/>
                </a:rPr>
                <a:t>Au Spin Distribution (EMPIRE) </a:t>
              </a:r>
            </a:p>
          </p:txBody>
        </p:sp>
      </p:grpSp>
      <p:sp>
        <p:nvSpPr>
          <p:cNvPr id="6" name="Freeform 5"/>
          <p:cNvSpPr/>
          <p:nvPr/>
        </p:nvSpPr>
        <p:spPr>
          <a:xfrm>
            <a:off x="5850659" y="2552989"/>
            <a:ext cx="2949864" cy="1398443"/>
          </a:xfrm>
          <a:custGeom>
            <a:avLst/>
            <a:gdLst>
              <a:gd name="connsiteX0" fmla="*/ 0 w 3245783"/>
              <a:gd name="connsiteY0" fmla="*/ 0 h 1538039"/>
              <a:gd name="connsiteX1" fmla="*/ 1382986 w 3245783"/>
              <a:gd name="connsiteY1" fmla="*/ 451535 h 1538039"/>
              <a:gd name="connsiteX2" fmla="*/ 2342609 w 3245783"/>
              <a:gd name="connsiteY2" fmla="*/ 987732 h 1538039"/>
              <a:gd name="connsiteX3" fmla="*/ 3245783 w 3245783"/>
              <a:gd name="connsiteY3" fmla="*/ 1538039 h 153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5783" h="1538039">
                <a:moveTo>
                  <a:pt x="0" y="0"/>
                </a:moveTo>
                <a:cubicBezTo>
                  <a:pt x="496275" y="143456"/>
                  <a:pt x="992551" y="286913"/>
                  <a:pt x="1382986" y="451535"/>
                </a:cubicBezTo>
                <a:cubicBezTo>
                  <a:pt x="1773421" y="616157"/>
                  <a:pt x="2032143" y="806648"/>
                  <a:pt x="2342609" y="987732"/>
                </a:cubicBezTo>
                <a:cubicBezTo>
                  <a:pt x="2653075" y="1168816"/>
                  <a:pt x="3245783" y="1538039"/>
                  <a:pt x="3245783" y="1538039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273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36000" y="6029614"/>
            <a:ext cx="7072001" cy="76392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182" dirty="0" smtClean="0">
                <a:latin typeface="Times New Roman" charset="0"/>
                <a:ea typeface="Times New Roman" charset="0"/>
                <a:cs typeface="Times New Roman" charset="0"/>
              </a:rPr>
              <a:t>Results </a:t>
            </a:r>
            <a:r>
              <a:rPr lang="en-US" altLang="en-US" sz="2182" dirty="0">
                <a:latin typeface="Times New Roman" charset="0"/>
                <a:ea typeface="Times New Roman" charset="0"/>
                <a:cs typeface="Times New Roman" charset="0"/>
              </a:rPr>
              <a:t>from </a:t>
            </a:r>
            <a:r>
              <a:rPr lang="en-US" altLang="en-US" sz="2182" i="1" dirty="0">
                <a:latin typeface="Times New Roman" charset="0"/>
                <a:ea typeface="Times New Roman" charset="0"/>
                <a:cs typeface="Times New Roman" charset="0"/>
              </a:rPr>
              <a:t>Roth</a:t>
            </a:r>
            <a:r>
              <a:rPr lang="en-US" altLang="en-US" sz="2182" dirty="0">
                <a:latin typeface="Times New Roman" charset="0"/>
                <a:ea typeface="Times New Roman" charset="0"/>
                <a:cs typeface="Times New Roman" charset="0"/>
              </a:rPr>
              <a:t> suggest an even harder proton flux</a:t>
            </a:r>
          </a:p>
          <a:p>
            <a:pPr algn="ctr" eaLnBrk="1" hangingPunct="1"/>
            <a:r>
              <a:rPr lang="en-US" altLang="en-US" sz="2182" dirty="0">
                <a:latin typeface="Times New Roman" charset="0"/>
                <a:ea typeface="Times New Roman" charset="0"/>
                <a:cs typeface="Times New Roman" charset="0"/>
              </a:rPr>
              <a:t>From the related </a:t>
            </a:r>
            <a:r>
              <a:rPr lang="en-US" altLang="en-US" sz="2182" i="1" u="sng" dirty="0">
                <a:latin typeface="Times New Roman" charset="0"/>
                <a:ea typeface="Times New Roman" charset="0"/>
                <a:cs typeface="Times New Roman" charset="0"/>
              </a:rPr>
              <a:t>BOA</a:t>
            </a:r>
            <a:r>
              <a:rPr lang="en-US" altLang="en-US" sz="2182" dirty="0">
                <a:latin typeface="Times New Roman" charset="0"/>
                <a:ea typeface="Times New Roman" charset="0"/>
                <a:cs typeface="Times New Roman" charset="0"/>
              </a:rPr>
              <a:t> mechanism (</a:t>
            </a:r>
            <a:r>
              <a:rPr lang="en-US" altLang="en-US" sz="2182" i="1" u="sng" dirty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altLang="en-US" sz="2182" i="1" dirty="0">
                <a:latin typeface="Times New Roman" charset="0"/>
                <a:ea typeface="Times New Roman" charset="0"/>
                <a:cs typeface="Times New Roman" charset="0"/>
              </a:rPr>
              <a:t>reak </a:t>
            </a:r>
            <a:r>
              <a:rPr lang="en-US" altLang="en-US" sz="2182" i="1" u="sng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altLang="en-US" sz="2182" i="1" dirty="0">
                <a:latin typeface="Times New Roman" charset="0"/>
                <a:ea typeface="Times New Roman" charset="0"/>
                <a:cs typeface="Times New Roman" charset="0"/>
              </a:rPr>
              <a:t>ut </a:t>
            </a:r>
            <a:r>
              <a:rPr lang="en-US" altLang="en-US" sz="2182" i="1" u="sng" dirty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altLang="en-US" sz="2182" i="1" dirty="0">
                <a:latin typeface="Times New Roman" charset="0"/>
                <a:ea typeface="Times New Roman" charset="0"/>
                <a:cs typeface="Times New Roman" charset="0"/>
              </a:rPr>
              <a:t>fterbuner)</a:t>
            </a:r>
            <a:endParaRPr lang="en-US" altLang="en-US" sz="2182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 bwMode="auto">
          <a:xfrm>
            <a:off x="533978" y="1143000"/>
            <a:ext cx="8076045" cy="4114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818" dirty="0"/>
              <a:t>Results from Flippo (2008) at LANL show &gt;10-fold increase in high-energy proton production in shaped targets. </a:t>
            </a:r>
            <a:r>
              <a:rPr lang="en-US" altLang="en-US" sz="1818" b="1" dirty="0">
                <a:solidFill>
                  <a:srgbClr val="FF0000"/>
                </a:solidFill>
              </a:rPr>
              <a:t> </a:t>
            </a:r>
            <a:r>
              <a:rPr lang="en-US" altLang="en-US" sz="1818" i="1" dirty="0"/>
              <a:t>Laser power &lt; 100 TW.</a:t>
            </a:r>
          </a:p>
        </p:txBody>
      </p:sp>
    </p:spTree>
    <p:extLst>
      <p:ext uri="{BB962C8B-B14F-4D97-AF65-F5344CB8AC3E}">
        <p14:creationId xmlns:p14="http://schemas.microsoft.com/office/powerpoint/2010/main" val="18644462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4772" y="56445"/>
            <a:ext cx="8414456" cy="910202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Summary</a:t>
            </a:r>
            <a:endParaRPr lang="en-US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3200" y="1225929"/>
            <a:ext cx="84581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latin typeface="Times New Roman"/>
                <a:cs typeface="Times New Roman"/>
              </a:rPr>
              <a:t>Introduction to nuclear-plasma interactions (NPI)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latin typeface="Times New Roman"/>
                <a:cs typeface="Times New Roman"/>
              </a:rPr>
              <a:t>Lessons learned and future plans for isomer depopulation experiments </a:t>
            </a:r>
            <a:r>
              <a:rPr lang="en-US" sz="3200" dirty="0" smtClean="0">
                <a:latin typeface="Times New Roman"/>
                <a:cs typeface="Times New Roman"/>
              </a:rPr>
              <a:t>in laser plasmas</a:t>
            </a:r>
            <a:endParaRPr lang="en-US" sz="3200" dirty="0" smtClean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latin typeface="Times New Roman"/>
                <a:cs typeface="Times New Roman"/>
              </a:rPr>
              <a:t>The influence NPI-induced spin differences on nuclear reaction rates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Isomer-to-ground state ratios as a NPI measurement tool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>
                <a:latin typeface="Times New Roman"/>
                <a:cs typeface="Times New Roman"/>
              </a:rPr>
              <a:t>E</a:t>
            </a:r>
            <a:r>
              <a:rPr lang="en-US" sz="3200" dirty="0" smtClean="0">
                <a:latin typeface="Times New Roman"/>
                <a:cs typeface="Times New Roman"/>
              </a:rPr>
              <a:t>xperiments </a:t>
            </a:r>
            <a:r>
              <a:rPr lang="en-US" sz="3200" dirty="0" smtClean="0">
                <a:latin typeface="Times New Roman"/>
                <a:cs typeface="Times New Roman"/>
              </a:rPr>
              <a:t>using </a:t>
            </a:r>
            <a:r>
              <a:rPr lang="en-US" sz="3200" dirty="0" smtClean="0">
                <a:latin typeface="Times New Roman"/>
                <a:cs typeface="Times New Roman"/>
              </a:rPr>
              <a:t>short- and long-pulse </a:t>
            </a:r>
            <a:r>
              <a:rPr lang="en-US" sz="3200" dirty="0" smtClean="0">
                <a:latin typeface="Times New Roman"/>
                <a:cs typeface="Times New Roman"/>
              </a:rPr>
              <a:t>lasers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24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Conclusions</a:t>
            </a:r>
            <a:endParaRPr lang="en-US" sz="36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200" y="1225929"/>
            <a:ext cx="85521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Nuclear-plasma interactions (NPIs) have been a challenging field of studies for &gt; 20 years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 smtClean="0">
              <a:latin typeface="Times New Roman"/>
              <a:cs typeface="Times New Roman"/>
            </a:endParaRPr>
          </a:p>
          <a:p>
            <a:pPr lvl="1" algn="ctr"/>
            <a:r>
              <a:rPr lang="en-US" sz="2800" i="1" dirty="0" smtClean="0">
                <a:latin typeface="Times New Roman"/>
                <a:cs typeface="Times New Roman"/>
              </a:rPr>
              <a:t>Altering i</a:t>
            </a:r>
            <a:r>
              <a:rPr lang="en-US" sz="2800" i="1" dirty="0" smtClean="0">
                <a:latin typeface="Times New Roman"/>
                <a:cs typeface="Times New Roman"/>
              </a:rPr>
              <a:t>somer population is a favored approach, but is very sensitive to </a:t>
            </a:r>
            <a:r>
              <a:rPr lang="en-US" sz="2800" i="1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800" i="1" dirty="0" smtClean="0">
                <a:latin typeface="Times New Roman"/>
                <a:cs typeface="Times New Roman"/>
              </a:rPr>
              <a:t>E values and matrix elements!</a:t>
            </a:r>
          </a:p>
          <a:p>
            <a:pPr lvl="1" algn="ctr"/>
            <a:endParaRPr lang="en-US" sz="2800" i="1" dirty="0" smtClean="0">
              <a:latin typeface="Times New Roman"/>
              <a:cs typeface="Times New Roman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The angular momentum of the absorbed photon (real or virtual) is the key element for these measurements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HEDPs from both short and long pulse lasers offer opportunities to observe NPIs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Dual-arm short pulse laser systems offer more flexibility and can exploit the exquisite laser timing</a:t>
            </a:r>
            <a:endParaRPr lang="en-US" sz="24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64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3895" y="157401"/>
            <a:ext cx="7950200" cy="809625"/>
          </a:xfrm>
        </p:spPr>
        <p:txBody>
          <a:bodyPr/>
          <a:lstStyle/>
          <a:p>
            <a:r>
              <a:rPr lang="en-US" sz="4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Collaborators on this work</a:t>
            </a:r>
            <a:endParaRPr lang="en-US" sz="4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716" y="1297897"/>
            <a:ext cx="87736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D.L. Bleuel</a:t>
            </a:r>
            <a:r>
              <a:rPr lang="en-US" sz="2800" baseline="30000" dirty="0" smtClean="0">
                <a:latin typeface="Times New Roman"/>
                <a:cs typeface="Times New Roman"/>
              </a:rPr>
              <a:t>1</a:t>
            </a:r>
            <a:r>
              <a:rPr lang="en-US" sz="2800" dirty="0" smtClean="0">
                <a:latin typeface="Times New Roman"/>
                <a:cs typeface="Times New Roman"/>
              </a:rPr>
              <a:t>, L. Berzak-Hopkins</a:t>
            </a:r>
            <a:r>
              <a:rPr lang="en-US" sz="2800" baseline="30000" dirty="0" smtClean="0">
                <a:latin typeface="Times New Roman"/>
                <a:cs typeface="Times New Roman"/>
              </a:rPr>
              <a:t>1</a:t>
            </a:r>
            <a:r>
              <a:rPr lang="en-US" sz="2800" dirty="0" smtClean="0">
                <a:latin typeface="Times New Roman"/>
                <a:cs typeface="Times New Roman"/>
              </a:rPr>
              <a:t>, R.M. Clark</a:t>
            </a:r>
            <a:r>
              <a:rPr lang="en-US" sz="2800" baseline="30000" dirty="0" smtClean="0">
                <a:latin typeface="Times New Roman"/>
                <a:cs typeface="Times New Roman"/>
              </a:rPr>
              <a:t>2</a:t>
            </a:r>
            <a:r>
              <a:rPr lang="en-US" sz="2800" dirty="0" smtClean="0">
                <a:latin typeface="Times New Roman"/>
                <a:cs typeface="Times New Roman"/>
              </a:rPr>
              <a:t>,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P.F</a:t>
            </a:r>
            <a:r>
              <a:rPr lang="en-US" sz="2800" dirty="0">
                <a:latin typeface="Times New Roman"/>
                <a:cs typeface="Times New Roman"/>
              </a:rPr>
              <a:t>. Davis</a:t>
            </a:r>
            <a:r>
              <a:rPr lang="en-US" sz="2800" baseline="30000" dirty="0">
                <a:latin typeface="Times New Roman"/>
                <a:cs typeface="Times New Roman"/>
              </a:rPr>
              <a:t>3</a:t>
            </a:r>
            <a:r>
              <a:rPr lang="en-US" sz="2800" dirty="0">
                <a:latin typeface="Times New Roman"/>
                <a:cs typeface="Times New Roman"/>
              </a:rPr>
              <a:t>, </a:t>
            </a:r>
            <a:r>
              <a:rPr lang="en-US" sz="2800" dirty="0" smtClean="0">
                <a:latin typeface="Times New Roman"/>
                <a:cs typeface="Times New Roman"/>
              </a:rPr>
              <a:t>B.L. Goldblum</a:t>
            </a:r>
            <a:r>
              <a:rPr lang="en-US" sz="2800" baseline="30000" dirty="0">
                <a:latin typeface="Times New Roman"/>
                <a:cs typeface="Times New Roman"/>
              </a:rPr>
              <a:t>3</a:t>
            </a:r>
            <a:r>
              <a:rPr lang="en-US" sz="2800" dirty="0" smtClean="0">
                <a:latin typeface="Times New Roman"/>
                <a:cs typeface="Times New Roman"/>
              </a:rPr>
              <a:t>, G. Gosselin</a:t>
            </a:r>
            <a:r>
              <a:rPr lang="en-US" sz="2800" baseline="30000" dirty="0" smtClean="0">
                <a:latin typeface="Times New Roman"/>
                <a:cs typeface="Times New Roman"/>
              </a:rPr>
              <a:t>4</a:t>
            </a:r>
            <a:r>
              <a:rPr lang="en-US" sz="2800" dirty="0" smtClean="0">
                <a:latin typeface="Times New Roman"/>
                <a:cs typeface="Times New Roman"/>
              </a:rPr>
              <a:t>, 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D.H.G. Schneider</a:t>
            </a:r>
            <a:r>
              <a:rPr lang="en-US" sz="2800" baseline="30000" dirty="0" smtClean="0">
                <a:latin typeface="Times New Roman"/>
                <a:cs typeface="Times New Roman"/>
              </a:rPr>
              <a:t>1</a:t>
            </a:r>
            <a:r>
              <a:rPr lang="en-US" sz="2800" dirty="0" smtClean="0">
                <a:latin typeface="Times New Roman"/>
                <a:cs typeface="Times New Roman"/>
              </a:rPr>
              <a:t>, K.A. Van Bibber</a:t>
            </a:r>
            <a:r>
              <a:rPr lang="en-US" sz="2800" baseline="30000" dirty="0" smtClean="0">
                <a:latin typeface="Times New Roman"/>
                <a:cs typeface="Times New Roman"/>
              </a:rPr>
              <a:t>3</a:t>
            </a:r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400" i="1" baseline="30000" dirty="0">
                <a:latin typeface="Times New Roman"/>
                <a:cs typeface="Times New Roman"/>
              </a:rPr>
              <a:t>1</a:t>
            </a:r>
            <a:r>
              <a:rPr lang="en-US" sz="2400" i="1" dirty="0">
                <a:latin typeface="Times New Roman"/>
                <a:cs typeface="Times New Roman"/>
              </a:rPr>
              <a:t> Lawrence Livermore National Laboratory</a:t>
            </a:r>
          </a:p>
          <a:p>
            <a:r>
              <a:rPr lang="en-US" sz="2400" i="1" baseline="30000" dirty="0">
                <a:latin typeface="Times New Roman"/>
                <a:cs typeface="Times New Roman"/>
              </a:rPr>
              <a:t>2 </a:t>
            </a:r>
            <a:r>
              <a:rPr lang="en-US" sz="2400" i="1" dirty="0">
                <a:latin typeface="Times New Roman"/>
                <a:cs typeface="Times New Roman"/>
              </a:rPr>
              <a:t>Lawrence Berkeley National Laboratory</a:t>
            </a:r>
            <a:endParaRPr lang="en-US" sz="2400" i="1" baseline="30000" dirty="0">
              <a:latin typeface="Times New Roman"/>
              <a:cs typeface="Times New Roman"/>
            </a:endParaRPr>
          </a:p>
          <a:p>
            <a:r>
              <a:rPr lang="en-US" sz="2400" i="1" baseline="30000" dirty="0" smtClean="0">
                <a:latin typeface="Times New Roman"/>
                <a:cs typeface="Times New Roman"/>
              </a:rPr>
              <a:t>3</a:t>
            </a:r>
            <a:r>
              <a:rPr lang="en-US" sz="2400" i="1" dirty="0" smtClean="0">
                <a:latin typeface="Times New Roman"/>
                <a:cs typeface="Times New Roman"/>
              </a:rPr>
              <a:t> University </a:t>
            </a:r>
            <a:r>
              <a:rPr lang="en-US" sz="2400" i="1" dirty="0">
                <a:latin typeface="Times New Roman"/>
                <a:cs typeface="Times New Roman"/>
              </a:rPr>
              <a:t>of California-Berkeley Dept. of Nuclear </a:t>
            </a:r>
            <a:r>
              <a:rPr lang="en-US" sz="2400" i="1" dirty="0" smtClean="0">
                <a:latin typeface="Times New Roman"/>
                <a:cs typeface="Times New Roman"/>
              </a:rPr>
              <a:t>Engineering</a:t>
            </a:r>
          </a:p>
          <a:p>
            <a:endParaRPr lang="en-US" sz="2400" i="1" dirty="0" smtClean="0">
              <a:latin typeface="Times New Roman"/>
              <a:cs typeface="Times New Roman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65179" y="233342"/>
            <a:ext cx="1968005" cy="480887"/>
            <a:chOff x="0" y="6272750"/>
            <a:chExt cx="2311400" cy="585250"/>
          </a:xfrm>
        </p:grpSpPr>
        <p:pic>
          <p:nvPicPr>
            <p:cNvPr id="8" name="Picture 7" descr="UCBerkeley-logo.jp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3179" y="6278025"/>
              <a:ext cx="588221" cy="579975"/>
            </a:xfrm>
            <a:prstGeom prst="rect">
              <a:avLst/>
            </a:prstGeom>
          </p:spPr>
        </p:pic>
        <p:pic>
          <p:nvPicPr>
            <p:cNvPr id="9" name="Picture 19" descr="lab_icon_no_box_blue_rgb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6299200"/>
              <a:ext cx="577538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642" y="6272750"/>
              <a:ext cx="898944" cy="585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1771306" y="4278086"/>
            <a:ext cx="4607721" cy="16312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Another potentially useful resource for people interested in this topic is our ACS 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2014 workshop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algn="ctr"/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http://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bang.berkeley.edu/events/acs-nif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084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Backup slides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77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189467" y="6492875"/>
            <a:ext cx="6696744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Gilbert GOSSELIN     San Francisco 2014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331639" y="250081"/>
            <a:ext cx="7133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Conclusion &amp; Perspectives</a:t>
            </a:r>
            <a:endParaRPr lang="fr-FR" sz="2400" dirty="0"/>
          </a:p>
        </p:txBody>
      </p:sp>
      <p:sp>
        <p:nvSpPr>
          <p:cNvPr id="43" name="Espace réservé du contenu 11"/>
          <p:cNvSpPr txBox="1">
            <a:spLocks/>
          </p:cNvSpPr>
          <p:nvPr/>
        </p:nvSpPr>
        <p:spPr bwMode="gray">
          <a:xfrm>
            <a:off x="251520" y="1416205"/>
            <a:ext cx="8712968" cy="372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1800"/>
              </a:lnSpc>
            </a:pPr>
            <a:r>
              <a:rPr lang="fr-FR" sz="2400" dirty="0" smtClean="0"/>
              <a:t>Experimental</a:t>
            </a:r>
            <a:r>
              <a:rPr lang="fr-FR" sz="2400" dirty="0" smtClean="0"/>
              <a:t> </a:t>
            </a:r>
            <a:r>
              <a:rPr lang="fr-FR" sz="2400" dirty="0" smtClean="0"/>
              <a:t>spectrum</a:t>
            </a:r>
            <a:r>
              <a:rPr lang="fr-FR" sz="2400" dirty="0" smtClean="0"/>
              <a:t> </a:t>
            </a:r>
            <a:r>
              <a:rPr lang="fr-FR" sz="2400" dirty="0" smtClean="0"/>
              <a:t>is</a:t>
            </a:r>
            <a:r>
              <a:rPr lang="fr-FR" sz="2400" dirty="0" smtClean="0"/>
              <a:t> </a:t>
            </a:r>
            <a:r>
              <a:rPr lang="fr-FR" sz="2400" dirty="0" smtClean="0"/>
              <a:t>well</a:t>
            </a:r>
            <a:r>
              <a:rPr lang="fr-FR" sz="2400" dirty="0" smtClean="0"/>
              <a:t> </a:t>
            </a:r>
            <a:r>
              <a:rPr lang="fr-FR" sz="2400" dirty="0" smtClean="0"/>
              <a:t>restituted</a:t>
            </a:r>
            <a:endParaRPr lang="fr-FR" sz="2400" dirty="0" smtClean="0"/>
          </a:p>
          <a:p>
            <a:pPr lvl="2">
              <a:lnSpc>
                <a:spcPts val="1800"/>
              </a:lnSpc>
            </a:pPr>
            <a:endParaRPr lang="fr-FR" sz="2400" dirty="0" smtClean="0"/>
          </a:p>
          <a:p>
            <a:pPr lvl="3">
              <a:lnSpc>
                <a:spcPts val="1800"/>
              </a:lnSpc>
            </a:pPr>
            <a:r>
              <a:rPr lang="fr-FR" sz="2400" dirty="0"/>
              <a:t> </a:t>
            </a:r>
            <a:r>
              <a:rPr lang="fr-FR" sz="2400" dirty="0" smtClean="0"/>
              <a:t>MCDF </a:t>
            </a:r>
            <a:r>
              <a:rPr lang="fr-FR" sz="2400" dirty="0" smtClean="0"/>
              <a:t>calculations</a:t>
            </a:r>
            <a:r>
              <a:rPr lang="fr-FR" sz="2400" dirty="0" smtClean="0"/>
              <a:t> </a:t>
            </a:r>
            <a:r>
              <a:rPr lang="fr-FR" sz="2400" dirty="0" smtClean="0"/>
              <a:t>with</a:t>
            </a:r>
            <a:r>
              <a:rPr lang="fr-FR" sz="2400" dirty="0" smtClean="0"/>
              <a:t> or </a:t>
            </a:r>
            <a:r>
              <a:rPr lang="fr-FR" sz="2400" dirty="0" smtClean="0"/>
              <a:t>without</a:t>
            </a:r>
            <a:r>
              <a:rPr lang="fr-FR" sz="2400" dirty="0" smtClean="0"/>
              <a:t> CI</a:t>
            </a:r>
          </a:p>
          <a:p>
            <a:pPr lvl="3">
              <a:lnSpc>
                <a:spcPts val="1800"/>
              </a:lnSpc>
            </a:pPr>
            <a:endParaRPr lang="fr-FR" sz="2400" dirty="0"/>
          </a:p>
          <a:p>
            <a:pPr lvl="3">
              <a:lnSpc>
                <a:spcPts val="1800"/>
              </a:lnSpc>
            </a:pPr>
            <a:r>
              <a:rPr lang="fr-FR" sz="2400" dirty="0" smtClean="0"/>
              <a:t> </a:t>
            </a:r>
            <a:r>
              <a:rPr lang="fr-FR" sz="2400" dirty="0" smtClean="0"/>
              <a:t>Very</a:t>
            </a:r>
            <a:r>
              <a:rPr lang="fr-FR" sz="2400" dirty="0" smtClean="0"/>
              <a:t> time </a:t>
            </a:r>
            <a:r>
              <a:rPr lang="fr-FR" sz="2400" dirty="0" smtClean="0"/>
              <a:t>consuming</a:t>
            </a:r>
            <a:endParaRPr lang="fr-FR" sz="2400" dirty="0" smtClean="0"/>
          </a:p>
          <a:p>
            <a:pPr lvl="3">
              <a:lnSpc>
                <a:spcPts val="1800"/>
              </a:lnSpc>
            </a:pPr>
            <a:endParaRPr lang="fr-FR" sz="2400" dirty="0"/>
          </a:p>
          <a:p>
            <a:pPr lvl="3">
              <a:lnSpc>
                <a:spcPts val="1800"/>
              </a:lnSpc>
            </a:pPr>
            <a:r>
              <a:rPr lang="fr-FR" sz="2400" dirty="0" smtClean="0"/>
              <a:t> Agreement </a:t>
            </a:r>
            <a:r>
              <a:rPr lang="fr-FR" sz="2400" dirty="0" smtClean="0"/>
              <a:t>with</a:t>
            </a:r>
            <a:r>
              <a:rPr lang="fr-FR" sz="2400" dirty="0" smtClean="0"/>
              <a:t> AVERROES </a:t>
            </a:r>
            <a:r>
              <a:rPr lang="fr-FR" sz="2400" dirty="0" smtClean="0"/>
              <a:t>calculations</a:t>
            </a:r>
            <a:endParaRPr lang="fr-FR" sz="2400" dirty="0" smtClean="0"/>
          </a:p>
          <a:p>
            <a:pPr lvl="3">
              <a:lnSpc>
                <a:spcPts val="1800"/>
              </a:lnSpc>
            </a:pPr>
            <a:endParaRPr lang="fr-FR" sz="2400" dirty="0"/>
          </a:p>
          <a:p>
            <a:pPr lvl="1">
              <a:lnSpc>
                <a:spcPts val="1800"/>
              </a:lnSpc>
            </a:pPr>
            <a:r>
              <a:rPr lang="fr-FR" sz="2400" dirty="0" smtClean="0"/>
              <a:t>Rubidium 84 </a:t>
            </a:r>
            <a:r>
              <a:rPr lang="fr-FR" sz="2400" dirty="0" smtClean="0"/>
              <a:t>is</a:t>
            </a:r>
            <a:r>
              <a:rPr lang="fr-FR" sz="2400" dirty="0" smtClean="0"/>
              <a:t> </a:t>
            </a:r>
            <a:r>
              <a:rPr lang="fr-FR" sz="2400" dirty="0" smtClean="0"/>
              <a:t>probably</a:t>
            </a:r>
            <a:r>
              <a:rPr lang="fr-FR" sz="2400" dirty="0" smtClean="0"/>
              <a:t> not the best candidate</a:t>
            </a:r>
            <a:endParaRPr lang="fr-FR" sz="2400" dirty="0"/>
          </a:p>
          <a:p>
            <a:pPr lvl="2">
              <a:lnSpc>
                <a:spcPts val="1800"/>
              </a:lnSpc>
            </a:pPr>
            <a:endParaRPr lang="fr-FR" sz="2400" dirty="0"/>
          </a:p>
          <a:p>
            <a:pPr lvl="3">
              <a:lnSpc>
                <a:spcPts val="1800"/>
              </a:lnSpc>
            </a:pPr>
            <a:r>
              <a:rPr lang="fr-FR" sz="2400" dirty="0"/>
              <a:t> </a:t>
            </a:r>
            <a:r>
              <a:rPr lang="fr-FR" sz="2400" dirty="0" smtClean="0"/>
              <a:t>n=4,5,6 </a:t>
            </a:r>
            <a:r>
              <a:rPr lang="fr-FR" sz="2400" dirty="0" smtClean="0">
                <a:sym typeface="Wingdings" panose="05000000000000000000" pitchFamily="2" charset="2"/>
              </a:rPr>
              <a:t>n=2 </a:t>
            </a:r>
            <a:r>
              <a:rPr lang="fr-FR" sz="2400" dirty="0" smtClean="0">
                <a:sym typeface="Wingdings" panose="05000000000000000000" pitchFamily="2" charset="2"/>
              </a:rPr>
              <a:t>nearly</a:t>
            </a:r>
            <a:r>
              <a:rPr lang="fr-FR" sz="2400" dirty="0" smtClean="0">
                <a:sym typeface="Wingdings" panose="05000000000000000000" pitchFamily="2" charset="2"/>
              </a:rPr>
              <a:t> impossible </a:t>
            </a:r>
            <a:r>
              <a:rPr lang="fr-FR" sz="2400" dirty="0" smtClean="0">
                <a:sym typeface="Wingdings" panose="05000000000000000000" pitchFamily="2" charset="2"/>
              </a:rPr>
              <a:t>with</a:t>
            </a:r>
            <a:r>
              <a:rPr lang="fr-FR" sz="2400" dirty="0" smtClean="0">
                <a:sym typeface="Wingdings" panose="05000000000000000000" pitchFamily="2" charset="2"/>
              </a:rPr>
              <a:t> </a:t>
            </a:r>
            <a:r>
              <a:rPr lang="fr-FR" sz="2400" dirty="0" smtClean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fr-FR" sz="2400" dirty="0" smtClean="0">
                <a:sym typeface="Wingdings" panose="05000000000000000000" pitchFamily="2" charset="2"/>
              </a:rPr>
              <a:t>E=3,50 keV</a:t>
            </a:r>
            <a:endParaRPr lang="fr-FR" sz="2400" dirty="0" smtClean="0"/>
          </a:p>
          <a:p>
            <a:pPr lvl="3">
              <a:lnSpc>
                <a:spcPts val="1800"/>
              </a:lnSpc>
            </a:pPr>
            <a:endParaRPr lang="fr-FR" sz="2400" dirty="0"/>
          </a:p>
          <a:p>
            <a:pPr lvl="3">
              <a:lnSpc>
                <a:spcPts val="1800"/>
              </a:lnSpc>
            </a:pPr>
            <a:r>
              <a:rPr lang="fr-FR" sz="2400" dirty="0" smtClean="0"/>
              <a:t> </a:t>
            </a:r>
            <a:r>
              <a:rPr lang="fr-FR" sz="2400" dirty="0" smtClean="0"/>
              <a:t>Higher</a:t>
            </a:r>
            <a:r>
              <a:rPr lang="fr-FR" sz="2400" dirty="0" smtClean="0"/>
              <a:t> transition </a:t>
            </a:r>
            <a:r>
              <a:rPr lang="fr-FR" sz="2400" dirty="0" smtClean="0"/>
              <a:t>energy</a:t>
            </a:r>
            <a:r>
              <a:rPr lang="fr-FR" sz="2400" dirty="0" smtClean="0"/>
              <a:t> </a:t>
            </a:r>
            <a:r>
              <a:rPr lang="fr-FR" sz="2400" dirty="0" smtClean="0"/>
              <a:t>than</a:t>
            </a:r>
            <a:r>
              <a:rPr lang="fr-FR" sz="2400" dirty="0" smtClean="0"/>
              <a:t> </a:t>
            </a:r>
            <a:r>
              <a:rPr lang="fr-FR" sz="2400" dirty="0" smtClean="0"/>
              <a:t>expected</a:t>
            </a:r>
            <a:endParaRPr lang="fr-FR" sz="2400" dirty="0"/>
          </a:p>
          <a:p>
            <a:pPr lvl="3">
              <a:lnSpc>
                <a:spcPts val="1800"/>
              </a:lnSpc>
            </a:pPr>
            <a:endParaRPr lang="fr-FR" sz="2400" dirty="0"/>
          </a:p>
          <a:p>
            <a:pPr lvl="3">
              <a:lnSpc>
                <a:spcPts val="1800"/>
              </a:lnSpc>
            </a:pPr>
            <a:r>
              <a:rPr lang="fr-FR" sz="2400" dirty="0" smtClean="0"/>
              <a:t> Optimum Charge state for NEET </a:t>
            </a:r>
            <a:r>
              <a:rPr lang="fr-FR" sz="2400" dirty="0" smtClean="0"/>
              <a:t>is</a:t>
            </a:r>
            <a:r>
              <a:rPr lang="fr-FR" sz="2400" dirty="0" smtClean="0"/>
              <a:t> </a:t>
            </a:r>
            <a:r>
              <a:rPr lang="fr-FR" sz="2400" dirty="0" smtClean="0"/>
              <a:t>now</a:t>
            </a:r>
            <a:r>
              <a:rPr lang="fr-FR" sz="2400" dirty="0" smtClean="0"/>
              <a:t> 30</a:t>
            </a:r>
            <a:r>
              <a:rPr lang="fr-FR" sz="2400" baseline="30000" dirty="0" smtClean="0"/>
              <a:t>+</a:t>
            </a:r>
            <a:r>
              <a:rPr lang="fr-FR" sz="2400" dirty="0" smtClean="0"/>
              <a:t>/32</a:t>
            </a:r>
            <a:r>
              <a:rPr lang="fr-FR" sz="2400" baseline="30000" dirty="0" smtClean="0"/>
              <a:t>+</a:t>
            </a:r>
            <a:endParaRPr lang="fr-FR" sz="2400" dirty="0" smtClean="0"/>
          </a:p>
          <a:p>
            <a:pPr lvl="1">
              <a:lnSpc>
                <a:spcPts val="1800"/>
              </a:lnSpc>
            </a:pPr>
            <a:endParaRPr lang="fr-FR" sz="2400" dirty="0"/>
          </a:p>
          <a:p>
            <a:pPr lvl="1">
              <a:lnSpc>
                <a:spcPts val="1800"/>
              </a:lnSpc>
            </a:pPr>
            <a:r>
              <a:rPr lang="fr-FR" sz="2400" dirty="0" smtClean="0"/>
              <a:t>Future </a:t>
            </a:r>
            <a:r>
              <a:rPr lang="fr-FR" sz="2400" dirty="0"/>
              <a:t>NEET </a:t>
            </a:r>
            <a:r>
              <a:rPr lang="fr-FR" sz="2400" dirty="0"/>
              <a:t>calculations</a:t>
            </a:r>
            <a:endParaRPr lang="fr-FR" sz="2400" dirty="0"/>
          </a:p>
          <a:p>
            <a:pPr lvl="2">
              <a:lnSpc>
                <a:spcPts val="1800"/>
              </a:lnSpc>
            </a:pPr>
            <a:endParaRPr lang="fr-FR" sz="2400" dirty="0"/>
          </a:p>
          <a:p>
            <a:pPr lvl="3">
              <a:lnSpc>
                <a:spcPts val="1800"/>
              </a:lnSpc>
            </a:pPr>
            <a:r>
              <a:rPr lang="fr-FR" sz="2400" dirty="0"/>
              <a:t> Will </a:t>
            </a:r>
            <a:r>
              <a:rPr lang="fr-FR" sz="2400" dirty="0"/>
              <a:t>require</a:t>
            </a:r>
            <a:r>
              <a:rPr lang="fr-FR" sz="2400" dirty="0"/>
              <a:t> MCDF </a:t>
            </a:r>
            <a:r>
              <a:rPr lang="fr-FR" sz="2400" dirty="0"/>
              <a:t>with</a:t>
            </a:r>
            <a:r>
              <a:rPr lang="fr-FR" sz="2400" dirty="0"/>
              <a:t> </a:t>
            </a:r>
            <a:r>
              <a:rPr lang="fr-FR" sz="2400" dirty="0" smtClean="0"/>
              <a:t>CI</a:t>
            </a:r>
          </a:p>
          <a:p>
            <a:pPr lvl="3">
              <a:lnSpc>
                <a:spcPts val="1800"/>
              </a:lnSpc>
            </a:pPr>
            <a:endParaRPr lang="fr-FR" sz="2400" dirty="0"/>
          </a:p>
          <a:p>
            <a:pPr lvl="3">
              <a:lnSpc>
                <a:spcPts val="1800"/>
              </a:lnSpc>
            </a:pPr>
            <a:r>
              <a:rPr lang="fr-FR" sz="2400" dirty="0" smtClean="0"/>
              <a:t> </a:t>
            </a:r>
            <a:r>
              <a:rPr lang="fr-FR" sz="2400" dirty="0" smtClean="0"/>
              <a:t>Alternate</a:t>
            </a:r>
            <a:r>
              <a:rPr lang="fr-FR" sz="2400" dirty="0" smtClean="0"/>
              <a:t> ADAM model (</a:t>
            </a:r>
            <a:r>
              <a:rPr lang="fr-FR" sz="2400" dirty="0" smtClean="0"/>
              <a:t>see</a:t>
            </a:r>
            <a:r>
              <a:rPr lang="fr-FR" sz="2400" dirty="0" smtClean="0"/>
              <a:t> </a:t>
            </a:r>
            <a:r>
              <a:rPr lang="fr-FR" sz="2400" dirty="0" smtClean="0"/>
              <a:t>next</a:t>
            </a:r>
            <a:r>
              <a:rPr lang="fr-FR" sz="2400" dirty="0" smtClean="0"/>
              <a:t> talk </a:t>
            </a:r>
            <a:r>
              <a:rPr lang="fr-FR" sz="2400" dirty="0" smtClean="0"/>
              <a:t>with</a:t>
            </a:r>
            <a:r>
              <a:rPr lang="fr-FR" sz="2400" dirty="0" smtClean="0"/>
              <a:t> M. </a:t>
            </a:r>
            <a:r>
              <a:rPr lang="fr-FR" sz="2400" dirty="0" smtClean="0"/>
              <a:t>Comet</a:t>
            </a:r>
            <a:r>
              <a:rPr lang="fr-FR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241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 bwMode="auto">
          <a:xfrm>
            <a:off x="381000" y="60614"/>
            <a:ext cx="8382000" cy="685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909" dirty="0">
                <a:solidFill>
                  <a:schemeClr val="tx1"/>
                </a:solidFill>
                <a:latin typeface="Times New Roman" charset="0"/>
              </a:rPr>
              <a:t>Long-pulse laser produces a variety of </a:t>
            </a:r>
            <a:br>
              <a:rPr lang="en-US" altLang="en-US" sz="2909" dirty="0">
                <a:solidFill>
                  <a:schemeClr val="tx1"/>
                </a:solidFill>
                <a:latin typeface="Times New Roman" charset="0"/>
              </a:rPr>
            </a:br>
            <a:r>
              <a:rPr lang="en-US" altLang="en-US" sz="2909" dirty="0">
                <a:solidFill>
                  <a:schemeClr val="tx1"/>
                </a:solidFill>
                <a:latin typeface="Times New Roman" charset="0"/>
              </a:rPr>
              <a:t>plasma conditions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9103" y="2078182"/>
            <a:ext cx="753341" cy="2479386"/>
          </a:xfrm>
          <a:prstGeom prst="rect">
            <a:avLst/>
          </a:prstGeom>
          <a:solidFill>
            <a:schemeClr val="bg1">
              <a:lumMod val="75000"/>
              <a:alpha val="1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1636" dirty="0"/>
          </a:p>
        </p:txBody>
      </p:sp>
      <p:sp>
        <p:nvSpPr>
          <p:cNvPr id="11" name="Left Arrow 10"/>
          <p:cNvSpPr/>
          <p:nvPr/>
        </p:nvSpPr>
        <p:spPr>
          <a:xfrm>
            <a:off x="1702955" y="4009159"/>
            <a:ext cx="1079500" cy="508000"/>
          </a:xfrm>
          <a:prstGeom prst="leftArrow">
            <a:avLst/>
          </a:prstGeom>
          <a:solidFill>
            <a:srgbClr val="008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r>
              <a:rPr lang="en-US" sz="1273" dirty="0"/>
              <a:t>Laser</a:t>
            </a:r>
          </a:p>
        </p:txBody>
      </p:sp>
      <p:sp>
        <p:nvSpPr>
          <p:cNvPr id="46084" name="TextBox 19"/>
          <p:cNvSpPr txBox="1">
            <a:spLocks noChangeArrowheads="1"/>
          </p:cNvSpPr>
          <p:nvPr/>
        </p:nvSpPr>
        <p:spPr bwMode="auto">
          <a:xfrm>
            <a:off x="520989" y="1054967"/>
            <a:ext cx="8115011" cy="3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18" dirty="0">
                <a:latin typeface="Times New Roman" charset="0"/>
              </a:rPr>
              <a:t>1D Radiation Hydrodynamics simulations complements of P.F. Davis</a:t>
            </a:r>
          </a:p>
        </p:txBody>
      </p:sp>
      <p:pic>
        <p:nvPicPr>
          <p:cNvPr id="46085" name="Picture 2" descr="EDen_SpaceTim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4" y="1524001"/>
            <a:ext cx="4724977" cy="356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3" descr="ETemp_TimeSpa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71" y="1508126"/>
            <a:ext cx="4576329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286376" y="2047876"/>
            <a:ext cx="753341" cy="2477943"/>
          </a:xfrm>
          <a:prstGeom prst="rect">
            <a:avLst/>
          </a:prstGeom>
          <a:solidFill>
            <a:schemeClr val="bg1">
              <a:lumMod val="75000"/>
              <a:alpha val="1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1636" dirty="0"/>
          </a:p>
        </p:txBody>
      </p:sp>
      <p:sp>
        <p:nvSpPr>
          <p:cNvPr id="15" name="Left Arrow 14"/>
          <p:cNvSpPr/>
          <p:nvPr/>
        </p:nvSpPr>
        <p:spPr>
          <a:xfrm>
            <a:off x="6120535" y="4009159"/>
            <a:ext cx="1079500" cy="508000"/>
          </a:xfrm>
          <a:prstGeom prst="leftArrow">
            <a:avLst/>
          </a:prstGeom>
          <a:solidFill>
            <a:srgbClr val="008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r>
              <a:rPr lang="en-US" sz="1273" dirty="0"/>
              <a:t>Laser</a:t>
            </a:r>
          </a:p>
        </p:txBody>
      </p:sp>
      <p:sp>
        <p:nvSpPr>
          <p:cNvPr id="46089" name="TextBox 1"/>
          <p:cNvSpPr txBox="1">
            <a:spLocks noChangeArrowheads="1"/>
          </p:cNvSpPr>
          <p:nvPr/>
        </p:nvSpPr>
        <p:spPr bwMode="auto">
          <a:xfrm>
            <a:off x="544080" y="1586057"/>
            <a:ext cx="2889574" cy="37209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18" dirty="0">
                <a:latin typeface="Times New Roman" charset="0"/>
              </a:rPr>
              <a:t>Electron density vs. Radius</a:t>
            </a:r>
          </a:p>
        </p:txBody>
      </p:sp>
      <p:sp>
        <p:nvSpPr>
          <p:cNvPr id="46090" name="TextBox 16"/>
          <p:cNvSpPr txBox="1">
            <a:spLocks noChangeArrowheads="1"/>
          </p:cNvSpPr>
          <p:nvPr/>
        </p:nvSpPr>
        <p:spPr bwMode="auto">
          <a:xfrm>
            <a:off x="5146386" y="1554307"/>
            <a:ext cx="3417602" cy="37209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18" dirty="0">
                <a:latin typeface="Times New Roman" charset="0"/>
              </a:rPr>
              <a:t>Electron temperature vs. Radius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62182" y="5416262"/>
          <a:ext cx="7358785" cy="1154354"/>
        </p:xfrm>
        <a:graphic>
          <a:graphicData uri="http://schemas.openxmlformats.org/drawingml/2006/table">
            <a:tbl>
              <a:tblPr/>
              <a:tblGrid>
                <a:gridCol w="3149023"/>
                <a:gridCol w="2277341"/>
                <a:gridCol w="1932421"/>
              </a:tblGrid>
              <a:tr h="41563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Plasma Properties</a:t>
                      </a:r>
                    </a:p>
                  </a:txBody>
                  <a:tcPr marL="83133" marR="83133" marT="41526" marB="415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NIF</a:t>
                      </a:r>
                    </a:p>
                  </a:txBody>
                  <a:tcPr marL="83133" marR="83133" marT="41526" marB="415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TNSA</a:t>
                      </a:r>
                    </a:p>
                  </a:txBody>
                  <a:tcPr marL="83133" marR="83133" marT="41526" marB="415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3607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Electron Fluence (cm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-2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3133" marR="83133" marT="41526" marB="415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≈3x10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22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3133" marR="83133" marT="41526" marB="415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≈10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20-21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3133" marR="83133" marT="41526" marB="415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2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Temperatures (keV)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3133" marR="83133" marT="41526" marB="415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  <a:r>
                        <a:rPr kumimoji="0" lang="en-US" alt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≈5-50,</a:t>
                      </a: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  <a:r>
                        <a:rPr kumimoji="0" lang="en-US" alt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=0.3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3133" marR="83133" marT="41526" marB="415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3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7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5016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  <a:r>
                        <a:rPr kumimoji="0" lang="en-US" alt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≈0.2-3,</a:t>
                      </a: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</a:t>
                      </a:r>
                      <a:r>
                        <a:rPr kumimoji="0" lang="en-US" altLang="en-US" sz="18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=0.2</a:t>
                      </a:r>
                    </a:p>
                  </a:txBody>
                  <a:tcPr marL="83133" marR="83133" marT="41526" marB="415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3144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xfrm>
            <a:off x="381000" y="513773"/>
            <a:ext cx="8382000" cy="6855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909" dirty="0">
                <a:latin typeface="Times New Roman" charset="0"/>
                <a:ea typeface="ＭＳ Ｐゴシック" charset="0"/>
                <a:cs typeface="Times New Roman" charset="0"/>
              </a:rPr>
              <a:t>What are the magnitudes of NPI cross sections?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67568" y="1168122"/>
            <a:ext cx="8378535" cy="2678825"/>
            <a:chOff x="294325" y="1284934"/>
            <a:chExt cx="9216388" cy="2946708"/>
          </a:xfrm>
        </p:grpSpPr>
        <p:grpSp>
          <p:nvGrpSpPr>
            <p:cNvPr id="31" name="Group 30"/>
            <p:cNvGrpSpPr/>
            <p:nvPr/>
          </p:nvGrpSpPr>
          <p:grpSpPr>
            <a:xfrm>
              <a:off x="294325" y="1284934"/>
              <a:ext cx="9216388" cy="2946708"/>
              <a:chOff x="294325" y="1284934"/>
              <a:chExt cx="9216388" cy="2946708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294325" y="1284934"/>
                <a:ext cx="9216388" cy="2946708"/>
                <a:chOff x="294325" y="1284934"/>
                <a:chExt cx="9216388" cy="2946708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294325" y="1284934"/>
                  <a:ext cx="4861876" cy="2946708"/>
                  <a:chOff x="294325" y="1284934"/>
                  <a:chExt cx="4861876" cy="2946708"/>
                </a:xfrm>
              </p:grpSpPr>
              <p:pic>
                <p:nvPicPr>
                  <p:cNvPr id="20481" name="Picture 8" descr="169Tm_100g.pdf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117" t="14537" r="5882" b="4276"/>
                  <a:stretch>
                    <a:fillRect/>
                  </a:stretch>
                </p:blipFill>
                <p:spPr bwMode="auto">
                  <a:xfrm rot="5400000">
                    <a:off x="1251909" y="327350"/>
                    <a:ext cx="2946708" cy="48618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488" name="Picture 12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46138" y="3133725"/>
                    <a:ext cx="630237" cy="6223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aphicFrame>
              <p:nvGraphicFramePr>
                <p:cNvPr id="40" name="Object 39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5954713" y="1604963"/>
                <a:ext cx="3556000" cy="15494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68" name="Equation" r:id="rId6" imgW="2654300" imgH="1155700" progId="Equation.3">
                        <p:embed/>
                      </p:oleObj>
                    </mc:Choice>
                    <mc:Fallback>
                      <p:oleObj name="Equation" r:id="rId6" imgW="2654300" imgH="115570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954713" y="1604963"/>
                              <a:ext cx="3556000" cy="15494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3" name="Group 12"/>
              <p:cNvGrpSpPr/>
              <p:nvPr/>
            </p:nvGrpSpPr>
            <p:grpSpPr>
              <a:xfrm>
                <a:off x="764540" y="1356360"/>
                <a:ext cx="1334160" cy="1310640"/>
                <a:chOff x="5031740" y="3439160"/>
                <a:chExt cx="1334160" cy="1310640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5041900" y="3492500"/>
                  <a:ext cx="1270000" cy="12573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73" dirty="0"/>
                </a:p>
              </p:txBody>
            </p:sp>
            <p:grpSp>
              <p:nvGrpSpPr>
                <p:cNvPr id="11" name="Group 10"/>
                <p:cNvGrpSpPr/>
                <p:nvPr/>
              </p:nvGrpSpPr>
              <p:grpSpPr>
                <a:xfrm>
                  <a:off x="5031740" y="3439160"/>
                  <a:ext cx="1334160" cy="1274622"/>
                  <a:chOff x="6657340" y="2004060"/>
                  <a:chExt cx="1334160" cy="1274622"/>
                </a:xfrm>
              </p:grpSpPr>
              <p:cxnSp>
                <p:nvCxnSpPr>
                  <p:cNvPr id="17" name="Straight Arrow Connector 16"/>
                  <p:cNvCxnSpPr/>
                  <p:nvPr/>
                </p:nvCxnSpPr>
                <p:spPr>
                  <a:xfrm>
                    <a:off x="6858000" y="2273300"/>
                    <a:ext cx="928247" cy="1778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Arrow Connector 17"/>
                  <p:cNvCxnSpPr/>
                  <p:nvPr/>
                </p:nvCxnSpPr>
                <p:spPr>
                  <a:xfrm>
                    <a:off x="6883400" y="2984500"/>
                    <a:ext cx="902847" cy="1778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Arrow Connector 18"/>
                  <p:cNvCxnSpPr/>
                  <p:nvPr/>
                </p:nvCxnSpPr>
                <p:spPr>
                  <a:xfrm flipV="1">
                    <a:off x="7351907" y="2260600"/>
                    <a:ext cx="0" cy="731520"/>
                  </a:xfrm>
                  <a:prstGeom prst="straightConnector1">
                    <a:avLst/>
                  </a:prstGeom>
                  <a:ln>
                    <a:solidFill>
                      <a:srgbClr val="000000"/>
                    </a:solidFill>
                    <a:headEnd type="triangle" w="lg" len="lg"/>
                    <a:tailEnd type="none" w="lg" len="lg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657340" y="2021840"/>
                    <a:ext cx="524053" cy="103520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73" dirty="0"/>
                      <a:t>3/2</a:t>
                    </a:r>
                    <a:r>
                      <a:rPr lang="en-US" sz="1273" baseline="30000" dirty="0"/>
                      <a:t>+</a:t>
                    </a:r>
                  </a:p>
                  <a:p>
                    <a:endParaRPr lang="en-US" sz="1273" baseline="30000" dirty="0"/>
                  </a:p>
                  <a:p>
                    <a:endParaRPr lang="en-US" sz="1273" baseline="30000" dirty="0"/>
                  </a:p>
                  <a:p>
                    <a:endParaRPr lang="en-US" sz="1273" dirty="0"/>
                  </a:p>
                  <a:p>
                    <a:r>
                      <a:rPr lang="en-US" sz="1273" dirty="0"/>
                      <a:t>1/2</a:t>
                    </a:r>
                    <a:r>
                      <a:rPr lang="en-US" sz="1273" baseline="30000" dirty="0"/>
                      <a:t>+</a:t>
                    </a:r>
                    <a:endParaRPr lang="en-US" sz="1273" dirty="0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167684" y="2004060"/>
                    <a:ext cx="823816" cy="532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en-US" sz="1273" dirty="0"/>
                      <a:t>8.6 keV</a:t>
                    </a:r>
                  </a:p>
                  <a:p>
                    <a:pPr algn="r"/>
                    <a:r>
                      <a:rPr lang="en-US" sz="1273" i="1" dirty="0">
                        <a:solidFill>
                          <a:srgbClr val="FF0000"/>
                        </a:solidFill>
                      </a:rPr>
                      <a:t>4.1 ns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6930612" y="2961640"/>
                    <a:ext cx="673935" cy="3170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73" baseline="30000" dirty="0"/>
                      <a:t>169</a:t>
                    </a:r>
                    <a:r>
                      <a:rPr lang="en-US" sz="1273" dirty="0"/>
                      <a:t>Tm</a:t>
                    </a:r>
                  </a:p>
                </p:txBody>
              </p:sp>
            </p:grpSp>
          </p:grpSp>
        </p:grpSp>
        <p:sp>
          <p:nvSpPr>
            <p:cNvPr id="20487" name="Text Box 8"/>
            <p:cNvSpPr txBox="1">
              <a:spLocks noChangeArrowheads="1"/>
            </p:cNvSpPr>
            <p:nvPr/>
          </p:nvSpPr>
          <p:spPr bwMode="auto">
            <a:xfrm>
              <a:off x="2984500" y="1366837"/>
              <a:ext cx="1936460" cy="37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40" tIns="45720" rIns="91440" bIns="4572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36" dirty="0">
                  <a:latin typeface="Times" charset="0"/>
                </a:rPr>
                <a:t>G. Gosselin, CEA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124363" y="1408553"/>
            <a:ext cx="6569364" cy="1558629"/>
            <a:chOff x="2336800" y="1346208"/>
            <a:chExt cx="7226300" cy="1714492"/>
          </a:xfrm>
        </p:grpSpPr>
        <p:sp>
          <p:nvSpPr>
            <p:cNvPr id="14" name="Oval 13"/>
            <p:cNvSpPr/>
            <p:nvPr/>
          </p:nvSpPr>
          <p:spPr>
            <a:xfrm>
              <a:off x="5653088" y="2578099"/>
              <a:ext cx="3910012" cy="482601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73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36800" y="2616199"/>
              <a:ext cx="663355" cy="317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3" i="1" dirty="0">
                  <a:solidFill>
                    <a:srgbClr val="FF0000"/>
                  </a:solidFill>
                </a:rPr>
                <a:t>267 b</a:t>
              </a:r>
            </a:p>
          </p:txBody>
        </p:sp>
        <p:cxnSp>
          <p:nvCxnSpPr>
            <p:cNvPr id="36" name="Curved Connector 35"/>
            <p:cNvCxnSpPr>
              <a:stCxn id="35" idx="0"/>
            </p:cNvCxnSpPr>
            <p:nvPr/>
          </p:nvCxnSpPr>
          <p:spPr>
            <a:xfrm rot="16200000" flipV="1">
              <a:off x="2026399" y="1974119"/>
              <a:ext cx="1269991" cy="14169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914977" y="3671505"/>
            <a:ext cx="7928840" cy="3099051"/>
            <a:chOff x="1006475" y="4038656"/>
            <a:chExt cx="8721724" cy="3408957"/>
          </a:xfrm>
        </p:grpSpPr>
        <p:grpSp>
          <p:nvGrpSpPr>
            <p:cNvPr id="32" name="Group 31"/>
            <p:cNvGrpSpPr/>
            <p:nvPr/>
          </p:nvGrpSpPr>
          <p:grpSpPr>
            <a:xfrm>
              <a:off x="1006475" y="4038656"/>
              <a:ext cx="8721724" cy="3353975"/>
              <a:chOff x="1006475" y="4038656"/>
              <a:chExt cx="8721724" cy="3353975"/>
            </a:xfrm>
          </p:grpSpPr>
          <p:pic>
            <p:nvPicPr>
              <p:cNvPr id="10" name="Picture 8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851" r="6627"/>
              <a:stretch>
                <a:fillRect/>
              </a:stretch>
            </p:blipFill>
            <p:spPr bwMode="auto">
              <a:xfrm>
                <a:off x="5867400" y="4038656"/>
                <a:ext cx="3860799" cy="335397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graphicFrame>
            <p:nvGraphicFramePr>
              <p:cNvPr id="30" name="Object 29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006475" y="5172075"/>
              <a:ext cx="3776663" cy="1550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69" name="Equation" r:id="rId9" imgW="2819400" imgH="1155700" progId="Equation.3">
                      <p:embed/>
                    </p:oleObj>
                  </mc:Choice>
                  <mc:Fallback>
                    <p:oleObj name="Equation" r:id="rId9" imgW="2819400" imgH="11557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1006475" y="5172075"/>
                            <a:ext cx="3776663" cy="15509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47" name="Text Box 8"/>
            <p:cNvSpPr txBox="1">
              <a:spLocks noChangeArrowheads="1"/>
            </p:cNvSpPr>
            <p:nvPr/>
          </p:nvSpPr>
          <p:spPr bwMode="auto">
            <a:xfrm>
              <a:off x="5816600" y="7069137"/>
              <a:ext cx="2271488" cy="37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40" tIns="45720" rIns="91440" bIns="4572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36" dirty="0">
                  <a:latin typeface="Times" charset="0"/>
                </a:rPr>
                <a:t>M. Chen/A. Kritcher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78898" y="4710546"/>
            <a:ext cx="6903135" cy="1477818"/>
            <a:chOff x="992188" y="5143500"/>
            <a:chExt cx="7593448" cy="1625600"/>
          </a:xfrm>
        </p:grpSpPr>
        <p:grpSp>
          <p:nvGrpSpPr>
            <p:cNvPr id="9" name="Group 8"/>
            <p:cNvGrpSpPr/>
            <p:nvPr/>
          </p:nvGrpSpPr>
          <p:grpSpPr>
            <a:xfrm>
              <a:off x="7772400" y="5143500"/>
              <a:ext cx="813236" cy="774701"/>
              <a:chOff x="7289800" y="4724400"/>
              <a:chExt cx="813236" cy="774701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7289800" y="4724400"/>
                <a:ext cx="813236" cy="317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73" i="1" dirty="0">
                    <a:solidFill>
                      <a:srgbClr val="FF0000"/>
                    </a:solidFill>
                  </a:rPr>
                  <a:t>1.27 kb</a:t>
                </a:r>
              </a:p>
            </p:txBody>
          </p:sp>
          <p:cxnSp>
            <p:nvCxnSpPr>
              <p:cNvPr id="5" name="Curved Connector 4"/>
              <p:cNvCxnSpPr>
                <a:stCxn id="2" idx="2"/>
              </p:cNvCxnSpPr>
              <p:nvPr/>
            </p:nvCxnSpPr>
            <p:spPr>
              <a:xfrm rot="5400000">
                <a:off x="7321436" y="5124119"/>
                <a:ext cx="457659" cy="29230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Oval 32"/>
            <p:cNvSpPr/>
            <p:nvPr/>
          </p:nvSpPr>
          <p:spPr>
            <a:xfrm>
              <a:off x="992188" y="6286499"/>
              <a:ext cx="3910012" cy="482601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73" dirty="0"/>
            </a:p>
          </p:txBody>
        </p:sp>
      </p:grpSp>
    </p:spTree>
    <p:extLst>
      <p:ext uri="{BB962C8B-B14F-4D97-AF65-F5344CB8AC3E}">
        <p14:creationId xmlns:p14="http://schemas.microsoft.com/office/powerpoint/2010/main" val="45051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037"/>
            <a:ext cx="7950200" cy="809625"/>
          </a:xfrm>
        </p:spPr>
        <p:txBody>
          <a:bodyPr/>
          <a:lstStyle/>
          <a:p>
            <a:r>
              <a:rPr lang="en-US" sz="2909" dirty="0">
                <a:latin typeface="Times New Roman"/>
                <a:cs typeface="Times New Roman"/>
              </a:rPr>
              <a:t>Are the rates fast enough?</a:t>
            </a:r>
            <a:br>
              <a:rPr lang="en-US" sz="2909" dirty="0">
                <a:latin typeface="Times New Roman"/>
                <a:cs typeface="Times New Roman"/>
              </a:rPr>
            </a:br>
            <a:r>
              <a:rPr lang="en-US" sz="2909" dirty="0">
                <a:latin typeface="Times New Roman"/>
                <a:cs typeface="Times New Roman"/>
              </a:rPr>
              <a:t>Maybe in a massive nucleus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243215"/>
            <a:ext cx="8393545" cy="540327"/>
          </a:xfrm>
        </p:spPr>
        <p:txBody>
          <a:bodyPr/>
          <a:lstStyle/>
          <a:p>
            <a:r>
              <a:rPr lang="en-US" sz="1818" dirty="0">
                <a:latin typeface="Times New Roman"/>
                <a:cs typeface="Times New Roman"/>
              </a:rPr>
              <a:t>Limiting case: Assume that the </a:t>
            </a:r>
            <a:r>
              <a:rPr lang="en-US" sz="1818" b="1" i="1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1818" b="1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NPI</a:t>
            </a:r>
            <a:r>
              <a:rPr lang="en-US" sz="1818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18" b="1" i="1" dirty="0">
                <a:solidFill>
                  <a:srgbClr val="FF0000"/>
                </a:solidFill>
                <a:latin typeface="Times New Roman"/>
                <a:cs typeface="Times New Roman"/>
              </a:rPr>
              <a:t>scales</a:t>
            </a:r>
            <a:r>
              <a:rPr lang="en-US" sz="1818" u="sng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818" dirty="0">
                <a:latin typeface="Times New Roman"/>
                <a:cs typeface="Times New Roman"/>
              </a:rPr>
              <a:t>as the lifetime (1/</a:t>
            </a:r>
            <a:r>
              <a:rPr lang="en-US" sz="1818" i="1" dirty="0">
                <a:latin typeface="Symbol" charset="2"/>
                <a:cs typeface="Symbol" charset="2"/>
              </a:rPr>
              <a:t>G</a:t>
            </a:r>
            <a:r>
              <a:rPr lang="en-US" sz="1818" i="1" baseline="-25000" dirty="0">
                <a:latin typeface="Times New Roman"/>
                <a:cs typeface="Times New Roman"/>
              </a:rPr>
              <a:t>partial</a:t>
            </a:r>
            <a:r>
              <a:rPr lang="en-US" sz="1818" dirty="0">
                <a:latin typeface="Times New Roman"/>
                <a:cs typeface="Times New Roman"/>
              </a:rPr>
              <a:t>) of the transition</a:t>
            </a:r>
          </a:p>
          <a:p>
            <a:endParaRPr lang="en-US" sz="1818" dirty="0"/>
          </a:p>
          <a:p>
            <a:endParaRPr lang="en-US" sz="1818" dirty="0"/>
          </a:p>
          <a:p>
            <a:endParaRPr lang="en-US" sz="1818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1818" dirty="0">
              <a:latin typeface="Times New Roman"/>
              <a:cs typeface="Times New Roman"/>
            </a:endParaRPr>
          </a:p>
          <a:p>
            <a:r>
              <a:rPr lang="en-US" sz="1818" b="1" i="1" dirty="0">
                <a:latin typeface="Times New Roman"/>
                <a:cs typeface="Times New Roman"/>
              </a:rPr>
              <a:t>Use nuclear level density from RIPL-3 (≈10</a:t>
            </a:r>
            <a:r>
              <a:rPr lang="en-US" sz="1818" b="1" i="1" baseline="30000" dirty="0">
                <a:latin typeface="Times New Roman"/>
                <a:cs typeface="Times New Roman"/>
              </a:rPr>
              <a:t>3</a:t>
            </a:r>
            <a:r>
              <a:rPr lang="en-US" sz="1818" b="1" i="1" dirty="0">
                <a:latin typeface="Times New Roman"/>
                <a:cs typeface="Times New Roman"/>
              </a:rPr>
              <a:t> levels/keV)</a:t>
            </a:r>
          </a:p>
          <a:p>
            <a:r>
              <a:rPr lang="en-US" sz="1818" dirty="0">
                <a:latin typeface="Times New Roman"/>
                <a:cs typeface="Times New Roman"/>
              </a:rPr>
              <a:t>Assume that there is always a quasi-continuum transition that has the energy match to an atomic transition as the above example and that </a:t>
            </a:r>
            <a:r>
              <a:rPr lang="en-US" sz="1818" i="1" dirty="0">
                <a:latin typeface="Symbol" charset="2"/>
                <a:cs typeface="Symbol" charset="2"/>
              </a:rPr>
              <a:t>r</a:t>
            </a:r>
            <a:r>
              <a:rPr lang="en-US" sz="1818" i="1" baseline="-25000" dirty="0">
                <a:latin typeface="Times New Roman"/>
                <a:cs typeface="Times New Roman"/>
              </a:rPr>
              <a:t>e</a:t>
            </a:r>
            <a:r>
              <a:rPr lang="en-US" sz="1818" dirty="0">
                <a:latin typeface="Times New Roman"/>
                <a:cs typeface="Times New Roman"/>
              </a:rPr>
              <a:t>≈500 g/cm</a:t>
            </a:r>
            <a:r>
              <a:rPr lang="en-US" sz="1818" baseline="30000" dirty="0">
                <a:latin typeface="Times New Roman"/>
                <a:cs typeface="Times New Roman"/>
              </a:rPr>
              <a:t>3</a:t>
            </a:r>
            <a:endParaRPr lang="en-US" sz="1818" dirty="0">
              <a:latin typeface="Times New Roman"/>
              <a:cs typeface="Times New Roman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618673" y="1693488"/>
            <a:ext cx="2575737" cy="1285747"/>
            <a:chOff x="2225040" y="1750060"/>
            <a:chExt cx="2833311" cy="1414322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2701167" y="1953260"/>
              <a:ext cx="1351280" cy="2032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2701167" y="2664460"/>
              <a:ext cx="1351280" cy="2032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3376807" y="1943100"/>
              <a:ext cx="0" cy="731520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225040" y="1780540"/>
              <a:ext cx="524053" cy="1035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3" dirty="0"/>
                <a:t>3/2</a:t>
              </a:r>
              <a:r>
                <a:rPr lang="en-US" sz="1273" baseline="30000" dirty="0"/>
                <a:t>+</a:t>
              </a:r>
            </a:p>
            <a:p>
              <a:endParaRPr lang="en-US" sz="1273" baseline="30000" dirty="0"/>
            </a:p>
            <a:p>
              <a:endParaRPr lang="en-US" sz="1273" baseline="30000" dirty="0"/>
            </a:p>
            <a:p>
              <a:endParaRPr lang="en-US" sz="1273" dirty="0"/>
            </a:p>
            <a:p>
              <a:r>
                <a:rPr lang="en-US" sz="1273" dirty="0"/>
                <a:t>1/2</a:t>
              </a:r>
              <a:r>
                <a:rPr lang="en-US" sz="1273" baseline="30000" dirty="0"/>
                <a:t>+</a:t>
              </a:r>
              <a:endParaRPr lang="en-US" sz="1273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33520" y="1750060"/>
              <a:ext cx="1024831" cy="532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3" dirty="0"/>
                <a:t>8.641 keV</a:t>
              </a:r>
            </a:p>
            <a:p>
              <a:r>
                <a:rPr lang="en-US" sz="1273" i="1" dirty="0">
                  <a:solidFill>
                    <a:srgbClr val="FF0000"/>
                  </a:solidFill>
                </a:rPr>
                <a:t>4.09 ns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34080" y="2176780"/>
              <a:ext cx="860846" cy="347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55" dirty="0"/>
                <a:t>M1+E2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55512" y="2847340"/>
              <a:ext cx="673935" cy="317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3" baseline="30000" dirty="0"/>
                <a:t>169</a:t>
              </a:r>
              <a:r>
                <a:rPr lang="en-US" sz="1273" dirty="0"/>
                <a:t>Tm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55856" y="1693487"/>
            <a:ext cx="2356050" cy="1294984"/>
            <a:chOff x="6885940" y="1818640"/>
            <a:chExt cx="2591655" cy="1424482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7321427" y="2072640"/>
              <a:ext cx="1351280" cy="2032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321427" y="2783840"/>
              <a:ext cx="1351280" cy="2032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7997067" y="2062480"/>
              <a:ext cx="0" cy="731520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885940" y="1910080"/>
              <a:ext cx="524053" cy="1035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3" dirty="0"/>
                <a:t>1/2</a:t>
              </a:r>
              <a:r>
                <a:rPr lang="en-US" sz="1273" baseline="30000" dirty="0"/>
                <a:t>+</a:t>
              </a:r>
            </a:p>
            <a:p>
              <a:endParaRPr lang="en-US" sz="1273" baseline="30000" dirty="0"/>
            </a:p>
            <a:p>
              <a:endParaRPr lang="en-US" sz="1273" baseline="30000" dirty="0"/>
            </a:p>
            <a:p>
              <a:endParaRPr lang="en-US" sz="1273" dirty="0"/>
            </a:p>
            <a:p>
              <a:r>
                <a:rPr lang="en-US" sz="1273" dirty="0"/>
                <a:t>3/2</a:t>
              </a:r>
              <a:r>
                <a:rPr lang="en-US" sz="1273" baseline="30000" dirty="0"/>
                <a:t>+</a:t>
              </a:r>
              <a:endParaRPr lang="en-US" sz="1273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653780" y="1818640"/>
              <a:ext cx="823815" cy="532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3" dirty="0"/>
                <a:t>9.4 keV</a:t>
              </a:r>
            </a:p>
            <a:p>
              <a:r>
                <a:rPr lang="en-US" sz="1273" i="1" dirty="0">
                  <a:solidFill>
                    <a:srgbClr val="FF0000"/>
                  </a:solidFill>
                </a:rPr>
                <a:t>37 ps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54340" y="2296160"/>
              <a:ext cx="860846" cy="347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55" dirty="0"/>
                <a:t>M1+E2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85932" y="2926080"/>
              <a:ext cx="624562" cy="317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3" baseline="30000" dirty="0"/>
                <a:t>231</a:t>
              </a:r>
              <a:r>
                <a:rPr lang="en-US" sz="1273" dirty="0"/>
                <a:t>Pa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7583" t="5334" r="2469" b="1942"/>
          <a:stretch/>
        </p:blipFill>
        <p:spPr>
          <a:xfrm>
            <a:off x="5449454" y="3680131"/>
            <a:ext cx="3267364" cy="229356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815990" y="3778107"/>
            <a:ext cx="4027325" cy="2364577"/>
            <a:chOff x="897589" y="3977102"/>
            <a:chExt cx="4430058" cy="2601035"/>
          </a:xfrm>
        </p:grpSpPr>
        <p:sp>
          <p:nvSpPr>
            <p:cNvPr id="36" name="Freeform 32" descr="Wide upward diagonal"/>
            <p:cNvSpPr>
              <a:spLocks/>
            </p:cNvSpPr>
            <p:nvPr/>
          </p:nvSpPr>
          <p:spPr bwMode="auto">
            <a:xfrm rot="5400000">
              <a:off x="1680937" y="3193754"/>
              <a:ext cx="418608" cy="1985303"/>
            </a:xfrm>
            <a:custGeom>
              <a:avLst/>
              <a:gdLst>
                <a:gd name="T0" fmla="*/ 0 w 1359"/>
                <a:gd name="T1" fmla="*/ 0 h 1096"/>
                <a:gd name="T2" fmla="*/ 0 w 1359"/>
                <a:gd name="T3" fmla="*/ 0 h 1096"/>
                <a:gd name="T4" fmla="*/ 0 w 1359"/>
                <a:gd name="T5" fmla="*/ 0 h 1096"/>
                <a:gd name="T6" fmla="*/ 0 w 1359"/>
                <a:gd name="T7" fmla="*/ 0 h 1096"/>
                <a:gd name="T8" fmla="*/ 0 w 1359"/>
                <a:gd name="T9" fmla="*/ 0 h 1096"/>
                <a:gd name="T10" fmla="*/ 0 w 1359"/>
                <a:gd name="T11" fmla="*/ 0 h 1096"/>
                <a:gd name="T12" fmla="*/ 0 w 1359"/>
                <a:gd name="T13" fmla="*/ 0 h 1096"/>
                <a:gd name="T14" fmla="*/ 0 w 1359"/>
                <a:gd name="T15" fmla="*/ 0 h 10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9"/>
                <a:gd name="T25" fmla="*/ 0 h 1096"/>
                <a:gd name="T26" fmla="*/ 1359 w 1359"/>
                <a:gd name="T27" fmla="*/ 1096 h 10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9" h="1096">
                  <a:moveTo>
                    <a:pt x="0" y="1067"/>
                  </a:moveTo>
                  <a:cubicBezTo>
                    <a:pt x="125" y="1081"/>
                    <a:pt x="250" y="1096"/>
                    <a:pt x="324" y="1061"/>
                  </a:cubicBezTo>
                  <a:cubicBezTo>
                    <a:pt x="398" y="1026"/>
                    <a:pt x="401" y="1015"/>
                    <a:pt x="445" y="857"/>
                  </a:cubicBezTo>
                  <a:cubicBezTo>
                    <a:pt x="489" y="699"/>
                    <a:pt x="540" y="230"/>
                    <a:pt x="591" y="115"/>
                  </a:cubicBezTo>
                  <a:cubicBezTo>
                    <a:pt x="642" y="0"/>
                    <a:pt x="696" y="36"/>
                    <a:pt x="750" y="165"/>
                  </a:cubicBezTo>
                  <a:cubicBezTo>
                    <a:pt x="804" y="294"/>
                    <a:pt x="865" y="743"/>
                    <a:pt x="915" y="889"/>
                  </a:cubicBezTo>
                  <a:cubicBezTo>
                    <a:pt x="965" y="1035"/>
                    <a:pt x="974" y="1012"/>
                    <a:pt x="1048" y="1042"/>
                  </a:cubicBezTo>
                  <a:cubicBezTo>
                    <a:pt x="1122" y="1072"/>
                    <a:pt x="1307" y="1063"/>
                    <a:pt x="1359" y="1067"/>
                  </a:cubicBezTo>
                </a:path>
              </a:pathLst>
            </a:custGeom>
            <a:pattFill prst="wdUpDiag">
              <a:fgClr>
                <a:srgbClr val="00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square" anchor="ctr">
              <a:spAutoFit/>
            </a:bodyPr>
            <a:lstStyle/>
            <a:p>
              <a:endParaRPr lang="en-US" sz="1273" dirty="0"/>
            </a:p>
          </p:txBody>
        </p:sp>
        <p:sp>
          <p:nvSpPr>
            <p:cNvPr id="37" name="Freeform 32" descr="Wide upward diagonal"/>
            <p:cNvSpPr>
              <a:spLocks/>
            </p:cNvSpPr>
            <p:nvPr/>
          </p:nvSpPr>
          <p:spPr bwMode="auto">
            <a:xfrm rot="5400000">
              <a:off x="1680939" y="4246099"/>
              <a:ext cx="418608" cy="1959904"/>
            </a:xfrm>
            <a:custGeom>
              <a:avLst/>
              <a:gdLst>
                <a:gd name="T0" fmla="*/ 0 w 1359"/>
                <a:gd name="T1" fmla="*/ 0 h 1096"/>
                <a:gd name="T2" fmla="*/ 0 w 1359"/>
                <a:gd name="T3" fmla="*/ 0 h 1096"/>
                <a:gd name="T4" fmla="*/ 0 w 1359"/>
                <a:gd name="T5" fmla="*/ 0 h 1096"/>
                <a:gd name="T6" fmla="*/ 0 w 1359"/>
                <a:gd name="T7" fmla="*/ 0 h 1096"/>
                <a:gd name="T8" fmla="*/ 0 w 1359"/>
                <a:gd name="T9" fmla="*/ 0 h 1096"/>
                <a:gd name="T10" fmla="*/ 0 w 1359"/>
                <a:gd name="T11" fmla="*/ 0 h 1096"/>
                <a:gd name="T12" fmla="*/ 0 w 1359"/>
                <a:gd name="T13" fmla="*/ 0 h 1096"/>
                <a:gd name="T14" fmla="*/ 0 w 1359"/>
                <a:gd name="T15" fmla="*/ 0 h 10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9"/>
                <a:gd name="T25" fmla="*/ 0 h 1096"/>
                <a:gd name="T26" fmla="*/ 1359 w 1359"/>
                <a:gd name="T27" fmla="*/ 1096 h 10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9" h="1096">
                  <a:moveTo>
                    <a:pt x="0" y="1067"/>
                  </a:moveTo>
                  <a:cubicBezTo>
                    <a:pt x="125" y="1081"/>
                    <a:pt x="250" y="1096"/>
                    <a:pt x="324" y="1061"/>
                  </a:cubicBezTo>
                  <a:cubicBezTo>
                    <a:pt x="398" y="1026"/>
                    <a:pt x="401" y="1015"/>
                    <a:pt x="445" y="857"/>
                  </a:cubicBezTo>
                  <a:cubicBezTo>
                    <a:pt x="489" y="699"/>
                    <a:pt x="540" y="230"/>
                    <a:pt x="591" y="115"/>
                  </a:cubicBezTo>
                  <a:cubicBezTo>
                    <a:pt x="642" y="0"/>
                    <a:pt x="696" y="36"/>
                    <a:pt x="750" y="165"/>
                  </a:cubicBezTo>
                  <a:cubicBezTo>
                    <a:pt x="804" y="294"/>
                    <a:pt x="865" y="743"/>
                    <a:pt x="915" y="889"/>
                  </a:cubicBezTo>
                  <a:cubicBezTo>
                    <a:pt x="965" y="1035"/>
                    <a:pt x="974" y="1012"/>
                    <a:pt x="1048" y="1042"/>
                  </a:cubicBezTo>
                  <a:cubicBezTo>
                    <a:pt x="1122" y="1072"/>
                    <a:pt x="1307" y="1063"/>
                    <a:pt x="1359" y="1067"/>
                  </a:cubicBezTo>
                </a:path>
              </a:pathLst>
            </a:custGeom>
            <a:pattFill prst="wdUpDiag">
              <a:fgClr>
                <a:srgbClr val="00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square" anchor="ctr">
              <a:spAutoFit/>
            </a:bodyPr>
            <a:lstStyle/>
            <a:p>
              <a:endParaRPr lang="en-US" sz="1273" dirty="0"/>
            </a:p>
          </p:txBody>
        </p:sp>
        <p:sp>
          <p:nvSpPr>
            <p:cNvPr id="38" name="Freeform 32" descr="Wide upward diagonal"/>
            <p:cNvSpPr>
              <a:spLocks/>
            </p:cNvSpPr>
            <p:nvPr/>
          </p:nvSpPr>
          <p:spPr bwMode="auto">
            <a:xfrm rot="5400000">
              <a:off x="1680938" y="3650955"/>
              <a:ext cx="418608" cy="1985303"/>
            </a:xfrm>
            <a:custGeom>
              <a:avLst/>
              <a:gdLst>
                <a:gd name="T0" fmla="*/ 0 w 1359"/>
                <a:gd name="T1" fmla="*/ 0 h 1096"/>
                <a:gd name="T2" fmla="*/ 0 w 1359"/>
                <a:gd name="T3" fmla="*/ 0 h 1096"/>
                <a:gd name="T4" fmla="*/ 0 w 1359"/>
                <a:gd name="T5" fmla="*/ 0 h 1096"/>
                <a:gd name="T6" fmla="*/ 0 w 1359"/>
                <a:gd name="T7" fmla="*/ 0 h 1096"/>
                <a:gd name="T8" fmla="*/ 0 w 1359"/>
                <a:gd name="T9" fmla="*/ 0 h 1096"/>
                <a:gd name="T10" fmla="*/ 0 w 1359"/>
                <a:gd name="T11" fmla="*/ 0 h 1096"/>
                <a:gd name="T12" fmla="*/ 0 w 1359"/>
                <a:gd name="T13" fmla="*/ 0 h 1096"/>
                <a:gd name="T14" fmla="*/ 0 w 1359"/>
                <a:gd name="T15" fmla="*/ 0 h 10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9"/>
                <a:gd name="T25" fmla="*/ 0 h 1096"/>
                <a:gd name="T26" fmla="*/ 1359 w 1359"/>
                <a:gd name="T27" fmla="*/ 1096 h 10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9" h="1096">
                  <a:moveTo>
                    <a:pt x="0" y="1067"/>
                  </a:moveTo>
                  <a:cubicBezTo>
                    <a:pt x="125" y="1081"/>
                    <a:pt x="250" y="1096"/>
                    <a:pt x="324" y="1061"/>
                  </a:cubicBezTo>
                  <a:cubicBezTo>
                    <a:pt x="398" y="1026"/>
                    <a:pt x="401" y="1015"/>
                    <a:pt x="445" y="857"/>
                  </a:cubicBezTo>
                  <a:cubicBezTo>
                    <a:pt x="489" y="699"/>
                    <a:pt x="540" y="230"/>
                    <a:pt x="591" y="115"/>
                  </a:cubicBezTo>
                  <a:cubicBezTo>
                    <a:pt x="642" y="0"/>
                    <a:pt x="696" y="36"/>
                    <a:pt x="750" y="165"/>
                  </a:cubicBezTo>
                  <a:cubicBezTo>
                    <a:pt x="804" y="294"/>
                    <a:pt x="865" y="743"/>
                    <a:pt x="915" y="889"/>
                  </a:cubicBezTo>
                  <a:cubicBezTo>
                    <a:pt x="965" y="1035"/>
                    <a:pt x="974" y="1012"/>
                    <a:pt x="1048" y="1042"/>
                  </a:cubicBezTo>
                  <a:cubicBezTo>
                    <a:pt x="1122" y="1072"/>
                    <a:pt x="1307" y="1063"/>
                    <a:pt x="1359" y="1067"/>
                  </a:cubicBezTo>
                </a:path>
              </a:pathLst>
            </a:custGeom>
            <a:pattFill prst="wdUpDiag">
              <a:fgClr>
                <a:srgbClr val="00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square" anchor="ctr">
              <a:spAutoFit/>
            </a:bodyPr>
            <a:lstStyle/>
            <a:p>
              <a:endParaRPr lang="en-US" sz="1273" dirty="0"/>
            </a:p>
          </p:txBody>
        </p:sp>
        <p:sp>
          <p:nvSpPr>
            <p:cNvPr id="39" name="Freeform 32" descr="Wide upward diagonal"/>
            <p:cNvSpPr>
              <a:spLocks/>
            </p:cNvSpPr>
            <p:nvPr/>
          </p:nvSpPr>
          <p:spPr bwMode="auto">
            <a:xfrm rot="5400000">
              <a:off x="1680939" y="5160496"/>
              <a:ext cx="418608" cy="1959903"/>
            </a:xfrm>
            <a:custGeom>
              <a:avLst/>
              <a:gdLst>
                <a:gd name="T0" fmla="*/ 0 w 1359"/>
                <a:gd name="T1" fmla="*/ 0 h 1096"/>
                <a:gd name="T2" fmla="*/ 0 w 1359"/>
                <a:gd name="T3" fmla="*/ 0 h 1096"/>
                <a:gd name="T4" fmla="*/ 0 w 1359"/>
                <a:gd name="T5" fmla="*/ 0 h 1096"/>
                <a:gd name="T6" fmla="*/ 0 w 1359"/>
                <a:gd name="T7" fmla="*/ 0 h 1096"/>
                <a:gd name="T8" fmla="*/ 0 w 1359"/>
                <a:gd name="T9" fmla="*/ 0 h 1096"/>
                <a:gd name="T10" fmla="*/ 0 w 1359"/>
                <a:gd name="T11" fmla="*/ 0 h 1096"/>
                <a:gd name="T12" fmla="*/ 0 w 1359"/>
                <a:gd name="T13" fmla="*/ 0 h 1096"/>
                <a:gd name="T14" fmla="*/ 0 w 1359"/>
                <a:gd name="T15" fmla="*/ 0 h 10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9"/>
                <a:gd name="T25" fmla="*/ 0 h 1096"/>
                <a:gd name="T26" fmla="*/ 1359 w 1359"/>
                <a:gd name="T27" fmla="*/ 1096 h 10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9" h="1096">
                  <a:moveTo>
                    <a:pt x="0" y="1067"/>
                  </a:moveTo>
                  <a:cubicBezTo>
                    <a:pt x="125" y="1081"/>
                    <a:pt x="250" y="1096"/>
                    <a:pt x="324" y="1061"/>
                  </a:cubicBezTo>
                  <a:cubicBezTo>
                    <a:pt x="398" y="1026"/>
                    <a:pt x="401" y="1015"/>
                    <a:pt x="445" y="857"/>
                  </a:cubicBezTo>
                  <a:cubicBezTo>
                    <a:pt x="489" y="699"/>
                    <a:pt x="540" y="230"/>
                    <a:pt x="591" y="115"/>
                  </a:cubicBezTo>
                  <a:cubicBezTo>
                    <a:pt x="642" y="0"/>
                    <a:pt x="696" y="36"/>
                    <a:pt x="750" y="165"/>
                  </a:cubicBezTo>
                  <a:cubicBezTo>
                    <a:pt x="804" y="294"/>
                    <a:pt x="865" y="743"/>
                    <a:pt x="915" y="889"/>
                  </a:cubicBezTo>
                  <a:cubicBezTo>
                    <a:pt x="965" y="1035"/>
                    <a:pt x="974" y="1012"/>
                    <a:pt x="1048" y="1042"/>
                  </a:cubicBezTo>
                  <a:cubicBezTo>
                    <a:pt x="1122" y="1072"/>
                    <a:pt x="1307" y="1063"/>
                    <a:pt x="1359" y="1067"/>
                  </a:cubicBezTo>
                </a:path>
              </a:pathLst>
            </a:custGeom>
            <a:pattFill prst="wdUpDiag">
              <a:fgClr>
                <a:srgbClr val="00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square" anchor="ctr">
              <a:spAutoFit/>
            </a:bodyPr>
            <a:lstStyle/>
            <a:p>
              <a:endParaRPr lang="en-US" sz="1273" dirty="0"/>
            </a:p>
          </p:txBody>
        </p:sp>
        <p:sp>
          <p:nvSpPr>
            <p:cNvPr id="45" name="Freeform 32" descr="Wide upward diagonal"/>
            <p:cNvSpPr>
              <a:spLocks/>
            </p:cNvSpPr>
            <p:nvPr/>
          </p:nvSpPr>
          <p:spPr bwMode="auto">
            <a:xfrm rot="16200000">
              <a:off x="4125692" y="3930356"/>
              <a:ext cx="418608" cy="1985303"/>
            </a:xfrm>
            <a:custGeom>
              <a:avLst/>
              <a:gdLst>
                <a:gd name="T0" fmla="*/ 0 w 1359"/>
                <a:gd name="T1" fmla="*/ 0 h 1096"/>
                <a:gd name="T2" fmla="*/ 0 w 1359"/>
                <a:gd name="T3" fmla="*/ 0 h 1096"/>
                <a:gd name="T4" fmla="*/ 0 w 1359"/>
                <a:gd name="T5" fmla="*/ 0 h 1096"/>
                <a:gd name="T6" fmla="*/ 0 w 1359"/>
                <a:gd name="T7" fmla="*/ 0 h 1096"/>
                <a:gd name="T8" fmla="*/ 0 w 1359"/>
                <a:gd name="T9" fmla="*/ 0 h 1096"/>
                <a:gd name="T10" fmla="*/ 0 w 1359"/>
                <a:gd name="T11" fmla="*/ 0 h 1096"/>
                <a:gd name="T12" fmla="*/ 0 w 1359"/>
                <a:gd name="T13" fmla="*/ 0 h 1096"/>
                <a:gd name="T14" fmla="*/ 0 w 1359"/>
                <a:gd name="T15" fmla="*/ 0 h 10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9"/>
                <a:gd name="T25" fmla="*/ 0 h 1096"/>
                <a:gd name="T26" fmla="*/ 1359 w 1359"/>
                <a:gd name="T27" fmla="*/ 1096 h 10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9" h="1096">
                  <a:moveTo>
                    <a:pt x="0" y="1067"/>
                  </a:moveTo>
                  <a:cubicBezTo>
                    <a:pt x="125" y="1081"/>
                    <a:pt x="250" y="1096"/>
                    <a:pt x="324" y="1061"/>
                  </a:cubicBezTo>
                  <a:cubicBezTo>
                    <a:pt x="398" y="1026"/>
                    <a:pt x="401" y="1015"/>
                    <a:pt x="445" y="857"/>
                  </a:cubicBezTo>
                  <a:cubicBezTo>
                    <a:pt x="489" y="699"/>
                    <a:pt x="540" y="230"/>
                    <a:pt x="591" y="115"/>
                  </a:cubicBezTo>
                  <a:cubicBezTo>
                    <a:pt x="642" y="0"/>
                    <a:pt x="696" y="36"/>
                    <a:pt x="750" y="165"/>
                  </a:cubicBezTo>
                  <a:cubicBezTo>
                    <a:pt x="804" y="294"/>
                    <a:pt x="865" y="743"/>
                    <a:pt x="915" y="889"/>
                  </a:cubicBezTo>
                  <a:cubicBezTo>
                    <a:pt x="965" y="1035"/>
                    <a:pt x="974" y="1012"/>
                    <a:pt x="1048" y="1042"/>
                  </a:cubicBezTo>
                  <a:cubicBezTo>
                    <a:pt x="1122" y="1072"/>
                    <a:pt x="1307" y="1063"/>
                    <a:pt x="1359" y="1067"/>
                  </a:cubicBezTo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rot="10800000" vert="eaVert" wrap="square" anchor="ctr">
              <a:spAutoFit/>
            </a:bodyPr>
            <a:lstStyle/>
            <a:p>
              <a:endParaRPr lang="en-US" sz="1273" dirty="0"/>
            </a:p>
          </p:txBody>
        </p:sp>
        <p:sp>
          <p:nvSpPr>
            <p:cNvPr id="46" name="Freeform 32" descr="Wide upward diagonal"/>
            <p:cNvSpPr>
              <a:spLocks/>
            </p:cNvSpPr>
            <p:nvPr/>
          </p:nvSpPr>
          <p:spPr bwMode="auto">
            <a:xfrm rot="16200000">
              <a:off x="4125692" y="5073356"/>
              <a:ext cx="418608" cy="1985303"/>
            </a:xfrm>
            <a:custGeom>
              <a:avLst/>
              <a:gdLst>
                <a:gd name="T0" fmla="*/ 0 w 1359"/>
                <a:gd name="T1" fmla="*/ 0 h 1096"/>
                <a:gd name="T2" fmla="*/ 0 w 1359"/>
                <a:gd name="T3" fmla="*/ 0 h 1096"/>
                <a:gd name="T4" fmla="*/ 0 w 1359"/>
                <a:gd name="T5" fmla="*/ 0 h 1096"/>
                <a:gd name="T6" fmla="*/ 0 w 1359"/>
                <a:gd name="T7" fmla="*/ 0 h 1096"/>
                <a:gd name="T8" fmla="*/ 0 w 1359"/>
                <a:gd name="T9" fmla="*/ 0 h 1096"/>
                <a:gd name="T10" fmla="*/ 0 w 1359"/>
                <a:gd name="T11" fmla="*/ 0 h 1096"/>
                <a:gd name="T12" fmla="*/ 0 w 1359"/>
                <a:gd name="T13" fmla="*/ 0 h 1096"/>
                <a:gd name="T14" fmla="*/ 0 w 1359"/>
                <a:gd name="T15" fmla="*/ 0 h 10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9"/>
                <a:gd name="T25" fmla="*/ 0 h 1096"/>
                <a:gd name="T26" fmla="*/ 1359 w 1359"/>
                <a:gd name="T27" fmla="*/ 1096 h 10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9" h="1096">
                  <a:moveTo>
                    <a:pt x="0" y="1067"/>
                  </a:moveTo>
                  <a:cubicBezTo>
                    <a:pt x="125" y="1081"/>
                    <a:pt x="250" y="1096"/>
                    <a:pt x="324" y="1061"/>
                  </a:cubicBezTo>
                  <a:cubicBezTo>
                    <a:pt x="398" y="1026"/>
                    <a:pt x="401" y="1015"/>
                    <a:pt x="445" y="857"/>
                  </a:cubicBezTo>
                  <a:cubicBezTo>
                    <a:pt x="489" y="699"/>
                    <a:pt x="540" y="230"/>
                    <a:pt x="591" y="115"/>
                  </a:cubicBezTo>
                  <a:cubicBezTo>
                    <a:pt x="642" y="0"/>
                    <a:pt x="696" y="36"/>
                    <a:pt x="750" y="165"/>
                  </a:cubicBezTo>
                  <a:cubicBezTo>
                    <a:pt x="804" y="294"/>
                    <a:pt x="865" y="743"/>
                    <a:pt x="915" y="889"/>
                  </a:cubicBezTo>
                  <a:cubicBezTo>
                    <a:pt x="965" y="1035"/>
                    <a:pt x="974" y="1012"/>
                    <a:pt x="1048" y="1042"/>
                  </a:cubicBezTo>
                  <a:cubicBezTo>
                    <a:pt x="1122" y="1072"/>
                    <a:pt x="1307" y="1063"/>
                    <a:pt x="1359" y="1067"/>
                  </a:cubicBezTo>
                </a:path>
              </a:pathLst>
            </a:custGeom>
            <a:pattFill prst="wdDnDiag">
              <a:fgClr>
                <a:srgbClr val="FF0000"/>
              </a:fgClr>
              <a:bgClr>
                <a:prstClr val="white"/>
              </a:bgClr>
            </a:patt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rot="10800000" vert="eaVert" wrap="square" anchor="ctr">
              <a:spAutoFit/>
            </a:bodyPr>
            <a:lstStyle/>
            <a:p>
              <a:endParaRPr lang="en-US" sz="1273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323420" y="6261095"/>
              <a:ext cx="864372" cy="317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3" dirty="0"/>
                <a:t>Nuclear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808038" y="6261095"/>
              <a:ext cx="813236" cy="317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73" dirty="0"/>
                <a:t>Atomic</a:t>
              </a:r>
            </a:p>
          </p:txBody>
        </p:sp>
      </p:grpSp>
      <p:graphicFrame>
        <p:nvGraphicFramePr>
          <p:cNvPr id="50" name="Object 49"/>
          <p:cNvGraphicFramePr>
            <a:graphicFrameLocks noChangeAspect="1"/>
          </p:cNvGraphicFramePr>
          <p:nvPr>
            <p:extLst/>
          </p:nvPr>
        </p:nvGraphicFramePr>
        <p:xfrm>
          <a:off x="926523" y="6145068"/>
          <a:ext cx="3247159" cy="613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" name="Equation" r:id="rId4" imgW="2413000" imgH="457200" progId="Equation.3">
                  <p:embed/>
                </p:oleObj>
              </mc:Choice>
              <mc:Fallback>
                <p:oleObj name="Equation" r:id="rId4" imgW="2413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6523" y="6145068"/>
                        <a:ext cx="3247159" cy="61335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" name="Group 53"/>
          <p:cNvGrpSpPr/>
          <p:nvPr/>
        </p:nvGrpSpPr>
        <p:grpSpPr>
          <a:xfrm>
            <a:off x="4445000" y="6127416"/>
            <a:ext cx="4141931" cy="648657"/>
            <a:chOff x="4889500" y="6740157"/>
            <a:chExt cx="4556124" cy="713523"/>
          </a:xfrm>
        </p:grpSpPr>
        <p:graphicFrame>
          <p:nvGraphicFramePr>
            <p:cNvPr id="28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5892800" y="6740157"/>
            <a:ext cx="3552824" cy="7135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93" name="Equation" r:id="rId6" imgW="2400300" imgH="482600" progId="Equation.3">
                    <p:embed/>
                  </p:oleObj>
                </mc:Choice>
                <mc:Fallback>
                  <p:oleObj name="Equation" r:id="rId6" imgW="2400300" imgH="482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892800" y="6740157"/>
                          <a:ext cx="3552824" cy="713523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Left Arrow 50"/>
            <p:cNvSpPr/>
            <p:nvPr/>
          </p:nvSpPr>
          <p:spPr>
            <a:xfrm rot="10800000">
              <a:off x="4889500" y="6868318"/>
              <a:ext cx="850900" cy="457200"/>
            </a:xfrm>
            <a:prstGeom prst="lef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73" dirty="0"/>
            </a:p>
          </p:txBody>
        </p:sp>
      </p:grpSp>
      <p:sp>
        <p:nvSpPr>
          <p:cNvPr id="44" name="Freeform 43"/>
          <p:cNvSpPr/>
          <p:nvPr/>
        </p:nvSpPr>
        <p:spPr>
          <a:xfrm rot="16970523">
            <a:off x="1233501" y="4192563"/>
            <a:ext cx="1134570" cy="546255"/>
          </a:xfrm>
          <a:custGeom>
            <a:avLst/>
            <a:gdLst>
              <a:gd name="connsiteX0" fmla="*/ 0 w 1981200"/>
              <a:gd name="connsiteY0" fmla="*/ 650399 h 663298"/>
              <a:gd name="connsiteX1" fmla="*/ 139700 w 1981200"/>
              <a:gd name="connsiteY1" fmla="*/ 256699 h 663298"/>
              <a:gd name="connsiteX2" fmla="*/ 228600 w 1981200"/>
              <a:gd name="connsiteY2" fmla="*/ 663099 h 663298"/>
              <a:gd name="connsiteX3" fmla="*/ 393700 w 1981200"/>
              <a:gd name="connsiteY3" fmla="*/ 193199 h 663298"/>
              <a:gd name="connsiteX4" fmla="*/ 508000 w 1981200"/>
              <a:gd name="connsiteY4" fmla="*/ 624999 h 663298"/>
              <a:gd name="connsiteX5" fmla="*/ 660400 w 1981200"/>
              <a:gd name="connsiteY5" fmla="*/ 116999 h 663298"/>
              <a:gd name="connsiteX6" fmla="*/ 825500 w 1981200"/>
              <a:gd name="connsiteY6" fmla="*/ 574199 h 663298"/>
              <a:gd name="connsiteX7" fmla="*/ 952500 w 1981200"/>
              <a:gd name="connsiteY7" fmla="*/ 104299 h 663298"/>
              <a:gd name="connsiteX8" fmla="*/ 1117600 w 1981200"/>
              <a:gd name="connsiteY8" fmla="*/ 523399 h 663298"/>
              <a:gd name="connsiteX9" fmla="*/ 1244600 w 1981200"/>
              <a:gd name="connsiteY9" fmla="*/ 40799 h 663298"/>
              <a:gd name="connsiteX10" fmla="*/ 1447800 w 1981200"/>
              <a:gd name="connsiteY10" fmla="*/ 447199 h 663298"/>
              <a:gd name="connsiteX11" fmla="*/ 1536700 w 1981200"/>
              <a:gd name="connsiteY11" fmla="*/ 2699 h 663298"/>
              <a:gd name="connsiteX12" fmla="*/ 1739900 w 1981200"/>
              <a:gd name="connsiteY12" fmla="*/ 256699 h 663298"/>
              <a:gd name="connsiteX13" fmla="*/ 1981200 w 1981200"/>
              <a:gd name="connsiteY13" fmla="*/ 167799 h 663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81200" h="663298">
                <a:moveTo>
                  <a:pt x="0" y="650399"/>
                </a:moveTo>
                <a:cubicBezTo>
                  <a:pt x="50800" y="452490"/>
                  <a:pt x="101600" y="254582"/>
                  <a:pt x="139700" y="256699"/>
                </a:cubicBezTo>
                <a:cubicBezTo>
                  <a:pt x="177800" y="258816"/>
                  <a:pt x="186267" y="673682"/>
                  <a:pt x="228600" y="663099"/>
                </a:cubicBezTo>
                <a:cubicBezTo>
                  <a:pt x="270933" y="652516"/>
                  <a:pt x="347133" y="199549"/>
                  <a:pt x="393700" y="193199"/>
                </a:cubicBezTo>
                <a:cubicBezTo>
                  <a:pt x="440267" y="186849"/>
                  <a:pt x="463550" y="637699"/>
                  <a:pt x="508000" y="624999"/>
                </a:cubicBezTo>
                <a:cubicBezTo>
                  <a:pt x="552450" y="612299"/>
                  <a:pt x="607483" y="125466"/>
                  <a:pt x="660400" y="116999"/>
                </a:cubicBezTo>
                <a:cubicBezTo>
                  <a:pt x="713317" y="108532"/>
                  <a:pt x="776817" y="576316"/>
                  <a:pt x="825500" y="574199"/>
                </a:cubicBezTo>
                <a:cubicBezTo>
                  <a:pt x="874183" y="572082"/>
                  <a:pt x="903817" y="112766"/>
                  <a:pt x="952500" y="104299"/>
                </a:cubicBezTo>
                <a:cubicBezTo>
                  <a:pt x="1001183" y="95832"/>
                  <a:pt x="1068917" y="533982"/>
                  <a:pt x="1117600" y="523399"/>
                </a:cubicBezTo>
                <a:cubicBezTo>
                  <a:pt x="1166283" y="512816"/>
                  <a:pt x="1189567" y="53499"/>
                  <a:pt x="1244600" y="40799"/>
                </a:cubicBezTo>
                <a:cubicBezTo>
                  <a:pt x="1299633" y="28099"/>
                  <a:pt x="1399117" y="453549"/>
                  <a:pt x="1447800" y="447199"/>
                </a:cubicBezTo>
                <a:cubicBezTo>
                  <a:pt x="1496483" y="440849"/>
                  <a:pt x="1488017" y="34449"/>
                  <a:pt x="1536700" y="2699"/>
                </a:cubicBezTo>
                <a:cubicBezTo>
                  <a:pt x="1585383" y="-29051"/>
                  <a:pt x="1665817" y="229182"/>
                  <a:pt x="1739900" y="256699"/>
                </a:cubicBezTo>
                <a:lnTo>
                  <a:pt x="1981200" y="167799"/>
                </a:lnTo>
              </a:path>
            </a:pathLst>
          </a:cu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73" dirty="0"/>
          </a:p>
        </p:txBody>
      </p:sp>
      <p:sp>
        <p:nvSpPr>
          <p:cNvPr id="47" name="Freeform 46"/>
          <p:cNvSpPr/>
          <p:nvPr/>
        </p:nvSpPr>
        <p:spPr>
          <a:xfrm rot="6051696">
            <a:off x="3373622" y="4919928"/>
            <a:ext cx="1134570" cy="546255"/>
          </a:xfrm>
          <a:custGeom>
            <a:avLst/>
            <a:gdLst>
              <a:gd name="connsiteX0" fmla="*/ 0 w 1981200"/>
              <a:gd name="connsiteY0" fmla="*/ 650399 h 663298"/>
              <a:gd name="connsiteX1" fmla="*/ 139700 w 1981200"/>
              <a:gd name="connsiteY1" fmla="*/ 256699 h 663298"/>
              <a:gd name="connsiteX2" fmla="*/ 228600 w 1981200"/>
              <a:gd name="connsiteY2" fmla="*/ 663099 h 663298"/>
              <a:gd name="connsiteX3" fmla="*/ 393700 w 1981200"/>
              <a:gd name="connsiteY3" fmla="*/ 193199 h 663298"/>
              <a:gd name="connsiteX4" fmla="*/ 508000 w 1981200"/>
              <a:gd name="connsiteY4" fmla="*/ 624999 h 663298"/>
              <a:gd name="connsiteX5" fmla="*/ 660400 w 1981200"/>
              <a:gd name="connsiteY5" fmla="*/ 116999 h 663298"/>
              <a:gd name="connsiteX6" fmla="*/ 825500 w 1981200"/>
              <a:gd name="connsiteY6" fmla="*/ 574199 h 663298"/>
              <a:gd name="connsiteX7" fmla="*/ 952500 w 1981200"/>
              <a:gd name="connsiteY7" fmla="*/ 104299 h 663298"/>
              <a:gd name="connsiteX8" fmla="*/ 1117600 w 1981200"/>
              <a:gd name="connsiteY8" fmla="*/ 523399 h 663298"/>
              <a:gd name="connsiteX9" fmla="*/ 1244600 w 1981200"/>
              <a:gd name="connsiteY9" fmla="*/ 40799 h 663298"/>
              <a:gd name="connsiteX10" fmla="*/ 1447800 w 1981200"/>
              <a:gd name="connsiteY10" fmla="*/ 447199 h 663298"/>
              <a:gd name="connsiteX11" fmla="*/ 1536700 w 1981200"/>
              <a:gd name="connsiteY11" fmla="*/ 2699 h 663298"/>
              <a:gd name="connsiteX12" fmla="*/ 1739900 w 1981200"/>
              <a:gd name="connsiteY12" fmla="*/ 256699 h 663298"/>
              <a:gd name="connsiteX13" fmla="*/ 1981200 w 1981200"/>
              <a:gd name="connsiteY13" fmla="*/ 167799 h 663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81200" h="663298">
                <a:moveTo>
                  <a:pt x="0" y="650399"/>
                </a:moveTo>
                <a:cubicBezTo>
                  <a:pt x="50800" y="452490"/>
                  <a:pt x="101600" y="254582"/>
                  <a:pt x="139700" y="256699"/>
                </a:cubicBezTo>
                <a:cubicBezTo>
                  <a:pt x="177800" y="258816"/>
                  <a:pt x="186267" y="673682"/>
                  <a:pt x="228600" y="663099"/>
                </a:cubicBezTo>
                <a:cubicBezTo>
                  <a:pt x="270933" y="652516"/>
                  <a:pt x="347133" y="199549"/>
                  <a:pt x="393700" y="193199"/>
                </a:cubicBezTo>
                <a:cubicBezTo>
                  <a:pt x="440267" y="186849"/>
                  <a:pt x="463550" y="637699"/>
                  <a:pt x="508000" y="624999"/>
                </a:cubicBezTo>
                <a:cubicBezTo>
                  <a:pt x="552450" y="612299"/>
                  <a:pt x="607483" y="125466"/>
                  <a:pt x="660400" y="116999"/>
                </a:cubicBezTo>
                <a:cubicBezTo>
                  <a:pt x="713317" y="108532"/>
                  <a:pt x="776817" y="576316"/>
                  <a:pt x="825500" y="574199"/>
                </a:cubicBezTo>
                <a:cubicBezTo>
                  <a:pt x="874183" y="572082"/>
                  <a:pt x="903817" y="112766"/>
                  <a:pt x="952500" y="104299"/>
                </a:cubicBezTo>
                <a:cubicBezTo>
                  <a:pt x="1001183" y="95832"/>
                  <a:pt x="1068917" y="533982"/>
                  <a:pt x="1117600" y="523399"/>
                </a:cubicBezTo>
                <a:cubicBezTo>
                  <a:pt x="1166283" y="512816"/>
                  <a:pt x="1189567" y="53499"/>
                  <a:pt x="1244600" y="40799"/>
                </a:cubicBezTo>
                <a:cubicBezTo>
                  <a:pt x="1299633" y="28099"/>
                  <a:pt x="1399117" y="453549"/>
                  <a:pt x="1447800" y="447199"/>
                </a:cubicBezTo>
                <a:cubicBezTo>
                  <a:pt x="1496483" y="440849"/>
                  <a:pt x="1488017" y="34449"/>
                  <a:pt x="1536700" y="2699"/>
                </a:cubicBezTo>
                <a:cubicBezTo>
                  <a:pt x="1585383" y="-29051"/>
                  <a:pt x="1665817" y="229182"/>
                  <a:pt x="1739900" y="256699"/>
                </a:cubicBezTo>
                <a:lnTo>
                  <a:pt x="1981200" y="167799"/>
                </a:lnTo>
              </a:path>
            </a:pathLst>
          </a:cu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73" dirty="0"/>
          </a:p>
        </p:txBody>
      </p:sp>
      <p:sp>
        <p:nvSpPr>
          <p:cNvPr id="55" name="Rectangle 54"/>
          <p:cNvSpPr/>
          <p:nvPr/>
        </p:nvSpPr>
        <p:spPr>
          <a:xfrm>
            <a:off x="438727" y="3011978"/>
            <a:ext cx="8358909" cy="900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3" dirty="0"/>
          </a:p>
        </p:txBody>
      </p:sp>
      <p:sp>
        <p:nvSpPr>
          <p:cNvPr id="4" name="Rectangle 3"/>
          <p:cNvSpPr/>
          <p:nvPr/>
        </p:nvSpPr>
        <p:spPr>
          <a:xfrm>
            <a:off x="6187993" y="4750086"/>
            <a:ext cx="2359742" cy="151922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3" dirty="0"/>
          </a:p>
        </p:txBody>
      </p:sp>
    </p:spTree>
    <p:extLst>
      <p:ext uri="{BB962C8B-B14F-4D97-AF65-F5344CB8AC3E}">
        <p14:creationId xmlns:p14="http://schemas.microsoft.com/office/powerpoint/2010/main" val="783149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162E-6 3.46801E-6 L -0.23485 -0.1043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2" y="-5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  <p:bldP spid="47" grpId="1" animBg="1"/>
      <p:bldP spid="47" grpId="2" animBg="1"/>
      <p:bldP spid="55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7"/>
          <p:cNvGrpSpPr>
            <a:grpSpLocks/>
          </p:cNvGrpSpPr>
          <p:nvPr/>
        </p:nvGrpSpPr>
        <p:grpSpPr bwMode="auto">
          <a:xfrm>
            <a:off x="655205" y="5661604"/>
            <a:ext cx="1414318" cy="505971"/>
            <a:chOff x="622" y="2387"/>
            <a:chExt cx="1123" cy="319"/>
          </a:xfrm>
        </p:grpSpPr>
        <p:sp>
          <p:nvSpPr>
            <p:cNvPr id="33878" name="Line 8"/>
            <p:cNvSpPr>
              <a:spLocks noChangeShapeType="1"/>
            </p:cNvSpPr>
            <p:nvPr/>
          </p:nvSpPr>
          <p:spPr bwMode="auto">
            <a:xfrm>
              <a:off x="622" y="2387"/>
              <a:ext cx="1123" cy="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1273" dirty="0"/>
            </a:p>
          </p:txBody>
        </p:sp>
        <p:sp>
          <p:nvSpPr>
            <p:cNvPr id="33879" name="Text Box 9"/>
            <p:cNvSpPr txBox="1">
              <a:spLocks noChangeArrowheads="1"/>
            </p:cNvSpPr>
            <p:nvPr/>
          </p:nvSpPr>
          <p:spPr bwMode="auto">
            <a:xfrm>
              <a:off x="988" y="2471"/>
              <a:ext cx="60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18" baseline="30000" dirty="0"/>
                <a:t>197</a:t>
              </a:r>
              <a:r>
                <a:rPr lang="en-US" sz="1818" dirty="0"/>
                <a:t>Au</a:t>
              </a:r>
              <a:endParaRPr lang="en-US" sz="1818" baseline="30000" dirty="0"/>
            </a:p>
          </p:txBody>
        </p:sp>
      </p:grpSp>
      <p:grpSp>
        <p:nvGrpSpPr>
          <p:cNvPr id="33794" name="Group 3"/>
          <p:cNvGrpSpPr>
            <a:grpSpLocks/>
          </p:cNvGrpSpPr>
          <p:nvPr/>
        </p:nvGrpSpPr>
        <p:grpSpPr bwMode="auto">
          <a:xfrm>
            <a:off x="2701636" y="3750546"/>
            <a:ext cx="1496580" cy="2435654"/>
            <a:chOff x="2263" y="1175"/>
            <a:chExt cx="943" cy="1534"/>
          </a:xfrm>
        </p:grpSpPr>
        <p:pic>
          <p:nvPicPr>
            <p:cNvPr id="3387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" y="1175"/>
              <a:ext cx="932" cy="1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76" name="Rectangle 5"/>
            <p:cNvSpPr>
              <a:spLocks noChangeArrowheads="1"/>
            </p:cNvSpPr>
            <p:nvPr/>
          </p:nvSpPr>
          <p:spPr bwMode="auto">
            <a:xfrm>
              <a:off x="2263" y="1181"/>
              <a:ext cx="943" cy="182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eaLnBrk="0" hangingPunct="0"/>
              <a:endParaRPr lang="en-US" sz="1273" dirty="0"/>
            </a:p>
          </p:txBody>
        </p:sp>
        <p:sp>
          <p:nvSpPr>
            <p:cNvPr id="33877" name="Text Box 6"/>
            <p:cNvSpPr txBox="1">
              <a:spLocks noChangeArrowheads="1"/>
            </p:cNvSpPr>
            <p:nvPr/>
          </p:nvSpPr>
          <p:spPr bwMode="auto">
            <a:xfrm>
              <a:off x="2566" y="2475"/>
              <a:ext cx="476" cy="2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18" baseline="30000" dirty="0"/>
                <a:t>196</a:t>
              </a:r>
              <a:r>
                <a:rPr lang="en-US" sz="1818" dirty="0"/>
                <a:t>Au</a:t>
              </a:r>
              <a:endParaRPr lang="en-US" sz="1818" baseline="30000" dirty="0"/>
            </a:p>
          </p:txBody>
        </p:sp>
      </p:grpSp>
      <p:grpSp>
        <p:nvGrpSpPr>
          <p:cNvPr id="4" name="Group 57344"/>
          <p:cNvGrpSpPr>
            <a:grpSpLocks/>
          </p:cNvGrpSpPr>
          <p:nvPr/>
        </p:nvGrpSpPr>
        <p:grpSpPr bwMode="auto">
          <a:xfrm>
            <a:off x="262659" y="3416012"/>
            <a:ext cx="3883603" cy="2249920"/>
            <a:chOff x="-73177" y="2565807"/>
            <a:chExt cx="3883184" cy="2250295"/>
          </a:xfrm>
        </p:grpSpPr>
        <p:sp>
          <p:nvSpPr>
            <p:cNvPr id="33870" name="Text Box 11"/>
            <p:cNvSpPr txBox="1">
              <a:spLocks noChangeArrowheads="1"/>
            </p:cNvSpPr>
            <p:nvPr/>
          </p:nvSpPr>
          <p:spPr bwMode="auto">
            <a:xfrm>
              <a:off x="-73177" y="2565807"/>
              <a:ext cx="1697718" cy="37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18" i="1" dirty="0"/>
                <a:t>S</a:t>
              </a:r>
              <a:r>
                <a:rPr lang="en-US" sz="1818" i="1" baseline="-25000" dirty="0"/>
                <a:t>n</a:t>
              </a:r>
              <a:r>
                <a:rPr lang="en-US" sz="1818" dirty="0"/>
                <a:t>=6.642 MeV</a:t>
              </a:r>
            </a:p>
          </p:txBody>
        </p:sp>
        <p:grpSp>
          <p:nvGrpSpPr>
            <p:cNvPr id="33871" name="Group 15"/>
            <p:cNvGrpSpPr>
              <a:grpSpLocks/>
            </p:cNvGrpSpPr>
            <p:nvPr/>
          </p:nvGrpSpPr>
          <p:grpSpPr bwMode="auto">
            <a:xfrm>
              <a:off x="32221" y="3044631"/>
              <a:ext cx="2359521" cy="1771471"/>
              <a:chOff x="627" y="1709"/>
              <a:chExt cx="2750" cy="1288"/>
            </a:xfrm>
          </p:grpSpPr>
          <p:sp>
            <p:nvSpPr>
              <p:cNvPr id="33873" name="Line 16"/>
              <p:cNvSpPr>
                <a:spLocks noChangeShapeType="1"/>
              </p:cNvSpPr>
              <p:nvPr/>
            </p:nvSpPr>
            <p:spPr bwMode="auto">
              <a:xfrm flipV="1">
                <a:off x="1300" y="1709"/>
                <a:ext cx="2056" cy="12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sz="1273" dirty="0"/>
              </a:p>
            </p:txBody>
          </p:sp>
          <p:sp>
            <p:nvSpPr>
              <p:cNvPr id="33874" name="Text Box 17"/>
              <p:cNvSpPr txBox="1">
                <a:spLocks noChangeArrowheads="1"/>
              </p:cNvSpPr>
              <p:nvPr/>
            </p:nvSpPr>
            <p:spPr bwMode="auto">
              <a:xfrm rot="18957237">
                <a:off x="627" y="2023"/>
                <a:ext cx="2750" cy="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18" dirty="0"/>
                  <a:t>(n,2n) populates</a:t>
                </a:r>
              </a:p>
              <a:p>
                <a:pPr algn="ctr"/>
                <a:r>
                  <a:rPr lang="en-US" sz="1818" dirty="0"/>
                  <a:t> </a:t>
                </a:r>
                <a:r>
                  <a:rPr lang="ja-JP" altLang="en-US" sz="1818"/>
                  <a:t>“</a:t>
                </a:r>
                <a:r>
                  <a:rPr lang="en-US" altLang="ja-JP" sz="1818" dirty="0"/>
                  <a:t>quasi-continuum</a:t>
                </a:r>
                <a:r>
                  <a:rPr lang="ja-JP" altLang="en-US" sz="1818"/>
                  <a:t>”</a:t>
                </a:r>
                <a:endParaRPr lang="en-US" sz="1818" dirty="0"/>
              </a:p>
            </p:txBody>
          </p:sp>
        </p:grpSp>
        <p:sp>
          <p:nvSpPr>
            <p:cNvPr id="33872" name="Line 36"/>
            <p:cNvSpPr>
              <a:spLocks noChangeShapeType="1"/>
            </p:cNvSpPr>
            <p:nvPr/>
          </p:nvSpPr>
          <p:spPr bwMode="auto">
            <a:xfrm flipH="1" flipV="1">
              <a:off x="844277" y="2612651"/>
              <a:ext cx="2965730" cy="319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z="1273" dirty="0"/>
            </a:p>
          </p:txBody>
        </p:sp>
      </p:grpSp>
      <p:sp>
        <p:nvSpPr>
          <p:cNvPr id="110" name="Text Box 24"/>
          <p:cNvSpPr txBox="1">
            <a:spLocks noChangeArrowheads="1"/>
          </p:cNvSpPr>
          <p:nvPr/>
        </p:nvSpPr>
        <p:spPr bwMode="auto">
          <a:xfrm>
            <a:off x="796636" y="6175376"/>
            <a:ext cx="7366000" cy="45332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83117" tIns="41559" rIns="83117" bIns="4155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sz="2182" dirty="0"/>
              <a:t>Thanks to Dawn Shaughnessy and the SRC team</a:t>
            </a:r>
          </a:p>
        </p:txBody>
      </p:sp>
      <p:grpSp>
        <p:nvGrpSpPr>
          <p:cNvPr id="6" name="Group 57346"/>
          <p:cNvGrpSpPr>
            <a:grpSpLocks/>
          </p:cNvGrpSpPr>
          <p:nvPr/>
        </p:nvGrpSpPr>
        <p:grpSpPr bwMode="auto">
          <a:xfrm>
            <a:off x="2297546" y="4079875"/>
            <a:ext cx="1938194" cy="1656773"/>
            <a:chOff x="1960294" y="2722190"/>
            <a:chExt cx="1939358" cy="2163763"/>
          </a:xfrm>
        </p:grpSpPr>
        <p:sp>
          <p:nvSpPr>
            <p:cNvPr id="33868" name="AutoShape 53"/>
            <p:cNvSpPr>
              <a:spLocks noChangeArrowheads="1"/>
            </p:cNvSpPr>
            <p:nvPr/>
          </p:nvSpPr>
          <p:spPr bwMode="auto">
            <a:xfrm>
              <a:off x="1960294" y="2722190"/>
              <a:ext cx="1625603" cy="2163763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 sz="2545" dirty="0"/>
                <a:t>Ground</a:t>
              </a:r>
            </a:p>
            <a:p>
              <a:pPr algn="ctr"/>
              <a:r>
                <a:rPr lang="en-US" sz="2545" dirty="0"/>
                <a:t>State</a:t>
              </a:r>
            </a:p>
          </p:txBody>
        </p:sp>
        <p:sp>
          <p:nvSpPr>
            <p:cNvPr id="33869" name="AutoShape 53"/>
            <p:cNvSpPr>
              <a:spLocks noChangeArrowheads="1"/>
            </p:cNvSpPr>
            <p:nvPr/>
          </p:nvSpPr>
          <p:spPr bwMode="auto">
            <a:xfrm>
              <a:off x="3331889" y="2755153"/>
              <a:ext cx="567763" cy="1772023"/>
            </a:xfrm>
            <a:prstGeom prst="downArrow">
              <a:avLst>
                <a:gd name="adj1" fmla="val 50000"/>
                <a:gd name="adj2" fmla="val 2499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 sz="1636" dirty="0"/>
                <a:t>Isomer</a:t>
              </a:r>
            </a:p>
          </p:txBody>
        </p:sp>
      </p:grpSp>
      <p:sp>
        <p:nvSpPr>
          <p:cNvPr id="114" name="Freeform 113"/>
          <p:cNvSpPr>
            <a:spLocks/>
          </p:cNvSpPr>
          <p:nvPr/>
        </p:nvSpPr>
        <p:spPr bwMode="auto">
          <a:xfrm rot="1533159">
            <a:off x="7374659" y="5223805"/>
            <a:ext cx="831273" cy="288220"/>
          </a:xfrm>
          <a:custGeom>
            <a:avLst/>
            <a:gdLst>
              <a:gd name="T0" fmla="*/ 1101 w 1075765"/>
              <a:gd name="T1" fmla="*/ 6987976 h 375060"/>
              <a:gd name="T2" fmla="*/ 979 w 1075765"/>
              <a:gd name="T3" fmla="*/ 41452 h 375060"/>
              <a:gd name="T4" fmla="*/ 903 w 1075765"/>
              <a:gd name="T5" fmla="*/ 9848300 h 375060"/>
              <a:gd name="T6" fmla="*/ 764 w 1075765"/>
              <a:gd name="T7" fmla="*/ 858755 h 375060"/>
              <a:gd name="T8" fmla="*/ 643 w 1075765"/>
              <a:gd name="T9" fmla="*/ 9439709 h 375060"/>
              <a:gd name="T10" fmla="*/ 504 w 1075765"/>
              <a:gd name="T11" fmla="*/ 1675916 h 375060"/>
              <a:gd name="T12" fmla="*/ 398 w 1075765"/>
              <a:gd name="T13" fmla="*/ 10256910 h 375060"/>
              <a:gd name="T14" fmla="*/ 260 w 1075765"/>
              <a:gd name="T15" fmla="*/ 1267266 h 375060"/>
              <a:gd name="T16" fmla="*/ 183 w 1075765"/>
              <a:gd name="T17" fmla="*/ 6579342 h 375060"/>
              <a:gd name="T18" fmla="*/ 0 w 1075765"/>
              <a:gd name="T19" fmla="*/ 6987976 h 3750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75765"/>
              <a:gd name="T31" fmla="*/ 0 h 375060"/>
              <a:gd name="T32" fmla="*/ 1075765 w 1075765"/>
              <a:gd name="T33" fmla="*/ 375060 h 3750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75765" h="375060">
                <a:moveTo>
                  <a:pt x="1075765" y="255517"/>
                </a:moveTo>
                <a:cubicBezTo>
                  <a:pt x="1032186" y="119801"/>
                  <a:pt x="988607" y="-15914"/>
                  <a:pt x="956235" y="1517"/>
                </a:cubicBezTo>
                <a:cubicBezTo>
                  <a:pt x="923863" y="18948"/>
                  <a:pt x="916393" y="355125"/>
                  <a:pt x="881530" y="360105"/>
                </a:cubicBezTo>
                <a:cubicBezTo>
                  <a:pt x="846667" y="365085"/>
                  <a:pt x="789392" y="33889"/>
                  <a:pt x="747059" y="31399"/>
                </a:cubicBezTo>
                <a:cubicBezTo>
                  <a:pt x="704726" y="28909"/>
                  <a:pt x="669863" y="340184"/>
                  <a:pt x="627530" y="345164"/>
                </a:cubicBezTo>
                <a:cubicBezTo>
                  <a:pt x="585197" y="350144"/>
                  <a:pt x="532902" y="56301"/>
                  <a:pt x="493059" y="61281"/>
                </a:cubicBezTo>
                <a:cubicBezTo>
                  <a:pt x="453216" y="66261"/>
                  <a:pt x="428314" y="377536"/>
                  <a:pt x="388471" y="375046"/>
                </a:cubicBezTo>
                <a:cubicBezTo>
                  <a:pt x="348628" y="372556"/>
                  <a:pt x="288863" y="68752"/>
                  <a:pt x="254000" y="46340"/>
                </a:cubicBezTo>
                <a:cubicBezTo>
                  <a:pt x="219137" y="23928"/>
                  <a:pt x="221627" y="205713"/>
                  <a:pt x="179294" y="240576"/>
                </a:cubicBezTo>
                <a:cubicBezTo>
                  <a:pt x="136961" y="275439"/>
                  <a:pt x="0" y="255517"/>
                  <a:pt x="0" y="25551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>
            <a:spAutoFit/>
          </a:bodyPr>
          <a:lstStyle/>
          <a:p>
            <a:endParaRPr lang="en-US" sz="1273" dirty="0"/>
          </a:p>
        </p:txBody>
      </p:sp>
      <p:sp>
        <p:nvSpPr>
          <p:cNvPr id="116" name="Freeform 13"/>
          <p:cNvSpPr>
            <a:spLocks/>
          </p:cNvSpPr>
          <p:nvPr/>
        </p:nvSpPr>
        <p:spPr bwMode="auto">
          <a:xfrm rot="5400000">
            <a:off x="6796888" y="4851256"/>
            <a:ext cx="380553" cy="754785"/>
          </a:xfrm>
          <a:custGeom>
            <a:avLst/>
            <a:gdLst>
              <a:gd name="T0" fmla="*/ 0 w 1359"/>
              <a:gd name="T1" fmla="*/ 0 h 1096"/>
              <a:gd name="T2" fmla="*/ 0 w 1359"/>
              <a:gd name="T3" fmla="*/ 0 h 1096"/>
              <a:gd name="T4" fmla="*/ 0 w 1359"/>
              <a:gd name="T5" fmla="*/ 0 h 1096"/>
              <a:gd name="T6" fmla="*/ 0 w 1359"/>
              <a:gd name="T7" fmla="*/ 0 h 1096"/>
              <a:gd name="T8" fmla="*/ 0 w 1359"/>
              <a:gd name="T9" fmla="*/ 0 h 1096"/>
              <a:gd name="T10" fmla="*/ 0 w 1359"/>
              <a:gd name="T11" fmla="*/ 0 h 1096"/>
              <a:gd name="T12" fmla="*/ 0 w 1359"/>
              <a:gd name="T13" fmla="*/ 0 h 1096"/>
              <a:gd name="T14" fmla="*/ 0 w 1359"/>
              <a:gd name="T15" fmla="*/ 0 h 10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59"/>
              <a:gd name="T25" fmla="*/ 0 h 1096"/>
              <a:gd name="T26" fmla="*/ 1359 w 1359"/>
              <a:gd name="T27" fmla="*/ 1096 h 10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59" h="1096">
                <a:moveTo>
                  <a:pt x="0" y="1067"/>
                </a:moveTo>
                <a:cubicBezTo>
                  <a:pt x="125" y="1081"/>
                  <a:pt x="250" y="1096"/>
                  <a:pt x="324" y="1061"/>
                </a:cubicBezTo>
                <a:cubicBezTo>
                  <a:pt x="398" y="1026"/>
                  <a:pt x="401" y="1015"/>
                  <a:pt x="445" y="857"/>
                </a:cubicBezTo>
                <a:cubicBezTo>
                  <a:pt x="489" y="699"/>
                  <a:pt x="540" y="230"/>
                  <a:pt x="591" y="115"/>
                </a:cubicBezTo>
                <a:cubicBezTo>
                  <a:pt x="642" y="0"/>
                  <a:pt x="696" y="36"/>
                  <a:pt x="750" y="165"/>
                </a:cubicBezTo>
                <a:cubicBezTo>
                  <a:pt x="804" y="294"/>
                  <a:pt x="865" y="743"/>
                  <a:pt x="915" y="889"/>
                </a:cubicBezTo>
                <a:cubicBezTo>
                  <a:pt x="965" y="1035"/>
                  <a:pt x="974" y="1012"/>
                  <a:pt x="1048" y="1042"/>
                </a:cubicBezTo>
                <a:cubicBezTo>
                  <a:pt x="1122" y="1072"/>
                  <a:pt x="1307" y="1063"/>
                  <a:pt x="1359" y="1067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lIns="91440" tIns="45720" rIns="91440" bIns="45720" anchor="ctr">
            <a:spAutoFit/>
          </a:bodyPr>
          <a:lstStyle/>
          <a:p>
            <a:endParaRPr lang="en-US" sz="1273" dirty="0"/>
          </a:p>
        </p:txBody>
      </p:sp>
      <p:sp>
        <p:nvSpPr>
          <p:cNvPr id="117" name="Freeform 13"/>
          <p:cNvSpPr>
            <a:spLocks/>
          </p:cNvSpPr>
          <p:nvPr/>
        </p:nvSpPr>
        <p:spPr bwMode="auto">
          <a:xfrm rot="5400000">
            <a:off x="6809154" y="4359853"/>
            <a:ext cx="380553" cy="756227"/>
          </a:xfrm>
          <a:custGeom>
            <a:avLst/>
            <a:gdLst>
              <a:gd name="T0" fmla="*/ 0 w 1359"/>
              <a:gd name="T1" fmla="*/ 0 h 1096"/>
              <a:gd name="T2" fmla="*/ 0 w 1359"/>
              <a:gd name="T3" fmla="*/ 0 h 1096"/>
              <a:gd name="T4" fmla="*/ 0 w 1359"/>
              <a:gd name="T5" fmla="*/ 0 h 1096"/>
              <a:gd name="T6" fmla="*/ 0 w 1359"/>
              <a:gd name="T7" fmla="*/ 0 h 1096"/>
              <a:gd name="T8" fmla="*/ 0 w 1359"/>
              <a:gd name="T9" fmla="*/ 0 h 1096"/>
              <a:gd name="T10" fmla="*/ 0 w 1359"/>
              <a:gd name="T11" fmla="*/ 0 h 1096"/>
              <a:gd name="T12" fmla="*/ 0 w 1359"/>
              <a:gd name="T13" fmla="*/ 0 h 1096"/>
              <a:gd name="T14" fmla="*/ 0 w 1359"/>
              <a:gd name="T15" fmla="*/ 0 h 10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59"/>
              <a:gd name="T25" fmla="*/ 0 h 1096"/>
              <a:gd name="T26" fmla="*/ 1359 w 1359"/>
              <a:gd name="T27" fmla="*/ 1096 h 10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59" h="1096">
                <a:moveTo>
                  <a:pt x="0" y="1067"/>
                </a:moveTo>
                <a:cubicBezTo>
                  <a:pt x="125" y="1081"/>
                  <a:pt x="250" y="1096"/>
                  <a:pt x="324" y="1061"/>
                </a:cubicBezTo>
                <a:cubicBezTo>
                  <a:pt x="398" y="1026"/>
                  <a:pt x="401" y="1015"/>
                  <a:pt x="445" y="857"/>
                </a:cubicBezTo>
                <a:cubicBezTo>
                  <a:pt x="489" y="699"/>
                  <a:pt x="540" y="230"/>
                  <a:pt x="591" y="115"/>
                </a:cubicBezTo>
                <a:cubicBezTo>
                  <a:pt x="642" y="0"/>
                  <a:pt x="696" y="36"/>
                  <a:pt x="750" y="165"/>
                </a:cubicBezTo>
                <a:cubicBezTo>
                  <a:pt x="804" y="294"/>
                  <a:pt x="865" y="743"/>
                  <a:pt x="915" y="889"/>
                </a:cubicBezTo>
                <a:cubicBezTo>
                  <a:pt x="965" y="1035"/>
                  <a:pt x="974" y="1012"/>
                  <a:pt x="1048" y="1042"/>
                </a:cubicBezTo>
                <a:cubicBezTo>
                  <a:pt x="1122" y="1072"/>
                  <a:pt x="1307" y="1063"/>
                  <a:pt x="1359" y="1067"/>
                </a:cubicBezTo>
              </a:path>
            </a:pathLst>
          </a:custGeom>
          <a:pattFill prst="wdDnDiag">
            <a:fgClr>
              <a:srgbClr val="008000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lIns="91440" tIns="45720" rIns="91440" bIns="45720" anchor="ctr">
            <a:spAutoFit/>
          </a:bodyPr>
          <a:lstStyle/>
          <a:p>
            <a:endParaRPr lang="en-US" sz="1273" dirty="0"/>
          </a:p>
        </p:txBody>
      </p:sp>
      <p:grpSp>
        <p:nvGrpSpPr>
          <p:cNvPr id="7" name="Group 118"/>
          <p:cNvGrpSpPr>
            <a:grpSpLocks/>
          </p:cNvGrpSpPr>
          <p:nvPr/>
        </p:nvGrpSpPr>
        <p:grpSpPr bwMode="auto">
          <a:xfrm>
            <a:off x="2164773" y="4110182"/>
            <a:ext cx="1961285" cy="1629353"/>
            <a:chOff x="1960294" y="3256274"/>
            <a:chExt cx="1960518" cy="1629679"/>
          </a:xfrm>
        </p:grpSpPr>
        <p:sp>
          <p:nvSpPr>
            <p:cNvPr id="33866" name="AutoShape 53"/>
            <p:cNvSpPr>
              <a:spLocks noChangeArrowheads="1"/>
            </p:cNvSpPr>
            <p:nvPr/>
          </p:nvSpPr>
          <p:spPr bwMode="auto">
            <a:xfrm>
              <a:off x="1960294" y="3271671"/>
              <a:ext cx="1846717" cy="1614282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 sz="2545" dirty="0"/>
                <a:t>Ground</a:t>
              </a:r>
            </a:p>
            <a:p>
              <a:pPr algn="ctr"/>
              <a:r>
                <a:rPr lang="en-US" sz="2545" dirty="0"/>
                <a:t>State</a:t>
              </a:r>
            </a:p>
          </p:txBody>
        </p:sp>
        <p:sp>
          <p:nvSpPr>
            <p:cNvPr id="33867" name="AutoShape 53"/>
            <p:cNvSpPr>
              <a:spLocks noChangeArrowheads="1"/>
            </p:cNvSpPr>
            <p:nvPr/>
          </p:nvSpPr>
          <p:spPr bwMode="auto">
            <a:xfrm>
              <a:off x="3613223" y="3256274"/>
              <a:ext cx="307589" cy="1286298"/>
            </a:xfrm>
            <a:prstGeom prst="downArrow">
              <a:avLst>
                <a:gd name="adj1" fmla="val 50000"/>
                <a:gd name="adj2" fmla="val 25014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r>
                <a:rPr lang="en-US" sz="1636" dirty="0"/>
                <a:t>Isomer</a:t>
              </a:r>
            </a:p>
          </p:txBody>
        </p:sp>
      </p:grpSp>
      <p:sp>
        <p:nvSpPr>
          <p:cNvPr id="33802" name="TextBox 57363"/>
          <p:cNvSpPr txBox="1">
            <a:spLocks noChangeArrowheads="1"/>
          </p:cNvSpPr>
          <p:nvPr/>
        </p:nvSpPr>
        <p:spPr bwMode="auto">
          <a:xfrm>
            <a:off x="4131831" y="5481205"/>
            <a:ext cx="597477" cy="3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18" dirty="0"/>
              <a:t>2</a:t>
            </a:r>
            <a:r>
              <a:rPr lang="en-US" sz="1818" baseline="30000" dirty="0"/>
              <a:t>-</a:t>
            </a:r>
            <a:endParaRPr lang="en-US" sz="1818" dirty="0"/>
          </a:p>
        </p:txBody>
      </p:sp>
      <p:sp>
        <p:nvSpPr>
          <p:cNvPr id="33803" name="TextBox 122"/>
          <p:cNvSpPr txBox="1">
            <a:spLocks noChangeArrowheads="1"/>
          </p:cNvSpPr>
          <p:nvPr/>
        </p:nvSpPr>
        <p:spPr bwMode="auto">
          <a:xfrm>
            <a:off x="4133273" y="5155046"/>
            <a:ext cx="598921" cy="3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18" dirty="0"/>
              <a:t>12</a:t>
            </a:r>
            <a:r>
              <a:rPr lang="en-US" sz="1818" baseline="30000" dirty="0"/>
              <a:t>-</a:t>
            </a:r>
            <a:endParaRPr lang="en-US" sz="1818" dirty="0"/>
          </a:p>
        </p:txBody>
      </p: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4661477" y="4222748"/>
            <a:ext cx="4312227" cy="1497896"/>
            <a:chOff x="4734084" y="3271405"/>
            <a:chExt cx="4744190" cy="1648324"/>
          </a:xfrm>
        </p:grpSpPr>
        <p:grpSp>
          <p:nvGrpSpPr>
            <p:cNvPr id="33850" name="Group 57362"/>
            <p:cNvGrpSpPr>
              <a:grpSpLocks/>
            </p:cNvGrpSpPr>
            <p:nvPr/>
          </p:nvGrpSpPr>
          <p:grpSpPr bwMode="auto">
            <a:xfrm>
              <a:off x="4734084" y="3271405"/>
              <a:ext cx="4744190" cy="1648324"/>
              <a:chOff x="4306045" y="2909055"/>
              <a:chExt cx="4313783" cy="1498865"/>
            </a:xfrm>
          </p:grpSpPr>
          <p:sp>
            <p:nvSpPr>
              <p:cNvPr id="33852" name="Oval 57356"/>
              <p:cNvSpPr>
                <a:spLocks noChangeArrowheads="1"/>
              </p:cNvSpPr>
              <p:nvPr/>
            </p:nvSpPr>
            <p:spPr bwMode="auto">
              <a:xfrm>
                <a:off x="7818678" y="4140317"/>
                <a:ext cx="259860" cy="26760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endParaRPr lang="en-US" sz="636" dirty="0"/>
              </a:p>
            </p:txBody>
          </p:sp>
          <p:grpSp>
            <p:nvGrpSpPr>
              <p:cNvPr id="33853" name="Group 57361"/>
              <p:cNvGrpSpPr>
                <a:grpSpLocks/>
              </p:cNvGrpSpPr>
              <p:nvPr/>
            </p:nvGrpSpPr>
            <p:grpSpPr bwMode="auto">
              <a:xfrm>
                <a:off x="4306045" y="2909055"/>
                <a:ext cx="4313783" cy="1450245"/>
                <a:chOff x="4306045" y="2909055"/>
                <a:chExt cx="4313783" cy="1450245"/>
              </a:xfrm>
            </p:grpSpPr>
            <p:grpSp>
              <p:nvGrpSpPr>
                <p:cNvPr id="33854" name="Group 57360"/>
                <p:cNvGrpSpPr>
                  <a:grpSpLocks/>
                </p:cNvGrpSpPr>
                <p:nvPr/>
              </p:nvGrpSpPr>
              <p:grpSpPr bwMode="auto">
                <a:xfrm>
                  <a:off x="4306045" y="2909055"/>
                  <a:ext cx="4313783" cy="1450245"/>
                  <a:chOff x="4306045" y="2909055"/>
                  <a:chExt cx="4313783" cy="1450245"/>
                </a:xfrm>
              </p:grpSpPr>
              <p:sp>
                <p:nvSpPr>
                  <p:cNvPr id="33856" name="Freeform 13"/>
                  <p:cNvSpPr>
                    <a:spLocks/>
                  </p:cNvSpPr>
                  <p:nvPr/>
                </p:nvSpPr>
                <p:spPr bwMode="auto">
                  <a:xfrm rot="5400000">
                    <a:off x="6460573" y="3533682"/>
                    <a:ext cx="380799" cy="754716"/>
                  </a:xfrm>
                  <a:custGeom>
                    <a:avLst/>
                    <a:gdLst>
                      <a:gd name="T0" fmla="*/ 0 w 1359"/>
                      <a:gd name="T1" fmla="*/ 0 h 1096"/>
                      <a:gd name="T2" fmla="*/ 0 w 1359"/>
                      <a:gd name="T3" fmla="*/ 0 h 1096"/>
                      <a:gd name="T4" fmla="*/ 0 w 1359"/>
                      <a:gd name="T5" fmla="*/ 0 h 1096"/>
                      <a:gd name="T6" fmla="*/ 0 w 1359"/>
                      <a:gd name="T7" fmla="*/ 0 h 1096"/>
                      <a:gd name="T8" fmla="*/ 0 w 1359"/>
                      <a:gd name="T9" fmla="*/ 0 h 1096"/>
                      <a:gd name="T10" fmla="*/ 0 w 1359"/>
                      <a:gd name="T11" fmla="*/ 0 h 1096"/>
                      <a:gd name="T12" fmla="*/ 0 w 1359"/>
                      <a:gd name="T13" fmla="*/ 0 h 1096"/>
                      <a:gd name="T14" fmla="*/ 0 w 1359"/>
                      <a:gd name="T15" fmla="*/ 0 h 109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359"/>
                      <a:gd name="T25" fmla="*/ 0 h 1096"/>
                      <a:gd name="T26" fmla="*/ 1359 w 1359"/>
                      <a:gd name="T27" fmla="*/ 1096 h 109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359" h="1096">
                        <a:moveTo>
                          <a:pt x="0" y="1067"/>
                        </a:moveTo>
                        <a:cubicBezTo>
                          <a:pt x="125" y="1081"/>
                          <a:pt x="250" y="1096"/>
                          <a:pt x="324" y="1061"/>
                        </a:cubicBezTo>
                        <a:cubicBezTo>
                          <a:pt x="398" y="1026"/>
                          <a:pt x="401" y="1015"/>
                          <a:pt x="445" y="857"/>
                        </a:cubicBezTo>
                        <a:cubicBezTo>
                          <a:pt x="489" y="699"/>
                          <a:pt x="540" y="230"/>
                          <a:pt x="591" y="115"/>
                        </a:cubicBezTo>
                        <a:cubicBezTo>
                          <a:pt x="642" y="0"/>
                          <a:pt x="696" y="36"/>
                          <a:pt x="750" y="165"/>
                        </a:cubicBezTo>
                        <a:cubicBezTo>
                          <a:pt x="804" y="294"/>
                          <a:pt x="865" y="743"/>
                          <a:pt x="915" y="889"/>
                        </a:cubicBezTo>
                        <a:cubicBezTo>
                          <a:pt x="965" y="1035"/>
                          <a:pt x="974" y="1012"/>
                          <a:pt x="1048" y="1042"/>
                        </a:cubicBezTo>
                        <a:cubicBezTo>
                          <a:pt x="1122" y="1072"/>
                          <a:pt x="1307" y="1063"/>
                          <a:pt x="1359" y="1067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rot="10800000" vert="eaVert" anchor="ctr">
                    <a:spAutoFit/>
                  </a:bodyPr>
                  <a:lstStyle/>
                  <a:p>
                    <a:endParaRPr lang="en-US" sz="1273" dirty="0"/>
                  </a:p>
                </p:txBody>
              </p:sp>
              <p:grpSp>
                <p:nvGrpSpPr>
                  <p:cNvPr id="3385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4306045" y="2909055"/>
                    <a:ext cx="4313783" cy="1450245"/>
                    <a:chOff x="4258234" y="1113125"/>
                    <a:chExt cx="4313783" cy="1450245"/>
                  </a:xfrm>
                </p:grpSpPr>
                <p:grpSp>
                  <p:nvGrpSpPr>
                    <p:cNvPr id="33858" name="Group 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55461" y="1113125"/>
                      <a:ext cx="1550891" cy="1450245"/>
                      <a:chOff x="4455461" y="1113125"/>
                      <a:chExt cx="1550891" cy="1450245"/>
                    </a:xfrm>
                  </p:grpSpPr>
                  <p:sp>
                    <p:nvSpPr>
                      <p:cNvPr id="33864" name="Text Box 5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547666" y="1113125"/>
                        <a:ext cx="458686" cy="1450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  <a:cs typeface="ＭＳ Ｐゴシック" charset="0"/>
                          </a:defRPr>
                        </a:lvl1pPr>
                        <a:lvl2pPr marL="742950" indent="-285750" eaLnBrk="0" hangingPunct="0"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2pPr>
                        <a:lvl3pPr marL="1143000" indent="-228600" eaLnBrk="0" hangingPunct="0"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3pPr>
                        <a:lvl4pPr marL="1600200" indent="-228600" eaLnBrk="0" hangingPunct="0"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4pPr>
                        <a:lvl5pPr marL="2057400" indent="-228600" eaLnBrk="0" hangingPunct="0"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5pPr>
                        <a:lvl6pPr marL="2514600" indent="-228600" defTabSz="50165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6pPr>
                        <a:lvl7pPr marL="2971800" indent="-228600" defTabSz="50165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7pPr>
                        <a:lvl8pPr marL="3429000" indent="-228600" defTabSz="50165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8pPr>
                        <a:lvl9pPr marL="3886200" indent="-228600" defTabSz="50165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50000"/>
                          </a:spcBef>
                        </a:pPr>
                        <a:r>
                          <a:rPr lang="en-US" sz="8818" dirty="0"/>
                          <a:t>{</a:t>
                        </a:r>
                      </a:p>
                    </p:txBody>
                  </p:sp>
                  <p:sp>
                    <p:nvSpPr>
                      <p:cNvPr id="33865" name="TextBox 9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455461" y="1780988"/>
                        <a:ext cx="1045856" cy="3723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  <a:cs typeface="ＭＳ Ｐゴシック" charset="0"/>
                          </a:defRPr>
                        </a:lvl1pPr>
                        <a:lvl2pPr marL="742950" indent="-285750" eaLnBrk="0" hangingPunct="0"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2pPr>
                        <a:lvl3pPr marL="1143000" indent="-228600" eaLnBrk="0" hangingPunct="0"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3pPr>
                        <a:lvl4pPr marL="1600200" indent="-228600" eaLnBrk="0" hangingPunct="0"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4pPr>
                        <a:lvl5pPr marL="2057400" indent="-228600" eaLnBrk="0" hangingPunct="0"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5pPr>
                        <a:lvl6pPr marL="2514600" indent="-228600" defTabSz="50165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6pPr>
                        <a:lvl7pPr marL="2971800" indent="-228600" defTabSz="50165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7pPr>
                        <a:lvl8pPr marL="3429000" indent="-228600" defTabSz="50165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8pPr>
                        <a:lvl9pPr marL="3886200" indent="-228600" defTabSz="50165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1818" dirty="0">
                            <a:latin typeface="Symbol" charset="0"/>
                            <a:cs typeface="Symbol" charset="0"/>
                          </a:rPr>
                          <a:t>r</a:t>
                        </a:r>
                        <a:r>
                          <a:rPr lang="en-US" sz="1818" dirty="0"/>
                          <a:t>≈1 eV</a:t>
                        </a:r>
                        <a:r>
                          <a:rPr lang="en-US" sz="1818" baseline="30000" dirty="0"/>
                          <a:t>-1</a:t>
                        </a:r>
                        <a:endParaRPr lang="en-US" sz="1818" dirty="0"/>
                      </a:p>
                    </p:txBody>
                  </p:sp>
                </p:grpSp>
                <p:grpSp>
                  <p:nvGrpSpPr>
                    <p:cNvPr id="33859" name="Group 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58234" y="1225175"/>
                      <a:ext cx="4313783" cy="1277557"/>
                      <a:chOff x="4258234" y="1225175"/>
                      <a:chExt cx="4313783" cy="1277557"/>
                    </a:xfrm>
                  </p:grpSpPr>
                  <p:sp>
                    <p:nvSpPr>
                      <p:cNvPr id="33860" name="Rectangle 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258234" y="1225175"/>
                        <a:ext cx="4313783" cy="288407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pPr eaLnBrk="0" hangingPunct="0"/>
                        <a:endParaRPr lang="en-US" sz="1273" dirty="0"/>
                      </a:p>
                    </p:txBody>
                  </p:sp>
                  <p:sp>
                    <p:nvSpPr>
                      <p:cNvPr id="33861" name="Freeform 13"/>
                      <p:cNvSpPr>
                        <a:spLocks/>
                      </p:cNvSpPr>
                      <p:nvPr/>
                    </p:nvSpPr>
                    <p:spPr bwMode="auto">
                      <a:xfrm rot="5400000">
                        <a:off x="6394831" y="1238719"/>
                        <a:ext cx="380799" cy="754716"/>
                      </a:xfrm>
                      <a:custGeom>
                        <a:avLst/>
                        <a:gdLst>
                          <a:gd name="T0" fmla="*/ 0 w 1359"/>
                          <a:gd name="T1" fmla="*/ 0 h 1096"/>
                          <a:gd name="T2" fmla="*/ 0 w 1359"/>
                          <a:gd name="T3" fmla="*/ 0 h 1096"/>
                          <a:gd name="T4" fmla="*/ 0 w 1359"/>
                          <a:gd name="T5" fmla="*/ 0 h 1096"/>
                          <a:gd name="T6" fmla="*/ 0 w 1359"/>
                          <a:gd name="T7" fmla="*/ 0 h 1096"/>
                          <a:gd name="T8" fmla="*/ 0 w 1359"/>
                          <a:gd name="T9" fmla="*/ 0 h 1096"/>
                          <a:gd name="T10" fmla="*/ 0 w 1359"/>
                          <a:gd name="T11" fmla="*/ 0 h 1096"/>
                          <a:gd name="T12" fmla="*/ 0 w 1359"/>
                          <a:gd name="T13" fmla="*/ 0 h 1096"/>
                          <a:gd name="T14" fmla="*/ 0 w 1359"/>
                          <a:gd name="T15" fmla="*/ 0 h 109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359"/>
                          <a:gd name="T25" fmla="*/ 0 h 1096"/>
                          <a:gd name="T26" fmla="*/ 1359 w 1359"/>
                          <a:gd name="T27" fmla="*/ 1096 h 1096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359" h="1096">
                            <a:moveTo>
                              <a:pt x="0" y="1067"/>
                            </a:moveTo>
                            <a:cubicBezTo>
                              <a:pt x="125" y="1081"/>
                              <a:pt x="250" y="1096"/>
                              <a:pt x="324" y="1061"/>
                            </a:cubicBezTo>
                            <a:cubicBezTo>
                              <a:pt x="398" y="1026"/>
                              <a:pt x="401" y="1015"/>
                              <a:pt x="445" y="857"/>
                            </a:cubicBezTo>
                            <a:cubicBezTo>
                              <a:pt x="489" y="699"/>
                              <a:pt x="540" y="230"/>
                              <a:pt x="591" y="115"/>
                            </a:cubicBezTo>
                            <a:cubicBezTo>
                              <a:pt x="642" y="0"/>
                              <a:pt x="696" y="36"/>
                              <a:pt x="750" y="165"/>
                            </a:cubicBezTo>
                            <a:cubicBezTo>
                              <a:pt x="804" y="294"/>
                              <a:pt x="865" y="743"/>
                              <a:pt x="915" y="889"/>
                            </a:cubicBezTo>
                            <a:cubicBezTo>
                              <a:pt x="965" y="1035"/>
                              <a:pt x="974" y="1012"/>
                              <a:pt x="1048" y="1042"/>
                            </a:cubicBezTo>
                            <a:cubicBezTo>
                              <a:pt x="1122" y="1072"/>
                              <a:pt x="1307" y="1063"/>
                              <a:pt x="1359" y="1067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10800000" vert="eaVert" anchor="ctr">
                        <a:spAutoFit/>
                      </a:bodyPr>
                      <a:lstStyle/>
                      <a:p>
                        <a:endParaRPr lang="en-US" sz="1273" dirty="0"/>
                      </a:p>
                    </p:txBody>
                  </p:sp>
                  <p:sp>
                    <p:nvSpPr>
                      <p:cNvPr id="33862" name="Freeform 13"/>
                      <p:cNvSpPr>
                        <a:spLocks/>
                      </p:cNvSpPr>
                      <p:nvPr/>
                    </p:nvSpPr>
                    <p:spPr bwMode="auto">
                      <a:xfrm rot="5400000">
                        <a:off x="6394831" y="1543519"/>
                        <a:ext cx="380799" cy="754716"/>
                      </a:xfrm>
                      <a:custGeom>
                        <a:avLst/>
                        <a:gdLst>
                          <a:gd name="T0" fmla="*/ 0 w 1359"/>
                          <a:gd name="T1" fmla="*/ 0 h 1096"/>
                          <a:gd name="T2" fmla="*/ 0 w 1359"/>
                          <a:gd name="T3" fmla="*/ 0 h 1096"/>
                          <a:gd name="T4" fmla="*/ 0 w 1359"/>
                          <a:gd name="T5" fmla="*/ 0 h 1096"/>
                          <a:gd name="T6" fmla="*/ 0 w 1359"/>
                          <a:gd name="T7" fmla="*/ 0 h 1096"/>
                          <a:gd name="T8" fmla="*/ 0 w 1359"/>
                          <a:gd name="T9" fmla="*/ 0 h 1096"/>
                          <a:gd name="T10" fmla="*/ 0 w 1359"/>
                          <a:gd name="T11" fmla="*/ 0 h 1096"/>
                          <a:gd name="T12" fmla="*/ 0 w 1359"/>
                          <a:gd name="T13" fmla="*/ 0 h 1096"/>
                          <a:gd name="T14" fmla="*/ 0 w 1359"/>
                          <a:gd name="T15" fmla="*/ 0 h 109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359"/>
                          <a:gd name="T25" fmla="*/ 0 h 1096"/>
                          <a:gd name="T26" fmla="*/ 1359 w 1359"/>
                          <a:gd name="T27" fmla="*/ 1096 h 1096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359" h="1096">
                            <a:moveTo>
                              <a:pt x="0" y="1067"/>
                            </a:moveTo>
                            <a:cubicBezTo>
                              <a:pt x="125" y="1081"/>
                              <a:pt x="250" y="1096"/>
                              <a:pt x="324" y="1061"/>
                            </a:cubicBezTo>
                            <a:cubicBezTo>
                              <a:pt x="398" y="1026"/>
                              <a:pt x="401" y="1015"/>
                              <a:pt x="445" y="857"/>
                            </a:cubicBezTo>
                            <a:cubicBezTo>
                              <a:pt x="489" y="699"/>
                              <a:pt x="540" y="230"/>
                              <a:pt x="591" y="115"/>
                            </a:cubicBezTo>
                            <a:cubicBezTo>
                              <a:pt x="642" y="0"/>
                              <a:pt x="696" y="36"/>
                              <a:pt x="750" y="165"/>
                            </a:cubicBezTo>
                            <a:cubicBezTo>
                              <a:pt x="804" y="294"/>
                              <a:pt x="865" y="743"/>
                              <a:pt x="915" y="889"/>
                            </a:cubicBezTo>
                            <a:cubicBezTo>
                              <a:pt x="965" y="1035"/>
                              <a:pt x="974" y="1012"/>
                              <a:pt x="1048" y="1042"/>
                            </a:cubicBezTo>
                            <a:cubicBezTo>
                              <a:pt x="1122" y="1072"/>
                              <a:pt x="1307" y="1063"/>
                              <a:pt x="1359" y="1067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10800000" vert="eaVert" anchor="ctr">
                        <a:spAutoFit/>
                      </a:bodyPr>
                      <a:lstStyle/>
                      <a:p>
                        <a:endParaRPr lang="en-US" sz="1273" dirty="0"/>
                      </a:p>
                    </p:txBody>
                  </p:sp>
                  <p:sp>
                    <p:nvSpPr>
                      <p:cNvPr id="33863" name="Freeform 13"/>
                      <p:cNvSpPr>
                        <a:spLocks/>
                      </p:cNvSpPr>
                      <p:nvPr/>
                    </p:nvSpPr>
                    <p:spPr bwMode="auto">
                      <a:xfrm rot="5400000">
                        <a:off x="6394831" y="1934975"/>
                        <a:ext cx="380799" cy="754716"/>
                      </a:xfrm>
                      <a:custGeom>
                        <a:avLst/>
                        <a:gdLst>
                          <a:gd name="T0" fmla="*/ 0 w 1359"/>
                          <a:gd name="T1" fmla="*/ 0 h 1096"/>
                          <a:gd name="T2" fmla="*/ 0 w 1359"/>
                          <a:gd name="T3" fmla="*/ 0 h 1096"/>
                          <a:gd name="T4" fmla="*/ 0 w 1359"/>
                          <a:gd name="T5" fmla="*/ 0 h 1096"/>
                          <a:gd name="T6" fmla="*/ 0 w 1359"/>
                          <a:gd name="T7" fmla="*/ 0 h 1096"/>
                          <a:gd name="T8" fmla="*/ 0 w 1359"/>
                          <a:gd name="T9" fmla="*/ 0 h 1096"/>
                          <a:gd name="T10" fmla="*/ 0 w 1359"/>
                          <a:gd name="T11" fmla="*/ 0 h 1096"/>
                          <a:gd name="T12" fmla="*/ 0 w 1359"/>
                          <a:gd name="T13" fmla="*/ 0 h 1096"/>
                          <a:gd name="T14" fmla="*/ 0 w 1359"/>
                          <a:gd name="T15" fmla="*/ 0 h 109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1359"/>
                          <a:gd name="T25" fmla="*/ 0 h 1096"/>
                          <a:gd name="T26" fmla="*/ 1359 w 1359"/>
                          <a:gd name="T27" fmla="*/ 1096 h 1096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1359" h="1096">
                            <a:moveTo>
                              <a:pt x="0" y="1067"/>
                            </a:moveTo>
                            <a:cubicBezTo>
                              <a:pt x="125" y="1081"/>
                              <a:pt x="250" y="1096"/>
                              <a:pt x="324" y="1061"/>
                            </a:cubicBezTo>
                            <a:cubicBezTo>
                              <a:pt x="398" y="1026"/>
                              <a:pt x="401" y="1015"/>
                              <a:pt x="445" y="857"/>
                            </a:cubicBezTo>
                            <a:cubicBezTo>
                              <a:pt x="489" y="699"/>
                              <a:pt x="540" y="230"/>
                              <a:pt x="591" y="115"/>
                            </a:cubicBezTo>
                            <a:cubicBezTo>
                              <a:pt x="642" y="0"/>
                              <a:pt x="696" y="36"/>
                              <a:pt x="750" y="165"/>
                            </a:cubicBezTo>
                            <a:cubicBezTo>
                              <a:pt x="804" y="294"/>
                              <a:pt x="865" y="743"/>
                              <a:pt x="915" y="889"/>
                            </a:cubicBezTo>
                            <a:cubicBezTo>
                              <a:pt x="965" y="1035"/>
                              <a:pt x="974" y="1012"/>
                              <a:pt x="1048" y="1042"/>
                            </a:cubicBezTo>
                            <a:cubicBezTo>
                              <a:pt x="1122" y="1072"/>
                              <a:pt x="1307" y="1063"/>
                              <a:pt x="1359" y="1067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rot="10800000" vert="eaVert" anchor="ctr">
                        <a:spAutoFit/>
                      </a:bodyPr>
                      <a:lstStyle/>
                      <a:p>
                        <a:endParaRPr lang="en-US" sz="1273" dirty="0"/>
                      </a:p>
                    </p:txBody>
                  </p:sp>
                </p:grpSp>
              </p:grpSp>
            </p:grpSp>
            <p:sp>
              <p:nvSpPr>
                <p:cNvPr id="33855" name="Freeform 13"/>
                <p:cNvSpPr>
                  <a:spLocks/>
                </p:cNvSpPr>
                <p:nvPr/>
              </p:nvSpPr>
              <p:spPr bwMode="auto">
                <a:xfrm rot="5400000">
                  <a:off x="6448622" y="3527711"/>
                  <a:ext cx="380799" cy="754716"/>
                </a:xfrm>
                <a:custGeom>
                  <a:avLst/>
                  <a:gdLst>
                    <a:gd name="T0" fmla="*/ 0 w 1359"/>
                    <a:gd name="T1" fmla="*/ 0 h 1096"/>
                    <a:gd name="T2" fmla="*/ 0 w 1359"/>
                    <a:gd name="T3" fmla="*/ 0 h 1096"/>
                    <a:gd name="T4" fmla="*/ 0 w 1359"/>
                    <a:gd name="T5" fmla="*/ 0 h 1096"/>
                    <a:gd name="T6" fmla="*/ 0 w 1359"/>
                    <a:gd name="T7" fmla="*/ 0 h 1096"/>
                    <a:gd name="T8" fmla="*/ 0 w 1359"/>
                    <a:gd name="T9" fmla="*/ 0 h 1096"/>
                    <a:gd name="T10" fmla="*/ 0 w 1359"/>
                    <a:gd name="T11" fmla="*/ 0 h 1096"/>
                    <a:gd name="T12" fmla="*/ 0 w 1359"/>
                    <a:gd name="T13" fmla="*/ 0 h 1096"/>
                    <a:gd name="T14" fmla="*/ 0 w 1359"/>
                    <a:gd name="T15" fmla="*/ 0 h 10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59"/>
                    <a:gd name="T25" fmla="*/ 0 h 1096"/>
                    <a:gd name="T26" fmla="*/ 1359 w 1359"/>
                    <a:gd name="T27" fmla="*/ 1096 h 109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59" h="1096">
                      <a:moveTo>
                        <a:pt x="0" y="1067"/>
                      </a:moveTo>
                      <a:cubicBezTo>
                        <a:pt x="125" y="1081"/>
                        <a:pt x="250" y="1096"/>
                        <a:pt x="324" y="1061"/>
                      </a:cubicBezTo>
                      <a:cubicBezTo>
                        <a:pt x="398" y="1026"/>
                        <a:pt x="401" y="1015"/>
                        <a:pt x="445" y="857"/>
                      </a:cubicBezTo>
                      <a:cubicBezTo>
                        <a:pt x="489" y="699"/>
                        <a:pt x="540" y="230"/>
                        <a:pt x="591" y="115"/>
                      </a:cubicBezTo>
                      <a:cubicBezTo>
                        <a:pt x="642" y="0"/>
                        <a:pt x="696" y="36"/>
                        <a:pt x="750" y="165"/>
                      </a:cubicBezTo>
                      <a:cubicBezTo>
                        <a:pt x="804" y="294"/>
                        <a:pt x="865" y="743"/>
                        <a:pt x="915" y="889"/>
                      </a:cubicBezTo>
                      <a:cubicBezTo>
                        <a:pt x="965" y="1035"/>
                        <a:pt x="974" y="1012"/>
                        <a:pt x="1048" y="1042"/>
                      </a:cubicBezTo>
                      <a:cubicBezTo>
                        <a:pt x="1122" y="1072"/>
                        <a:pt x="1307" y="1063"/>
                        <a:pt x="1359" y="1067"/>
                      </a:cubicBezTo>
                    </a:path>
                  </a:pathLst>
                </a:custGeom>
                <a:pattFill prst="wdDnDiag">
                  <a:fgClr>
                    <a:srgbClr val="008000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 anchor="ctr">
                  <a:spAutoFit/>
                </a:bodyPr>
                <a:lstStyle/>
                <a:p>
                  <a:endParaRPr lang="en-US" sz="1273" dirty="0"/>
                </a:p>
              </p:txBody>
            </p:sp>
          </p:grpSp>
        </p:grpSp>
        <p:sp>
          <p:nvSpPr>
            <p:cNvPr id="33851" name="TextBox 66"/>
            <p:cNvSpPr txBox="1">
              <a:spLocks noChangeArrowheads="1"/>
            </p:cNvSpPr>
            <p:nvPr/>
          </p:nvSpPr>
          <p:spPr bwMode="auto">
            <a:xfrm>
              <a:off x="8313337" y="3740871"/>
              <a:ext cx="903306" cy="748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73" dirty="0"/>
                <a:t>Vacant </a:t>
              </a:r>
            </a:p>
            <a:p>
              <a:pPr algn="ctr" eaLnBrk="1" hangingPunct="1"/>
              <a:r>
                <a:rPr lang="en-US" sz="1273" dirty="0"/>
                <a:t>electron</a:t>
              </a:r>
            </a:p>
            <a:p>
              <a:pPr algn="ctr" eaLnBrk="1" hangingPunct="1"/>
              <a:r>
                <a:rPr lang="en-US" sz="1273" dirty="0"/>
                <a:t>orbital</a:t>
              </a:r>
            </a:p>
          </p:txBody>
        </p:sp>
      </p:grpSp>
      <p:sp>
        <p:nvSpPr>
          <p:cNvPr id="143" name="Freeform 13"/>
          <p:cNvSpPr>
            <a:spLocks/>
          </p:cNvSpPr>
          <p:nvPr/>
        </p:nvSpPr>
        <p:spPr bwMode="auto">
          <a:xfrm rot="5400000">
            <a:off x="6799775" y="4844040"/>
            <a:ext cx="380553" cy="754785"/>
          </a:xfrm>
          <a:custGeom>
            <a:avLst/>
            <a:gdLst>
              <a:gd name="T0" fmla="*/ 0 w 1359"/>
              <a:gd name="T1" fmla="*/ 0 h 1096"/>
              <a:gd name="T2" fmla="*/ 0 w 1359"/>
              <a:gd name="T3" fmla="*/ 0 h 1096"/>
              <a:gd name="T4" fmla="*/ 0 w 1359"/>
              <a:gd name="T5" fmla="*/ 0 h 1096"/>
              <a:gd name="T6" fmla="*/ 0 w 1359"/>
              <a:gd name="T7" fmla="*/ 0 h 1096"/>
              <a:gd name="T8" fmla="*/ 0 w 1359"/>
              <a:gd name="T9" fmla="*/ 0 h 1096"/>
              <a:gd name="T10" fmla="*/ 0 w 1359"/>
              <a:gd name="T11" fmla="*/ 0 h 1096"/>
              <a:gd name="T12" fmla="*/ 0 w 1359"/>
              <a:gd name="T13" fmla="*/ 0 h 1096"/>
              <a:gd name="T14" fmla="*/ 0 w 1359"/>
              <a:gd name="T15" fmla="*/ 0 h 10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59"/>
              <a:gd name="T25" fmla="*/ 0 h 1096"/>
              <a:gd name="T26" fmla="*/ 1359 w 1359"/>
              <a:gd name="T27" fmla="*/ 1096 h 10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59" h="1096">
                <a:moveTo>
                  <a:pt x="0" y="1067"/>
                </a:moveTo>
                <a:cubicBezTo>
                  <a:pt x="125" y="1081"/>
                  <a:pt x="250" y="1096"/>
                  <a:pt x="324" y="1061"/>
                </a:cubicBezTo>
                <a:cubicBezTo>
                  <a:pt x="398" y="1026"/>
                  <a:pt x="401" y="1015"/>
                  <a:pt x="445" y="857"/>
                </a:cubicBezTo>
                <a:cubicBezTo>
                  <a:pt x="489" y="699"/>
                  <a:pt x="540" y="230"/>
                  <a:pt x="591" y="115"/>
                </a:cubicBezTo>
                <a:cubicBezTo>
                  <a:pt x="642" y="0"/>
                  <a:pt x="696" y="36"/>
                  <a:pt x="750" y="165"/>
                </a:cubicBezTo>
                <a:cubicBezTo>
                  <a:pt x="804" y="294"/>
                  <a:pt x="865" y="743"/>
                  <a:pt x="915" y="889"/>
                </a:cubicBezTo>
                <a:cubicBezTo>
                  <a:pt x="965" y="1035"/>
                  <a:pt x="974" y="1012"/>
                  <a:pt x="1048" y="1042"/>
                </a:cubicBezTo>
                <a:cubicBezTo>
                  <a:pt x="1122" y="1072"/>
                  <a:pt x="1307" y="1063"/>
                  <a:pt x="1359" y="1067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anchor="ctr">
            <a:spAutoFit/>
          </a:bodyPr>
          <a:lstStyle/>
          <a:p>
            <a:endParaRPr lang="en-US" sz="1273" dirty="0"/>
          </a:p>
        </p:txBody>
      </p:sp>
      <p:sp>
        <p:nvSpPr>
          <p:cNvPr id="144" name="Oval 143"/>
          <p:cNvSpPr>
            <a:spLocks noChangeArrowheads="1"/>
          </p:cNvSpPr>
          <p:nvPr/>
        </p:nvSpPr>
        <p:spPr bwMode="auto">
          <a:xfrm>
            <a:off x="8165523" y="5445126"/>
            <a:ext cx="259766" cy="267430"/>
          </a:xfrm>
          <a:prstGeom prst="ellipse">
            <a:avLst/>
          </a:prstGeom>
          <a:solidFill>
            <a:srgbClr val="008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40" tIns="45720" rIns="91440" bIns="45720">
            <a:spAutoFit/>
          </a:bodyPr>
          <a:lstStyle/>
          <a:p>
            <a:pPr eaLnBrk="0" hangingPunct="0"/>
            <a:endParaRPr lang="en-US" sz="636" dirty="0"/>
          </a:p>
        </p:txBody>
      </p:sp>
      <p:grpSp>
        <p:nvGrpSpPr>
          <p:cNvPr id="16" name="Group 70"/>
          <p:cNvGrpSpPr>
            <a:grpSpLocks/>
          </p:cNvGrpSpPr>
          <p:nvPr/>
        </p:nvGrpSpPr>
        <p:grpSpPr bwMode="auto">
          <a:xfrm>
            <a:off x="4193886" y="2451967"/>
            <a:ext cx="4727864" cy="1449308"/>
            <a:chOff x="4242330" y="1323658"/>
            <a:chExt cx="5201310" cy="1594034"/>
          </a:xfrm>
        </p:grpSpPr>
        <p:grpSp>
          <p:nvGrpSpPr>
            <p:cNvPr id="33832" name="Group 57345"/>
            <p:cNvGrpSpPr>
              <a:grpSpLocks/>
            </p:cNvGrpSpPr>
            <p:nvPr/>
          </p:nvGrpSpPr>
          <p:grpSpPr bwMode="auto">
            <a:xfrm>
              <a:off x="4242330" y="1323658"/>
              <a:ext cx="5201310" cy="1594034"/>
              <a:chOff x="3842097" y="1113125"/>
              <a:chExt cx="4728639" cy="1449265"/>
            </a:xfrm>
          </p:grpSpPr>
          <p:grpSp>
            <p:nvGrpSpPr>
              <p:cNvPr id="33834" name="Group 57343"/>
              <p:cNvGrpSpPr>
                <a:grpSpLocks/>
              </p:cNvGrpSpPr>
              <p:nvPr/>
            </p:nvGrpSpPr>
            <p:grpSpPr bwMode="auto">
              <a:xfrm>
                <a:off x="6330672" y="1882588"/>
                <a:ext cx="2133102" cy="372079"/>
                <a:chOff x="6330672" y="1882588"/>
                <a:chExt cx="2133102" cy="372079"/>
              </a:xfrm>
            </p:grpSpPr>
            <p:sp>
              <p:nvSpPr>
                <p:cNvPr id="33845" name="Line 36"/>
                <p:cNvSpPr>
                  <a:spLocks noChangeShapeType="1"/>
                </p:cNvSpPr>
                <p:nvPr/>
              </p:nvSpPr>
              <p:spPr bwMode="auto">
                <a:xfrm flipH="1" flipV="1">
                  <a:off x="6330672" y="2032932"/>
                  <a:ext cx="1154858" cy="1400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1273" dirty="0"/>
                </a:p>
              </p:txBody>
            </p:sp>
            <p:sp>
              <p:nvSpPr>
                <p:cNvPr id="33846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6483071" y="2166470"/>
                  <a:ext cx="987517" cy="39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sz="1273" dirty="0"/>
                </a:p>
              </p:txBody>
            </p:sp>
            <p:sp>
              <p:nvSpPr>
                <p:cNvPr id="33847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7530352" y="1882588"/>
                  <a:ext cx="933422" cy="3720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18" dirty="0">
                      <a:latin typeface="Symbol" charset="0"/>
                      <a:cs typeface="Symbol" charset="0"/>
                    </a:rPr>
                    <a:t>G</a:t>
                  </a:r>
                  <a:r>
                    <a:rPr lang="en-US" sz="1818" dirty="0"/>
                    <a:t>≈1 eV</a:t>
                  </a:r>
                </a:p>
              </p:txBody>
            </p:sp>
            <p:cxnSp>
              <p:nvCxnSpPr>
                <p:cNvPr id="33848" name="Elbow Connector 18"/>
                <p:cNvCxnSpPr>
                  <a:cxnSpLocks noChangeShapeType="1"/>
                  <a:stCxn id="33847" idx="2"/>
                  <a:endCxn id="33846" idx="0"/>
                </p:cNvCxnSpPr>
                <p:nvPr/>
              </p:nvCxnSpPr>
              <p:spPr bwMode="auto">
                <a:xfrm rot="5400000" flipH="1">
                  <a:off x="7689728" y="1947331"/>
                  <a:ext cx="88197" cy="526475"/>
                </a:xfrm>
                <a:prstGeom prst="bentConnector3">
                  <a:avLst>
                    <a:gd name="adj1" fmla="val -259184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3849" name="Elbow Connector 22"/>
                <p:cNvCxnSpPr>
                  <a:cxnSpLocks noChangeShapeType="1"/>
                  <a:stCxn id="33847" idx="0"/>
                  <a:endCxn id="33845" idx="0"/>
                </p:cNvCxnSpPr>
                <p:nvPr/>
              </p:nvCxnSpPr>
              <p:spPr bwMode="auto">
                <a:xfrm rot="16200000" flipH="1" flipV="1">
                  <a:off x="7659122" y="1708997"/>
                  <a:ext cx="164351" cy="511533"/>
                </a:xfrm>
                <a:prstGeom prst="bentConnector3">
                  <a:avLst>
                    <a:gd name="adj1" fmla="val -139088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33835" name="Group 30"/>
              <p:cNvGrpSpPr>
                <a:grpSpLocks/>
              </p:cNvGrpSpPr>
              <p:nvPr/>
            </p:nvGrpSpPr>
            <p:grpSpPr bwMode="auto">
              <a:xfrm>
                <a:off x="4455461" y="1113125"/>
                <a:ext cx="1550891" cy="1449265"/>
                <a:chOff x="4455461" y="1113125"/>
                <a:chExt cx="1550891" cy="1449265"/>
              </a:xfrm>
            </p:grpSpPr>
            <p:sp>
              <p:nvSpPr>
                <p:cNvPr id="33843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5547666" y="1113125"/>
                  <a:ext cx="458686" cy="14492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8818" dirty="0"/>
                    <a:t>{</a:t>
                  </a:r>
                </a:p>
              </p:txBody>
            </p:sp>
            <p:sp>
              <p:nvSpPr>
                <p:cNvPr id="33844" name="TextBox 69"/>
                <p:cNvSpPr txBox="1">
                  <a:spLocks noChangeArrowheads="1"/>
                </p:cNvSpPr>
                <p:nvPr/>
              </p:nvSpPr>
              <p:spPr bwMode="auto">
                <a:xfrm>
                  <a:off x="4455461" y="1780988"/>
                  <a:ext cx="1045650" cy="3720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18" dirty="0">
                      <a:latin typeface="Symbol" charset="0"/>
                      <a:cs typeface="Symbol" charset="0"/>
                    </a:rPr>
                    <a:t>r</a:t>
                  </a:r>
                  <a:r>
                    <a:rPr lang="en-US" sz="1818" dirty="0"/>
                    <a:t>≈1 eV</a:t>
                  </a:r>
                  <a:r>
                    <a:rPr lang="en-US" sz="1818" baseline="30000" dirty="0"/>
                    <a:t>-1</a:t>
                  </a:r>
                  <a:endParaRPr lang="en-US" sz="1818" dirty="0"/>
                </a:p>
              </p:txBody>
            </p:sp>
          </p:grpSp>
          <p:grpSp>
            <p:nvGrpSpPr>
              <p:cNvPr id="33836" name="Group 29"/>
              <p:cNvGrpSpPr>
                <a:grpSpLocks/>
              </p:cNvGrpSpPr>
              <p:nvPr/>
            </p:nvGrpSpPr>
            <p:grpSpPr bwMode="auto">
              <a:xfrm>
                <a:off x="3842097" y="1225176"/>
                <a:ext cx="4728639" cy="1277429"/>
                <a:chOff x="3842097" y="1225176"/>
                <a:chExt cx="4728639" cy="1277429"/>
              </a:xfrm>
            </p:grpSpPr>
            <p:sp>
              <p:nvSpPr>
                <p:cNvPr id="33837" name="Freeform 28"/>
                <p:cNvSpPr>
                  <a:spLocks/>
                </p:cNvSpPr>
                <p:nvPr/>
              </p:nvSpPr>
              <p:spPr bwMode="auto">
                <a:xfrm>
                  <a:off x="3842097" y="1228493"/>
                  <a:ext cx="412113" cy="288212"/>
                </a:xfrm>
                <a:custGeom>
                  <a:avLst/>
                  <a:gdLst>
                    <a:gd name="T0" fmla="*/ 374552 w 413335"/>
                    <a:gd name="T1" fmla="*/ 174516 h 1737301"/>
                    <a:gd name="T2" fmla="*/ 2141 w 413335"/>
                    <a:gd name="T3" fmla="*/ 161736 h 1737301"/>
                    <a:gd name="T4" fmla="*/ 0 w 413335"/>
                    <a:gd name="T5" fmla="*/ 123642 h 1737301"/>
                    <a:gd name="T6" fmla="*/ 372409 w 413335"/>
                    <a:gd name="T7" fmla="*/ 0 h 1737301"/>
                    <a:gd name="T8" fmla="*/ 374552 w 413335"/>
                    <a:gd name="T9" fmla="*/ 174516 h 17373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3335"/>
                    <a:gd name="T16" fmla="*/ 0 h 1737301"/>
                    <a:gd name="T17" fmla="*/ 413335 w 413335"/>
                    <a:gd name="T18" fmla="*/ 1737301 h 17373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3335" h="1737301">
                      <a:moveTo>
                        <a:pt x="412996" y="1737301"/>
                      </a:moveTo>
                      <a:lnTo>
                        <a:pt x="2363" y="1610081"/>
                      </a:lnTo>
                      <a:cubicBezTo>
                        <a:pt x="1575" y="1483675"/>
                        <a:pt x="788" y="1357269"/>
                        <a:pt x="0" y="1230863"/>
                      </a:cubicBezTo>
                      <a:lnTo>
                        <a:pt x="410633" y="0"/>
                      </a:lnTo>
                      <a:cubicBezTo>
                        <a:pt x="408847" y="583226"/>
                        <a:pt x="414782" y="1154075"/>
                        <a:pt x="412996" y="1737301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 sz="1273" dirty="0"/>
                </a:p>
              </p:txBody>
            </p:sp>
            <p:sp>
              <p:nvSpPr>
                <p:cNvPr id="33838" name="Freeform 13"/>
                <p:cNvSpPr>
                  <a:spLocks/>
                </p:cNvSpPr>
                <p:nvPr/>
              </p:nvSpPr>
              <p:spPr bwMode="auto">
                <a:xfrm rot="5400000">
                  <a:off x="6394959" y="1238719"/>
                  <a:ext cx="380542" cy="754716"/>
                </a:xfrm>
                <a:custGeom>
                  <a:avLst/>
                  <a:gdLst>
                    <a:gd name="T0" fmla="*/ 0 w 1359"/>
                    <a:gd name="T1" fmla="*/ 0 h 1096"/>
                    <a:gd name="T2" fmla="*/ 0 w 1359"/>
                    <a:gd name="T3" fmla="*/ 0 h 1096"/>
                    <a:gd name="T4" fmla="*/ 0 w 1359"/>
                    <a:gd name="T5" fmla="*/ 0 h 1096"/>
                    <a:gd name="T6" fmla="*/ 0 w 1359"/>
                    <a:gd name="T7" fmla="*/ 0 h 1096"/>
                    <a:gd name="T8" fmla="*/ 0 w 1359"/>
                    <a:gd name="T9" fmla="*/ 0 h 1096"/>
                    <a:gd name="T10" fmla="*/ 0 w 1359"/>
                    <a:gd name="T11" fmla="*/ 0 h 1096"/>
                    <a:gd name="T12" fmla="*/ 0 w 1359"/>
                    <a:gd name="T13" fmla="*/ 0 h 1096"/>
                    <a:gd name="T14" fmla="*/ 0 w 1359"/>
                    <a:gd name="T15" fmla="*/ 0 h 10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59"/>
                    <a:gd name="T25" fmla="*/ 0 h 1096"/>
                    <a:gd name="T26" fmla="*/ 1359 w 1359"/>
                    <a:gd name="T27" fmla="*/ 1096 h 109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59" h="1096">
                      <a:moveTo>
                        <a:pt x="0" y="1067"/>
                      </a:moveTo>
                      <a:cubicBezTo>
                        <a:pt x="125" y="1081"/>
                        <a:pt x="250" y="1096"/>
                        <a:pt x="324" y="1061"/>
                      </a:cubicBezTo>
                      <a:cubicBezTo>
                        <a:pt x="398" y="1026"/>
                        <a:pt x="401" y="1015"/>
                        <a:pt x="445" y="857"/>
                      </a:cubicBezTo>
                      <a:cubicBezTo>
                        <a:pt x="489" y="699"/>
                        <a:pt x="540" y="230"/>
                        <a:pt x="591" y="115"/>
                      </a:cubicBezTo>
                      <a:cubicBezTo>
                        <a:pt x="642" y="0"/>
                        <a:pt x="696" y="36"/>
                        <a:pt x="750" y="165"/>
                      </a:cubicBezTo>
                      <a:cubicBezTo>
                        <a:pt x="804" y="294"/>
                        <a:pt x="865" y="743"/>
                        <a:pt x="915" y="889"/>
                      </a:cubicBezTo>
                      <a:cubicBezTo>
                        <a:pt x="965" y="1035"/>
                        <a:pt x="974" y="1012"/>
                        <a:pt x="1048" y="1042"/>
                      </a:cubicBezTo>
                      <a:cubicBezTo>
                        <a:pt x="1122" y="1072"/>
                        <a:pt x="1307" y="1063"/>
                        <a:pt x="1359" y="106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anchor="ctr">
                  <a:spAutoFit/>
                </a:bodyPr>
                <a:lstStyle/>
                <a:p>
                  <a:endParaRPr lang="en-US" sz="1273" dirty="0"/>
                </a:p>
              </p:txBody>
            </p:sp>
            <p:sp>
              <p:nvSpPr>
                <p:cNvPr id="33839" name="Freeform 13"/>
                <p:cNvSpPr>
                  <a:spLocks/>
                </p:cNvSpPr>
                <p:nvPr/>
              </p:nvSpPr>
              <p:spPr bwMode="auto">
                <a:xfrm rot="5400000">
                  <a:off x="6394959" y="1543520"/>
                  <a:ext cx="380542" cy="754716"/>
                </a:xfrm>
                <a:custGeom>
                  <a:avLst/>
                  <a:gdLst>
                    <a:gd name="T0" fmla="*/ 0 w 1359"/>
                    <a:gd name="T1" fmla="*/ 0 h 1096"/>
                    <a:gd name="T2" fmla="*/ 0 w 1359"/>
                    <a:gd name="T3" fmla="*/ 0 h 1096"/>
                    <a:gd name="T4" fmla="*/ 0 w 1359"/>
                    <a:gd name="T5" fmla="*/ 0 h 1096"/>
                    <a:gd name="T6" fmla="*/ 0 w 1359"/>
                    <a:gd name="T7" fmla="*/ 0 h 1096"/>
                    <a:gd name="T8" fmla="*/ 0 w 1359"/>
                    <a:gd name="T9" fmla="*/ 0 h 1096"/>
                    <a:gd name="T10" fmla="*/ 0 w 1359"/>
                    <a:gd name="T11" fmla="*/ 0 h 1096"/>
                    <a:gd name="T12" fmla="*/ 0 w 1359"/>
                    <a:gd name="T13" fmla="*/ 0 h 1096"/>
                    <a:gd name="T14" fmla="*/ 0 w 1359"/>
                    <a:gd name="T15" fmla="*/ 0 h 10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59"/>
                    <a:gd name="T25" fmla="*/ 0 h 1096"/>
                    <a:gd name="T26" fmla="*/ 1359 w 1359"/>
                    <a:gd name="T27" fmla="*/ 1096 h 109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59" h="1096">
                      <a:moveTo>
                        <a:pt x="0" y="1067"/>
                      </a:moveTo>
                      <a:cubicBezTo>
                        <a:pt x="125" y="1081"/>
                        <a:pt x="250" y="1096"/>
                        <a:pt x="324" y="1061"/>
                      </a:cubicBezTo>
                      <a:cubicBezTo>
                        <a:pt x="398" y="1026"/>
                        <a:pt x="401" y="1015"/>
                        <a:pt x="445" y="857"/>
                      </a:cubicBezTo>
                      <a:cubicBezTo>
                        <a:pt x="489" y="699"/>
                        <a:pt x="540" y="230"/>
                        <a:pt x="591" y="115"/>
                      </a:cubicBezTo>
                      <a:cubicBezTo>
                        <a:pt x="642" y="0"/>
                        <a:pt x="696" y="36"/>
                        <a:pt x="750" y="165"/>
                      </a:cubicBezTo>
                      <a:cubicBezTo>
                        <a:pt x="804" y="294"/>
                        <a:pt x="865" y="743"/>
                        <a:pt x="915" y="889"/>
                      </a:cubicBezTo>
                      <a:cubicBezTo>
                        <a:pt x="965" y="1035"/>
                        <a:pt x="974" y="1012"/>
                        <a:pt x="1048" y="1042"/>
                      </a:cubicBezTo>
                      <a:cubicBezTo>
                        <a:pt x="1122" y="1072"/>
                        <a:pt x="1307" y="1063"/>
                        <a:pt x="1359" y="106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anchor="ctr">
                  <a:spAutoFit/>
                </a:bodyPr>
                <a:lstStyle/>
                <a:p>
                  <a:endParaRPr lang="en-US" sz="1273" dirty="0"/>
                </a:p>
              </p:txBody>
            </p:sp>
            <p:sp>
              <p:nvSpPr>
                <p:cNvPr id="33840" name="Freeform 13"/>
                <p:cNvSpPr>
                  <a:spLocks/>
                </p:cNvSpPr>
                <p:nvPr/>
              </p:nvSpPr>
              <p:spPr bwMode="auto">
                <a:xfrm rot="5400000">
                  <a:off x="6394959" y="1934976"/>
                  <a:ext cx="380542" cy="754716"/>
                </a:xfrm>
                <a:custGeom>
                  <a:avLst/>
                  <a:gdLst>
                    <a:gd name="T0" fmla="*/ 0 w 1359"/>
                    <a:gd name="T1" fmla="*/ 0 h 1096"/>
                    <a:gd name="T2" fmla="*/ 0 w 1359"/>
                    <a:gd name="T3" fmla="*/ 0 h 1096"/>
                    <a:gd name="T4" fmla="*/ 0 w 1359"/>
                    <a:gd name="T5" fmla="*/ 0 h 1096"/>
                    <a:gd name="T6" fmla="*/ 0 w 1359"/>
                    <a:gd name="T7" fmla="*/ 0 h 1096"/>
                    <a:gd name="T8" fmla="*/ 0 w 1359"/>
                    <a:gd name="T9" fmla="*/ 0 h 1096"/>
                    <a:gd name="T10" fmla="*/ 0 w 1359"/>
                    <a:gd name="T11" fmla="*/ 0 h 1096"/>
                    <a:gd name="T12" fmla="*/ 0 w 1359"/>
                    <a:gd name="T13" fmla="*/ 0 h 1096"/>
                    <a:gd name="T14" fmla="*/ 0 w 1359"/>
                    <a:gd name="T15" fmla="*/ 0 h 10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59"/>
                    <a:gd name="T25" fmla="*/ 0 h 1096"/>
                    <a:gd name="T26" fmla="*/ 1359 w 1359"/>
                    <a:gd name="T27" fmla="*/ 1096 h 109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59" h="1096">
                      <a:moveTo>
                        <a:pt x="0" y="1067"/>
                      </a:moveTo>
                      <a:cubicBezTo>
                        <a:pt x="125" y="1081"/>
                        <a:pt x="250" y="1096"/>
                        <a:pt x="324" y="1061"/>
                      </a:cubicBezTo>
                      <a:cubicBezTo>
                        <a:pt x="398" y="1026"/>
                        <a:pt x="401" y="1015"/>
                        <a:pt x="445" y="857"/>
                      </a:cubicBezTo>
                      <a:cubicBezTo>
                        <a:pt x="489" y="699"/>
                        <a:pt x="540" y="230"/>
                        <a:pt x="591" y="115"/>
                      </a:cubicBezTo>
                      <a:cubicBezTo>
                        <a:pt x="642" y="0"/>
                        <a:pt x="696" y="36"/>
                        <a:pt x="750" y="165"/>
                      </a:cubicBezTo>
                      <a:cubicBezTo>
                        <a:pt x="804" y="294"/>
                        <a:pt x="865" y="743"/>
                        <a:pt x="915" y="889"/>
                      </a:cubicBezTo>
                      <a:cubicBezTo>
                        <a:pt x="965" y="1035"/>
                        <a:pt x="974" y="1012"/>
                        <a:pt x="1048" y="1042"/>
                      </a:cubicBezTo>
                      <a:cubicBezTo>
                        <a:pt x="1122" y="1072"/>
                        <a:pt x="1307" y="1063"/>
                        <a:pt x="1359" y="106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anchor="ctr">
                  <a:spAutoFit/>
                </a:bodyPr>
                <a:lstStyle/>
                <a:p>
                  <a:endParaRPr lang="en-US" sz="1273" dirty="0"/>
                </a:p>
              </p:txBody>
            </p:sp>
            <p:sp>
              <p:nvSpPr>
                <p:cNvPr id="33841" name="Freeform 13"/>
                <p:cNvSpPr>
                  <a:spLocks/>
                </p:cNvSpPr>
                <p:nvPr/>
              </p:nvSpPr>
              <p:spPr bwMode="auto">
                <a:xfrm rot="5400000">
                  <a:off x="6427833" y="1728792"/>
                  <a:ext cx="380542" cy="754716"/>
                </a:xfrm>
                <a:custGeom>
                  <a:avLst/>
                  <a:gdLst>
                    <a:gd name="T0" fmla="*/ 0 w 1359"/>
                    <a:gd name="T1" fmla="*/ 0 h 1096"/>
                    <a:gd name="T2" fmla="*/ 0 w 1359"/>
                    <a:gd name="T3" fmla="*/ 0 h 1096"/>
                    <a:gd name="T4" fmla="*/ 0 w 1359"/>
                    <a:gd name="T5" fmla="*/ 0 h 1096"/>
                    <a:gd name="T6" fmla="*/ 0 w 1359"/>
                    <a:gd name="T7" fmla="*/ 0 h 1096"/>
                    <a:gd name="T8" fmla="*/ 0 w 1359"/>
                    <a:gd name="T9" fmla="*/ 0 h 1096"/>
                    <a:gd name="T10" fmla="*/ 0 w 1359"/>
                    <a:gd name="T11" fmla="*/ 0 h 1096"/>
                    <a:gd name="T12" fmla="*/ 0 w 1359"/>
                    <a:gd name="T13" fmla="*/ 0 h 1096"/>
                    <a:gd name="T14" fmla="*/ 0 w 1359"/>
                    <a:gd name="T15" fmla="*/ 0 h 10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59"/>
                    <a:gd name="T25" fmla="*/ 0 h 1096"/>
                    <a:gd name="T26" fmla="*/ 1359 w 1359"/>
                    <a:gd name="T27" fmla="*/ 1096 h 109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59" h="1096">
                      <a:moveTo>
                        <a:pt x="0" y="1067"/>
                      </a:moveTo>
                      <a:cubicBezTo>
                        <a:pt x="125" y="1081"/>
                        <a:pt x="250" y="1096"/>
                        <a:pt x="324" y="1061"/>
                      </a:cubicBezTo>
                      <a:cubicBezTo>
                        <a:pt x="398" y="1026"/>
                        <a:pt x="401" y="1015"/>
                        <a:pt x="445" y="857"/>
                      </a:cubicBezTo>
                      <a:cubicBezTo>
                        <a:pt x="489" y="699"/>
                        <a:pt x="540" y="230"/>
                        <a:pt x="591" y="115"/>
                      </a:cubicBezTo>
                      <a:cubicBezTo>
                        <a:pt x="642" y="0"/>
                        <a:pt x="696" y="36"/>
                        <a:pt x="750" y="165"/>
                      </a:cubicBezTo>
                      <a:cubicBezTo>
                        <a:pt x="804" y="294"/>
                        <a:pt x="865" y="743"/>
                        <a:pt x="915" y="889"/>
                      </a:cubicBezTo>
                      <a:cubicBezTo>
                        <a:pt x="965" y="1035"/>
                        <a:pt x="974" y="1012"/>
                        <a:pt x="1048" y="1042"/>
                      </a:cubicBezTo>
                      <a:cubicBezTo>
                        <a:pt x="1122" y="1072"/>
                        <a:pt x="1307" y="1063"/>
                        <a:pt x="1359" y="1067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anchor="ctr">
                  <a:spAutoFit/>
                </a:bodyPr>
                <a:lstStyle/>
                <a:p>
                  <a:endParaRPr lang="en-US" sz="1273" dirty="0"/>
                </a:p>
              </p:txBody>
            </p:sp>
            <p:sp>
              <p:nvSpPr>
                <p:cNvPr id="33842" name="Rectangle 27"/>
                <p:cNvSpPr>
                  <a:spLocks noChangeArrowheads="1"/>
                </p:cNvSpPr>
                <p:nvPr/>
              </p:nvSpPr>
              <p:spPr bwMode="auto">
                <a:xfrm>
                  <a:off x="4258235" y="1225176"/>
                  <a:ext cx="4312501" cy="288211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/>
                  <a:endParaRPr lang="en-US" sz="1273" dirty="0"/>
                </a:p>
              </p:txBody>
            </p:sp>
          </p:grpSp>
        </p:grpSp>
        <p:sp>
          <p:nvSpPr>
            <p:cNvPr id="33833" name="Freeform 13"/>
            <p:cNvSpPr>
              <a:spLocks/>
            </p:cNvSpPr>
            <p:nvPr/>
          </p:nvSpPr>
          <p:spPr bwMode="auto">
            <a:xfrm rot="5400000">
              <a:off x="7087419" y="1993262"/>
              <a:ext cx="418555" cy="831215"/>
            </a:xfrm>
            <a:custGeom>
              <a:avLst/>
              <a:gdLst>
                <a:gd name="T0" fmla="*/ 0 w 1359"/>
                <a:gd name="T1" fmla="*/ 0 h 1096"/>
                <a:gd name="T2" fmla="*/ 0 w 1359"/>
                <a:gd name="T3" fmla="*/ 0 h 1096"/>
                <a:gd name="T4" fmla="*/ 0 w 1359"/>
                <a:gd name="T5" fmla="*/ 0 h 1096"/>
                <a:gd name="T6" fmla="*/ 0 w 1359"/>
                <a:gd name="T7" fmla="*/ 0 h 1096"/>
                <a:gd name="T8" fmla="*/ 0 w 1359"/>
                <a:gd name="T9" fmla="*/ 0 h 1096"/>
                <a:gd name="T10" fmla="*/ 0 w 1359"/>
                <a:gd name="T11" fmla="*/ 0 h 1096"/>
                <a:gd name="T12" fmla="*/ 0 w 1359"/>
                <a:gd name="T13" fmla="*/ 0 h 1096"/>
                <a:gd name="T14" fmla="*/ 0 w 1359"/>
                <a:gd name="T15" fmla="*/ 0 h 10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59"/>
                <a:gd name="T25" fmla="*/ 0 h 1096"/>
                <a:gd name="T26" fmla="*/ 1359 w 1359"/>
                <a:gd name="T27" fmla="*/ 1096 h 10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59" h="1096">
                  <a:moveTo>
                    <a:pt x="0" y="1067"/>
                  </a:moveTo>
                  <a:cubicBezTo>
                    <a:pt x="125" y="1081"/>
                    <a:pt x="250" y="1096"/>
                    <a:pt x="324" y="1061"/>
                  </a:cubicBezTo>
                  <a:cubicBezTo>
                    <a:pt x="398" y="1026"/>
                    <a:pt x="401" y="1015"/>
                    <a:pt x="445" y="857"/>
                  </a:cubicBezTo>
                  <a:cubicBezTo>
                    <a:pt x="489" y="699"/>
                    <a:pt x="540" y="230"/>
                    <a:pt x="591" y="115"/>
                  </a:cubicBezTo>
                  <a:cubicBezTo>
                    <a:pt x="642" y="0"/>
                    <a:pt x="696" y="36"/>
                    <a:pt x="750" y="165"/>
                  </a:cubicBezTo>
                  <a:cubicBezTo>
                    <a:pt x="804" y="294"/>
                    <a:pt x="865" y="743"/>
                    <a:pt x="915" y="889"/>
                  </a:cubicBezTo>
                  <a:cubicBezTo>
                    <a:pt x="965" y="1035"/>
                    <a:pt x="974" y="1012"/>
                    <a:pt x="1048" y="1042"/>
                  </a:cubicBezTo>
                  <a:cubicBezTo>
                    <a:pt x="1122" y="1072"/>
                    <a:pt x="1307" y="1063"/>
                    <a:pt x="1359" y="1067"/>
                  </a:cubicBezTo>
                </a:path>
              </a:pathLst>
            </a:custGeom>
            <a:pattFill prst="wdDnDiag">
              <a:fgClr>
                <a:srgbClr val="008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lIns="91440" tIns="45720" rIns="91440" bIns="45720" anchor="ctr">
              <a:spAutoFit/>
            </a:bodyPr>
            <a:lstStyle/>
            <a:p>
              <a:endParaRPr lang="en-US" sz="1273" dirty="0"/>
            </a:p>
          </p:txBody>
        </p:sp>
      </p:grpSp>
      <p:grpSp>
        <p:nvGrpSpPr>
          <p:cNvPr id="21" name="Group 97"/>
          <p:cNvGrpSpPr>
            <a:grpSpLocks/>
          </p:cNvGrpSpPr>
          <p:nvPr/>
        </p:nvGrpSpPr>
        <p:grpSpPr bwMode="auto">
          <a:xfrm>
            <a:off x="209262" y="1186296"/>
            <a:ext cx="4195329" cy="2036330"/>
            <a:chOff x="230894" y="1304686"/>
            <a:chExt cx="4613586" cy="2239999"/>
          </a:xfrm>
        </p:grpSpPr>
        <p:pic>
          <p:nvPicPr>
            <p:cNvPr id="33821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6"/>
            <a:stretch>
              <a:fillRect/>
            </a:stretch>
          </p:blipFill>
          <p:spPr bwMode="auto">
            <a:xfrm>
              <a:off x="361790" y="1375507"/>
              <a:ext cx="4138506" cy="1915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22" name="TextBox 3"/>
            <p:cNvSpPr txBox="1">
              <a:spLocks noChangeArrowheads="1"/>
            </p:cNvSpPr>
            <p:nvPr/>
          </p:nvSpPr>
          <p:spPr bwMode="auto">
            <a:xfrm>
              <a:off x="1550705" y="1697050"/>
              <a:ext cx="2108993" cy="347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55" baseline="30000" dirty="0"/>
                <a:t>197</a:t>
              </a:r>
              <a:r>
                <a:rPr lang="en-US" sz="1455" dirty="0"/>
                <a:t>Au(n,2n</a:t>
              </a:r>
              <a:r>
                <a:rPr lang="en-US" sz="1455" dirty="0">
                  <a:cs typeface="Symbol" charset="0"/>
                </a:rPr>
                <a:t>)</a:t>
              </a:r>
              <a:r>
                <a:rPr lang="en-US" sz="1455" baseline="30000" dirty="0">
                  <a:cs typeface="Symbol" charset="0"/>
                </a:rPr>
                <a:t>196g</a:t>
              </a:r>
              <a:r>
                <a:rPr lang="en-US" sz="1455" dirty="0">
                  <a:cs typeface="Symbol" charset="0"/>
                </a:rPr>
                <a:t>Au</a:t>
              </a:r>
            </a:p>
          </p:txBody>
        </p:sp>
        <p:cxnSp>
          <p:nvCxnSpPr>
            <p:cNvPr id="169" name="Straight Arrow Connector 168"/>
            <p:cNvCxnSpPr/>
            <p:nvPr/>
          </p:nvCxnSpPr>
          <p:spPr>
            <a:xfrm flipV="1">
              <a:off x="3290748" y="1501539"/>
              <a:ext cx="523730" cy="3571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824" name="TextBox 10"/>
            <p:cNvSpPr txBox="1">
              <a:spLocks noChangeArrowheads="1"/>
            </p:cNvSpPr>
            <p:nvPr/>
          </p:nvSpPr>
          <p:spPr bwMode="auto">
            <a:xfrm>
              <a:off x="430864" y="2682658"/>
              <a:ext cx="2179034" cy="517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55" dirty="0"/>
                <a:t>N111103 SRC data</a:t>
              </a:r>
              <a:endParaRPr lang="en-US" sz="909" dirty="0"/>
            </a:p>
            <a:p>
              <a:pPr algn="ctr" eaLnBrk="1" hangingPunct="1"/>
              <a:r>
                <a:rPr lang="en-US" sz="1000" dirty="0"/>
                <a:t>DT cryo with Y</a:t>
              </a:r>
              <a:r>
                <a:rPr lang="en-US" sz="1000" baseline="-25000" dirty="0"/>
                <a:t>14</a:t>
              </a:r>
              <a:r>
                <a:rPr lang="en-US" sz="1000" dirty="0"/>
                <a:t>=5x10</a:t>
              </a:r>
              <a:r>
                <a:rPr lang="en-US" sz="1000" baseline="30000" dirty="0"/>
                <a:t>14</a:t>
              </a:r>
              <a:endParaRPr lang="en-US" sz="1000" dirty="0"/>
            </a:p>
          </p:txBody>
        </p:sp>
        <p:cxnSp>
          <p:nvCxnSpPr>
            <p:cNvPr id="171" name="Straight Arrow Connector 170"/>
            <p:cNvCxnSpPr/>
            <p:nvPr/>
          </p:nvCxnSpPr>
          <p:spPr>
            <a:xfrm rot="16200000" flipH="1">
              <a:off x="3298653" y="1873046"/>
              <a:ext cx="198440" cy="1698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826" name="TextBox 29"/>
            <p:cNvSpPr txBox="1">
              <a:spLocks noChangeArrowheads="1"/>
            </p:cNvSpPr>
            <p:nvPr/>
          </p:nvSpPr>
          <p:spPr bwMode="auto">
            <a:xfrm>
              <a:off x="249842" y="3244630"/>
              <a:ext cx="4594638" cy="28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91" dirty="0"/>
                <a:t>125            175             225              275            325            375</a:t>
              </a:r>
            </a:p>
          </p:txBody>
        </p:sp>
        <p:sp>
          <p:nvSpPr>
            <p:cNvPr id="33827" name="TextBox 30"/>
            <p:cNvSpPr txBox="1">
              <a:spLocks noChangeArrowheads="1"/>
            </p:cNvSpPr>
            <p:nvPr/>
          </p:nvSpPr>
          <p:spPr bwMode="auto">
            <a:xfrm>
              <a:off x="4001323" y="1557493"/>
              <a:ext cx="464668" cy="10707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18" dirty="0"/>
                <a:t>1000</a:t>
              </a:r>
            </a:p>
            <a:p>
              <a:pPr eaLnBrk="1" hangingPunct="1"/>
              <a:endParaRPr lang="en-US" sz="818" dirty="0"/>
            </a:p>
            <a:p>
              <a:pPr eaLnBrk="1" hangingPunct="1"/>
              <a:endParaRPr lang="en-US" sz="818" dirty="0"/>
            </a:p>
            <a:p>
              <a:pPr eaLnBrk="1" hangingPunct="1"/>
              <a:endParaRPr lang="en-US" sz="818" dirty="0"/>
            </a:p>
            <a:p>
              <a:pPr eaLnBrk="1" hangingPunct="1"/>
              <a:endParaRPr lang="en-US" sz="818" dirty="0"/>
            </a:p>
            <a:p>
              <a:pPr eaLnBrk="1" hangingPunct="1"/>
              <a:endParaRPr lang="en-US" sz="818" dirty="0"/>
            </a:p>
            <a:p>
              <a:pPr eaLnBrk="1" hangingPunct="1"/>
              <a:r>
                <a:rPr lang="en-US" sz="818" dirty="0"/>
                <a:t> 100</a:t>
              </a:r>
            </a:p>
          </p:txBody>
        </p:sp>
        <p:sp>
          <p:nvSpPr>
            <p:cNvPr id="33828" name="TextBox 51199"/>
            <p:cNvSpPr txBox="1">
              <a:spLocks noChangeArrowheads="1"/>
            </p:cNvSpPr>
            <p:nvPr/>
          </p:nvSpPr>
          <p:spPr bwMode="auto">
            <a:xfrm>
              <a:off x="3255630" y="2976457"/>
              <a:ext cx="1196357" cy="28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91" dirty="0"/>
                <a:t>Energy (keV)</a:t>
              </a: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3005077" y="1433276"/>
              <a:ext cx="768138" cy="76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73" dirty="0"/>
            </a:p>
          </p:txBody>
        </p:sp>
        <p:sp>
          <p:nvSpPr>
            <p:cNvPr id="33830" name="TextBox 51199"/>
            <p:cNvSpPr txBox="1">
              <a:spLocks noChangeArrowheads="1"/>
            </p:cNvSpPr>
            <p:nvPr/>
          </p:nvSpPr>
          <p:spPr bwMode="auto">
            <a:xfrm rot="16200000">
              <a:off x="3959252" y="1881903"/>
              <a:ext cx="794000" cy="286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91" dirty="0"/>
                <a:t>Counts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230894" y="1304686"/>
              <a:ext cx="4410442" cy="223999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73" dirty="0"/>
            </a:p>
          </p:txBody>
        </p:sp>
      </p:grpSp>
      <p:grpSp>
        <p:nvGrpSpPr>
          <p:cNvPr id="22" name="Group 96"/>
          <p:cNvGrpSpPr>
            <a:grpSpLocks/>
          </p:cNvGrpSpPr>
          <p:nvPr/>
        </p:nvGrpSpPr>
        <p:grpSpPr bwMode="auto">
          <a:xfrm>
            <a:off x="287194" y="1233921"/>
            <a:ext cx="2053647" cy="697056"/>
            <a:chOff x="327312" y="1288693"/>
            <a:chExt cx="2258721" cy="766475"/>
          </a:xfrm>
        </p:grpSpPr>
        <p:sp>
          <p:nvSpPr>
            <p:cNvPr id="33818" name="TextBox 6"/>
            <p:cNvSpPr txBox="1">
              <a:spLocks noChangeArrowheads="1"/>
            </p:cNvSpPr>
            <p:nvPr/>
          </p:nvSpPr>
          <p:spPr bwMode="auto">
            <a:xfrm>
              <a:off x="327312" y="1288693"/>
              <a:ext cx="2258721" cy="378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36" i="1" baseline="30000" dirty="0">
                  <a:solidFill>
                    <a:srgbClr val="FF0000"/>
                  </a:solidFill>
                </a:rPr>
                <a:t>197</a:t>
              </a:r>
              <a:r>
                <a:rPr lang="en-US" sz="1636" i="1" dirty="0">
                  <a:solidFill>
                    <a:srgbClr val="FF0000"/>
                  </a:solidFill>
                </a:rPr>
                <a:t>Au(n,2n)</a:t>
              </a:r>
              <a:r>
                <a:rPr lang="en-US" sz="1636" i="1" baseline="30000" dirty="0">
                  <a:solidFill>
                    <a:srgbClr val="FF0000"/>
                  </a:solidFill>
                </a:rPr>
                <a:t>196m</a:t>
              </a:r>
              <a:r>
                <a:rPr lang="en-US" sz="1636" i="1" dirty="0">
                  <a:solidFill>
                    <a:srgbClr val="FF0000"/>
                  </a:solidFill>
                </a:rPr>
                <a:t>Au</a:t>
              </a:r>
            </a:p>
          </p:txBody>
        </p:sp>
        <p:cxnSp>
          <p:nvCxnSpPr>
            <p:cNvPr id="180" name="Straight Arrow Connector 179"/>
            <p:cNvCxnSpPr>
              <a:stCxn id="33818" idx="2"/>
            </p:cNvCxnSpPr>
            <p:nvPr/>
          </p:nvCxnSpPr>
          <p:spPr>
            <a:xfrm flipH="1">
              <a:off x="692392" y="1667027"/>
              <a:ext cx="764281" cy="38814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>
              <a:stCxn id="33818" idx="2"/>
            </p:cNvCxnSpPr>
            <p:nvPr/>
          </p:nvCxnSpPr>
          <p:spPr>
            <a:xfrm flipH="1">
              <a:off x="1305087" y="1667027"/>
              <a:ext cx="151586" cy="3770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810" name="Slide Number Placeholder 10"/>
          <p:cNvSpPr>
            <a:spLocks noGrp="1"/>
          </p:cNvSpPr>
          <p:nvPr>
            <p:ph type="sldNum" sz="quarter" idx="11"/>
          </p:nvPr>
        </p:nvSpPr>
        <p:spPr bwMode="auto">
          <a:xfrm>
            <a:off x="8741353" y="6573694"/>
            <a:ext cx="207818" cy="19627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18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5416" indent="-259775" eaLnBrk="0" hangingPunct="0">
              <a:defRPr sz="1818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9101" indent="-207820" eaLnBrk="0" hangingPunct="0">
              <a:defRPr sz="1818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4742" indent="-207820" eaLnBrk="0" hangingPunct="0">
              <a:defRPr sz="1818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70382" indent="-207820" eaLnBrk="0" hangingPunct="0">
              <a:defRPr sz="1818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6023" indent="-207820" defTabSz="456050" eaLnBrk="0" fontAlgn="base" hangingPunct="0">
              <a:spcBef>
                <a:spcPct val="0"/>
              </a:spcBef>
              <a:spcAft>
                <a:spcPct val="0"/>
              </a:spcAft>
              <a:defRPr sz="1818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01663" indent="-207820" defTabSz="456050" eaLnBrk="0" fontAlgn="base" hangingPunct="0">
              <a:spcBef>
                <a:spcPct val="0"/>
              </a:spcBef>
              <a:spcAft>
                <a:spcPct val="0"/>
              </a:spcAft>
              <a:defRPr sz="1818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7304" indent="-207820" defTabSz="456050" eaLnBrk="0" fontAlgn="base" hangingPunct="0">
              <a:spcBef>
                <a:spcPct val="0"/>
              </a:spcBef>
              <a:spcAft>
                <a:spcPct val="0"/>
              </a:spcAft>
              <a:defRPr sz="1818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32944" indent="-207820" defTabSz="456050" eaLnBrk="0" fontAlgn="base" hangingPunct="0">
              <a:spcBef>
                <a:spcPct val="0"/>
              </a:spcBef>
              <a:spcAft>
                <a:spcPct val="0"/>
              </a:spcAft>
              <a:defRPr sz="1818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DF3882-7139-6846-84C6-632D76380C0C}" type="slidenum">
              <a:rPr lang="en-US" sz="1273">
                <a:solidFill>
                  <a:srgbClr val="000000"/>
                </a:solidFill>
                <a:cs typeface="Arial" charset="0"/>
              </a:rPr>
              <a:pPr eaLnBrk="1" hangingPunct="1"/>
              <a:t>27</a:t>
            </a:fld>
            <a:endParaRPr lang="en-US" sz="1273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811" name="Rectangle 141"/>
          <p:cNvSpPr txBox="1">
            <a:spLocks noChangeArrowheads="1"/>
          </p:cNvSpPr>
          <p:nvPr/>
        </p:nvSpPr>
        <p:spPr bwMode="auto">
          <a:xfrm>
            <a:off x="603251" y="277091"/>
            <a:ext cx="7277966" cy="70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182" dirty="0">
                <a:latin typeface="Times New Roman" charset="0"/>
                <a:cs typeface="Times New Roman" charset="0"/>
              </a:rPr>
              <a:t>The 9.7 hour 12</a:t>
            </a:r>
            <a:r>
              <a:rPr lang="en-US" sz="2182" baseline="30000" dirty="0">
                <a:latin typeface="Times New Roman" charset="0"/>
                <a:cs typeface="Times New Roman" charset="0"/>
              </a:rPr>
              <a:t>-</a:t>
            </a:r>
            <a:r>
              <a:rPr lang="en-US" sz="2182" dirty="0">
                <a:latin typeface="Times New Roman" charset="0"/>
                <a:cs typeface="Times New Roman" charset="0"/>
              </a:rPr>
              <a:t> isomer in </a:t>
            </a:r>
            <a:r>
              <a:rPr lang="en-US" sz="2182" baseline="30000" dirty="0">
                <a:latin typeface="Times New Roman" charset="0"/>
                <a:cs typeface="Times New Roman" charset="0"/>
              </a:rPr>
              <a:t>196</a:t>
            </a:r>
            <a:r>
              <a:rPr lang="en-US" sz="2182" dirty="0">
                <a:latin typeface="Times New Roman" charset="0"/>
                <a:cs typeface="Times New Roman" charset="0"/>
              </a:rPr>
              <a:t>Au might be showing us the first hints of highly-excited states interacting with a HEDP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319" y="1666875"/>
            <a:ext cx="4413250" cy="252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" name="Group 22"/>
          <p:cNvGrpSpPr>
            <a:grpSpLocks/>
          </p:cNvGrpSpPr>
          <p:nvPr/>
        </p:nvGrpSpPr>
        <p:grpSpPr bwMode="auto">
          <a:xfrm>
            <a:off x="7866785" y="2150341"/>
            <a:ext cx="1124238" cy="1397000"/>
            <a:chOff x="8276431" y="4792250"/>
            <a:chExt cx="1502569" cy="1608550"/>
          </a:xfrm>
        </p:grpSpPr>
        <p:cxnSp>
          <p:nvCxnSpPr>
            <p:cNvPr id="92" name="Straight Connector 91"/>
            <p:cNvCxnSpPr/>
            <p:nvPr/>
          </p:nvCxnSpPr>
          <p:spPr>
            <a:xfrm rot="5400000" flipH="1" flipV="1">
              <a:off x="7616825" y="5638800"/>
              <a:ext cx="1320800" cy="1588"/>
            </a:xfrm>
            <a:prstGeom prst="line">
              <a:avLst/>
            </a:prstGeom>
            <a:ln w="381000">
              <a:gradFill flip="none" rotWithShape="1">
                <a:gsLst>
                  <a:gs pos="23000">
                    <a:schemeClr val="accent4">
                      <a:lumMod val="40000"/>
                      <a:lumOff val="60000"/>
                    </a:schemeClr>
                  </a:gs>
                  <a:gs pos="52000">
                    <a:srgbClr val="FF0000"/>
                  </a:gs>
                  <a:gs pos="76000">
                    <a:schemeClr val="accent4">
                      <a:lumMod val="40000"/>
                      <a:lumOff val="60000"/>
                    </a:schemeClr>
                  </a:gs>
                </a:gsLst>
                <a:lin ang="162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ight Arrow 92"/>
            <p:cNvSpPr/>
            <p:nvPr/>
          </p:nvSpPr>
          <p:spPr>
            <a:xfrm>
              <a:off x="8278359" y="4792250"/>
              <a:ext cx="1500641" cy="160855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73" dirty="0"/>
                <a:t>Fraction feeding isomer</a:t>
              </a:r>
            </a:p>
          </p:txBody>
        </p:sp>
      </p:grpSp>
      <p:sp>
        <p:nvSpPr>
          <p:cNvPr id="94" name="Rectangle 93"/>
          <p:cNvSpPr/>
          <p:nvPr/>
        </p:nvSpPr>
        <p:spPr>
          <a:xfrm>
            <a:off x="5904058" y="2112818"/>
            <a:ext cx="284306" cy="13118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73" dirty="0"/>
          </a:p>
        </p:txBody>
      </p:sp>
      <p:cxnSp>
        <p:nvCxnSpPr>
          <p:cNvPr id="3" name="Curved Connector 2"/>
          <p:cNvCxnSpPr>
            <a:stCxn id="93" idx="1"/>
          </p:cNvCxnSpPr>
          <p:nvPr/>
        </p:nvCxnSpPr>
        <p:spPr>
          <a:xfrm rot="10800000">
            <a:off x="6197023" y="2731944"/>
            <a:ext cx="1671205" cy="116897"/>
          </a:xfrm>
          <a:prstGeom prst="curvedConnector3">
            <a:avLst>
              <a:gd name="adj1" fmla="val 50000"/>
            </a:avLst>
          </a:prstGeom>
          <a:ln w="57150" cmpd="sng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214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4" grpId="0" animBg="1"/>
      <p:bldP spid="116" grpId="0" animBg="1"/>
      <p:bldP spid="117" grpId="0" animBg="1"/>
      <p:bldP spid="143" grpId="0" animBg="1"/>
      <p:bldP spid="144" grpId="0" animBg="1"/>
      <p:bldP spid="9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139700"/>
            <a:ext cx="8302625" cy="1341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>
                <a:solidFill>
                  <a:schemeClr val="tx1"/>
                </a:solidFill>
                <a:latin typeface="Times New Roman" charset="0"/>
              </a:rPr>
              <a:t>Nuclear-Plasma Interactions (NPI) can excite nuclear states with energies comparable to those of the surrounding plasma</a:t>
            </a:r>
          </a:p>
        </p:txBody>
      </p:sp>
      <p:sp>
        <p:nvSpPr>
          <p:cNvPr id="5" name="Oval 455"/>
          <p:cNvSpPr>
            <a:spLocks noChangeArrowheads="1"/>
          </p:cNvSpPr>
          <p:nvPr/>
        </p:nvSpPr>
        <p:spPr bwMode="auto">
          <a:xfrm>
            <a:off x="7167282" y="5097183"/>
            <a:ext cx="1615199" cy="537135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00584" tIns="50292" rIns="100584" bIns="50292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Nucleus</a:t>
            </a:r>
          </a:p>
        </p:txBody>
      </p:sp>
      <p:sp>
        <p:nvSpPr>
          <p:cNvPr id="6" name="Oval 459"/>
          <p:cNvSpPr>
            <a:spLocks noChangeArrowheads="1"/>
          </p:cNvSpPr>
          <p:nvPr/>
        </p:nvSpPr>
        <p:spPr bwMode="auto">
          <a:xfrm>
            <a:off x="107576" y="5002306"/>
            <a:ext cx="1331259" cy="578224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00584" tIns="50292" rIns="100584" bIns="50292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HEDP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97960" y="1325562"/>
            <a:ext cx="7772400" cy="5067496"/>
            <a:chOff x="909638" y="1204913"/>
            <a:chExt cx="7065962" cy="4550979"/>
          </a:xfrm>
        </p:grpSpPr>
        <p:sp>
          <p:nvSpPr>
            <p:cNvPr id="9" name="Rectangle 468"/>
            <p:cNvSpPr>
              <a:spLocks noChangeArrowheads="1"/>
            </p:cNvSpPr>
            <p:nvPr/>
          </p:nvSpPr>
          <p:spPr bwMode="auto">
            <a:xfrm>
              <a:off x="3721100" y="5077241"/>
              <a:ext cx="1475085" cy="475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2800" dirty="0"/>
                <a:t>Photons</a:t>
              </a:r>
            </a:p>
          </p:txBody>
        </p:sp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909638" y="1204913"/>
              <a:ext cx="7065962" cy="4550979"/>
              <a:chOff x="909638" y="1204913"/>
              <a:chExt cx="7065962" cy="4550979"/>
            </a:xfrm>
          </p:grpSpPr>
          <p:sp>
            <p:nvSpPr>
              <p:cNvPr id="11" name="Text Box 45"/>
              <p:cNvSpPr txBox="1">
                <a:spLocks noChangeArrowheads="1"/>
              </p:cNvSpPr>
              <p:nvPr/>
            </p:nvSpPr>
            <p:spPr bwMode="auto">
              <a:xfrm>
                <a:off x="1084391" y="1204913"/>
                <a:ext cx="2346069" cy="75557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defTabSz="5016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1800" b="1" dirty="0"/>
                  <a:t>Photo-absorption</a:t>
                </a:r>
              </a:p>
              <a:p>
                <a:pPr algn="ctr" eaLnBrk="1" hangingPunct="1"/>
                <a:r>
                  <a:rPr lang="en-US" altLang="en-US" sz="1500" b="1" dirty="0"/>
                  <a:t>Time Reverse: </a:t>
                </a:r>
                <a:r>
                  <a:rPr lang="en-US" altLang="en-US" sz="1500" b="1" dirty="0">
                    <a:latin typeface="Symbol" charset="2"/>
                    <a:sym typeface="Symbol" charset="2"/>
                  </a:rPr>
                  <a:t></a:t>
                </a:r>
                <a:r>
                  <a:rPr lang="en-US" altLang="en-US" sz="1500" b="1" dirty="0"/>
                  <a:t>-ray decay</a:t>
                </a:r>
              </a:p>
              <a:p>
                <a:pPr algn="ctr" eaLnBrk="1" hangingPunct="1"/>
                <a:r>
                  <a:rPr lang="en-US" altLang="en-US" sz="1500" b="1" dirty="0"/>
                  <a:t>Well understood</a:t>
                </a:r>
              </a:p>
            </p:txBody>
          </p:sp>
          <p:grpSp>
            <p:nvGrpSpPr>
              <p:cNvPr id="12" name="Group 1"/>
              <p:cNvGrpSpPr>
                <a:grpSpLocks/>
              </p:cNvGrpSpPr>
              <p:nvPr/>
            </p:nvGrpSpPr>
            <p:grpSpPr bwMode="auto">
              <a:xfrm>
                <a:off x="909638" y="2290763"/>
                <a:ext cx="7065962" cy="3465129"/>
                <a:chOff x="909638" y="2290763"/>
                <a:chExt cx="7065962" cy="3465129"/>
              </a:xfrm>
            </p:grpSpPr>
            <p:sp>
              <p:nvSpPr>
                <p:cNvPr id="13" name="Freeform 180"/>
                <p:cNvSpPr>
                  <a:spLocks/>
                </p:cNvSpPr>
                <p:nvPr/>
              </p:nvSpPr>
              <p:spPr bwMode="auto">
                <a:xfrm rot="-2848675">
                  <a:off x="1731169" y="2138065"/>
                  <a:ext cx="338137" cy="643533"/>
                </a:xfrm>
                <a:custGeom>
                  <a:avLst/>
                  <a:gdLst>
                    <a:gd name="T0" fmla="*/ 2147483647 w 135"/>
                    <a:gd name="T1" fmla="*/ 0 h 440"/>
                    <a:gd name="T2" fmla="*/ 2147483647 w 135"/>
                    <a:gd name="T3" fmla="*/ 2147483647 h 440"/>
                    <a:gd name="T4" fmla="*/ 2147483647 w 135"/>
                    <a:gd name="T5" fmla="*/ 2147483647 h 440"/>
                    <a:gd name="T6" fmla="*/ 2147483647 w 135"/>
                    <a:gd name="T7" fmla="*/ 2147483647 h 440"/>
                    <a:gd name="T8" fmla="*/ 2147483647 w 135"/>
                    <a:gd name="T9" fmla="*/ 2147483647 h 440"/>
                    <a:gd name="T10" fmla="*/ 2147483647 w 135"/>
                    <a:gd name="T11" fmla="*/ 2147483647 h 440"/>
                    <a:gd name="T12" fmla="*/ 2147483647 w 135"/>
                    <a:gd name="T13" fmla="*/ 2147483647 h 440"/>
                    <a:gd name="T14" fmla="*/ 2147483647 w 135"/>
                    <a:gd name="T15" fmla="*/ 2147483647 h 440"/>
                    <a:gd name="T16" fmla="*/ 2147483647 w 135"/>
                    <a:gd name="T17" fmla="*/ 2147483647 h 44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5"/>
                    <a:gd name="T28" fmla="*/ 0 h 440"/>
                    <a:gd name="T29" fmla="*/ 135 w 135"/>
                    <a:gd name="T30" fmla="*/ 440 h 44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5" h="440">
                      <a:moveTo>
                        <a:pt x="108" y="0"/>
                      </a:moveTo>
                      <a:cubicBezTo>
                        <a:pt x="54" y="9"/>
                        <a:pt x="0" y="19"/>
                        <a:pt x="4" y="32"/>
                      </a:cubicBezTo>
                      <a:cubicBezTo>
                        <a:pt x="8" y="45"/>
                        <a:pt x="132" y="64"/>
                        <a:pt x="132" y="80"/>
                      </a:cubicBezTo>
                      <a:cubicBezTo>
                        <a:pt x="132" y="96"/>
                        <a:pt x="5" y="112"/>
                        <a:pt x="4" y="128"/>
                      </a:cubicBezTo>
                      <a:cubicBezTo>
                        <a:pt x="3" y="144"/>
                        <a:pt x="124" y="159"/>
                        <a:pt x="124" y="176"/>
                      </a:cubicBezTo>
                      <a:cubicBezTo>
                        <a:pt x="124" y="193"/>
                        <a:pt x="4" y="215"/>
                        <a:pt x="4" y="232"/>
                      </a:cubicBezTo>
                      <a:cubicBezTo>
                        <a:pt x="4" y="249"/>
                        <a:pt x="113" y="264"/>
                        <a:pt x="124" y="280"/>
                      </a:cubicBezTo>
                      <a:cubicBezTo>
                        <a:pt x="135" y="296"/>
                        <a:pt x="77" y="301"/>
                        <a:pt x="68" y="328"/>
                      </a:cubicBezTo>
                      <a:cubicBezTo>
                        <a:pt x="59" y="355"/>
                        <a:pt x="63" y="397"/>
                        <a:pt x="68" y="44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en-US" dirty="0"/>
                    <a:t>     </a:t>
                  </a:r>
                </a:p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14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1562100" y="2768600"/>
                  <a:ext cx="660400" cy="5207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Line 184"/>
                <p:cNvSpPr>
                  <a:spLocks noChangeShapeType="1"/>
                </p:cNvSpPr>
                <p:nvPr/>
              </p:nvSpPr>
              <p:spPr bwMode="auto">
                <a:xfrm>
                  <a:off x="2222500" y="2794000"/>
                  <a:ext cx="558800" cy="52228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Curved Down Arrow 461"/>
                <p:cNvSpPr>
                  <a:spLocks noChangeArrowheads="1"/>
                </p:cNvSpPr>
                <p:nvPr/>
              </p:nvSpPr>
              <p:spPr bwMode="auto">
                <a:xfrm>
                  <a:off x="992188" y="3985908"/>
                  <a:ext cx="6983412" cy="475734"/>
                </a:xfrm>
                <a:prstGeom prst="curvedDownArrow">
                  <a:avLst>
                    <a:gd name="adj1" fmla="val 18995"/>
                    <a:gd name="adj2" fmla="val 37934"/>
                    <a:gd name="adj3" fmla="val 25000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2800" dirty="0"/>
                    <a:t>Photons</a:t>
                  </a:r>
                </a:p>
              </p:txBody>
            </p:sp>
            <p:sp>
              <p:nvSpPr>
                <p:cNvPr id="17" name="Curved Down Arrow 467"/>
                <p:cNvSpPr>
                  <a:spLocks noChangeArrowheads="1"/>
                </p:cNvSpPr>
                <p:nvPr/>
              </p:nvSpPr>
              <p:spPr bwMode="auto">
                <a:xfrm flipH="1" flipV="1">
                  <a:off x="990600" y="5189260"/>
                  <a:ext cx="6983413" cy="566632"/>
                </a:xfrm>
                <a:prstGeom prst="curvedDownArrow">
                  <a:avLst>
                    <a:gd name="adj1" fmla="val 18995"/>
                    <a:gd name="adj2" fmla="val 37934"/>
                    <a:gd name="adj3" fmla="val 25000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en-US" sz="3500" dirty="0"/>
                    <a:t>     </a:t>
                  </a:r>
                </a:p>
              </p:txBody>
            </p:sp>
            <p:sp>
              <p:nvSpPr>
                <p:cNvPr id="18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909638" y="3292475"/>
                  <a:ext cx="393139" cy="3637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b="1" i="1" dirty="0"/>
                    <a:t>N</a:t>
                  </a:r>
                </a:p>
              </p:txBody>
            </p:sp>
            <p:sp>
              <p:nvSpPr>
                <p:cNvPr id="19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3224213" y="3397250"/>
                  <a:ext cx="483877" cy="3637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r>
                    <a:rPr lang="en-US" altLang="en-US" b="1" i="1" dirty="0"/>
                    <a:t>N*</a:t>
                  </a:r>
                </a:p>
              </p:txBody>
            </p:sp>
            <p:sp>
              <p:nvSpPr>
                <p:cNvPr id="20" name="Oval 228"/>
                <p:cNvSpPr>
                  <a:spLocks noChangeArrowheads="1"/>
                </p:cNvSpPr>
                <p:nvPr/>
              </p:nvSpPr>
              <p:spPr bwMode="auto">
                <a:xfrm>
                  <a:off x="1293813" y="3368675"/>
                  <a:ext cx="190500" cy="19050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21" name="Oval 229"/>
                <p:cNvSpPr>
                  <a:spLocks noChangeArrowheads="1"/>
                </p:cNvSpPr>
                <p:nvPr/>
              </p:nvSpPr>
              <p:spPr bwMode="auto">
                <a:xfrm>
                  <a:off x="1446213" y="3521075"/>
                  <a:ext cx="190500" cy="19050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22" name="Oval 230"/>
                <p:cNvSpPr>
                  <a:spLocks noChangeArrowheads="1"/>
                </p:cNvSpPr>
                <p:nvPr/>
              </p:nvSpPr>
              <p:spPr bwMode="auto">
                <a:xfrm>
                  <a:off x="1446213" y="3355975"/>
                  <a:ext cx="190500" cy="19050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23" name="Oval 231"/>
                <p:cNvSpPr>
                  <a:spLocks noChangeArrowheads="1"/>
                </p:cNvSpPr>
                <p:nvPr/>
              </p:nvSpPr>
              <p:spPr bwMode="auto">
                <a:xfrm>
                  <a:off x="1471613" y="3432175"/>
                  <a:ext cx="190500" cy="1905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24" name="Oval 232"/>
                <p:cNvSpPr>
                  <a:spLocks noChangeArrowheads="1"/>
                </p:cNvSpPr>
                <p:nvPr/>
              </p:nvSpPr>
              <p:spPr bwMode="auto">
                <a:xfrm>
                  <a:off x="1331913" y="3482975"/>
                  <a:ext cx="190500" cy="1905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25" name="Oval 233"/>
                <p:cNvSpPr>
                  <a:spLocks noChangeArrowheads="1"/>
                </p:cNvSpPr>
                <p:nvPr/>
              </p:nvSpPr>
              <p:spPr bwMode="auto">
                <a:xfrm>
                  <a:off x="1370013" y="3292475"/>
                  <a:ext cx="190500" cy="1905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26" name="Oval 234"/>
                <p:cNvSpPr>
                  <a:spLocks noChangeArrowheads="1"/>
                </p:cNvSpPr>
                <p:nvPr/>
              </p:nvSpPr>
              <p:spPr bwMode="auto">
                <a:xfrm>
                  <a:off x="1243013" y="3482975"/>
                  <a:ext cx="190500" cy="19050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27" name="Oval 235"/>
                <p:cNvSpPr>
                  <a:spLocks noChangeArrowheads="1"/>
                </p:cNvSpPr>
                <p:nvPr/>
              </p:nvSpPr>
              <p:spPr bwMode="auto">
                <a:xfrm>
                  <a:off x="1484313" y="3394075"/>
                  <a:ext cx="190500" cy="19050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28" name="Oval 236"/>
                <p:cNvSpPr>
                  <a:spLocks noChangeArrowheads="1"/>
                </p:cNvSpPr>
                <p:nvPr/>
              </p:nvSpPr>
              <p:spPr bwMode="auto">
                <a:xfrm>
                  <a:off x="1306513" y="3584575"/>
                  <a:ext cx="190500" cy="1905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29" name="Oval 237"/>
                <p:cNvSpPr>
                  <a:spLocks noChangeArrowheads="1"/>
                </p:cNvSpPr>
                <p:nvPr/>
              </p:nvSpPr>
              <p:spPr bwMode="auto">
                <a:xfrm>
                  <a:off x="1522413" y="3508375"/>
                  <a:ext cx="190500" cy="19050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30" name="Oval 238"/>
                <p:cNvSpPr>
                  <a:spLocks noChangeArrowheads="1"/>
                </p:cNvSpPr>
                <p:nvPr/>
              </p:nvSpPr>
              <p:spPr bwMode="auto">
                <a:xfrm>
                  <a:off x="1433513" y="3622675"/>
                  <a:ext cx="190500" cy="190500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31" name="Oval 239"/>
                <p:cNvSpPr>
                  <a:spLocks noChangeArrowheads="1"/>
                </p:cNvSpPr>
                <p:nvPr/>
              </p:nvSpPr>
              <p:spPr bwMode="auto">
                <a:xfrm>
                  <a:off x="2709863" y="3371850"/>
                  <a:ext cx="304800" cy="254000"/>
                </a:xfrm>
                <a:prstGeom prst="ellipse">
                  <a:avLst/>
                </a:prstGeom>
                <a:solidFill>
                  <a:srgbClr val="0000FF">
                    <a:alpha val="45097"/>
                  </a:srgbClr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32" name="Oval 240"/>
                <p:cNvSpPr>
                  <a:spLocks noChangeArrowheads="1"/>
                </p:cNvSpPr>
                <p:nvPr/>
              </p:nvSpPr>
              <p:spPr bwMode="auto">
                <a:xfrm>
                  <a:off x="2862263" y="3524250"/>
                  <a:ext cx="304800" cy="254000"/>
                </a:xfrm>
                <a:prstGeom prst="ellipse">
                  <a:avLst/>
                </a:prstGeom>
                <a:solidFill>
                  <a:srgbClr val="0000FF">
                    <a:alpha val="45097"/>
                  </a:srgbClr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33" name="Oval 241"/>
                <p:cNvSpPr>
                  <a:spLocks noChangeArrowheads="1"/>
                </p:cNvSpPr>
                <p:nvPr/>
              </p:nvSpPr>
              <p:spPr bwMode="auto">
                <a:xfrm>
                  <a:off x="2862263" y="3359150"/>
                  <a:ext cx="304800" cy="254000"/>
                </a:xfrm>
                <a:prstGeom prst="ellipse">
                  <a:avLst/>
                </a:prstGeom>
                <a:solidFill>
                  <a:srgbClr val="0000FF">
                    <a:alpha val="45097"/>
                  </a:srgbClr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34" name="Oval 242"/>
                <p:cNvSpPr>
                  <a:spLocks noChangeArrowheads="1"/>
                </p:cNvSpPr>
                <p:nvPr/>
              </p:nvSpPr>
              <p:spPr bwMode="auto">
                <a:xfrm>
                  <a:off x="2887663" y="3435350"/>
                  <a:ext cx="304800" cy="254000"/>
                </a:xfrm>
                <a:prstGeom prst="ellipse">
                  <a:avLst/>
                </a:prstGeom>
                <a:solidFill>
                  <a:srgbClr val="FF0000">
                    <a:alpha val="45097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35" name="Oval 243"/>
                <p:cNvSpPr>
                  <a:spLocks noChangeArrowheads="1"/>
                </p:cNvSpPr>
                <p:nvPr/>
              </p:nvSpPr>
              <p:spPr bwMode="auto">
                <a:xfrm>
                  <a:off x="2747963" y="3486150"/>
                  <a:ext cx="304800" cy="254000"/>
                </a:xfrm>
                <a:prstGeom prst="ellipse">
                  <a:avLst/>
                </a:prstGeom>
                <a:solidFill>
                  <a:srgbClr val="FF0000">
                    <a:alpha val="45097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36" name="Oval 244"/>
                <p:cNvSpPr>
                  <a:spLocks noChangeArrowheads="1"/>
                </p:cNvSpPr>
                <p:nvPr/>
              </p:nvSpPr>
              <p:spPr bwMode="auto">
                <a:xfrm>
                  <a:off x="2786063" y="3295650"/>
                  <a:ext cx="304800" cy="254000"/>
                </a:xfrm>
                <a:prstGeom prst="ellipse">
                  <a:avLst/>
                </a:prstGeom>
                <a:solidFill>
                  <a:srgbClr val="FF0000">
                    <a:alpha val="45097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37" name="Oval 245"/>
                <p:cNvSpPr>
                  <a:spLocks noChangeArrowheads="1"/>
                </p:cNvSpPr>
                <p:nvPr/>
              </p:nvSpPr>
              <p:spPr bwMode="auto">
                <a:xfrm>
                  <a:off x="2659063" y="3486150"/>
                  <a:ext cx="304800" cy="254000"/>
                </a:xfrm>
                <a:prstGeom prst="ellipse">
                  <a:avLst/>
                </a:prstGeom>
                <a:solidFill>
                  <a:srgbClr val="0000FF">
                    <a:alpha val="45097"/>
                  </a:srgbClr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38" name="Oval 246"/>
                <p:cNvSpPr>
                  <a:spLocks noChangeArrowheads="1"/>
                </p:cNvSpPr>
                <p:nvPr/>
              </p:nvSpPr>
              <p:spPr bwMode="auto">
                <a:xfrm>
                  <a:off x="2900363" y="3397250"/>
                  <a:ext cx="304800" cy="254000"/>
                </a:xfrm>
                <a:prstGeom prst="ellipse">
                  <a:avLst/>
                </a:prstGeom>
                <a:solidFill>
                  <a:srgbClr val="0000FF">
                    <a:alpha val="45097"/>
                  </a:srgbClr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39" name="Oval 247"/>
                <p:cNvSpPr>
                  <a:spLocks noChangeArrowheads="1"/>
                </p:cNvSpPr>
                <p:nvPr/>
              </p:nvSpPr>
              <p:spPr bwMode="auto">
                <a:xfrm>
                  <a:off x="2722563" y="3587750"/>
                  <a:ext cx="304800" cy="254000"/>
                </a:xfrm>
                <a:prstGeom prst="ellipse">
                  <a:avLst/>
                </a:prstGeom>
                <a:solidFill>
                  <a:srgbClr val="FF0000">
                    <a:alpha val="45097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40" name="Oval 248"/>
                <p:cNvSpPr>
                  <a:spLocks noChangeArrowheads="1"/>
                </p:cNvSpPr>
                <p:nvPr/>
              </p:nvSpPr>
              <p:spPr bwMode="auto">
                <a:xfrm>
                  <a:off x="2938463" y="3511550"/>
                  <a:ext cx="304800" cy="254000"/>
                </a:xfrm>
                <a:prstGeom prst="ellipse">
                  <a:avLst/>
                </a:prstGeom>
                <a:solidFill>
                  <a:srgbClr val="FF0000">
                    <a:alpha val="45097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  <p:sp>
              <p:nvSpPr>
                <p:cNvPr id="41" name="Oval 249"/>
                <p:cNvSpPr>
                  <a:spLocks noChangeArrowheads="1"/>
                </p:cNvSpPr>
                <p:nvPr/>
              </p:nvSpPr>
              <p:spPr bwMode="auto">
                <a:xfrm>
                  <a:off x="2849563" y="3625850"/>
                  <a:ext cx="304800" cy="254000"/>
                </a:xfrm>
                <a:prstGeom prst="ellipse">
                  <a:avLst/>
                </a:prstGeom>
                <a:solidFill>
                  <a:srgbClr val="0000FF">
                    <a:alpha val="45097"/>
                  </a:srgbClr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defTabSz="5016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dirty="0"/>
                </a:p>
              </p:txBody>
            </p:sp>
          </p:grpSp>
        </p:grpSp>
      </p:grpSp>
      <p:grpSp>
        <p:nvGrpSpPr>
          <p:cNvPr id="42" name="Group 2"/>
          <p:cNvGrpSpPr>
            <a:grpSpLocks/>
          </p:cNvGrpSpPr>
          <p:nvPr/>
        </p:nvGrpSpPr>
        <p:grpSpPr bwMode="auto">
          <a:xfrm>
            <a:off x="1725128" y="1284288"/>
            <a:ext cx="6989172" cy="4558646"/>
            <a:chOff x="2135977" y="1166813"/>
            <a:chExt cx="6353129" cy="4145046"/>
          </a:xfrm>
        </p:grpSpPr>
        <p:sp>
          <p:nvSpPr>
            <p:cNvPr id="43" name="Line 242"/>
            <p:cNvSpPr>
              <a:spLocks noChangeShapeType="1"/>
            </p:cNvSpPr>
            <p:nvPr/>
          </p:nvSpPr>
          <p:spPr bwMode="auto">
            <a:xfrm>
              <a:off x="6083300" y="2120900"/>
              <a:ext cx="546100" cy="330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44" name="Line 243"/>
            <p:cNvSpPr>
              <a:spLocks noChangeShapeType="1"/>
            </p:cNvSpPr>
            <p:nvPr/>
          </p:nvSpPr>
          <p:spPr bwMode="auto">
            <a:xfrm flipV="1">
              <a:off x="6642100" y="2146300"/>
              <a:ext cx="546100" cy="330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45" name="Freeform 244"/>
            <p:cNvSpPr>
              <a:spLocks/>
            </p:cNvSpPr>
            <p:nvPr/>
          </p:nvSpPr>
          <p:spPr bwMode="auto">
            <a:xfrm>
              <a:off x="6457951" y="2519859"/>
              <a:ext cx="349250" cy="643533"/>
            </a:xfrm>
            <a:custGeom>
              <a:avLst/>
              <a:gdLst>
                <a:gd name="T0" fmla="*/ 2147483647 w 135"/>
                <a:gd name="T1" fmla="*/ 0 h 440"/>
                <a:gd name="T2" fmla="*/ 2147483647 w 135"/>
                <a:gd name="T3" fmla="*/ 2147483647 h 440"/>
                <a:gd name="T4" fmla="*/ 2147483647 w 135"/>
                <a:gd name="T5" fmla="*/ 2147483647 h 440"/>
                <a:gd name="T6" fmla="*/ 2147483647 w 135"/>
                <a:gd name="T7" fmla="*/ 2147483647 h 440"/>
                <a:gd name="T8" fmla="*/ 2147483647 w 135"/>
                <a:gd name="T9" fmla="*/ 2147483647 h 440"/>
                <a:gd name="T10" fmla="*/ 2147483647 w 135"/>
                <a:gd name="T11" fmla="*/ 2147483647 h 440"/>
                <a:gd name="T12" fmla="*/ 2147483647 w 135"/>
                <a:gd name="T13" fmla="*/ 2147483647 h 440"/>
                <a:gd name="T14" fmla="*/ 2147483647 w 135"/>
                <a:gd name="T15" fmla="*/ 2147483647 h 440"/>
                <a:gd name="T16" fmla="*/ 2147483647 w 135"/>
                <a:gd name="T17" fmla="*/ 2147483647 h 4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440"/>
                <a:gd name="T29" fmla="*/ 135 w 135"/>
                <a:gd name="T30" fmla="*/ 440 h 4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440">
                  <a:moveTo>
                    <a:pt x="108" y="0"/>
                  </a:moveTo>
                  <a:cubicBezTo>
                    <a:pt x="54" y="9"/>
                    <a:pt x="0" y="19"/>
                    <a:pt x="4" y="32"/>
                  </a:cubicBezTo>
                  <a:cubicBezTo>
                    <a:pt x="8" y="45"/>
                    <a:pt x="132" y="64"/>
                    <a:pt x="132" y="80"/>
                  </a:cubicBezTo>
                  <a:cubicBezTo>
                    <a:pt x="132" y="96"/>
                    <a:pt x="5" y="112"/>
                    <a:pt x="4" y="128"/>
                  </a:cubicBezTo>
                  <a:cubicBezTo>
                    <a:pt x="3" y="144"/>
                    <a:pt x="124" y="159"/>
                    <a:pt x="124" y="176"/>
                  </a:cubicBezTo>
                  <a:cubicBezTo>
                    <a:pt x="124" y="193"/>
                    <a:pt x="4" y="215"/>
                    <a:pt x="4" y="232"/>
                  </a:cubicBezTo>
                  <a:cubicBezTo>
                    <a:pt x="4" y="249"/>
                    <a:pt x="113" y="264"/>
                    <a:pt x="124" y="280"/>
                  </a:cubicBezTo>
                  <a:cubicBezTo>
                    <a:pt x="135" y="296"/>
                    <a:pt x="77" y="301"/>
                    <a:pt x="68" y="328"/>
                  </a:cubicBezTo>
                  <a:cubicBezTo>
                    <a:pt x="59" y="355"/>
                    <a:pt x="63" y="397"/>
                    <a:pt x="68" y="44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  <a:p>
              <a:pPr eaLnBrk="1" hangingPunct="1"/>
              <a:endParaRPr lang="en-US" altLang="en-US" dirty="0"/>
            </a:p>
          </p:txBody>
        </p:sp>
        <p:sp>
          <p:nvSpPr>
            <p:cNvPr id="46" name="Text Box 245"/>
            <p:cNvSpPr txBox="1">
              <a:spLocks noChangeArrowheads="1"/>
            </p:cNvSpPr>
            <p:nvPr/>
          </p:nvSpPr>
          <p:spPr bwMode="auto">
            <a:xfrm>
              <a:off x="4837546" y="1803834"/>
              <a:ext cx="1134918" cy="363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b="1" i="1" dirty="0"/>
                <a:t>e</a:t>
              </a:r>
              <a:r>
                <a:rPr lang="en-US" altLang="en-US" b="1" i="1" baseline="-25000" dirty="0"/>
                <a:t>free</a:t>
              </a:r>
              <a:r>
                <a:rPr lang="en-US" altLang="en-US" b="1" i="1" baseline="-25000" dirty="0"/>
                <a:t>/bound</a:t>
              </a:r>
              <a:endParaRPr lang="en-US" altLang="en-US" b="1" i="1" dirty="0"/>
            </a:p>
          </p:txBody>
        </p:sp>
        <p:sp>
          <p:nvSpPr>
            <p:cNvPr id="47" name="Text Box 246"/>
            <p:cNvSpPr txBox="1">
              <a:spLocks noChangeArrowheads="1"/>
            </p:cNvSpPr>
            <p:nvPr/>
          </p:nvSpPr>
          <p:spPr bwMode="auto">
            <a:xfrm>
              <a:off x="7375526" y="1819852"/>
              <a:ext cx="1100420" cy="363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b="1" i="1" dirty="0"/>
                <a:t>e</a:t>
              </a:r>
              <a:r>
                <a:rPr lang="en-US" altLang="en-US" b="1" i="1" baseline="-25000" dirty="0"/>
                <a:t>free</a:t>
              </a:r>
              <a:r>
                <a:rPr lang="en-US" altLang="en-US" b="1" i="1" baseline="-25000" dirty="0"/>
                <a:t>/bound</a:t>
              </a:r>
              <a:endParaRPr lang="en-US" altLang="en-US" b="1" i="1" dirty="0"/>
            </a:p>
          </p:txBody>
        </p:sp>
        <p:sp>
          <p:nvSpPr>
            <p:cNvPr id="48" name="Oval 254"/>
            <p:cNvSpPr>
              <a:spLocks noChangeArrowheads="1"/>
            </p:cNvSpPr>
            <p:nvPr/>
          </p:nvSpPr>
          <p:spPr bwMode="auto">
            <a:xfrm>
              <a:off x="7196138" y="2052218"/>
              <a:ext cx="193675" cy="17705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300" dirty="0"/>
            </a:p>
          </p:txBody>
        </p:sp>
        <p:sp>
          <p:nvSpPr>
            <p:cNvPr id="49" name="Oval 255"/>
            <p:cNvSpPr>
              <a:spLocks noChangeArrowheads="1"/>
            </p:cNvSpPr>
            <p:nvPr/>
          </p:nvSpPr>
          <p:spPr bwMode="auto">
            <a:xfrm>
              <a:off x="5895975" y="2039518"/>
              <a:ext cx="193675" cy="17705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sz="300" dirty="0"/>
            </a:p>
          </p:txBody>
        </p:sp>
        <p:sp>
          <p:nvSpPr>
            <p:cNvPr id="50" name="Text Box 505"/>
            <p:cNvSpPr txBox="1">
              <a:spLocks noChangeArrowheads="1"/>
            </p:cNvSpPr>
            <p:nvPr/>
          </p:nvSpPr>
          <p:spPr bwMode="auto">
            <a:xfrm>
              <a:off x="4531571" y="1166813"/>
              <a:ext cx="3957535" cy="7554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 b="1" dirty="0"/>
                <a:t>Atomic-nuclear (electron) interactions</a:t>
              </a:r>
            </a:p>
            <a:p>
              <a:pPr algn="ctr" eaLnBrk="1" hangingPunct="1"/>
              <a:r>
                <a:rPr lang="en-US" altLang="en-US" sz="1500" b="1" dirty="0"/>
                <a:t>NEEC, NEET, IES</a:t>
              </a:r>
            </a:p>
            <a:p>
              <a:pPr algn="ctr" eaLnBrk="1" hangingPunct="1"/>
              <a:r>
                <a:rPr lang="en-US" altLang="en-US" sz="1500" b="1" dirty="0"/>
                <a:t>Time Reverse: IC-decay</a:t>
              </a:r>
            </a:p>
          </p:txBody>
        </p:sp>
        <p:sp>
          <p:nvSpPr>
            <p:cNvPr id="51" name="Line 555"/>
            <p:cNvSpPr>
              <a:spLocks noChangeShapeType="1"/>
            </p:cNvSpPr>
            <p:nvPr/>
          </p:nvSpPr>
          <p:spPr bwMode="auto">
            <a:xfrm flipV="1">
              <a:off x="6045200" y="3213100"/>
              <a:ext cx="571500" cy="2651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52" name="Line 556"/>
            <p:cNvSpPr>
              <a:spLocks noChangeShapeType="1"/>
            </p:cNvSpPr>
            <p:nvPr/>
          </p:nvSpPr>
          <p:spPr bwMode="auto">
            <a:xfrm>
              <a:off x="6667500" y="3243263"/>
              <a:ext cx="571500" cy="203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53" name="Oval 456"/>
            <p:cNvSpPr>
              <a:spLocks noChangeArrowheads="1"/>
            </p:cNvSpPr>
            <p:nvPr/>
          </p:nvSpPr>
          <p:spPr bwMode="auto">
            <a:xfrm>
              <a:off x="3925084" y="4584700"/>
              <a:ext cx="1153164" cy="48856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00"/>
                  </a:solidFill>
                </a:rPr>
                <a:t>Atom</a:t>
              </a:r>
            </a:p>
          </p:txBody>
        </p:sp>
        <p:sp>
          <p:nvSpPr>
            <p:cNvPr id="54" name="Left-Right Arrow 465"/>
            <p:cNvSpPr>
              <a:spLocks noChangeArrowheads="1"/>
            </p:cNvSpPr>
            <p:nvPr/>
          </p:nvSpPr>
          <p:spPr bwMode="auto">
            <a:xfrm>
              <a:off x="2135977" y="4494989"/>
              <a:ext cx="1555205" cy="778282"/>
            </a:xfrm>
            <a:prstGeom prst="leftRightArrow">
              <a:avLst>
                <a:gd name="adj1" fmla="val 50000"/>
                <a:gd name="adj2" fmla="val 534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2200" dirty="0">
                  <a:latin typeface="Times New Roman" charset="0"/>
                  <a:ea typeface="Times New Roman" charset="0"/>
                  <a:cs typeface="Times New Roman" charset="0"/>
                </a:rPr>
                <a:t>electrons</a:t>
              </a:r>
            </a:p>
          </p:txBody>
        </p:sp>
        <p:sp>
          <p:nvSpPr>
            <p:cNvPr id="55" name="Left-Right Arrow 466"/>
            <p:cNvSpPr>
              <a:spLocks noChangeArrowheads="1"/>
            </p:cNvSpPr>
            <p:nvPr/>
          </p:nvSpPr>
          <p:spPr bwMode="auto">
            <a:xfrm>
              <a:off x="5353916" y="4533732"/>
              <a:ext cx="1488160" cy="778127"/>
            </a:xfrm>
            <a:prstGeom prst="leftRightArrow">
              <a:avLst>
                <a:gd name="adj1" fmla="val 50000"/>
                <a:gd name="adj2" fmla="val 5343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2200" dirty="0">
                  <a:latin typeface="Times New Roman" charset="0"/>
                  <a:ea typeface="Times New Roman" charset="0"/>
                  <a:cs typeface="Times New Roman" charset="0"/>
                </a:rPr>
                <a:t>photons</a:t>
              </a:r>
            </a:p>
          </p:txBody>
        </p:sp>
        <p:sp>
          <p:nvSpPr>
            <p:cNvPr id="56" name="Text Box 62"/>
            <p:cNvSpPr txBox="1">
              <a:spLocks noChangeArrowheads="1"/>
            </p:cNvSpPr>
            <p:nvPr/>
          </p:nvSpPr>
          <p:spPr bwMode="auto">
            <a:xfrm>
              <a:off x="5300663" y="3425825"/>
              <a:ext cx="393139" cy="363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b="1" i="1" dirty="0"/>
                <a:t>N</a:t>
              </a:r>
            </a:p>
          </p:txBody>
        </p:sp>
        <p:sp>
          <p:nvSpPr>
            <p:cNvPr id="57" name="Text Box 63"/>
            <p:cNvSpPr txBox="1">
              <a:spLocks noChangeArrowheads="1"/>
            </p:cNvSpPr>
            <p:nvPr/>
          </p:nvSpPr>
          <p:spPr bwMode="auto">
            <a:xfrm>
              <a:off x="7704138" y="3541713"/>
              <a:ext cx="483877" cy="363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b="1" i="1" dirty="0"/>
                <a:t>N*</a:t>
              </a:r>
            </a:p>
          </p:txBody>
        </p:sp>
        <p:sp>
          <p:nvSpPr>
            <p:cNvPr id="58" name="Oval 252"/>
            <p:cNvSpPr>
              <a:spLocks noChangeArrowheads="1"/>
            </p:cNvSpPr>
            <p:nvPr/>
          </p:nvSpPr>
          <p:spPr bwMode="auto">
            <a:xfrm>
              <a:off x="5684838" y="3502025"/>
              <a:ext cx="190500" cy="1905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59" name="Oval 253"/>
            <p:cNvSpPr>
              <a:spLocks noChangeArrowheads="1"/>
            </p:cNvSpPr>
            <p:nvPr/>
          </p:nvSpPr>
          <p:spPr bwMode="auto">
            <a:xfrm>
              <a:off x="5837238" y="3654425"/>
              <a:ext cx="190500" cy="1905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60" name="Oval 254"/>
            <p:cNvSpPr>
              <a:spLocks noChangeArrowheads="1"/>
            </p:cNvSpPr>
            <p:nvPr/>
          </p:nvSpPr>
          <p:spPr bwMode="auto">
            <a:xfrm>
              <a:off x="5837238" y="3489325"/>
              <a:ext cx="190500" cy="1905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61" name="Oval 255"/>
            <p:cNvSpPr>
              <a:spLocks noChangeArrowheads="1"/>
            </p:cNvSpPr>
            <p:nvPr/>
          </p:nvSpPr>
          <p:spPr bwMode="auto">
            <a:xfrm>
              <a:off x="5862638" y="3565525"/>
              <a:ext cx="190500" cy="1905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62" name="Oval 256"/>
            <p:cNvSpPr>
              <a:spLocks noChangeArrowheads="1"/>
            </p:cNvSpPr>
            <p:nvPr/>
          </p:nvSpPr>
          <p:spPr bwMode="auto">
            <a:xfrm>
              <a:off x="5722938" y="3616325"/>
              <a:ext cx="190500" cy="1905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63" name="Oval 257"/>
            <p:cNvSpPr>
              <a:spLocks noChangeArrowheads="1"/>
            </p:cNvSpPr>
            <p:nvPr/>
          </p:nvSpPr>
          <p:spPr bwMode="auto">
            <a:xfrm>
              <a:off x="5761038" y="3425825"/>
              <a:ext cx="190500" cy="1905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64" name="Oval 258"/>
            <p:cNvSpPr>
              <a:spLocks noChangeArrowheads="1"/>
            </p:cNvSpPr>
            <p:nvPr/>
          </p:nvSpPr>
          <p:spPr bwMode="auto">
            <a:xfrm>
              <a:off x="5634038" y="3616325"/>
              <a:ext cx="190500" cy="1905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65" name="Oval 259"/>
            <p:cNvSpPr>
              <a:spLocks noChangeArrowheads="1"/>
            </p:cNvSpPr>
            <p:nvPr/>
          </p:nvSpPr>
          <p:spPr bwMode="auto">
            <a:xfrm>
              <a:off x="5875338" y="3527425"/>
              <a:ext cx="190500" cy="1905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66" name="Oval 260"/>
            <p:cNvSpPr>
              <a:spLocks noChangeArrowheads="1"/>
            </p:cNvSpPr>
            <p:nvPr/>
          </p:nvSpPr>
          <p:spPr bwMode="auto">
            <a:xfrm>
              <a:off x="5697538" y="3717925"/>
              <a:ext cx="190500" cy="1905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67" name="Oval 261"/>
            <p:cNvSpPr>
              <a:spLocks noChangeArrowheads="1"/>
            </p:cNvSpPr>
            <p:nvPr/>
          </p:nvSpPr>
          <p:spPr bwMode="auto">
            <a:xfrm>
              <a:off x="5913438" y="3641725"/>
              <a:ext cx="190500" cy="1905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68" name="Oval 262"/>
            <p:cNvSpPr>
              <a:spLocks noChangeArrowheads="1"/>
            </p:cNvSpPr>
            <p:nvPr/>
          </p:nvSpPr>
          <p:spPr bwMode="auto">
            <a:xfrm>
              <a:off x="5824538" y="3756025"/>
              <a:ext cx="190500" cy="1905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69" name="Oval 263"/>
            <p:cNvSpPr>
              <a:spLocks noChangeArrowheads="1"/>
            </p:cNvSpPr>
            <p:nvPr/>
          </p:nvSpPr>
          <p:spPr bwMode="auto">
            <a:xfrm>
              <a:off x="7189788" y="3516313"/>
              <a:ext cx="304800" cy="254000"/>
            </a:xfrm>
            <a:prstGeom prst="ellipse">
              <a:avLst/>
            </a:prstGeom>
            <a:solidFill>
              <a:srgbClr val="0000FF">
                <a:alpha val="45097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70" name="Oval 264"/>
            <p:cNvSpPr>
              <a:spLocks noChangeArrowheads="1"/>
            </p:cNvSpPr>
            <p:nvPr/>
          </p:nvSpPr>
          <p:spPr bwMode="auto">
            <a:xfrm>
              <a:off x="7342188" y="3668713"/>
              <a:ext cx="304800" cy="254000"/>
            </a:xfrm>
            <a:prstGeom prst="ellipse">
              <a:avLst/>
            </a:prstGeom>
            <a:solidFill>
              <a:srgbClr val="0000FF">
                <a:alpha val="45097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71" name="Oval 265"/>
            <p:cNvSpPr>
              <a:spLocks noChangeArrowheads="1"/>
            </p:cNvSpPr>
            <p:nvPr/>
          </p:nvSpPr>
          <p:spPr bwMode="auto">
            <a:xfrm>
              <a:off x="7342188" y="3503613"/>
              <a:ext cx="304800" cy="254000"/>
            </a:xfrm>
            <a:prstGeom prst="ellipse">
              <a:avLst/>
            </a:prstGeom>
            <a:solidFill>
              <a:srgbClr val="0000FF">
                <a:alpha val="45097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72" name="Oval 266"/>
            <p:cNvSpPr>
              <a:spLocks noChangeArrowheads="1"/>
            </p:cNvSpPr>
            <p:nvPr/>
          </p:nvSpPr>
          <p:spPr bwMode="auto">
            <a:xfrm>
              <a:off x="7367588" y="3579813"/>
              <a:ext cx="304800" cy="254000"/>
            </a:xfrm>
            <a:prstGeom prst="ellipse">
              <a:avLst/>
            </a:prstGeom>
            <a:solidFill>
              <a:srgbClr val="FF0000">
                <a:alpha val="45097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73" name="Oval 267"/>
            <p:cNvSpPr>
              <a:spLocks noChangeArrowheads="1"/>
            </p:cNvSpPr>
            <p:nvPr/>
          </p:nvSpPr>
          <p:spPr bwMode="auto">
            <a:xfrm>
              <a:off x="7227888" y="3630613"/>
              <a:ext cx="304800" cy="254000"/>
            </a:xfrm>
            <a:prstGeom prst="ellipse">
              <a:avLst/>
            </a:prstGeom>
            <a:solidFill>
              <a:srgbClr val="FF0000">
                <a:alpha val="45097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74" name="Oval 268"/>
            <p:cNvSpPr>
              <a:spLocks noChangeArrowheads="1"/>
            </p:cNvSpPr>
            <p:nvPr/>
          </p:nvSpPr>
          <p:spPr bwMode="auto">
            <a:xfrm>
              <a:off x="7265988" y="3440113"/>
              <a:ext cx="304800" cy="254000"/>
            </a:xfrm>
            <a:prstGeom prst="ellipse">
              <a:avLst/>
            </a:prstGeom>
            <a:solidFill>
              <a:srgbClr val="FF0000">
                <a:alpha val="45097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75" name="Oval 269"/>
            <p:cNvSpPr>
              <a:spLocks noChangeArrowheads="1"/>
            </p:cNvSpPr>
            <p:nvPr/>
          </p:nvSpPr>
          <p:spPr bwMode="auto">
            <a:xfrm>
              <a:off x="7138988" y="3630613"/>
              <a:ext cx="304800" cy="254000"/>
            </a:xfrm>
            <a:prstGeom prst="ellipse">
              <a:avLst/>
            </a:prstGeom>
            <a:solidFill>
              <a:srgbClr val="0000FF">
                <a:alpha val="45097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76" name="Oval 270"/>
            <p:cNvSpPr>
              <a:spLocks noChangeArrowheads="1"/>
            </p:cNvSpPr>
            <p:nvPr/>
          </p:nvSpPr>
          <p:spPr bwMode="auto">
            <a:xfrm>
              <a:off x="7380288" y="3541713"/>
              <a:ext cx="304800" cy="254000"/>
            </a:xfrm>
            <a:prstGeom prst="ellipse">
              <a:avLst/>
            </a:prstGeom>
            <a:solidFill>
              <a:srgbClr val="0000FF">
                <a:alpha val="45097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77" name="Oval 271"/>
            <p:cNvSpPr>
              <a:spLocks noChangeArrowheads="1"/>
            </p:cNvSpPr>
            <p:nvPr/>
          </p:nvSpPr>
          <p:spPr bwMode="auto">
            <a:xfrm>
              <a:off x="7202488" y="3732213"/>
              <a:ext cx="304800" cy="254000"/>
            </a:xfrm>
            <a:prstGeom prst="ellipse">
              <a:avLst/>
            </a:prstGeom>
            <a:solidFill>
              <a:srgbClr val="FF0000">
                <a:alpha val="45097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78" name="Oval 272"/>
            <p:cNvSpPr>
              <a:spLocks noChangeArrowheads="1"/>
            </p:cNvSpPr>
            <p:nvPr/>
          </p:nvSpPr>
          <p:spPr bwMode="auto">
            <a:xfrm>
              <a:off x="7418388" y="3656013"/>
              <a:ext cx="304800" cy="254000"/>
            </a:xfrm>
            <a:prstGeom prst="ellipse">
              <a:avLst/>
            </a:prstGeom>
            <a:solidFill>
              <a:srgbClr val="FF0000">
                <a:alpha val="45097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79" name="Oval 273"/>
            <p:cNvSpPr>
              <a:spLocks noChangeArrowheads="1"/>
            </p:cNvSpPr>
            <p:nvPr/>
          </p:nvSpPr>
          <p:spPr bwMode="auto">
            <a:xfrm>
              <a:off x="7329488" y="3770313"/>
              <a:ext cx="304800" cy="254000"/>
            </a:xfrm>
            <a:prstGeom prst="ellipse">
              <a:avLst/>
            </a:prstGeom>
            <a:solidFill>
              <a:srgbClr val="0000FF">
                <a:alpha val="45097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sp>
        <p:nvSpPr>
          <p:cNvPr id="80" name="TextBox 3"/>
          <p:cNvSpPr txBox="1">
            <a:spLocks noChangeArrowheads="1"/>
          </p:cNvSpPr>
          <p:nvPr/>
        </p:nvSpPr>
        <p:spPr bwMode="auto">
          <a:xfrm>
            <a:off x="5173944" y="4622613"/>
            <a:ext cx="18351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b="1" i="1" dirty="0" smtClean="0"/>
              <a:t>B(</a:t>
            </a:r>
            <a:r>
              <a:rPr lang="en-US" altLang="en-US" sz="1800" b="1" i="1" dirty="0" smtClean="0">
                <a:latin typeface="Symbol" charset="2"/>
              </a:rPr>
              <a:t>E/M l)</a:t>
            </a:r>
            <a:endParaRPr lang="en-US" altLang="en-US" sz="1800" b="1" i="1" dirty="0">
              <a:latin typeface="Symbol" charset="2"/>
            </a:endParaRPr>
          </a:p>
          <a:p>
            <a:pPr algn="ctr" eaLnBrk="1" hangingPunct="1"/>
            <a:endParaRPr lang="en-US" altLang="en-US" sz="1800" b="1" i="1" dirty="0"/>
          </a:p>
          <a:p>
            <a:pPr algn="ctr" eaLnBrk="1" hangingPunct="1"/>
            <a:endParaRPr lang="en-US" altLang="en-US" sz="1800" b="1" i="1" dirty="0"/>
          </a:p>
          <a:p>
            <a:pPr algn="ctr" eaLnBrk="1" hangingPunct="1"/>
            <a:endParaRPr lang="en-US" altLang="en-US" sz="1800" b="1" i="1" dirty="0"/>
          </a:p>
          <a:p>
            <a:pPr algn="ctr" eaLnBrk="1" hangingPunct="1"/>
            <a:r>
              <a:rPr lang="en-US" altLang="en-US" sz="1800" b="1" i="1" dirty="0" smtClean="0"/>
              <a:t>F(</a:t>
            </a:r>
            <a:r>
              <a:rPr lang="en-US" altLang="en-US" sz="1800" b="1" i="1" dirty="0" smtClean="0"/>
              <a:t>E</a:t>
            </a:r>
            <a:r>
              <a:rPr lang="en-US" altLang="en-US" sz="1800" b="1" i="1" baseline="-25000" dirty="0" smtClean="0">
                <a:latin typeface="Symbol" charset="2"/>
              </a:rPr>
              <a:t>g</a:t>
            </a:r>
            <a:r>
              <a:rPr lang="en-US" altLang="en-US" sz="1800" b="1" i="1" dirty="0" smtClean="0"/>
              <a:t>), </a:t>
            </a:r>
            <a:r>
              <a:rPr lang="en-US" altLang="en-US" sz="1800" b="1" i="1" dirty="0" smtClean="0">
                <a:latin typeface="Symbol" charset="2"/>
              </a:rPr>
              <a:t>r</a:t>
            </a:r>
            <a:r>
              <a:rPr lang="en-US" altLang="en-US" sz="1800" b="1" i="1" dirty="0" smtClean="0"/>
              <a:t>(</a:t>
            </a:r>
            <a:r>
              <a:rPr lang="en-US" altLang="en-US" sz="1800" b="1" i="1" dirty="0" smtClean="0"/>
              <a:t>E</a:t>
            </a:r>
            <a:r>
              <a:rPr lang="en-US" altLang="en-US" sz="1800" b="1" i="1" baseline="-25000" dirty="0" smtClean="0"/>
              <a:t>x</a:t>
            </a:r>
            <a:r>
              <a:rPr lang="en-US" altLang="en-US" sz="1800" b="1" i="1" dirty="0" smtClean="0"/>
              <a:t>,J</a:t>
            </a:r>
            <a:r>
              <a:rPr lang="en-US" altLang="en-US" sz="1800" b="1" i="1" baseline="30000" dirty="0" smtClean="0"/>
              <a:t>π</a:t>
            </a:r>
            <a:r>
              <a:rPr lang="en-US" altLang="en-US" sz="1800" b="1" i="1" dirty="0" smtClean="0"/>
              <a:t>)</a:t>
            </a:r>
            <a:endParaRPr lang="en-US" altLang="en-US" sz="1800" i="1" dirty="0"/>
          </a:p>
        </p:txBody>
      </p:sp>
      <p:grpSp>
        <p:nvGrpSpPr>
          <p:cNvPr id="81" name="Group 80"/>
          <p:cNvGrpSpPr>
            <a:grpSpLocks/>
          </p:cNvGrpSpPr>
          <p:nvPr/>
        </p:nvGrpSpPr>
        <p:grpSpPr bwMode="auto">
          <a:xfrm>
            <a:off x="1772735" y="4438649"/>
            <a:ext cx="1835150" cy="1622425"/>
            <a:chOff x="2146810" y="4438645"/>
            <a:chExt cx="1835045" cy="1622348"/>
          </a:xfrm>
        </p:grpSpPr>
        <p:sp>
          <p:nvSpPr>
            <p:cNvPr id="82" name="TextBox 3"/>
            <p:cNvSpPr txBox="1">
              <a:spLocks noChangeArrowheads="1"/>
            </p:cNvSpPr>
            <p:nvPr/>
          </p:nvSpPr>
          <p:spPr bwMode="auto">
            <a:xfrm>
              <a:off x="2146810" y="4438645"/>
              <a:ext cx="183504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 b="1" i="1" dirty="0">
                  <a:latin typeface="Times New Roman" charset="0"/>
                  <a:ea typeface="Times New Roman" charset="0"/>
                  <a:cs typeface="Times New Roman" charset="0"/>
                </a:rPr>
                <a:t>Radiative </a:t>
              </a:r>
              <a:r>
                <a:rPr lang="en-US" altLang="en-US" sz="1800" b="1" i="1" dirty="0">
                  <a:latin typeface="Times New Roman" charset="0"/>
                  <a:ea typeface="Times New Roman" charset="0"/>
                  <a:cs typeface="Times New Roman" charset="0"/>
                </a:rPr>
                <a:t>Dielectronic</a:t>
              </a:r>
              <a:endParaRPr lang="en-US" altLang="en-US" sz="18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3" name="TextBox 3"/>
            <p:cNvSpPr txBox="1">
              <a:spLocks noChangeArrowheads="1"/>
            </p:cNvSpPr>
            <p:nvPr/>
          </p:nvSpPr>
          <p:spPr bwMode="auto">
            <a:xfrm>
              <a:off x="2146810" y="5691661"/>
              <a:ext cx="18350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50165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 b="1" i="1" dirty="0">
                  <a:latin typeface="Times New Roman" charset="0"/>
                  <a:ea typeface="Times New Roman" charset="0"/>
                  <a:cs typeface="Times New Roman" charset="0"/>
                </a:rPr>
                <a:t>Recombination</a:t>
              </a:r>
              <a:endParaRPr lang="en-US" altLang="en-US" sz="18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4957260" y="2624138"/>
            <a:ext cx="3503613" cy="8318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 b="1" dirty="0"/>
              <a:t>NEET: measured once</a:t>
            </a:r>
            <a:r>
              <a:rPr lang="en-US" altLang="en-US" sz="2400" b="1" baseline="30000" dirty="0"/>
              <a:t>*</a:t>
            </a:r>
            <a:endParaRPr lang="en-US" altLang="en-US" sz="2400" b="1" dirty="0"/>
          </a:p>
          <a:p>
            <a:pPr eaLnBrk="1" hangingPunct="1"/>
            <a:r>
              <a:rPr lang="en-US" altLang="en-US" sz="2400" b="1" dirty="0"/>
              <a:t>NEEC: never observed</a:t>
            </a: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0" y="6519863"/>
            <a:ext cx="5686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dirty="0">
                <a:latin typeface="Times New Roman" charset="0"/>
              </a:rPr>
              <a:t>*Phys. Rev. Lett. </a:t>
            </a:r>
            <a:r>
              <a:rPr lang="en-US" altLang="en-US" sz="1600" b="1" dirty="0">
                <a:latin typeface="Times New Roman" charset="0"/>
              </a:rPr>
              <a:t>85</a:t>
            </a:r>
            <a:r>
              <a:rPr lang="en-US" altLang="en-US" sz="1600" dirty="0">
                <a:latin typeface="Times New Roman" charset="0"/>
              </a:rPr>
              <a:t> 1381 (2000), Phys. Rev. </a:t>
            </a:r>
            <a:r>
              <a:rPr lang="en-US" altLang="en-US" sz="1600" b="1" dirty="0">
                <a:latin typeface="Times New Roman" charset="0"/>
              </a:rPr>
              <a:t>C74</a:t>
            </a:r>
            <a:r>
              <a:rPr lang="en-US" altLang="en-US" sz="1600" dirty="0">
                <a:latin typeface="Times New Roman" charset="0"/>
              </a:rPr>
              <a:t> 031301R (2006)</a:t>
            </a:r>
          </a:p>
        </p:txBody>
      </p:sp>
    </p:spTree>
    <p:extLst>
      <p:ext uri="{BB962C8B-B14F-4D97-AF65-F5344CB8AC3E}">
        <p14:creationId xmlns:p14="http://schemas.microsoft.com/office/powerpoint/2010/main" val="192166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 animBg="1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361950" y="183515"/>
            <a:ext cx="8382000" cy="6858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Gosselin proposed </a:t>
            </a:r>
            <a:r>
              <a:rPr lang="en-US" altLang="en-US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that isomers could be de-excited using </a:t>
            </a:r>
            <a:r>
              <a:rPr lang="en-US" alt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NEE*/NRF in 2004* and we examined their candidates</a:t>
            </a:r>
            <a:endParaRPr lang="en-US" altLang="en-US" sz="200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3798" name="Text Box 22"/>
          <p:cNvSpPr txBox="1">
            <a:spLocks noChangeArrowheads="1"/>
          </p:cNvSpPr>
          <p:nvPr/>
        </p:nvSpPr>
        <p:spPr bwMode="auto">
          <a:xfrm>
            <a:off x="787400" y="1227138"/>
            <a:ext cx="3176588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/>
              <a:t>Isomer de-excitation mechanism</a:t>
            </a:r>
          </a:p>
        </p:txBody>
      </p:sp>
      <p:grpSp>
        <p:nvGrpSpPr>
          <p:cNvPr id="2" name="Group 90"/>
          <p:cNvGrpSpPr>
            <a:grpSpLocks/>
          </p:cNvGrpSpPr>
          <p:nvPr/>
        </p:nvGrpSpPr>
        <p:grpSpPr bwMode="auto">
          <a:xfrm>
            <a:off x="4227513" y="1236282"/>
            <a:ext cx="4779962" cy="3690937"/>
            <a:chOff x="2663" y="773"/>
            <a:chExt cx="3011" cy="2325"/>
          </a:xfrm>
        </p:grpSpPr>
        <p:pic>
          <p:nvPicPr>
            <p:cNvPr id="33844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3" y="920"/>
              <a:ext cx="3011" cy="2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45" name="Text Box 23"/>
            <p:cNvSpPr txBox="1">
              <a:spLocks noChangeArrowheads="1"/>
            </p:cNvSpPr>
            <p:nvPr/>
          </p:nvSpPr>
          <p:spPr bwMode="auto">
            <a:xfrm>
              <a:off x="3383" y="773"/>
              <a:ext cx="2061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dirty="0"/>
                <a:t>Isomer decay enhancement factor</a:t>
              </a:r>
            </a:p>
          </p:txBody>
        </p:sp>
      </p:grpSp>
      <p:sp>
        <p:nvSpPr>
          <p:cNvPr id="33800" name="Text Box 27"/>
          <p:cNvSpPr txBox="1">
            <a:spLocks noChangeArrowheads="1"/>
          </p:cNvSpPr>
          <p:nvPr/>
        </p:nvSpPr>
        <p:spPr bwMode="auto">
          <a:xfrm>
            <a:off x="0" y="6553200"/>
            <a:ext cx="4254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dirty="0"/>
              <a:t>*G. Gosselin &amp; P. Morel Phys. Rev. C </a:t>
            </a:r>
            <a:r>
              <a:rPr lang="en-US" altLang="en-US" sz="1400" b="1" dirty="0"/>
              <a:t>70</a:t>
            </a:r>
            <a:r>
              <a:rPr lang="en-US" altLang="en-US" sz="1400" dirty="0"/>
              <a:t> 064603 (2004)</a:t>
            </a: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5441950" y="2476500"/>
            <a:ext cx="2155825" cy="131763"/>
            <a:chOff x="3428" y="1554"/>
            <a:chExt cx="1358" cy="83"/>
          </a:xfrm>
        </p:grpSpPr>
        <p:sp>
          <p:nvSpPr>
            <p:cNvPr id="33842" name="Oval 24"/>
            <p:cNvSpPr>
              <a:spLocks noChangeArrowheads="1"/>
            </p:cNvSpPr>
            <p:nvPr/>
          </p:nvSpPr>
          <p:spPr bwMode="auto">
            <a:xfrm>
              <a:off x="4709" y="1554"/>
              <a:ext cx="77" cy="8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33843" name="Line 25"/>
            <p:cNvSpPr>
              <a:spLocks noChangeShapeType="1"/>
            </p:cNvSpPr>
            <p:nvPr/>
          </p:nvSpPr>
          <p:spPr bwMode="auto">
            <a:xfrm flipH="1">
              <a:off x="3428" y="1595"/>
              <a:ext cx="1276" cy="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3802" name="Line 30"/>
          <p:cNvSpPr>
            <a:spLocks noChangeShapeType="1"/>
          </p:cNvSpPr>
          <p:nvPr/>
        </p:nvSpPr>
        <p:spPr bwMode="auto">
          <a:xfrm>
            <a:off x="976313" y="3517900"/>
            <a:ext cx="11080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3803" name="Line 31"/>
          <p:cNvSpPr>
            <a:spLocks noChangeShapeType="1"/>
          </p:cNvSpPr>
          <p:nvPr/>
        </p:nvSpPr>
        <p:spPr bwMode="auto">
          <a:xfrm>
            <a:off x="969963" y="2846388"/>
            <a:ext cx="11080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3804" name="Text Box 35"/>
          <p:cNvSpPr txBox="1">
            <a:spLocks noChangeArrowheads="1"/>
          </p:cNvSpPr>
          <p:nvPr/>
        </p:nvSpPr>
        <p:spPr bwMode="auto">
          <a:xfrm>
            <a:off x="569913" y="2576513"/>
            <a:ext cx="652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400" dirty="0"/>
              <a:t>X keV</a:t>
            </a:r>
          </a:p>
        </p:txBody>
      </p:sp>
      <p:sp>
        <p:nvSpPr>
          <p:cNvPr id="33805" name="Text Box 36"/>
          <p:cNvSpPr txBox="1">
            <a:spLocks noChangeArrowheads="1"/>
          </p:cNvSpPr>
          <p:nvPr/>
        </p:nvSpPr>
        <p:spPr bwMode="auto">
          <a:xfrm>
            <a:off x="277813" y="2860675"/>
            <a:ext cx="968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400" i="1" dirty="0"/>
              <a:t>t</a:t>
            </a:r>
            <a:r>
              <a:rPr lang="en-US" altLang="en-US" sz="1400" i="1" baseline="-25000" dirty="0"/>
              <a:t>1/2</a:t>
            </a:r>
            <a:r>
              <a:rPr lang="en-US" altLang="en-US" sz="1400" i="1" dirty="0"/>
              <a:t> &gt; 20 ps</a:t>
            </a:r>
            <a:endParaRPr lang="en-US" altLang="en-US" sz="1400" dirty="0"/>
          </a:p>
        </p:txBody>
      </p:sp>
      <p:sp>
        <p:nvSpPr>
          <p:cNvPr id="33806" name="Text Box 37"/>
          <p:cNvSpPr txBox="1">
            <a:spLocks noChangeArrowheads="1"/>
          </p:cNvSpPr>
          <p:nvPr/>
        </p:nvSpPr>
        <p:spPr bwMode="auto">
          <a:xfrm>
            <a:off x="1300163" y="3529013"/>
            <a:ext cx="5762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800" baseline="30000" dirty="0"/>
              <a:t>A</a:t>
            </a:r>
            <a:r>
              <a:rPr lang="en-US" altLang="en-US" sz="2800" dirty="0"/>
              <a:t>Z</a:t>
            </a:r>
            <a:endParaRPr lang="en-US" altLang="en-US" sz="2800" baseline="30000" dirty="0"/>
          </a:p>
        </p:txBody>
      </p:sp>
      <p:sp>
        <p:nvSpPr>
          <p:cNvPr id="33807" name="Line 38"/>
          <p:cNvSpPr>
            <a:spLocks noChangeShapeType="1"/>
          </p:cNvSpPr>
          <p:nvPr/>
        </p:nvSpPr>
        <p:spPr bwMode="auto">
          <a:xfrm>
            <a:off x="969963" y="2122488"/>
            <a:ext cx="11080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3808" name="Text Box 48"/>
          <p:cNvSpPr txBox="1">
            <a:spLocks noChangeArrowheads="1"/>
          </p:cNvSpPr>
          <p:nvPr/>
        </p:nvSpPr>
        <p:spPr bwMode="auto">
          <a:xfrm>
            <a:off x="569913" y="1889125"/>
            <a:ext cx="971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400" dirty="0"/>
              <a:t>X+</a:t>
            </a:r>
            <a:r>
              <a:rPr lang="en-US" altLang="en-US" sz="1400" dirty="0">
                <a:latin typeface="Symbol" charset="2"/>
                <a:sym typeface="Symbol" charset="2"/>
              </a:rPr>
              <a:t></a:t>
            </a:r>
            <a:r>
              <a:rPr lang="en-US" altLang="en-US" sz="1400" dirty="0"/>
              <a:t>E keV</a:t>
            </a:r>
          </a:p>
        </p:txBody>
      </p:sp>
      <p:sp>
        <p:nvSpPr>
          <p:cNvPr id="33809" name="Text Box 49"/>
          <p:cNvSpPr txBox="1">
            <a:spLocks noChangeArrowheads="1"/>
          </p:cNvSpPr>
          <p:nvPr/>
        </p:nvSpPr>
        <p:spPr bwMode="auto">
          <a:xfrm>
            <a:off x="1860550" y="2805113"/>
            <a:ext cx="233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400" i="1" dirty="0"/>
              <a:t>i</a:t>
            </a:r>
            <a:endParaRPr lang="en-US" altLang="en-US" sz="1400" dirty="0"/>
          </a:p>
        </p:txBody>
      </p:sp>
      <p:sp>
        <p:nvSpPr>
          <p:cNvPr id="33810" name="Text Box 50"/>
          <p:cNvSpPr txBox="1">
            <a:spLocks noChangeArrowheads="1"/>
          </p:cNvSpPr>
          <p:nvPr/>
        </p:nvSpPr>
        <p:spPr bwMode="auto">
          <a:xfrm>
            <a:off x="1871663" y="2109788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400" i="1" dirty="0"/>
              <a:t>f</a:t>
            </a:r>
            <a:endParaRPr lang="en-US" altLang="en-US" sz="1400" dirty="0"/>
          </a:p>
        </p:txBody>
      </p:sp>
      <p:sp>
        <p:nvSpPr>
          <p:cNvPr id="720949" name="Text Box 53"/>
          <p:cNvSpPr txBox="1">
            <a:spLocks noChangeArrowheads="1"/>
          </p:cNvSpPr>
          <p:nvPr/>
        </p:nvSpPr>
        <p:spPr bwMode="auto">
          <a:xfrm>
            <a:off x="1325563" y="4845240"/>
            <a:ext cx="6488112" cy="469900"/>
          </a:xfrm>
          <a:prstGeom prst="rect">
            <a:avLst/>
          </a:prstGeom>
          <a:solidFill>
            <a:srgbClr val="F3FF2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u="sng" dirty="0"/>
              <a:t>Ideal case for isomer de-excitation</a:t>
            </a:r>
            <a:r>
              <a:rPr lang="en-US" altLang="en-US" dirty="0"/>
              <a:t>:  </a:t>
            </a:r>
            <a:r>
              <a:rPr lang="en-US" altLang="en-US" i="1" dirty="0">
                <a:latin typeface="Symbol" charset="2"/>
                <a:sym typeface="Symbol" charset="2"/>
              </a:rPr>
              <a:t></a:t>
            </a:r>
            <a:r>
              <a:rPr lang="en-US" altLang="en-US" i="1" baseline="-25000" dirty="0"/>
              <a:t>f</a:t>
            </a:r>
            <a:r>
              <a:rPr lang="en-US" altLang="en-US" i="1" baseline="-25000" dirty="0">
                <a:sym typeface="Symbol" charset="2"/>
              </a:rPr>
              <a:t>i</a:t>
            </a:r>
            <a:r>
              <a:rPr lang="en-US" altLang="en-US" i="1" dirty="0">
                <a:sym typeface="Symbol" charset="2"/>
              </a:rPr>
              <a:t> ≈ </a:t>
            </a:r>
            <a:r>
              <a:rPr lang="en-US" altLang="en-US" i="1" dirty="0">
                <a:latin typeface="Symbol" charset="2"/>
                <a:sym typeface="Symbol" charset="2"/>
              </a:rPr>
              <a:t></a:t>
            </a:r>
            <a:r>
              <a:rPr lang="en-US" altLang="en-US" i="1" baseline="-25000" dirty="0"/>
              <a:t>f</a:t>
            </a:r>
            <a:r>
              <a:rPr lang="en-US" altLang="en-US" i="1" baseline="-25000" dirty="0">
                <a:sym typeface="Symbol" charset="2"/>
              </a:rPr>
              <a:t>g</a:t>
            </a:r>
            <a:r>
              <a:rPr lang="en-US" altLang="en-US" i="1" dirty="0">
                <a:sym typeface="Symbol" charset="2"/>
              </a:rPr>
              <a:t> </a:t>
            </a:r>
          </a:p>
        </p:txBody>
      </p:sp>
      <p:sp>
        <p:nvSpPr>
          <p:cNvPr id="33812" name="Text Box 54"/>
          <p:cNvSpPr txBox="1">
            <a:spLocks noChangeArrowheads="1"/>
          </p:cNvSpPr>
          <p:nvPr/>
        </p:nvSpPr>
        <p:spPr bwMode="auto">
          <a:xfrm>
            <a:off x="1824038" y="3503613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400" i="1" dirty="0"/>
              <a:t>g</a:t>
            </a:r>
            <a:endParaRPr lang="en-US" altLang="en-US" sz="1400" dirty="0"/>
          </a:p>
        </p:txBody>
      </p:sp>
      <p:grpSp>
        <p:nvGrpSpPr>
          <p:cNvPr id="4" name="Group 82"/>
          <p:cNvGrpSpPr>
            <a:grpSpLocks/>
          </p:cNvGrpSpPr>
          <p:nvPr/>
        </p:nvGrpSpPr>
        <p:grpSpPr bwMode="auto">
          <a:xfrm>
            <a:off x="5664200" y="2570163"/>
            <a:ext cx="2200275" cy="1666875"/>
            <a:chOff x="3568" y="1619"/>
            <a:chExt cx="1386" cy="1050"/>
          </a:xfrm>
        </p:grpSpPr>
        <p:sp>
          <p:nvSpPr>
            <p:cNvPr id="33838" name="Text Box 56"/>
            <p:cNvSpPr txBox="1">
              <a:spLocks noChangeArrowheads="1"/>
            </p:cNvSpPr>
            <p:nvPr/>
          </p:nvSpPr>
          <p:spPr bwMode="auto">
            <a:xfrm>
              <a:off x="3568" y="2457"/>
              <a:ext cx="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r>
                <a:rPr lang="en-US" altLang="en-US" sz="1600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33839" name="Text Box 58"/>
            <p:cNvSpPr txBox="1">
              <a:spLocks noChangeArrowheads="1"/>
            </p:cNvSpPr>
            <p:nvPr/>
          </p:nvSpPr>
          <p:spPr bwMode="auto">
            <a:xfrm>
              <a:off x="4418" y="1651"/>
              <a:ext cx="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r>
                <a:rPr lang="en-US" altLang="en-US" sz="1600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33840" name="Text Box 59"/>
            <p:cNvSpPr txBox="1">
              <a:spLocks noChangeArrowheads="1"/>
            </p:cNvSpPr>
            <p:nvPr/>
          </p:nvSpPr>
          <p:spPr bwMode="auto">
            <a:xfrm>
              <a:off x="4746" y="1619"/>
              <a:ext cx="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r>
                <a:rPr lang="en-US" altLang="en-US" sz="1600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33841" name="Text Box 62"/>
            <p:cNvSpPr txBox="1">
              <a:spLocks noChangeArrowheads="1"/>
            </p:cNvSpPr>
            <p:nvPr/>
          </p:nvSpPr>
          <p:spPr bwMode="auto">
            <a:xfrm>
              <a:off x="4575" y="2051"/>
              <a:ext cx="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r>
                <a:rPr lang="en-US" altLang="en-US" sz="16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720960" name="Text Box 64"/>
          <p:cNvSpPr txBox="1">
            <a:spLocks noChangeArrowheads="1"/>
          </p:cNvSpPr>
          <p:nvPr/>
        </p:nvSpPr>
        <p:spPr bwMode="auto">
          <a:xfrm>
            <a:off x="850392" y="5404866"/>
            <a:ext cx="7443216" cy="830997"/>
          </a:xfrm>
          <a:prstGeom prst="rect">
            <a:avLst/>
          </a:prstGeom>
          <a:solidFill>
            <a:srgbClr val="F3FF2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/>
              <a:t>Gosselin &amp; Morel might have the right mechanisms, but they </a:t>
            </a:r>
            <a:r>
              <a:rPr lang="en-US" altLang="en-US" dirty="0" smtClean="0"/>
              <a:t>didn’t </a:t>
            </a:r>
            <a:r>
              <a:rPr lang="en-US" altLang="en-US" dirty="0"/>
              <a:t>properly consider nuclear </a:t>
            </a:r>
            <a:r>
              <a:rPr lang="en-US" altLang="en-US" dirty="0" smtClean="0"/>
              <a:t>rates</a:t>
            </a:r>
            <a:endParaRPr lang="en-US" altLang="en-US" dirty="0"/>
          </a:p>
        </p:txBody>
      </p:sp>
      <p:grpSp>
        <p:nvGrpSpPr>
          <p:cNvPr id="5" name="Group 81"/>
          <p:cNvGrpSpPr>
            <a:grpSpLocks/>
          </p:cNvGrpSpPr>
          <p:nvPr/>
        </p:nvGrpSpPr>
        <p:grpSpPr bwMode="auto">
          <a:xfrm>
            <a:off x="7316788" y="1804988"/>
            <a:ext cx="1030287" cy="987425"/>
            <a:chOff x="4609" y="1137"/>
            <a:chExt cx="649" cy="622"/>
          </a:xfrm>
        </p:grpSpPr>
        <p:sp>
          <p:nvSpPr>
            <p:cNvPr id="33833" name="AutoShape 60"/>
            <p:cNvSpPr>
              <a:spLocks noChangeArrowheads="1"/>
            </p:cNvSpPr>
            <p:nvPr/>
          </p:nvSpPr>
          <p:spPr bwMode="auto">
            <a:xfrm>
              <a:off x="4609" y="1689"/>
              <a:ext cx="70" cy="70"/>
            </a:xfrm>
            <a:prstGeom prst="octagon">
              <a:avLst>
                <a:gd name="adj" fmla="val 29287"/>
              </a:avLst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33834" name="AutoShape 61"/>
            <p:cNvSpPr>
              <a:spLocks noChangeArrowheads="1"/>
            </p:cNvSpPr>
            <p:nvPr/>
          </p:nvSpPr>
          <p:spPr bwMode="auto">
            <a:xfrm>
              <a:off x="4657" y="1659"/>
              <a:ext cx="70" cy="70"/>
            </a:xfrm>
            <a:prstGeom prst="octagon">
              <a:avLst>
                <a:gd name="adj" fmla="val 29287"/>
              </a:avLst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33835" name="AutoShape 63"/>
            <p:cNvSpPr>
              <a:spLocks noChangeArrowheads="1"/>
            </p:cNvSpPr>
            <p:nvPr/>
          </p:nvSpPr>
          <p:spPr bwMode="auto">
            <a:xfrm>
              <a:off x="5188" y="1137"/>
              <a:ext cx="70" cy="70"/>
            </a:xfrm>
            <a:prstGeom prst="octagon">
              <a:avLst>
                <a:gd name="adj" fmla="val 29287"/>
              </a:avLst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33836" name="AutoShape 65"/>
            <p:cNvSpPr>
              <a:spLocks noChangeArrowheads="1"/>
            </p:cNvSpPr>
            <p:nvPr/>
          </p:nvSpPr>
          <p:spPr bwMode="auto">
            <a:xfrm>
              <a:off x="5067" y="1487"/>
              <a:ext cx="70" cy="70"/>
            </a:xfrm>
            <a:prstGeom prst="octagon">
              <a:avLst>
                <a:gd name="adj" fmla="val 29287"/>
              </a:avLst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33837" name="AutoShape 66"/>
            <p:cNvSpPr>
              <a:spLocks noChangeArrowheads="1"/>
            </p:cNvSpPr>
            <p:nvPr/>
          </p:nvSpPr>
          <p:spPr bwMode="auto">
            <a:xfrm>
              <a:off x="4699" y="1495"/>
              <a:ext cx="70" cy="70"/>
            </a:xfrm>
            <a:prstGeom prst="octagon">
              <a:avLst>
                <a:gd name="adj" fmla="val 29287"/>
              </a:avLst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 dirty="0"/>
            </a:p>
          </p:txBody>
        </p:sp>
      </p:grpSp>
      <p:grpSp>
        <p:nvGrpSpPr>
          <p:cNvPr id="6" name="Group 88"/>
          <p:cNvGrpSpPr>
            <a:grpSpLocks/>
          </p:cNvGrpSpPr>
          <p:nvPr/>
        </p:nvGrpSpPr>
        <p:grpSpPr bwMode="auto">
          <a:xfrm>
            <a:off x="320675" y="2127250"/>
            <a:ext cx="4605338" cy="2697163"/>
            <a:chOff x="178" y="1340"/>
            <a:chExt cx="2901" cy="1699"/>
          </a:xfrm>
        </p:grpSpPr>
        <p:graphicFrame>
          <p:nvGraphicFramePr>
            <p:cNvPr id="33796" name="Object 4"/>
            <p:cNvGraphicFramePr>
              <a:graphicFrameLocks noChangeAspect="1"/>
            </p:cNvGraphicFramePr>
            <p:nvPr/>
          </p:nvGraphicFramePr>
          <p:xfrm>
            <a:off x="178" y="2836"/>
            <a:ext cx="2901" cy="2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8" name="Equation" r:id="rId5" imgW="2895600" imgH="203200" progId="Equation.3">
                    <p:embed/>
                  </p:oleObj>
                </mc:Choice>
                <mc:Fallback>
                  <p:oleObj name="Equation" r:id="rId5" imgW="28956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" y="2836"/>
                          <a:ext cx="2901" cy="2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832" name="Line 51"/>
            <p:cNvSpPr>
              <a:spLocks noChangeShapeType="1"/>
            </p:cNvSpPr>
            <p:nvPr/>
          </p:nvSpPr>
          <p:spPr bwMode="auto">
            <a:xfrm flipH="1">
              <a:off x="1192" y="1340"/>
              <a:ext cx="1" cy="44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654050" y="2066925"/>
            <a:ext cx="3738563" cy="2690813"/>
            <a:chOff x="412" y="1302"/>
            <a:chExt cx="2355" cy="1695"/>
          </a:xfrm>
        </p:grpSpPr>
        <p:sp>
          <p:nvSpPr>
            <p:cNvPr id="33818" name="Text Box 34"/>
            <p:cNvSpPr txBox="1">
              <a:spLocks noChangeArrowheads="1"/>
            </p:cNvSpPr>
            <p:nvPr/>
          </p:nvSpPr>
          <p:spPr bwMode="auto">
            <a:xfrm>
              <a:off x="771" y="1794"/>
              <a:ext cx="4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600" dirty="0"/>
                <a:t>e</a:t>
              </a:r>
              <a:r>
                <a:rPr lang="en-US" altLang="en-US" sz="1600" baseline="30000" dirty="0"/>
                <a:t>-</a:t>
              </a:r>
              <a:r>
                <a:rPr lang="en-US" altLang="en-US" sz="1600" dirty="0"/>
                <a:t>  </a:t>
              </a:r>
              <a:r>
                <a:rPr lang="en-US" altLang="en-US" sz="1600" dirty="0">
                  <a:latin typeface="Symbol" charset="2"/>
                  <a:sym typeface="Symbol" charset="2"/>
                </a:rPr>
                <a:t></a:t>
              </a:r>
              <a:endParaRPr lang="en-US" altLang="en-US" sz="1600" dirty="0"/>
            </a:p>
          </p:txBody>
        </p:sp>
        <p:grpSp>
          <p:nvGrpSpPr>
            <p:cNvPr id="33819" name="Group 84"/>
            <p:cNvGrpSpPr>
              <a:grpSpLocks/>
            </p:cNvGrpSpPr>
            <p:nvPr/>
          </p:nvGrpSpPr>
          <p:grpSpPr bwMode="auto">
            <a:xfrm>
              <a:off x="412" y="1302"/>
              <a:ext cx="2355" cy="1695"/>
              <a:chOff x="412" y="1302"/>
              <a:chExt cx="2355" cy="1695"/>
            </a:xfrm>
          </p:grpSpPr>
          <p:grpSp>
            <p:nvGrpSpPr>
              <p:cNvPr id="33820" name="Group 83"/>
              <p:cNvGrpSpPr>
                <a:grpSpLocks/>
              </p:cNvGrpSpPr>
              <p:nvPr/>
            </p:nvGrpSpPr>
            <p:grpSpPr bwMode="auto">
              <a:xfrm>
                <a:off x="412" y="1335"/>
                <a:ext cx="2355" cy="1662"/>
                <a:chOff x="412" y="1335"/>
                <a:chExt cx="2355" cy="1662"/>
              </a:xfrm>
            </p:grpSpPr>
            <p:graphicFrame>
              <p:nvGraphicFramePr>
                <p:cNvPr id="33794" name="Object 2"/>
                <p:cNvGraphicFramePr>
                  <a:graphicFrameLocks noChangeAspect="1"/>
                </p:cNvGraphicFramePr>
                <p:nvPr/>
              </p:nvGraphicFramePr>
              <p:xfrm>
                <a:off x="1456" y="1377"/>
                <a:ext cx="1311" cy="8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289" name="Equation" r:id="rId7" imgW="1308100" imgH="863600" progId="Equation.3">
                        <p:embed/>
                      </p:oleObj>
                    </mc:Choice>
                    <mc:Fallback>
                      <p:oleObj name="Equation" r:id="rId7" imgW="1308100" imgH="8636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456" y="1377"/>
                              <a:ext cx="1311" cy="86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rgbClr val="000000">
                                        <a:alpha val="74998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33824" name="Group 77"/>
                <p:cNvGrpSpPr>
                  <a:grpSpLocks/>
                </p:cNvGrpSpPr>
                <p:nvPr/>
              </p:nvGrpSpPr>
              <p:grpSpPr bwMode="auto">
                <a:xfrm>
                  <a:off x="412" y="1335"/>
                  <a:ext cx="2240" cy="1662"/>
                  <a:chOff x="412" y="1335"/>
                  <a:chExt cx="2240" cy="1662"/>
                </a:xfrm>
              </p:grpSpPr>
              <p:grpSp>
                <p:nvGrpSpPr>
                  <p:cNvPr id="33825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412" y="1335"/>
                    <a:ext cx="2240" cy="1662"/>
                    <a:chOff x="412" y="1335"/>
                    <a:chExt cx="2240" cy="1662"/>
                  </a:xfrm>
                </p:grpSpPr>
                <p:grpSp>
                  <p:nvGrpSpPr>
                    <p:cNvPr id="33827" name="Group 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5" y="1335"/>
                      <a:ext cx="338" cy="477"/>
                      <a:chOff x="835" y="1335"/>
                      <a:chExt cx="338" cy="477"/>
                    </a:xfrm>
                  </p:grpSpPr>
                  <p:sp>
                    <p:nvSpPr>
                      <p:cNvPr id="33828" name="Line 3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869" y="1335"/>
                        <a:ext cx="0" cy="477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anchor="ctr">
                        <a:spAutoFit/>
                      </a:bodyPr>
                      <a:lstStyle/>
                      <a:p>
                        <a:endParaRPr lang="en-US" dirty="0"/>
                      </a:p>
                    </p:txBody>
                  </p:sp>
                  <p:grpSp>
                    <p:nvGrpSpPr>
                      <p:cNvPr id="33829" name="Group 45"/>
                      <p:cNvGrpSpPr>
                        <a:grpSpLocks/>
                      </p:cNvGrpSpPr>
                      <p:nvPr/>
                    </p:nvGrpSpPr>
                    <p:grpSpPr bwMode="auto">
                      <a:xfrm rot="2459066" flipV="1">
                        <a:off x="835" y="1386"/>
                        <a:ext cx="338" cy="343"/>
                        <a:chOff x="4728" y="1527"/>
                        <a:chExt cx="336" cy="361"/>
                      </a:xfrm>
                    </p:grpSpPr>
                    <p:sp>
                      <p:nvSpPr>
                        <p:cNvPr id="33830" name="Freeform 4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791" y="1527"/>
                          <a:ext cx="273" cy="265"/>
                        </a:xfrm>
                        <a:custGeom>
                          <a:avLst/>
                          <a:gdLst>
                            <a:gd name="T0" fmla="*/ 273 w 273"/>
                            <a:gd name="T1" fmla="*/ 49 h 265"/>
                            <a:gd name="T2" fmla="*/ 161 w 273"/>
                            <a:gd name="T3" fmla="*/ 9 h 265"/>
                            <a:gd name="T4" fmla="*/ 201 w 273"/>
                            <a:gd name="T5" fmla="*/ 105 h 265"/>
                            <a:gd name="T6" fmla="*/ 105 w 273"/>
                            <a:gd name="T7" fmla="*/ 73 h 265"/>
                            <a:gd name="T8" fmla="*/ 145 w 273"/>
                            <a:gd name="T9" fmla="*/ 169 h 265"/>
                            <a:gd name="T10" fmla="*/ 57 w 273"/>
                            <a:gd name="T11" fmla="*/ 137 h 265"/>
                            <a:gd name="T12" fmla="*/ 97 w 273"/>
                            <a:gd name="T13" fmla="*/ 225 h 265"/>
                            <a:gd name="T14" fmla="*/ 9 w 273"/>
                            <a:gd name="T15" fmla="*/ 193 h 265"/>
                            <a:gd name="T16" fmla="*/ 41 w 273"/>
                            <a:gd name="T17" fmla="*/ 265 h 265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w 273"/>
                            <a:gd name="T28" fmla="*/ 0 h 265"/>
                            <a:gd name="T29" fmla="*/ 273 w 273"/>
                            <a:gd name="T30" fmla="*/ 265 h 265"/>
                          </a:gdLst>
                          <a:ahLst/>
                          <a:cxnLst>
                            <a:cxn ang="T18">
                              <a:pos x="T0" y="T1"/>
                            </a:cxn>
                            <a:cxn ang="T19">
                              <a:pos x="T2" y="T3"/>
                            </a:cxn>
                            <a:cxn ang="T20">
                              <a:pos x="T4" y="T5"/>
                            </a:cxn>
                            <a:cxn ang="T21">
                              <a:pos x="T6" y="T7"/>
                            </a:cxn>
                            <a:cxn ang="T22">
                              <a:pos x="T8" y="T9"/>
                            </a:cxn>
                            <a:cxn ang="T23">
                              <a:pos x="T10" y="T11"/>
                            </a:cxn>
                            <a:cxn ang="T24">
                              <a:pos x="T12" y="T13"/>
                            </a:cxn>
                            <a:cxn ang="T25">
                              <a:pos x="T14" y="T15"/>
                            </a:cxn>
                            <a:cxn ang="T26">
                              <a:pos x="T16" y="T17"/>
                            </a:cxn>
                          </a:cxnLst>
                          <a:rect l="T27" t="T28" r="T29" b="T30"/>
                          <a:pathLst>
                            <a:path w="273" h="265">
                              <a:moveTo>
                                <a:pt x="273" y="49"/>
                              </a:moveTo>
                              <a:cubicBezTo>
                                <a:pt x="223" y="24"/>
                                <a:pt x="173" y="0"/>
                                <a:pt x="161" y="9"/>
                              </a:cubicBezTo>
                              <a:cubicBezTo>
                                <a:pt x="149" y="18"/>
                                <a:pt x="210" y="94"/>
                                <a:pt x="201" y="105"/>
                              </a:cubicBezTo>
                              <a:cubicBezTo>
                                <a:pt x="192" y="116"/>
                                <a:pt x="114" y="62"/>
                                <a:pt x="105" y="73"/>
                              </a:cubicBezTo>
                              <a:cubicBezTo>
                                <a:pt x="96" y="84"/>
                                <a:pt x="153" y="158"/>
                                <a:pt x="145" y="169"/>
                              </a:cubicBezTo>
                              <a:cubicBezTo>
                                <a:pt x="137" y="180"/>
                                <a:pt x="65" y="128"/>
                                <a:pt x="57" y="137"/>
                              </a:cubicBezTo>
                              <a:cubicBezTo>
                                <a:pt x="49" y="146"/>
                                <a:pt x="105" y="216"/>
                                <a:pt x="97" y="225"/>
                              </a:cubicBezTo>
                              <a:cubicBezTo>
                                <a:pt x="89" y="234"/>
                                <a:pt x="18" y="186"/>
                                <a:pt x="9" y="193"/>
                              </a:cubicBezTo>
                              <a:cubicBezTo>
                                <a:pt x="0" y="200"/>
                                <a:pt x="36" y="253"/>
                                <a:pt x="41" y="265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>
                          <a:spAutoFit/>
                        </a:bodyPr>
                        <a:lstStyle>
                          <a:lvl1pPr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-128"/>
                            </a:defRPr>
                          </a:lvl1pPr>
                          <a:lvl2pPr marL="37931725" indent="-37474525"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-128"/>
                            </a:defRPr>
                          </a:lvl2pPr>
                          <a:lvl3pPr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-128"/>
                            </a:defRPr>
                          </a:lvl3pPr>
                          <a:lvl4pPr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-128"/>
                            </a:defRPr>
                          </a:lvl4pPr>
                          <a:lvl5pPr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-128"/>
                            </a:defRPr>
                          </a:lvl9pPr>
                        </a:lstStyle>
                        <a:p>
                          <a:endParaRPr lang="en-US" altLang="en-US" dirty="0"/>
                        </a:p>
                      </p:txBody>
                    </p:sp>
                    <p:sp>
                      <p:nvSpPr>
                        <p:cNvPr id="33831" name="Line 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4728" y="1792"/>
                          <a:ext cx="88" cy="96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rgbClr val="FF0000"/>
                          </a:solidFill>
                          <a:round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endParaRPr lang="en-US" dirty="0"/>
                        </a:p>
                      </p:txBody>
                    </p:sp>
                  </p:grpSp>
                </p:grpSp>
                <p:graphicFrame>
                  <p:nvGraphicFramePr>
                    <p:cNvPr id="33795" name="Object 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412" y="2566"/>
                    <a:ext cx="2240" cy="431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4290" name="Equation" r:id="rId9" imgW="2235200" imgH="431800" progId="Equation.3">
                            <p:embed/>
                          </p:oleObj>
                        </mc:Choice>
                        <mc:Fallback>
                          <p:oleObj name="Equation" r:id="rId9" imgW="2235200" imgH="431800" progId="Equation.3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0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12" y="2566"/>
                                  <a:ext cx="2240" cy="431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blurRad="63500" dist="38099" dir="2700000" algn="ctr" rotWithShape="0">
                                          <a:srgbClr val="000000">
                                            <a:alpha val="74998"/>
                                          </a:srgb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  <p:sp>
                <p:nvSpPr>
                  <p:cNvPr id="33826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97" y="1339"/>
                    <a:ext cx="1" cy="86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33821" name="Group 80"/>
              <p:cNvGrpSpPr>
                <a:grpSpLocks/>
              </p:cNvGrpSpPr>
              <p:nvPr/>
            </p:nvGrpSpPr>
            <p:grpSpPr bwMode="auto">
              <a:xfrm>
                <a:off x="2242" y="1302"/>
                <a:ext cx="380" cy="769"/>
                <a:chOff x="2242" y="1302"/>
                <a:chExt cx="380" cy="769"/>
              </a:xfrm>
            </p:grpSpPr>
            <p:sp>
              <p:nvSpPr>
                <p:cNvPr id="33822" name="Oval 78"/>
                <p:cNvSpPr>
                  <a:spLocks noChangeArrowheads="1"/>
                </p:cNvSpPr>
                <p:nvPr/>
              </p:nvSpPr>
              <p:spPr bwMode="auto">
                <a:xfrm>
                  <a:off x="2273" y="1302"/>
                  <a:ext cx="349" cy="304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  <p:sp>
              <p:nvSpPr>
                <p:cNvPr id="33823" name="Oval 79"/>
                <p:cNvSpPr>
                  <a:spLocks noChangeArrowheads="1"/>
                </p:cNvSpPr>
                <p:nvPr/>
              </p:nvSpPr>
              <p:spPr bwMode="auto">
                <a:xfrm>
                  <a:off x="2242" y="1767"/>
                  <a:ext cx="349" cy="304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317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0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49" grpId="0" animBg="1" autoUpdateAnimBg="0"/>
      <p:bldP spid="720960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4772" y="56445"/>
            <a:ext cx="8414456" cy="910202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What I’ve learned as an ≈8 year interloper</a:t>
            </a:r>
            <a:endParaRPr lang="en-US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3200" y="1225929"/>
            <a:ext cx="84581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Times New Roman"/>
                <a:cs typeface="Times New Roman"/>
              </a:rPr>
              <a:t>Concentrate on experiments that </a:t>
            </a:r>
            <a:r>
              <a:rPr lang="en-US" sz="2400" i="1" u="sng" dirty="0" smtClean="0">
                <a:latin typeface="Times New Roman"/>
                <a:cs typeface="Times New Roman"/>
              </a:rPr>
              <a:t>cannot</a:t>
            </a:r>
            <a:r>
              <a:rPr lang="en-US" sz="2400" dirty="0" smtClean="0">
                <a:latin typeface="Times New Roman"/>
                <a:cs typeface="Times New Roman"/>
              </a:rPr>
              <a:t> be more easily done somewhere else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Times New Roman"/>
                <a:cs typeface="Times New Roman"/>
              </a:rPr>
              <a:t>Experiments should be </a:t>
            </a:r>
            <a:r>
              <a:rPr lang="en-US" sz="2400" i="1" dirty="0" smtClean="0">
                <a:latin typeface="Times New Roman"/>
                <a:cs typeface="Times New Roman"/>
              </a:rPr>
              <a:t>consequential</a:t>
            </a:r>
            <a:r>
              <a:rPr lang="en-US" sz="2400" dirty="0" smtClean="0">
                <a:latin typeface="Times New Roman"/>
                <a:cs typeface="Times New Roman"/>
              </a:rPr>
              <a:t> - 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latin typeface="Times New Roman"/>
                <a:cs typeface="Times New Roman"/>
              </a:rPr>
              <a:t>Never forget </a:t>
            </a:r>
            <a:r>
              <a:rPr lang="en-US" sz="2400" dirty="0" smtClean="0">
                <a:latin typeface="Times New Roman"/>
                <a:cs typeface="Times New Roman"/>
              </a:rPr>
              <a:t>two </a:t>
            </a:r>
            <a:r>
              <a:rPr lang="en-US" sz="2400" dirty="0" smtClean="0">
                <a:latin typeface="Times New Roman"/>
                <a:cs typeface="Times New Roman"/>
              </a:rPr>
              <a:t>cardinal rules of nuclear physics: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Rule #1:  Nuclei are </a:t>
            </a:r>
            <a:r>
              <a:rPr lang="en-US" sz="2400" i="1" dirty="0" smtClean="0">
                <a:latin typeface="Times New Roman"/>
                <a:cs typeface="Times New Roman"/>
              </a:rPr>
              <a:t>small</a:t>
            </a:r>
            <a:r>
              <a:rPr lang="en-US" sz="2400" dirty="0" smtClean="0">
                <a:latin typeface="Times New Roman"/>
                <a:cs typeface="Times New Roman"/>
              </a:rPr>
              <a:t> (and have small cross sections)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Rule #2:  Nuclear states are </a:t>
            </a:r>
            <a:r>
              <a:rPr lang="en-US" sz="2400" i="1" dirty="0" smtClean="0">
                <a:latin typeface="Times New Roman"/>
                <a:cs typeface="Times New Roman"/>
              </a:rPr>
              <a:t>narrow</a:t>
            </a:r>
            <a:r>
              <a:rPr lang="en-US" sz="2400" dirty="0" smtClean="0">
                <a:latin typeface="Times New Roman"/>
                <a:cs typeface="Times New Roman"/>
              </a:rPr>
              <a:t> (1 ns ≈ 1 eV)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Corollary: Isomeric transitions are </a:t>
            </a:r>
            <a:r>
              <a:rPr lang="en-US" sz="2400" i="1" dirty="0" smtClean="0">
                <a:latin typeface="Times New Roman"/>
                <a:cs typeface="Times New Roman"/>
              </a:rPr>
              <a:t>REALLY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latin typeface="Times New Roman"/>
                <a:cs typeface="Times New Roman"/>
              </a:rPr>
              <a:t>narrow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9295" y="2540000"/>
            <a:ext cx="618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Times New Roman" charset="0"/>
                <a:ea typeface="Times New Roman" charset="0"/>
                <a:cs typeface="Times New Roman" charset="0"/>
              </a:rPr>
              <a:t>Who cares if it’s never been seen before!</a:t>
            </a:r>
            <a:endParaRPr lang="en-US" sz="28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24719" y="3136900"/>
            <a:ext cx="6074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Times New Roman" charset="0"/>
                <a:ea typeface="Times New Roman" charset="0"/>
                <a:cs typeface="Times New Roman" charset="0"/>
              </a:rPr>
              <a:t>How will our view of the world change?</a:t>
            </a:r>
            <a:endParaRPr lang="en-US" sz="28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62455" y="5346969"/>
            <a:ext cx="6177214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Times New Roman"/>
                <a:cs typeface="Times New Roman"/>
              </a:rPr>
              <a:t>Case in point: </a:t>
            </a:r>
            <a:r>
              <a:rPr lang="en-US" sz="2400" i="1" baseline="30000" dirty="0" smtClean="0">
                <a:latin typeface="Times New Roman"/>
                <a:cs typeface="Times New Roman"/>
              </a:rPr>
              <a:t>84m</a:t>
            </a:r>
            <a:r>
              <a:rPr lang="en-US" sz="2400" i="1" dirty="0" smtClean="0">
                <a:latin typeface="Times New Roman"/>
                <a:cs typeface="Times New Roman"/>
              </a:rPr>
              <a:t>Rb </a:t>
            </a:r>
          </a:p>
          <a:p>
            <a:pPr algn="ctr"/>
            <a:r>
              <a:rPr lang="en-US" sz="2400" i="1" dirty="0" smtClean="0">
                <a:latin typeface="Times New Roman"/>
                <a:cs typeface="Times New Roman"/>
              </a:rPr>
              <a:t>(Hannachi, </a:t>
            </a:r>
            <a:r>
              <a:rPr lang="en-US" sz="2400" i="1" dirty="0" smtClean="0">
                <a:latin typeface="Times New Roman"/>
                <a:cs typeface="Times New Roman"/>
              </a:rPr>
              <a:t>Meot</a:t>
            </a:r>
            <a:r>
              <a:rPr lang="en-US" sz="2400" i="1" dirty="0" smtClean="0">
                <a:latin typeface="Times New Roman"/>
                <a:cs typeface="Times New Roman"/>
              </a:rPr>
              <a:t>, Gosselin, Morel)</a:t>
            </a:r>
            <a:endParaRPr lang="en-US" sz="24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237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4"/>
            <a:ext cx="9144000" cy="682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2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508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0" y="2709746"/>
            <a:ext cx="4094117" cy="2329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716" y="3579541"/>
            <a:ext cx="3275182" cy="213096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84559" y="5088053"/>
            <a:ext cx="2473403" cy="643674"/>
            <a:chOff x="503973" y="4987692"/>
            <a:chExt cx="2874847" cy="748372"/>
          </a:xfrm>
          <a:solidFill>
            <a:srgbClr val="FFFF00"/>
          </a:solidFill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r="50575" b="-762"/>
            <a:stretch/>
          </p:blipFill>
          <p:spPr>
            <a:xfrm>
              <a:off x="503973" y="4987692"/>
              <a:ext cx="2874847" cy="409497"/>
            </a:xfrm>
            <a:prstGeom prst="rect">
              <a:avLst/>
            </a:prstGeom>
            <a:solidFill>
              <a:srgbClr val="FFFF00"/>
            </a:solidFill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53323" t="2896"/>
            <a:stretch/>
          </p:blipFill>
          <p:spPr>
            <a:xfrm>
              <a:off x="583890" y="5341435"/>
              <a:ext cx="2715012" cy="394629"/>
            </a:xfrm>
            <a:prstGeom prst="rect">
              <a:avLst/>
            </a:prstGeom>
            <a:solidFill>
              <a:srgbClr val="FFFF00"/>
            </a:solidFill>
          </p:spPr>
        </p:pic>
      </p:grpSp>
      <p:sp>
        <p:nvSpPr>
          <p:cNvPr id="3" name="TextBox 2"/>
          <p:cNvSpPr txBox="1"/>
          <p:nvPr/>
        </p:nvSpPr>
        <p:spPr>
          <a:xfrm>
            <a:off x="239486" y="6550223"/>
            <a:ext cx="2438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to Fazia Hannachi!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02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6950544" cy="5124684"/>
          </a:xfrm>
          <a:prstGeom prst="rect">
            <a:avLst/>
          </a:prstGeom>
        </p:spPr>
      </p:pic>
      <p:sp>
        <p:nvSpPr>
          <p:cNvPr id="3" name="Espace réservé du pied de page 1"/>
          <p:cNvSpPr txBox="1">
            <a:spLocks/>
          </p:cNvSpPr>
          <p:nvPr/>
        </p:nvSpPr>
        <p:spPr>
          <a:xfrm>
            <a:off x="2051720" y="6305192"/>
            <a:ext cx="669674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/>
              <a:t>Gilbert GOSSELIN     San Francisco 2014</a:t>
            </a:r>
            <a:endParaRPr lang="fr-FR" sz="1200" dirty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3707904" y="4869160"/>
            <a:ext cx="1872208" cy="0"/>
          </a:xfrm>
          <a:prstGeom prst="straightConnector1">
            <a:avLst/>
          </a:prstGeom>
          <a:ln w="317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2051720" y="4869160"/>
            <a:ext cx="1656184" cy="0"/>
          </a:xfrm>
          <a:prstGeom prst="straightConnector1">
            <a:avLst/>
          </a:prstGeom>
          <a:ln w="317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4572000" y="4979268"/>
            <a:ext cx="1445976" cy="0"/>
          </a:xfrm>
          <a:prstGeom prst="straightConnector1">
            <a:avLst/>
          </a:prstGeom>
          <a:ln w="317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5223781" y="5301208"/>
            <a:ext cx="1396255" cy="0"/>
          </a:xfrm>
          <a:prstGeom prst="straightConnector1">
            <a:avLst/>
          </a:prstGeom>
          <a:ln w="317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248694" y="4816202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C000"/>
                </a:solidFill>
              </a:rPr>
              <a:t>n=3 </a:t>
            </a:r>
            <a:r>
              <a:rPr lang="fr-FR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n=2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282555" y="5273774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C000"/>
                </a:solidFill>
              </a:rPr>
              <a:t>n=6 </a:t>
            </a:r>
            <a:r>
              <a:rPr lang="fr-FR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n=2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638675" y="4941168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C000"/>
                </a:solidFill>
              </a:rPr>
              <a:t>n=5 </a:t>
            </a:r>
            <a:r>
              <a:rPr lang="fr-FR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n=2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782019" y="4555604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C000"/>
                </a:solidFill>
              </a:rPr>
              <a:t>n=4 </a:t>
            </a:r>
            <a:r>
              <a:rPr lang="fr-FR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n=2</a:t>
            </a:r>
            <a:endParaRPr lang="fr-FR" b="1" dirty="0">
              <a:solidFill>
                <a:srgbClr val="FFC000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5532487" y="1302668"/>
            <a:ext cx="0" cy="45720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6713190" y="1302668"/>
            <a:ext cx="0" cy="45720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 rot="-5400000">
            <a:off x="4629526" y="1931314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panose="05050102010706020507" pitchFamily="18" charset="2"/>
              </a:rPr>
              <a:t>D</a:t>
            </a:r>
            <a:r>
              <a:rPr lang="fr-FR" dirty="0" smtClean="0"/>
              <a:t>E=3,05 keV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 rot="-5400000">
            <a:off x="5804236" y="2625962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panose="05050102010706020507" pitchFamily="18" charset="2"/>
              </a:rPr>
              <a:t>D</a:t>
            </a:r>
            <a:r>
              <a:rPr lang="fr-FR" dirty="0" smtClean="0"/>
              <a:t>E=3,50 keV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342900" y="0"/>
            <a:ext cx="8652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Times New Roman" charset="0"/>
                <a:ea typeface="Times New Roman" charset="0"/>
                <a:cs typeface="Times New Roman" charset="0"/>
              </a:rPr>
              <a:t>What</a:t>
            </a:r>
            <a:r>
              <a:rPr lang="fr-FR" sz="32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3200" dirty="0" smtClean="0">
                <a:latin typeface="Times New Roman" charset="0"/>
                <a:ea typeface="Times New Roman" charset="0"/>
                <a:cs typeface="Times New Roman" charset="0"/>
              </a:rPr>
              <a:t>is</a:t>
            </a:r>
            <a:r>
              <a:rPr lang="fr-FR" sz="3200" dirty="0" smtClean="0">
                <a:latin typeface="Times New Roman" charset="0"/>
                <a:ea typeface="Times New Roman" charset="0"/>
                <a:cs typeface="Times New Roman" charset="0"/>
              </a:rPr>
              <a:t> the </a:t>
            </a:r>
            <a:r>
              <a:rPr lang="fr-FR" sz="3200" dirty="0" smtClean="0">
                <a:latin typeface="Times New Roman" charset="0"/>
                <a:ea typeface="Times New Roman" charset="0"/>
                <a:cs typeface="Times New Roman" charset="0"/>
              </a:rPr>
              <a:t>effect</a:t>
            </a:r>
            <a:r>
              <a:rPr lang="fr-FR" sz="3200" dirty="0" smtClean="0">
                <a:latin typeface="Times New Roman" charset="0"/>
                <a:ea typeface="Times New Roman" charset="0"/>
                <a:cs typeface="Times New Roman" charset="0"/>
              </a:rPr>
              <a:t> of the </a:t>
            </a:r>
            <a:r>
              <a:rPr lang="fr-FR" sz="3200" dirty="0" smtClean="0">
                <a:latin typeface="Times New Roman" charset="0"/>
                <a:ea typeface="Times New Roman" charset="0"/>
                <a:cs typeface="Times New Roman" charset="0"/>
              </a:rPr>
              <a:t>new </a:t>
            </a:r>
            <a:endParaRPr lang="fr-FR" sz="3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fr-FR" sz="3200" dirty="0" smtClean="0">
                <a:latin typeface="Times New Roman" charset="0"/>
                <a:ea typeface="Times New Roman" charset="0"/>
                <a:cs typeface="Times New Roman" charset="0"/>
              </a:rPr>
              <a:t>transition </a:t>
            </a:r>
            <a:r>
              <a:rPr lang="fr-FR" sz="3200" dirty="0" smtClean="0">
                <a:latin typeface="Times New Roman" charset="0"/>
                <a:ea typeface="Times New Roman" charset="0"/>
                <a:cs typeface="Times New Roman" charset="0"/>
              </a:rPr>
              <a:t>energy</a:t>
            </a:r>
            <a:r>
              <a:rPr lang="fr-FR" sz="32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3200" dirty="0" smtClean="0">
                <a:latin typeface="Times New Roman" charset="0"/>
                <a:ea typeface="Times New Roman" charset="0"/>
                <a:cs typeface="Times New Roman" charset="0"/>
              </a:rPr>
              <a:t>on the NEEC rate?</a:t>
            </a:r>
            <a:endParaRPr lang="fr-FR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721751" y="1174804"/>
            <a:ext cx="1422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= 270 eV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2400300" y="3124200"/>
            <a:ext cx="4594859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There is an important lesson 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here</a:t>
            </a:r>
            <a:endParaRPr lang="en-US" sz="24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Oval 456"/>
          <p:cNvSpPr>
            <a:spLocks noChangeArrowheads="1"/>
          </p:cNvSpPr>
          <p:nvPr/>
        </p:nvSpPr>
        <p:spPr bwMode="auto">
          <a:xfrm>
            <a:off x="2164588" y="4185968"/>
            <a:ext cx="1268613" cy="53731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00"/>
                </a:solidFill>
              </a:rPr>
              <a:t>Atom</a:t>
            </a:r>
          </a:p>
        </p:txBody>
      </p:sp>
      <p:sp>
        <p:nvSpPr>
          <p:cNvPr id="21" name="Oval 455"/>
          <p:cNvSpPr>
            <a:spLocks noChangeArrowheads="1"/>
          </p:cNvSpPr>
          <p:nvPr/>
        </p:nvSpPr>
        <p:spPr bwMode="auto">
          <a:xfrm>
            <a:off x="5524219" y="4239933"/>
            <a:ext cx="1615199" cy="537135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00584" tIns="50292" rIns="100584" bIns="50292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Nucleus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48397" y="5502847"/>
            <a:ext cx="581697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NEET Rate drops by more than an order of magnitude!!!</a:t>
            </a:r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2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5 0 " pathEditMode="relative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1094 0.00417 " pathEditMode="relative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0" grpId="1" animBg="1"/>
      <p:bldP spid="21" grpId="0" animBg="1"/>
      <p:bldP spid="21" grpId="1" animBg="1"/>
      <p:bldP spid="21" grpId="3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4772" y="56445"/>
            <a:ext cx="8414456" cy="910202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OK, let’s consider the new, “better” example: </a:t>
            </a:r>
            <a:r>
              <a:rPr lang="en-US" sz="28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93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Mo</a:t>
            </a:r>
            <a:endParaRPr lang="en-US" sz="2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3201" y="1225929"/>
            <a:ext cx="46065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latin typeface="Times New Roman"/>
                <a:cs typeface="Times New Roman"/>
              </a:rPr>
              <a:t>A population of the 21/2</a:t>
            </a:r>
            <a:r>
              <a:rPr lang="en-US" sz="2000" baseline="30000" dirty="0" smtClean="0">
                <a:latin typeface="Times New Roman"/>
                <a:cs typeface="Times New Roman"/>
              </a:rPr>
              <a:t>+</a:t>
            </a:r>
            <a:r>
              <a:rPr lang="en-US" sz="2000" dirty="0" smtClean="0">
                <a:latin typeface="Times New Roman"/>
                <a:cs typeface="Times New Roman"/>
              </a:rPr>
              <a:t> isomer is made at the cyclotron via the </a:t>
            </a:r>
            <a:r>
              <a:rPr lang="en-US" sz="2000" baseline="30000" dirty="0" smtClean="0">
                <a:latin typeface="Times New Roman"/>
                <a:cs typeface="Times New Roman"/>
              </a:rPr>
              <a:t>93</a:t>
            </a:r>
            <a:r>
              <a:rPr lang="en-US" sz="2000" dirty="0" smtClean="0">
                <a:latin typeface="Times New Roman"/>
                <a:cs typeface="Times New Roman"/>
              </a:rPr>
              <a:t>Nb(</a:t>
            </a:r>
            <a:r>
              <a:rPr lang="en-US" sz="2000" dirty="0" smtClean="0">
                <a:latin typeface="Times New Roman"/>
                <a:cs typeface="Times New Roman"/>
              </a:rPr>
              <a:t>p,n</a:t>
            </a:r>
            <a:r>
              <a:rPr lang="en-US" sz="2000" dirty="0" smtClean="0">
                <a:latin typeface="Times New Roman"/>
                <a:cs typeface="Times New Roman"/>
              </a:rPr>
              <a:t>) or </a:t>
            </a:r>
            <a:r>
              <a:rPr lang="en-US" sz="2000" baseline="30000" dirty="0" smtClean="0">
                <a:latin typeface="Times New Roman"/>
                <a:cs typeface="Times New Roman"/>
              </a:rPr>
              <a:t>90,92</a:t>
            </a:r>
            <a:r>
              <a:rPr lang="en-US" sz="2000" dirty="0" smtClean="0">
                <a:latin typeface="Times New Roman"/>
                <a:cs typeface="Times New Roman"/>
              </a:rPr>
              <a:t>Zr(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000" dirty="0" smtClean="0">
                <a:latin typeface="Times New Roman"/>
                <a:cs typeface="Times New Roman"/>
              </a:rPr>
              <a:t>,n</a:t>
            </a:r>
            <a:r>
              <a:rPr lang="en-US" sz="2000" dirty="0" smtClean="0">
                <a:latin typeface="Times New Roman"/>
                <a:cs typeface="Times New Roman"/>
              </a:rPr>
              <a:t>/3n) reactions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latin typeface="Times New Roman"/>
                <a:cs typeface="Times New Roman"/>
              </a:rPr>
              <a:t>The foils are subjected to different plasma conditions using BELLA </a:t>
            </a:r>
            <a:r>
              <a:rPr lang="en-US" sz="2000" i="1" dirty="0" smtClean="0">
                <a:latin typeface="Times New Roman"/>
                <a:cs typeface="Times New Roman"/>
              </a:rPr>
              <a:t>(diagnostics needed)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latin typeface="Times New Roman"/>
                <a:cs typeface="Times New Roman"/>
              </a:rPr>
              <a:t>Samples are retrieved post-shot and counted using the local low-background counting facility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to get the isomer population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latin typeface="Times New Roman"/>
                <a:cs typeface="Times New Roman"/>
              </a:rPr>
              <a:t>The samples are then sent to the low-background counting facility in South Dakota to have their ground state population measured as well. 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4548" y="5621650"/>
            <a:ext cx="4177025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Wait 15 more minutes for the talk by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i="1" dirty="0" smtClean="0">
                <a:latin typeface="Times New Roman"/>
                <a:cs typeface="Times New Roman"/>
              </a:rPr>
              <a:t>Gunst</a:t>
            </a:r>
            <a:r>
              <a:rPr lang="en-US" sz="1600" i="1" baseline="30000" dirty="0" smtClean="0">
                <a:latin typeface="Times New Roman"/>
                <a:cs typeface="Times New Roman"/>
              </a:rPr>
              <a:t>*</a:t>
            </a:r>
            <a:r>
              <a:rPr lang="en-US" sz="1600" i="1" dirty="0" smtClean="0">
                <a:latin typeface="Times New Roman"/>
                <a:cs typeface="Times New Roman"/>
              </a:rPr>
              <a:t>!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334" y="1306068"/>
            <a:ext cx="3746500" cy="281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5532120" y="3749040"/>
            <a:ext cx="1764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½</a:t>
            </a:r>
            <a:r>
              <a:rPr lang="en-US" dirty="0" smtClean="0"/>
              <a:t>=4000 years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5035296" y="1231392"/>
            <a:ext cx="7162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(17/2)</a:t>
            </a:r>
            <a:r>
              <a:rPr lang="en-US" baseline="30000" dirty="0" smtClean="0">
                <a:solidFill>
                  <a:srgbClr val="0432FF"/>
                </a:solidFill>
              </a:rPr>
              <a:t>+</a:t>
            </a:r>
            <a:endParaRPr lang="en-US" baseline="-25000" dirty="0">
              <a:solidFill>
                <a:srgbClr val="0432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5129784" y="2286000"/>
            <a:ext cx="2066544" cy="9144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 flipH="1">
            <a:off x="7272528" y="1658112"/>
            <a:ext cx="17647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2429.80 keV</a:t>
            </a:r>
            <a:endParaRPr lang="en-US" baseline="-25000" dirty="0">
              <a:solidFill>
                <a:srgbClr val="0432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7263384" y="1941576"/>
            <a:ext cx="1764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baseline="-25000" dirty="0" smtClean="0">
                <a:solidFill>
                  <a:srgbClr val="FF0000"/>
                </a:solidFill>
              </a:rPr>
              <a:t>½</a:t>
            </a:r>
            <a:r>
              <a:rPr lang="en-US" dirty="0" smtClean="0">
                <a:solidFill>
                  <a:srgbClr val="FF0000"/>
                </a:solidFill>
              </a:rPr>
              <a:t>=6.85 hours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20646" y="1589903"/>
            <a:ext cx="867115" cy="683740"/>
            <a:chOff x="5220646" y="1589903"/>
            <a:chExt cx="867115" cy="683740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>
              <a:off x="5955957" y="1589903"/>
              <a:ext cx="1" cy="68374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432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 flipH="1">
              <a:off x="5220646" y="1696830"/>
              <a:ext cx="8671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432FF"/>
                  </a:solidFill>
                </a:rPr>
                <a:t>3.53 ns</a:t>
              </a:r>
              <a:endParaRPr lang="en-US" baseline="-25000" dirty="0">
                <a:solidFill>
                  <a:srgbClr val="0432FF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213" y="4007931"/>
            <a:ext cx="3342674" cy="2215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223" y="6400799"/>
            <a:ext cx="515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Times New Roman" charset="0"/>
                <a:ea typeface="Times New Roman" charset="0"/>
                <a:cs typeface="Times New Roman" charset="0"/>
              </a:rPr>
              <a:t>Gunst, Litvinov, Keitel and Palffy, PRL </a:t>
            </a:r>
            <a:r>
              <a:rPr lang="en-US" sz="1600" b="0" dirty="0">
                <a:latin typeface="Times New Roman" charset="0"/>
                <a:ea typeface="Times New Roman" charset="0"/>
                <a:cs typeface="Times New Roman" charset="0"/>
              </a:rPr>
              <a:t>112, 082501 (2014) </a:t>
            </a:r>
          </a:p>
        </p:txBody>
      </p:sp>
    </p:spTree>
    <p:extLst>
      <p:ext uri="{BB962C8B-B14F-4D97-AF65-F5344CB8AC3E}">
        <p14:creationId xmlns:p14="http://schemas.microsoft.com/office/powerpoint/2010/main" val="157571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directorate_template_vg">
  <a:themeElements>
    <a:clrScheme name="directorate_template_v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rectorate_template_vg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  <a:ea typeface="MS PGothic" pitchFamily="34" charset="-128"/>
          </a:defRPr>
        </a:defPPr>
      </a:lstStyle>
    </a:lnDef>
  </a:objectDefaults>
  <a:extraClrSchemeLst>
    <a:extraClrScheme>
      <a:clrScheme name="directorate_template_v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172160</TotalTime>
  <Words>1977</Words>
  <Application>Microsoft Macintosh PowerPoint</Application>
  <PresentationFormat>On-screen Show (4:3)</PresentationFormat>
  <Paragraphs>386</Paragraphs>
  <Slides>27</Slides>
  <Notes>5</Notes>
  <HiddenSlides>5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 Narrow</vt:lpstr>
      <vt:lpstr>Geneva CE</vt:lpstr>
      <vt:lpstr>Helvetica</vt:lpstr>
      <vt:lpstr>Impact</vt:lpstr>
      <vt:lpstr>Lucida Grande</vt:lpstr>
      <vt:lpstr>Lucida Sans Unicode</vt:lpstr>
      <vt:lpstr>MS PGothic</vt:lpstr>
      <vt:lpstr>ＭＳ Ｐゴシック</vt:lpstr>
      <vt:lpstr>Symbol</vt:lpstr>
      <vt:lpstr>Times</vt:lpstr>
      <vt:lpstr>Times New Roman</vt:lpstr>
      <vt:lpstr>Wingdings</vt:lpstr>
      <vt:lpstr>Arial</vt:lpstr>
      <vt:lpstr>directorate_template_vg</vt:lpstr>
      <vt:lpstr>Equation</vt:lpstr>
      <vt:lpstr>Nuclear-Plasma Experiments using Lasers</vt:lpstr>
      <vt:lpstr>Summary</vt:lpstr>
      <vt:lpstr>Nuclear-Plasma Interactions (NPI) can excite nuclear states with energies comparable to those of the surrounding plasma</vt:lpstr>
      <vt:lpstr>Gosselin proposed that isomers could be de-excited using NEE*/NRF in 2004* and we examined their candidates</vt:lpstr>
      <vt:lpstr>What I’ve learned as an ≈8 year interloper</vt:lpstr>
      <vt:lpstr>PowerPoint Presentation</vt:lpstr>
      <vt:lpstr>PowerPoint Presentation</vt:lpstr>
      <vt:lpstr>PowerPoint Presentation</vt:lpstr>
      <vt:lpstr>OK, let’s consider the new, “better” example: 93Mo</vt:lpstr>
      <vt:lpstr>The branching ratio for the 4.91 keV transition is very small due to its low energy relative to the competing 267.97 line</vt:lpstr>
      <vt:lpstr>PowerPoint Presentation</vt:lpstr>
      <vt:lpstr>NPI-induced population of low-lying excited states prior to neutron absorption alters the spin of the compound nuclear state </vt:lpstr>
      <vt:lpstr>Hauser-Feshbach modeling can be used to show the influence of angular momentum on states formed in neutron capture</vt:lpstr>
      <vt:lpstr>We’ve also seen these effects in hot nuclei populated via (d,pg) reactions</vt:lpstr>
      <vt:lpstr>PowerPoint Presentation</vt:lpstr>
      <vt:lpstr>PowerPoint Presentation</vt:lpstr>
      <vt:lpstr>We have also explored using protons from a petawatt laser to perform similar measurements on highly-excited states in 196m,gAu</vt:lpstr>
      <vt:lpstr>TNSA proton based nuclear-plasma experiment make 196m,gAu using the 198Pt(p,3n) reaction</vt:lpstr>
      <vt:lpstr>The TNSA proton spectrum can be estimated  using recent “state of the art” results</vt:lpstr>
      <vt:lpstr>Conclusions</vt:lpstr>
      <vt:lpstr>Collaborators on this work</vt:lpstr>
      <vt:lpstr>Backup slides</vt:lpstr>
      <vt:lpstr>PowerPoint Presentation</vt:lpstr>
      <vt:lpstr>Long-pulse laser produces a variety of  plasma conditions</vt:lpstr>
      <vt:lpstr>What are the magnitudes of NPI cross sections?</vt:lpstr>
      <vt:lpstr>Are the rates fast enough? Maybe in a massive nucleus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 09 Labwide Proposal Presentation Template</dc:title>
  <dc:creator>LLNL Institutional Science and Technology Office</dc:creator>
  <cp:lastModifiedBy>Microsoft Office User</cp:lastModifiedBy>
  <cp:revision>1404</cp:revision>
  <cp:lastPrinted>2015-10-28T17:28:58Z</cp:lastPrinted>
  <dcterms:created xsi:type="dcterms:W3CDTF">2012-05-22T20:11:38Z</dcterms:created>
  <dcterms:modified xsi:type="dcterms:W3CDTF">2016-01-21T19:41:04Z</dcterms:modified>
</cp:coreProperties>
</file>