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89" r:id="rId2"/>
    <p:sldId id="665" r:id="rId3"/>
    <p:sldId id="701" r:id="rId4"/>
    <p:sldId id="284" r:id="rId5"/>
    <p:sldId id="699" r:id="rId6"/>
    <p:sldId id="700" r:id="rId7"/>
    <p:sldId id="698" r:id="rId8"/>
    <p:sldId id="688" r:id="rId9"/>
    <p:sldId id="689" r:id="rId10"/>
    <p:sldId id="657" r:id="rId11"/>
    <p:sldId id="667" r:id="rId12"/>
    <p:sldId id="680" r:id="rId13"/>
    <p:sldId id="681" r:id="rId14"/>
    <p:sldId id="682" r:id="rId15"/>
    <p:sldId id="683" r:id="rId16"/>
    <p:sldId id="702" r:id="rId17"/>
    <p:sldId id="684" r:id="rId18"/>
    <p:sldId id="685" r:id="rId19"/>
    <p:sldId id="676" r:id="rId20"/>
    <p:sldId id="697" r:id="rId21"/>
    <p:sldId id="650" r:id="rId22"/>
    <p:sldId id="692" r:id="rId23"/>
    <p:sldId id="686" r:id="rId24"/>
    <p:sldId id="687" r:id="rId25"/>
    <p:sldId id="668" r:id="rId26"/>
    <p:sldId id="705" r:id="rId27"/>
    <p:sldId id="703" r:id="rId28"/>
    <p:sldId id="696" r:id="rId29"/>
    <p:sldId id="693" r:id="rId30"/>
    <p:sldId id="704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BC40"/>
    <a:srgbClr val="0BC6FF"/>
    <a:srgbClr val="2BAFFF"/>
    <a:srgbClr val="099936"/>
    <a:srgbClr val="FF0000"/>
    <a:srgbClr val="FFFF00"/>
    <a:srgbClr val="0000CC"/>
    <a:srgbClr val="FF691E"/>
    <a:srgbClr val="191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126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63CB38B-CBD4-DE49-A3C5-6AEE68C04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3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E471707-600D-BC47-A415-682DC143064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15A9C8-32EF-FF47-89AB-421BDF28419C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15A9C8-32EF-FF47-89AB-421BDF28419C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D598C9B-2221-364E-8CAB-F05D736D4BE9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F2E230F-08F4-4344-A24B-21D35142106B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43911C6-A3AB-3B42-802E-19BC341AB674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3B083B5-0B43-7148-8F22-0C71A3DC08C6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558FD1D-3DEA-8945-BD1B-DA0E6587359A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00D19-9FE6-8542-8C5E-37EE83F02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05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A3088-363F-9444-A9E4-65D38E386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4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FCD1D-37E7-CE45-BF62-C69D03805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1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0B98A-524E-CD41-BF9D-F23F16BF3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2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D757E-A642-6C41-9F3C-3C8AA75D5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FD1FB-FD5C-9745-AF14-A8FDBBF25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F9534-7D77-0542-9B40-588C57FAF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9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8A4A4-B1C0-9A4E-99F1-1A7A61761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2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7BCA3-283C-1A41-9F67-AEFBA8AA0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6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825F3-5BD2-1F42-96C4-801406F5D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1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C75B6-D52D-A844-9AD7-D744EF937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9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3C52F7B-06F0-B840-A94A-C684925E0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5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3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Relationship Id="rId3" Type="http://schemas.openxmlformats.org/officeDocument/2006/relationships/image" Target="../media/image39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4"/>
          <p:cNvSpPr txBox="1">
            <a:spLocks noChangeArrowheads="1"/>
          </p:cNvSpPr>
          <p:nvPr/>
        </p:nvSpPr>
        <p:spPr bwMode="auto">
          <a:xfrm>
            <a:off x="914400" y="-4572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661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 sz="3600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Making </a:t>
            </a:r>
            <a:r>
              <a:rPr lang="en-US" sz="3600" b="1">
                <a:solidFill>
                  <a:srgbClr val="FFFF00"/>
                </a:solidFill>
              </a:rPr>
              <a:t>Gamma</a:t>
            </a:r>
            <a:r>
              <a:rPr lang="en-US" sz="3600" b="1" smtClean="0">
                <a:solidFill>
                  <a:srgbClr val="FFFF00"/>
                </a:solidFill>
              </a:rPr>
              <a:t>-Ray </a:t>
            </a:r>
            <a:r>
              <a:rPr lang="en-US" sz="3600" b="1" dirty="0">
                <a:solidFill>
                  <a:srgbClr val="FFFF00"/>
                </a:solidFill>
              </a:rPr>
              <a:t>Bursts @10</a:t>
            </a:r>
            <a:r>
              <a:rPr lang="en-US" sz="3600" b="1" baseline="30000" dirty="0">
                <a:solidFill>
                  <a:srgbClr val="FFFF00"/>
                </a:solidFill>
              </a:rPr>
              <a:t>21</a:t>
            </a:r>
            <a:r>
              <a:rPr lang="en-US" sz="3600" b="1" dirty="0">
                <a:solidFill>
                  <a:srgbClr val="FFFF00"/>
                </a:solidFill>
              </a:rPr>
              <a:t>W.cm</a:t>
            </a:r>
            <a:r>
              <a:rPr lang="en-US" sz="3600" b="1" baseline="30000" dirty="0">
                <a:solidFill>
                  <a:srgbClr val="FFFF00"/>
                </a:solidFill>
              </a:rPr>
              <a:t>-2</a:t>
            </a:r>
            <a:endParaRPr lang="en-US" sz="36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Pair and </a:t>
            </a:r>
            <a:r>
              <a:rPr lang="en-US" sz="2800" dirty="0" smtClean="0">
                <a:solidFill>
                  <a:srgbClr val="FFFF00"/>
                </a:solidFill>
              </a:rPr>
              <a:t>Gamma-Ray </a:t>
            </a:r>
            <a:r>
              <a:rPr lang="en-US" sz="2800" dirty="0">
                <a:solidFill>
                  <a:srgbClr val="FFFF00"/>
                </a:solidFill>
              </a:rPr>
              <a:t>Creation </a:t>
            </a:r>
            <a:r>
              <a:rPr lang="en-US" sz="2800" dirty="0" smtClean="0">
                <a:solidFill>
                  <a:srgbClr val="FFFF00"/>
                </a:solidFill>
              </a:rPr>
              <a:t>Using </a:t>
            </a:r>
            <a:r>
              <a:rPr lang="en-US" sz="2800" dirty="0">
                <a:solidFill>
                  <a:srgbClr val="FFFF00"/>
                </a:solidFill>
              </a:rPr>
              <a:t>the Texas </a:t>
            </a:r>
            <a:r>
              <a:rPr lang="en-US" sz="2800" dirty="0" err="1">
                <a:solidFill>
                  <a:srgbClr val="FFFF00"/>
                </a:solidFill>
              </a:rPr>
              <a:t>Petawatt</a:t>
            </a:r>
            <a:r>
              <a:rPr lang="en-US" sz="2800" dirty="0">
                <a:solidFill>
                  <a:srgbClr val="FFFF00"/>
                </a:solidFill>
              </a:rPr>
              <a:t> Laser</a:t>
            </a:r>
            <a:endParaRPr lang="en-US" sz="3600" dirty="0">
              <a:solidFill>
                <a:srgbClr val="FFFF00"/>
              </a:solidFill>
            </a:endParaRP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  <a:p>
            <a:pPr algn="ctr"/>
            <a:r>
              <a:rPr lang="en-US" sz="2800" i="1" dirty="0">
                <a:solidFill>
                  <a:srgbClr val="FFFF00"/>
                </a:solidFill>
              </a:rPr>
              <a:t>Edison </a:t>
            </a:r>
            <a:r>
              <a:rPr lang="en-US" sz="2800" i="1" dirty="0" smtClean="0">
                <a:solidFill>
                  <a:srgbClr val="FFFF00"/>
                </a:solidFill>
              </a:rPr>
              <a:t>Liang, Rice </a:t>
            </a:r>
            <a:r>
              <a:rPr lang="en-US" sz="2800" i="1" dirty="0">
                <a:solidFill>
                  <a:srgbClr val="FFFF00"/>
                </a:solidFill>
              </a:rPr>
              <a:t>University</a:t>
            </a:r>
          </a:p>
          <a:p>
            <a:endParaRPr lang="en-US" sz="2800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  Rice Team: </a:t>
            </a:r>
            <a:r>
              <a:rPr lang="en-US" i="1" dirty="0">
                <a:solidFill>
                  <a:srgbClr val="FFFF00"/>
                </a:solidFill>
              </a:rPr>
              <a:t>Henderson, Fu, </a:t>
            </a:r>
            <a:r>
              <a:rPr lang="en-US" i="1" dirty="0" err="1">
                <a:solidFill>
                  <a:srgbClr val="FFFF00"/>
                </a:solidFill>
              </a:rPr>
              <a:t>Chaguine</a:t>
            </a:r>
            <a:r>
              <a:rPr lang="en-US" i="1" dirty="0">
                <a:solidFill>
                  <a:srgbClr val="FFFF00"/>
                </a:solidFill>
              </a:rPr>
              <a:t>, Taylor, Clarke, Lo, Cen, Zhou</a:t>
            </a:r>
            <a:r>
              <a:rPr lang="en-US" i="1" dirty="0" smtClean="0">
                <a:solidFill>
                  <a:srgbClr val="FFFF00"/>
                </a:solidFill>
              </a:rPr>
              <a:t>,</a:t>
            </a:r>
          </a:p>
          <a:p>
            <a:r>
              <a:rPr lang="en-US" i="1" dirty="0">
                <a:solidFill>
                  <a:srgbClr val="FFFF00"/>
                </a:solidFill>
              </a:rPr>
              <a:t>	</a:t>
            </a:r>
            <a:r>
              <a:rPr lang="en-US" i="1" dirty="0" smtClean="0">
                <a:solidFill>
                  <a:srgbClr val="FFFF00"/>
                </a:solidFill>
              </a:rPr>
              <a:t>	</a:t>
            </a:r>
            <a:r>
              <a:rPr lang="en-US" i="1" dirty="0" err="1" smtClean="0">
                <a:solidFill>
                  <a:srgbClr val="FFFF00"/>
                </a:solidFill>
              </a:rPr>
              <a:t>Hua</a:t>
            </a:r>
            <a:r>
              <a:rPr lang="en-US" i="1" dirty="0">
                <a:solidFill>
                  <a:srgbClr val="FFFF00"/>
                </a:solidFill>
              </a:rPr>
              <a:t>, ,</a:t>
            </a:r>
            <a:r>
              <a:rPr lang="en-US" i="1" dirty="0" err="1">
                <a:solidFill>
                  <a:srgbClr val="FFFF00"/>
                </a:solidFill>
              </a:rPr>
              <a:t>Hasson</a:t>
            </a:r>
            <a:r>
              <a:rPr lang="en-US" i="1" dirty="0">
                <a:solidFill>
                  <a:srgbClr val="FFFF00"/>
                </a:solidFill>
              </a:rPr>
              <a:t>, Wang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  UT Team: </a:t>
            </a:r>
            <a:r>
              <a:rPr lang="en-US" i="1" dirty="0">
                <a:solidFill>
                  <a:srgbClr val="FFFF00"/>
                </a:solidFill>
              </a:rPr>
              <a:t>Dyer, Riley, </a:t>
            </a:r>
            <a:r>
              <a:rPr lang="en-US" i="1" dirty="0" err="1">
                <a:solidFill>
                  <a:srgbClr val="FFFF00"/>
                </a:solidFill>
              </a:rPr>
              <a:t>Serratto</a:t>
            </a:r>
            <a:r>
              <a:rPr lang="en-US" i="1" dirty="0">
                <a:solidFill>
                  <a:srgbClr val="FFFF00"/>
                </a:solidFill>
              </a:rPr>
              <a:t>, Donovan, </a:t>
            </a:r>
            <a:r>
              <a:rPr lang="en-US" i="1" dirty="0" err="1" smtClean="0">
                <a:solidFill>
                  <a:srgbClr val="FFFF00"/>
                </a:solidFill>
              </a:rPr>
              <a:t>Ditmire</a:t>
            </a:r>
            <a:endParaRPr lang="en-US" i="1" dirty="0" smtClean="0">
              <a:solidFill>
                <a:srgbClr val="FFFF00"/>
              </a:solidFill>
            </a:endParaRPr>
          </a:p>
          <a:p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 smtClean="0">
                <a:solidFill>
                  <a:srgbClr val="FFFF00"/>
                </a:solidFill>
              </a:rPr>
              <a:t>  </a:t>
            </a:r>
            <a:r>
              <a:rPr lang="en-US" i="1" dirty="0" smtClean="0">
                <a:solidFill>
                  <a:srgbClr val="08BC40"/>
                </a:solidFill>
              </a:rPr>
              <a:t> </a:t>
            </a:r>
          </a:p>
          <a:p>
            <a:r>
              <a:rPr lang="en-US" i="1" dirty="0" smtClean="0">
                <a:solidFill>
                  <a:srgbClr val="08BC40"/>
                </a:solidFill>
              </a:rPr>
              <a:t> 	</a:t>
            </a:r>
          </a:p>
          <a:p>
            <a:r>
              <a:rPr lang="en-US" i="1" dirty="0">
                <a:solidFill>
                  <a:srgbClr val="08BC40"/>
                </a:solidFill>
              </a:rPr>
              <a:t>	</a:t>
            </a:r>
            <a:r>
              <a:rPr lang="en-US" i="1" dirty="0" smtClean="0">
                <a:solidFill>
                  <a:srgbClr val="08BC40"/>
                </a:solidFill>
              </a:rPr>
              <a:t>Paper to appear in Nature Scientific Reports (Online Journal)</a:t>
            </a:r>
            <a:endParaRPr lang="en-US" i="1" dirty="0">
              <a:solidFill>
                <a:srgbClr val="08BC40"/>
              </a:solidFill>
            </a:endParaRPr>
          </a:p>
          <a:p>
            <a:r>
              <a:rPr lang="en-US" sz="2800" i="1" dirty="0">
                <a:solidFill>
                  <a:srgbClr val="08BC40"/>
                </a:solidFill>
              </a:rPr>
              <a:t>	</a:t>
            </a:r>
            <a:endParaRPr lang="en-US" sz="2800" i="1" dirty="0" smtClean="0">
              <a:solidFill>
                <a:srgbClr val="08BC40"/>
              </a:solidFill>
            </a:endParaRPr>
          </a:p>
          <a:p>
            <a:r>
              <a:rPr lang="en-US" sz="2800" i="1" dirty="0">
                <a:solidFill>
                  <a:srgbClr val="08BC40"/>
                </a:solidFill>
              </a:rPr>
              <a:t>	</a:t>
            </a:r>
            <a:r>
              <a:rPr lang="en-US" i="1" dirty="0" smtClean="0">
                <a:solidFill>
                  <a:srgbClr val="FFFF00"/>
                </a:solidFill>
              </a:rPr>
              <a:t>Work </a:t>
            </a:r>
            <a:r>
              <a:rPr lang="en-US" i="1" dirty="0">
                <a:solidFill>
                  <a:srgbClr val="FFFF00"/>
                </a:solidFill>
              </a:rPr>
              <a:t>supported by DOE, FIF, </a:t>
            </a:r>
            <a:r>
              <a:rPr lang="en-US" i="1" dirty="0" err="1">
                <a:solidFill>
                  <a:srgbClr val="FFFF00"/>
                </a:solidFill>
              </a:rPr>
              <a:t>MDAnderson</a:t>
            </a:r>
            <a:r>
              <a:rPr lang="en-US" i="1" dirty="0">
                <a:solidFill>
                  <a:srgbClr val="FFFF00"/>
                </a:solidFill>
              </a:rPr>
              <a:t>, LSU-MBPCC</a:t>
            </a:r>
            <a:r>
              <a:rPr lang="en-US" sz="2800" i="1" dirty="0">
                <a:solidFill>
                  <a:srgbClr val="FFFF00"/>
                </a:solidFill>
              </a:rPr>
              <a:t>.</a:t>
            </a:r>
            <a:endParaRPr lang="en-US" sz="3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610600" cy="66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b="1" i="1" dirty="0">
              <a:solidFill>
                <a:srgbClr val="FFFF00"/>
              </a:solidFill>
            </a:endParaRPr>
          </a:p>
          <a:p>
            <a:r>
              <a:rPr lang="en-US" sz="2800" b="1" dirty="0">
                <a:solidFill>
                  <a:srgbClr val="F7FF13"/>
                </a:solidFill>
              </a:rPr>
              <a:t> 	</a:t>
            </a:r>
            <a:r>
              <a:rPr lang="en-US" sz="2800" b="1" dirty="0" smtClean="0">
                <a:solidFill>
                  <a:srgbClr val="F7FF13"/>
                </a:solidFill>
              </a:rPr>
              <a:t>We performed ~130 </a:t>
            </a:r>
            <a:r>
              <a:rPr lang="en-US" sz="2800" b="1" dirty="0">
                <a:solidFill>
                  <a:srgbClr val="F7FF13"/>
                </a:solidFill>
              </a:rPr>
              <a:t>TPW shots on Au, </a:t>
            </a:r>
            <a:r>
              <a:rPr lang="en-US" sz="2800" b="1" dirty="0" err="1" smtClean="0">
                <a:solidFill>
                  <a:srgbClr val="F7FF13"/>
                </a:solidFill>
              </a:rPr>
              <a:t>Pt</a:t>
            </a:r>
            <a:endParaRPr lang="en-US" sz="2800" b="1" dirty="0" smtClean="0">
              <a:solidFill>
                <a:srgbClr val="F7FF13"/>
              </a:solidFill>
            </a:endParaRPr>
          </a:p>
          <a:p>
            <a:r>
              <a:rPr lang="en-US" sz="2800" b="1" dirty="0">
                <a:solidFill>
                  <a:srgbClr val="F7FF13"/>
                </a:solidFill>
              </a:rPr>
              <a:t>	</a:t>
            </a:r>
            <a:r>
              <a:rPr lang="en-US" sz="2800" b="1" dirty="0" smtClean="0">
                <a:solidFill>
                  <a:srgbClr val="F7FF13"/>
                </a:solidFill>
              </a:rPr>
              <a:t>	  	disk and rod targets</a:t>
            </a:r>
            <a:endParaRPr lang="en-US" b="1" dirty="0">
              <a:solidFill>
                <a:srgbClr val="F7FF13"/>
              </a:solidFill>
            </a:endParaRPr>
          </a:p>
          <a:p>
            <a:endParaRPr lang="en-US" dirty="0">
              <a:solidFill>
                <a:srgbClr val="F7FF13"/>
              </a:solidFill>
            </a:endParaRPr>
          </a:p>
          <a:p>
            <a:r>
              <a:rPr lang="en-US" dirty="0">
                <a:solidFill>
                  <a:srgbClr val="F7FF13"/>
                </a:solidFill>
              </a:rPr>
              <a:t> E = 81 -130 J ,  &lt;E&gt; ~ 103 J</a:t>
            </a:r>
          </a:p>
          <a:p>
            <a:pPr>
              <a:buFont typeface="Times" charset="0"/>
              <a:buAutoNum type="arabicPeriod"/>
            </a:pPr>
            <a:endParaRPr lang="en-US" dirty="0">
              <a:solidFill>
                <a:srgbClr val="F7FF13"/>
              </a:solidFill>
            </a:endParaRPr>
          </a:p>
          <a:p>
            <a:r>
              <a:rPr lang="en-US" dirty="0">
                <a:solidFill>
                  <a:srgbClr val="F7FF13"/>
                </a:solidFill>
                <a:latin typeface="Symbol" charset="0"/>
              </a:rPr>
              <a:t> D</a:t>
            </a:r>
            <a:r>
              <a:rPr lang="en-US" dirty="0">
                <a:solidFill>
                  <a:srgbClr val="F7FF13"/>
                </a:solidFill>
              </a:rPr>
              <a:t>T = 128 - 245 </a:t>
            </a:r>
            <a:r>
              <a:rPr lang="en-US" dirty="0" err="1">
                <a:solidFill>
                  <a:srgbClr val="F7FF13"/>
                </a:solidFill>
              </a:rPr>
              <a:t>fs</a:t>
            </a:r>
            <a:r>
              <a:rPr lang="en-US" dirty="0">
                <a:solidFill>
                  <a:srgbClr val="F7FF13"/>
                </a:solidFill>
              </a:rPr>
              <a:t>,  &lt;</a:t>
            </a:r>
            <a:r>
              <a:rPr lang="en-US" dirty="0">
                <a:solidFill>
                  <a:srgbClr val="F7FF13"/>
                </a:solidFill>
                <a:latin typeface="Symbol" charset="0"/>
              </a:rPr>
              <a:t>D</a:t>
            </a:r>
            <a:r>
              <a:rPr lang="en-US" dirty="0">
                <a:solidFill>
                  <a:srgbClr val="F7FF13"/>
                </a:solidFill>
              </a:rPr>
              <a:t>T&gt; ~ 166 </a:t>
            </a:r>
            <a:r>
              <a:rPr lang="en-US" dirty="0" err="1">
                <a:solidFill>
                  <a:srgbClr val="F7FF13"/>
                </a:solidFill>
              </a:rPr>
              <a:t>fs</a:t>
            </a:r>
            <a:endParaRPr lang="en-US" dirty="0">
              <a:solidFill>
                <a:srgbClr val="F7FF13"/>
              </a:solidFill>
            </a:endParaRPr>
          </a:p>
          <a:p>
            <a:pPr>
              <a:buFont typeface="Times" charset="0"/>
              <a:buAutoNum type="arabicPeriod" startAt="2"/>
            </a:pPr>
            <a:endParaRPr lang="en-US" dirty="0">
              <a:solidFill>
                <a:srgbClr val="F7FF13"/>
              </a:solidFill>
            </a:endParaRPr>
          </a:p>
          <a:p>
            <a:r>
              <a:rPr lang="en-US" dirty="0">
                <a:solidFill>
                  <a:srgbClr val="F7FF13"/>
                </a:solidFill>
              </a:rPr>
              <a:t> P = 450 - 800 TW,  &lt;P&gt; ~ 640 TW</a:t>
            </a:r>
          </a:p>
          <a:p>
            <a:pPr>
              <a:buFont typeface="Times" charset="0"/>
              <a:buAutoNum type="arabicPeriod" startAt="3"/>
            </a:pPr>
            <a:endParaRPr lang="en-US" dirty="0">
              <a:solidFill>
                <a:srgbClr val="F7FF13"/>
              </a:solidFill>
            </a:endParaRPr>
          </a:p>
          <a:p>
            <a:r>
              <a:rPr lang="en-US" dirty="0">
                <a:solidFill>
                  <a:srgbClr val="F7FF13"/>
                </a:solidFill>
              </a:rPr>
              <a:t>%E in 10 </a:t>
            </a:r>
            <a:r>
              <a:rPr lang="en-US" dirty="0">
                <a:solidFill>
                  <a:srgbClr val="F7FF13"/>
                </a:solidFill>
                <a:latin typeface="Symbol" charset="0"/>
              </a:rPr>
              <a:t>m</a:t>
            </a:r>
            <a:r>
              <a:rPr lang="en-US" dirty="0">
                <a:solidFill>
                  <a:srgbClr val="F7FF13"/>
                </a:solidFill>
              </a:rPr>
              <a:t>m circle = 40 - 80%,  &lt;%E&gt; ~ 65%</a:t>
            </a:r>
          </a:p>
          <a:p>
            <a:pPr>
              <a:buFont typeface="Times" charset="0"/>
              <a:buAutoNum type="arabicPeriod" startAt="4"/>
            </a:pPr>
            <a:endParaRPr lang="en-US" dirty="0">
              <a:solidFill>
                <a:srgbClr val="F7FF13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Laser Incident angle </a:t>
            </a:r>
            <a:r>
              <a:rPr lang="en-US" dirty="0">
                <a:solidFill>
                  <a:srgbClr val="FFFF00"/>
                </a:solidFill>
                <a:latin typeface="Symbol" charset="0"/>
                <a:cs typeface="Symbol" charset="0"/>
              </a:rPr>
              <a:t>q</a:t>
            </a:r>
            <a:r>
              <a:rPr lang="en-US" dirty="0">
                <a:solidFill>
                  <a:srgbClr val="FFFF00"/>
                </a:solidFill>
                <a:cs typeface="Symbol" charset="0"/>
              </a:rPr>
              <a:t> =</a:t>
            </a:r>
            <a:r>
              <a:rPr lang="en-US" baseline="30000" dirty="0">
                <a:solidFill>
                  <a:srgbClr val="FFFF00"/>
                </a:solidFill>
                <a:cs typeface="Symbol" charset="0"/>
              </a:rPr>
              <a:t></a:t>
            </a:r>
            <a:r>
              <a:rPr lang="en-US" dirty="0">
                <a:solidFill>
                  <a:srgbClr val="FFFF00"/>
                </a:solidFill>
                <a:cs typeface="Symbol" charset="0"/>
              </a:rPr>
              <a:t>0</a:t>
            </a:r>
            <a:r>
              <a:rPr lang="en-US" baseline="30000" dirty="0">
                <a:solidFill>
                  <a:srgbClr val="FFFF00"/>
                </a:solidFill>
                <a:cs typeface="Symbol" charset="0"/>
              </a:rPr>
              <a:t></a:t>
            </a:r>
            <a:r>
              <a:rPr lang="en-US" dirty="0">
                <a:solidFill>
                  <a:srgbClr val="FFFF00"/>
                </a:solidFill>
                <a:cs typeface="Symbol" charset="0"/>
              </a:rPr>
              <a:t>,  </a:t>
            </a:r>
            <a:r>
              <a:rPr lang="en-US" dirty="0">
                <a:solidFill>
                  <a:srgbClr val="FFFF00"/>
                </a:solidFill>
                <a:latin typeface="Symbol" charset="0"/>
                <a:cs typeface="Symbol" charset="0"/>
              </a:rPr>
              <a:t>q</a:t>
            </a:r>
            <a:r>
              <a:rPr lang="en-US" dirty="0">
                <a:solidFill>
                  <a:srgbClr val="FFFF00"/>
                </a:solidFill>
                <a:cs typeface="Symbol" charset="0"/>
              </a:rPr>
              <a:t></a:t>
            </a:r>
            <a:r>
              <a:rPr lang="en-US" baseline="30000" dirty="0">
                <a:solidFill>
                  <a:srgbClr val="FFFF00"/>
                </a:solidFill>
                <a:cs typeface="Symbol" charset="0"/>
              </a:rPr>
              <a:t></a:t>
            </a:r>
            <a:r>
              <a:rPr lang="en-US" dirty="0">
                <a:solidFill>
                  <a:srgbClr val="FFFF00"/>
                </a:solidFill>
                <a:cs typeface="Symbol" charset="0"/>
              </a:rPr>
              <a:t> </a:t>
            </a:r>
          </a:p>
          <a:p>
            <a:pPr>
              <a:buFont typeface="Times" charset="0"/>
              <a:buAutoNum type="arabicPeriod" startAt="4"/>
            </a:pPr>
            <a:endParaRPr lang="en-US" dirty="0">
              <a:solidFill>
                <a:srgbClr val="F7FF13"/>
              </a:solidFill>
              <a:cs typeface="Symbol" charset="0"/>
            </a:endParaRPr>
          </a:p>
          <a:p>
            <a:r>
              <a:rPr lang="en-US" dirty="0">
                <a:solidFill>
                  <a:srgbClr val="F7FF13"/>
                </a:solidFill>
                <a:cs typeface="Symbol" charset="0"/>
              </a:rPr>
              <a:t> Peak I = 3x10</a:t>
            </a:r>
            <a:r>
              <a:rPr lang="en-US" baseline="30000" dirty="0">
                <a:solidFill>
                  <a:srgbClr val="F7FF13"/>
                </a:solidFill>
                <a:cs typeface="Symbol" charset="0"/>
              </a:rPr>
              <a:t>20</a:t>
            </a:r>
            <a:r>
              <a:rPr lang="en-US" dirty="0">
                <a:solidFill>
                  <a:srgbClr val="F7FF13"/>
                </a:solidFill>
                <a:cs typeface="Symbol" charset="0"/>
              </a:rPr>
              <a:t> - 1.9x10</a:t>
            </a:r>
            <a:r>
              <a:rPr lang="en-US" baseline="30000" dirty="0">
                <a:solidFill>
                  <a:srgbClr val="F7FF13"/>
                </a:solidFill>
                <a:cs typeface="Symbol" charset="0"/>
              </a:rPr>
              <a:t>21</a:t>
            </a:r>
            <a:r>
              <a:rPr lang="en-US" dirty="0">
                <a:solidFill>
                  <a:srgbClr val="F7FF13"/>
                </a:solidFill>
                <a:cs typeface="Symbol" charset="0"/>
              </a:rPr>
              <a:t> W.cm</a:t>
            </a:r>
            <a:r>
              <a:rPr lang="en-US" baseline="30000" dirty="0">
                <a:solidFill>
                  <a:srgbClr val="F7FF13"/>
                </a:solidFill>
                <a:cs typeface="Symbol" charset="0"/>
              </a:rPr>
              <a:t>-2</a:t>
            </a:r>
            <a:r>
              <a:rPr lang="en-US" dirty="0">
                <a:solidFill>
                  <a:srgbClr val="F7FF13"/>
                </a:solidFill>
                <a:cs typeface="Symbol" charset="0"/>
              </a:rPr>
              <a:t>,  &lt;I&gt; ~ 7x10</a:t>
            </a:r>
            <a:r>
              <a:rPr lang="en-US" baseline="30000" dirty="0">
                <a:solidFill>
                  <a:srgbClr val="F7FF13"/>
                </a:solidFill>
                <a:cs typeface="Symbol" charset="0"/>
              </a:rPr>
              <a:t>20</a:t>
            </a:r>
            <a:r>
              <a:rPr lang="en-US" dirty="0">
                <a:solidFill>
                  <a:srgbClr val="F7FF13"/>
                </a:solidFill>
                <a:cs typeface="Symbol" charset="0"/>
              </a:rPr>
              <a:t>W.cm</a:t>
            </a:r>
            <a:r>
              <a:rPr lang="en-US" baseline="30000" dirty="0">
                <a:solidFill>
                  <a:srgbClr val="F7FF13"/>
                </a:solidFill>
                <a:cs typeface="Symbol" charset="0"/>
              </a:rPr>
              <a:t>-2</a:t>
            </a:r>
          </a:p>
          <a:p>
            <a:pPr>
              <a:buFont typeface="Times" charset="0"/>
              <a:buAutoNum type="arabicPeriod" startAt="5"/>
            </a:pPr>
            <a:endParaRPr lang="en-US" baseline="30000" dirty="0">
              <a:solidFill>
                <a:srgbClr val="F7FF13"/>
              </a:solidFill>
              <a:cs typeface="Symbol" charset="0"/>
            </a:endParaRPr>
          </a:p>
          <a:p>
            <a:pPr>
              <a:buFont typeface="Times" charset="0"/>
              <a:buNone/>
            </a:pPr>
            <a:r>
              <a:rPr lang="en-US" dirty="0">
                <a:solidFill>
                  <a:srgbClr val="F7FF13"/>
                </a:solidFill>
                <a:cs typeface="Symbol" charset="0"/>
              </a:rPr>
              <a:t>	</a:t>
            </a:r>
            <a:r>
              <a:rPr lang="en-US" dirty="0" smtClean="0">
                <a:solidFill>
                  <a:srgbClr val="F7FF13"/>
                </a:solidFill>
                <a:cs typeface="Symbol" charset="0"/>
              </a:rPr>
              <a:t>	</a:t>
            </a:r>
            <a:r>
              <a:rPr lang="en-US" b="1" dirty="0" smtClean="0">
                <a:solidFill>
                  <a:srgbClr val="FF0606"/>
                </a:solidFill>
                <a:cs typeface="Symbol" charset="0"/>
              </a:rPr>
              <a:t>15</a:t>
            </a:r>
            <a:r>
              <a:rPr lang="en-US" b="1" dirty="0">
                <a:solidFill>
                  <a:srgbClr val="FF0606"/>
                </a:solidFill>
                <a:cs typeface="Symbol" charset="0"/>
              </a:rPr>
              <a:t>% of all shots had I ≥ 10</a:t>
            </a:r>
            <a:r>
              <a:rPr lang="en-US" b="1" baseline="30000" dirty="0">
                <a:solidFill>
                  <a:srgbClr val="FF0606"/>
                </a:solidFill>
                <a:cs typeface="Symbol" charset="0"/>
              </a:rPr>
              <a:t>21</a:t>
            </a:r>
            <a:r>
              <a:rPr lang="en-US" b="1" dirty="0">
                <a:solidFill>
                  <a:srgbClr val="FF0606"/>
                </a:solidFill>
                <a:cs typeface="Symbol" charset="0"/>
              </a:rPr>
              <a:t> W.cm</a:t>
            </a:r>
            <a:r>
              <a:rPr lang="en-US" b="1" baseline="30000" dirty="0">
                <a:solidFill>
                  <a:srgbClr val="FF0606"/>
                </a:solidFill>
                <a:cs typeface="Symbol" charset="0"/>
              </a:rPr>
              <a:t>-2</a:t>
            </a:r>
            <a:endParaRPr lang="en-US" baseline="30000" dirty="0">
              <a:cs typeface="Symbol" charset="0"/>
            </a:endParaRPr>
          </a:p>
          <a:p>
            <a:pPr>
              <a:buFont typeface="Times" charset="0"/>
              <a:buNone/>
            </a:pPr>
            <a:endParaRPr lang="en-US" baseline="30000" dirty="0">
              <a:cs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3607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			</a:t>
            </a:r>
            <a:r>
              <a:rPr lang="en-US" dirty="0" smtClean="0"/>
              <a:t>	</a:t>
            </a:r>
            <a:r>
              <a:rPr lang="en-US" sz="2600" b="1" dirty="0" smtClean="0">
                <a:solidFill>
                  <a:srgbClr val="FFFF00"/>
                </a:solidFill>
              </a:rPr>
              <a:t>Most </a:t>
            </a:r>
            <a:r>
              <a:rPr lang="en-US" sz="2600" b="1" dirty="0">
                <a:solidFill>
                  <a:srgbClr val="FFFF00"/>
                </a:solidFill>
              </a:rPr>
              <a:t>Important </a:t>
            </a:r>
            <a:r>
              <a:rPr lang="en-US" sz="2600" b="1" dirty="0" smtClean="0">
                <a:solidFill>
                  <a:srgbClr val="FFFF00"/>
                </a:solidFill>
              </a:rPr>
              <a:t>Results</a:t>
            </a:r>
          </a:p>
          <a:p>
            <a:endParaRPr lang="en-US" sz="2600" b="1" dirty="0">
              <a:solidFill>
                <a:srgbClr val="FFFF00"/>
              </a:solidFill>
            </a:endParaRPr>
          </a:p>
          <a:p>
            <a:r>
              <a:rPr lang="en-US" sz="2600" dirty="0">
                <a:solidFill>
                  <a:srgbClr val="FFFF00"/>
                </a:solidFill>
              </a:rPr>
              <a:t>1. </a:t>
            </a:r>
            <a:r>
              <a:rPr lang="en-US" sz="2600" dirty="0" smtClean="0">
                <a:solidFill>
                  <a:srgbClr val="FFFF00"/>
                </a:solidFill>
              </a:rPr>
              <a:t>We </a:t>
            </a:r>
            <a:r>
              <a:rPr lang="en-US" sz="2600" dirty="0">
                <a:solidFill>
                  <a:srgbClr val="FFFF00"/>
                </a:solidFill>
              </a:rPr>
              <a:t>inferred emergent pair density </a:t>
            </a:r>
            <a:r>
              <a:rPr lang="en-US" sz="2600" dirty="0" smtClean="0">
                <a:solidFill>
                  <a:srgbClr val="FFFF00"/>
                </a:solidFill>
              </a:rPr>
              <a:t>~ </a:t>
            </a:r>
            <a:r>
              <a:rPr lang="en-US" sz="2600" dirty="0">
                <a:solidFill>
                  <a:srgbClr val="FFFF00"/>
                </a:solidFill>
              </a:rPr>
              <a:t>10</a:t>
            </a:r>
            <a:r>
              <a:rPr lang="en-US" sz="2600" baseline="30000" dirty="0">
                <a:solidFill>
                  <a:srgbClr val="FFFF00"/>
                </a:solidFill>
              </a:rPr>
              <a:t>15</a:t>
            </a:r>
            <a:r>
              <a:rPr lang="en-US" sz="2600" dirty="0">
                <a:solidFill>
                  <a:srgbClr val="FFFF00"/>
                </a:solidFill>
              </a:rPr>
              <a:t>/cm</a:t>
            </a:r>
            <a:r>
              <a:rPr lang="en-US" sz="2600" baseline="30000" dirty="0">
                <a:solidFill>
                  <a:srgbClr val="FFFF00"/>
                </a:solidFill>
              </a:rPr>
              <a:t>3</a:t>
            </a:r>
            <a:endParaRPr lang="en-US" sz="2600" dirty="0">
              <a:solidFill>
                <a:srgbClr val="FFFF00"/>
              </a:solidFill>
            </a:endParaRPr>
          </a:p>
          <a:p>
            <a:r>
              <a:rPr lang="en-US" sz="2600" dirty="0">
                <a:solidFill>
                  <a:srgbClr val="FFFF00"/>
                </a:solidFill>
              </a:rPr>
              <a:t>	</a:t>
            </a:r>
            <a:r>
              <a:rPr lang="en-US" sz="2600" b="1" dirty="0">
                <a:solidFill>
                  <a:srgbClr val="FFFF00"/>
                </a:solidFill>
              </a:rPr>
              <a:t>== &gt;</a:t>
            </a:r>
            <a:r>
              <a:rPr lang="en-US" sz="2600" dirty="0">
                <a:solidFill>
                  <a:srgbClr val="FFFF00"/>
                </a:solidFill>
              </a:rPr>
              <a:t> </a:t>
            </a:r>
            <a:r>
              <a:rPr lang="en-US" sz="2600" dirty="0" err="1">
                <a:solidFill>
                  <a:srgbClr val="FFFF00"/>
                </a:solidFill>
              </a:rPr>
              <a:t>R</a:t>
            </a:r>
            <a:r>
              <a:rPr lang="en-US" sz="2600" dirty="0" err="1">
                <a:solidFill>
                  <a:srgbClr val="FFFF00"/>
                </a:solidFill>
                <a:latin typeface="Symbol" charset="0"/>
              </a:rPr>
              <a:t>w</a:t>
            </a:r>
            <a:r>
              <a:rPr lang="en-US" sz="2600" baseline="-25000" dirty="0">
                <a:solidFill>
                  <a:srgbClr val="FFFF00"/>
                </a:solidFill>
              </a:rPr>
              <a:t>+</a:t>
            </a:r>
            <a:r>
              <a:rPr lang="en-US" sz="2600" dirty="0">
                <a:solidFill>
                  <a:srgbClr val="FFFF00"/>
                </a:solidFill>
              </a:rPr>
              <a:t>/c ~ 4,  marginally qualifying as a </a:t>
            </a:r>
            <a:r>
              <a:rPr lang="ja-JP" altLang="en-US" sz="2600" dirty="0">
                <a:solidFill>
                  <a:srgbClr val="FFFF00"/>
                </a:solidFill>
              </a:rPr>
              <a:t>“</a:t>
            </a:r>
            <a:r>
              <a:rPr lang="en-US" altLang="ja-JP" sz="2600" dirty="0">
                <a:solidFill>
                  <a:srgbClr val="FFFF00"/>
                </a:solidFill>
              </a:rPr>
              <a:t>pair plasma</a:t>
            </a:r>
            <a:r>
              <a:rPr lang="ja-JP" altLang="en-US" sz="2600" dirty="0">
                <a:solidFill>
                  <a:srgbClr val="FFFF00"/>
                </a:solidFill>
              </a:rPr>
              <a:t>”</a:t>
            </a:r>
            <a:r>
              <a:rPr lang="en-US" altLang="ja-JP" sz="2600" dirty="0" smtClean="0">
                <a:solidFill>
                  <a:srgbClr val="FFFF00"/>
                </a:solidFill>
              </a:rPr>
              <a:t>.</a:t>
            </a:r>
            <a:endParaRPr lang="en-US" sz="2600" dirty="0">
              <a:solidFill>
                <a:srgbClr val="FFFF00"/>
              </a:solidFill>
            </a:endParaRPr>
          </a:p>
          <a:p>
            <a:r>
              <a:rPr lang="en-US" sz="2600" dirty="0" smtClean="0">
                <a:solidFill>
                  <a:srgbClr val="FFFF00"/>
                </a:solidFill>
              </a:rPr>
              <a:t>2.  e</a:t>
            </a:r>
            <a:r>
              <a:rPr lang="en-US" sz="2600" dirty="0">
                <a:solidFill>
                  <a:srgbClr val="FFFF00"/>
                </a:solidFill>
              </a:rPr>
              <a:t>+/e- ratio exceeded </a:t>
            </a:r>
            <a:r>
              <a:rPr lang="en-US" sz="2600" dirty="0" smtClean="0">
                <a:solidFill>
                  <a:srgbClr val="FFFF00"/>
                </a:solidFill>
              </a:rPr>
              <a:t>15% </a:t>
            </a:r>
            <a:r>
              <a:rPr lang="en-US" sz="2600" dirty="0">
                <a:solidFill>
                  <a:srgbClr val="FFFF00"/>
                </a:solidFill>
              </a:rPr>
              <a:t>in many shots, with</a:t>
            </a:r>
          </a:p>
          <a:p>
            <a:r>
              <a:rPr lang="en-US" sz="2600" dirty="0">
                <a:solidFill>
                  <a:srgbClr val="FFFF00"/>
                </a:solidFill>
              </a:rPr>
              <a:t>	the highest ratio reaching ~ 50% for </a:t>
            </a:r>
            <a:r>
              <a:rPr lang="en-US" sz="2600" dirty="0" err="1" smtClean="0">
                <a:solidFill>
                  <a:srgbClr val="FFFF00"/>
                </a:solidFill>
              </a:rPr>
              <a:t>Pt</a:t>
            </a:r>
            <a:r>
              <a:rPr lang="en-US" sz="2600" dirty="0" smtClean="0">
                <a:solidFill>
                  <a:srgbClr val="FFFF00"/>
                </a:solidFill>
              </a:rPr>
              <a:t>, </a:t>
            </a:r>
            <a:r>
              <a:rPr lang="en-US" sz="2600" dirty="0">
                <a:solidFill>
                  <a:srgbClr val="FFFF00"/>
                </a:solidFill>
              </a:rPr>
              <a:t>close to </a:t>
            </a:r>
          </a:p>
          <a:p>
            <a:r>
              <a:rPr lang="en-US" sz="2600" dirty="0">
                <a:solidFill>
                  <a:srgbClr val="FFFF00"/>
                </a:solidFill>
              </a:rPr>
              <a:t>	</a:t>
            </a:r>
            <a:r>
              <a:rPr lang="ja-JP" altLang="en-US" sz="2600" dirty="0">
                <a:solidFill>
                  <a:srgbClr val="FFFF00"/>
                </a:solidFill>
              </a:rPr>
              <a:t>“</a:t>
            </a:r>
            <a:r>
              <a:rPr lang="en-US" altLang="ja-JP" sz="2600" dirty="0">
                <a:solidFill>
                  <a:srgbClr val="FFFF00"/>
                </a:solidFill>
              </a:rPr>
              <a:t>pair domination</a:t>
            </a:r>
            <a:r>
              <a:rPr lang="ja-JP" altLang="en-US" sz="2600" dirty="0" smtClean="0">
                <a:solidFill>
                  <a:srgbClr val="FFFF00"/>
                </a:solidFill>
              </a:rPr>
              <a:t>”</a:t>
            </a:r>
            <a:r>
              <a:rPr lang="en-US" altLang="ja-JP" sz="2600" dirty="0" smtClean="0">
                <a:solidFill>
                  <a:srgbClr val="FFFF00"/>
                </a:solidFill>
              </a:rPr>
              <a:t> regime.</a:t>
            </a:r>
            <a:endParaRPr lang="en-US" altLang="ja-JP" sz="2600" dirty="0">
              <a:solidFill>
                <a:srgbClr val="FFFF00"/>
              </a:solidFill>
            </a:endParaRPr>
          </a:p>
          <a:p>
            <a:pPr marL="514350" indent="-514350">
              <a:buAutoNum type="arabicPeriod" startAt="3"/>
            </a:pPr>
            <a:r>
              <a:rPr lang="en-US" altLang="ja-JP" sz="2600" dirty="0" err="1" smtClean="0">
                <a:solidFill>
                  <a:srgbClr val="FFFF00"/>
                </a:solidFill>
              </a:rPr>
              <a:t>Pt</a:t>
            </a:r>
            <a:r>
              <a:rPr lang="en-US" altLang="ja-JP" sz="2600" dirty="0" smtClean="0">
                <a:solidFill>
                  <a:srgbClr val="FFFF00"/>
                </a:solidFill>
              </a:rPr>
              <a:t> targets produced higher e+/e- ratios than Au targets</a:t>
            </a:r>
          </a:p>
          <a:p>
            <a:pPr marL="0" indent="0"/>
            <a:r>
              <a:rPr lang="en-US" altLang="ja-JP" sz="2600" dirty="0" smtClean="0">
                <a:solidFill>
                  <a:srgbClr val="FFFF00"/>
                </a:solidFill>
              </a:rPr>
              <a:t>4.   Rod </a:t>
            </a:r>
            <a:r>
              <a:rPr lang="en-US" altLang="ja-JP" sz="2600" dirty="0">
                <a:solidFill>
                  <a:srgbClr val="FFFF00"/>
                </a:solidFill>
              </a:rPr>
              <a:t>targets </a:t>
            </a:r>
            <a:r>
              <a:rPr lang="en-US" altLang="ja-JP" sz="2600" dirty="0" smtClean="0">
                <a:solidFill>
                  <a:srgbClr val="FFFF00"/>
                </a:solidFill>
              </a:rPr>
              <a:t>produced </a:t>
            </a:r>
            <a:r>
              <a:rPr lang="en-US" altLang="ja-JP" sz="2600" dirty="0">
                <a:solidFill>
                  <a:srgbClr val="FFFF00"/>
                </a:solidFill>
              </a:rPr>
              <a:t>higher e+/e- </a:t>
            </a:r>
            <a:r>
              <a:rPr lang="en-US" altLang="ja-JP" sz="2600" dirty="0" smtClean="0">
                <a:solidFill>
                  <a:srgbClr val="FFFF00"/>
                </a:solidFill>
              </a:rPr>
              <a:t>ratios than disk targets.</a:t>
            </a:r>
            <a:endParaRPr lang="en-US" altLang="ja-JP" sz="2600" dirty="0">
              <a:solidFill>
                <a:srgbClr val="FFFF00"/>
              </a:solidFill>
            </a:endParaRPr>
          </a:p>
          <a:p>
            <a:endParaRPr lang="en-US" sz="2600" dirty="0">
              <a:solidFill>
                <a:srgbClr val="FFFF00"/>
              </a:solidFill>
            </a:endParaRPr>
          </a:p>
          <a:p>
            <a:r>
              <a:rPr lang="en-US" sz="2600" baseline="30000" dirty="0">
                <a:solidFill>
                  <a:srgbClr val="FFFF00"/>
                </a:solidFill>
              </a:rPr>
              <a:t>****************************************************************************</a:t>
            </a:r>
            <a:r>
              <a:rPr lang="en-US" sz="2600" baseline="30000" dirty="0" smtClean="0">
                <a:solidFill>
                  <a:srgbClr val="FFFF00"/>
                </a:solidFill>
              </a:rPr>
              <a:t>*</a:t>
            </a:r>
            <a:endParaRPr lang="en-US" sz="2600" baseline="30000" dirty="0">
              <a:solidFill>
                <a:srgbClr val="FFFF00"/>
              </a:solidFill>
            </a:endParaRPr>
          </a:p>
          <a:p>
            <a:r>
              <a:rPr lang="en-US" sz="2600" dirty="0" smtClean="0">
                <a:solidFill>
                  <a:srgbClr val="FFFF00"/>
                </a:solidFill>
              </a:rPr>
              <a:t>5.  </a:t>
            </a:r>
            <a:r>
              <a:rPr lang="en-US" sz="2600" dirty="0">
                <a:solidFill>
                  <a:srgbClr val="FFFF00"/>
                </a:solidFill>
              </a:rPr>
              <a:t>Gamma-ray </a:t>
            </a:r>
            <a:r>
              <a:rPr lang="en-US" sz="2600" dirty="0" smtClean="0">
                <a:solidFill>
                  <a:srgbClr val="FFFF00"/>
                </a:solidFill>
              </a:rPr>
              <a:t>yield reached ~ 4% of laser energy.</a:t>
            </a:r>
            <a:endParaRPr lang="en-US" sz="2600" dirty="0">
              <a:solidFill>
                <a:srgbClr val="FFFF00"/>
              </a:solidFill>
            </a:endParaRPr>
          </a:p>
          <a:p>
            <a:pPr>
              <a:buFont typeface="Times" charset="0"/>
              <a:buNone/>
            </a:pPr>
            <a:r>
              <a:rPr lang="en-US" sz="2600" dirty="0" smtClean="0">
                <a:solidFill>
                  <a:srgbClr val="FFFF00"/>
                </a:solidFill>
              </a:rPr>
              <a:t>6.</a:t>
            </a:r>
            <a:r>
              <a:rPr lang="en-US" sz="2600" dirty="0">
                <a:solidFill>
                  <a:srgbClr val="FFFF00"/>
                </a:solidFill>
              </a:rPr>
              <a:t>	Gamma-ray density </a:t>
            </a:r>
            <a:r>
              <a:rPr lang="en-US" sz="2600" dirty="0" smtClean="0">
                <a:solidFill>
                  <a:srgbClr val="FFFF00"/>
                </a:solidFill>
              </a:rPr>
              <a:t>~10</a:t>
            </a:r>
            <a:r>
              <a:rPr lang="en-US" sz="2600" baseline="30000" dirty="0" smtClean="0">
                <a:solidFill>
                  <a:srgbClr val="FFFF00"/>
                </a:solidFill>
              </a:rPr>
              <a:t>11</a:t>
            </a:r>
            <a:r>
              <a:rPr lang="en-US" sz="2600" dirty="0" smtClean="0">
                <a:solidFill>
                  <a:srgbClr val="FFFF00"/>
                </a:solidFill>
              </a:rPr>
              <a:t>erg/cc ~ </a:t>
            </a:r>
            <a:r>
              <a:rPr lang="en-US" sz="2600" dirty="0">
                <a:solidFill>
                  <a:srgbClr val="FFFF00"/>
                </a:solidFill>
              </a:rPr>
              <a:t>those inferred in </a:t>
            </a:r>
            <a:r>
              <a:rPr lang="en-US" sz="2600" dirty="0" smtClean="0">
                <a:solidFill>
                  <a:srgbClr val="FFFF00"/>
                </a:solidFill>
              </a:rPr>
              <a:t>GRB. </a:t>
            </a:r>
          </a:p>
          <a:p>
            <a:pPr>
              <a:buFont typeface="Times" charset="0"/>
              <a:buNone/>
            </a:pPr>
            <a:r>
              <a:rPr lang="en-US" sz="2600" dirty="0" smtClean="0">
                <a:solidFill>
                  <a:srgbClr val="FFFF00"/>
                </a:solidFill>
              </a:rPr>
              <a:t>7.  Gamma</a:t>
            </a:r>
            <a:r>
              <a:rPr lang="en-US" sz="2600" dirty="0">
                <a:solidFill>
                  <a:srgbClr val="FFFF00"/>
                </a:solidFill>
              </a:rPr>
              <a:t>-ray </a:t>
            </a:r>
            <a:r>
              <a:rPr lang="en-US" sz="2600" dirty="0" err="1">
                <a:solidFill>
                  <a:srgbClr val="FFFF00"/>
                </a:solidFill>
              </a:rPr>
              <a:t>fluence</a:t>
            </a:r>
            <a:r>
              <a:rPr lang="en-US" sz="2600" dirty="0">
                <a:solidFill>
                  <a:srgbClr val="FFFF00"/>
                </a:solidFill>
              </a:rPr>
              <a:t> ~ seen by ISM at ~ </a:t>
            </a:r>
            <a:r>
              <a:rPr lang="en-US" sz="2600" dirty="0" smtClean="0">
                <a:solidFill>
                  <a:srgbClr val="FFFF00"/>
                </a:solidFill>
              </a:rPr>
              <a:t>10’s </a:t>
            </a:r>
            <a:r>
              <a:rPr lang="en-US" sz="2600" dirty="0">
                <a:solidFill>
                  <a:srgbClr val="FFFF00"/>
                </a:solidFill>
              </a:rPr>
              <a:t>pc from a </a:t>
            </a:r>
            <a:r>
              <a:rPr lang="en-US" sz="2600" dirty="0" smtClean="0">
                <a:solidFill>
                  <a:srgbClr val="FFFF00"/>
                </a:solidFill>
              </a:rPr>
              <a:t>GRB</a:t>
            </a:r>
          </a:p>
          <a:p>
            <a:pPr marL="0" indent="0"/>
            <a:r>
              <a:rPr lang="en-US" sz="2600" dirty="0" smtClean="0">
                <a:solidFill>
                  <a:srgbClr val="FFFF00"/>
                </a:solidFill>
              </a:rPr>
              <a:t>8.  Gamma-rays beamed into a ~15</a:t>
            </a:r>
            <a:r>
              <a:rPr lang="en-US" sz="2600" baseline="30000" dirty="0" smtClean="0">
                <a:solidFill>
                  <a:srgbClr val="FFFF00"/>
                </a:solidFill>
              </a:rPr>
              <a:t>o</a:t>
            </a:r>
            <a:r>
              <a:rPr lang="en-US" sz="2600" dirty="0" smtClean="0">
                <a:solidFill>
                  <a:srgbClr val="FFFF00"/>
                </a:solidFill>
              </a:rPr>
              <a:t> cone between laser forward</a:t>
            </a:r>
          </a:p>
          <a:p>
            <a:pPr marL="0" indent="0"/>
            <a:r>
              <a:rPr lang="en-US" sz="2600" dirty="0" smtClean="0">
                <a:solidFill>
                  <a:srgbClr val="FFFF00"/>
                </a:solidFill>
              </a:rPr>
              <a:t>	and target normal directions.</a:t>
            </a:r>
            <a:endParaRPr lang="en-US" sz="2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fig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10909" r="9412" b="30000"/>
          <a:stretch>
            <a:fillRect/>
          </a:stretch>
        </p:blipFill>
        <p:spPr bwMode="auto">
          <a:xfrm>
            <a:off x="1143000" y="57150"/>
            <a:ext cx="7210425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ratiothickcompgeant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1765" r="9091" b="5882"/>
          <a:stretch>
            <a:fillRect/>
          </a:stretch>
        </p:blipFill>
        <p:spPr bwMode="auto">
          <a:xfrm>
            <a:off x="609600" y="609600"/>
            <a:ext cx="8077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0602" y="0"/>
            <a:ext cx="3873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e+/e- for Au disk targets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xansimLFcomp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1765" r="9091" b="5882"/>
          <a:stretch>
            <a:fillRect/>
          </a:stretch>
        </p:blipFill>
        <p:spPr bwMode="auto">
          <a:xfrm>
            <a:off x="685800" y="762000"/>
            <a:ext cx="8001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0504" y="152400"/>
            <a:ext cx="7673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cutoff above 4mm thickness is due to small disk diameter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ratiothickAuPt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1765" r="9091" b="5882"/>
          <a:stretch>
            <a:fillRect/>
          </a:stretch>
        </p:blipFill>
        <p:spPr bwMode="auto">
          <a:xfrm>
            <a:off x="533400" y="533400"/>
            <a:ext cx="8153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0"/>
            <a:ext cx="7829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Thick </a:t>
            </a:r>
            <a:r>
              <a:rPr lang="en-US" b="1" dirty="0" err="1" smtClean="0">
                <a:solidFill>
                  <a:srgbClr val="FFFF00"/>
                </a:solidFill>
              </a:rPr>
              <a:t>Pt</a:t>
            </a:r>
            <a:r>
              <a:rPr lang="en-US" b="1" dirty="0" smtClean="0">
                <a:solidFill>
                  <a:srgbClr val="FFFF00"/>
                </a:solidFill>
              </a:rPr>
              <a:t> disk targets produce higher e+/e- than Au targets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15400" cy="64770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Ratio of Pair Jet transverse size R to “pair skin depth”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FFFF00"/>
                </a:solidFill>
              </a:rPr>
              <a:t>Rc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 dirty="0" smtClean="0">
                <a:solidFill>
                  <a:srgbClr val="FFFF00"/>
                </a:solidFill>
              </a:rPr>
              <a:t>+</a:t>
            </a:r>
            <a:r>
              <a:rPr lang="en-US" dirty="0" smtClean="0">
                <a:solidFill>
                  <a:srgbClr val="FFFF00"/>
                </a:solidFill>
              </a:rPr>
              <a:t> ~ (N</a:t>
            </a:r>
            <a:r>
              <a:rPr lang="en-US" baseline="-25000" dirty="0" smtClean="0">
                <a:solidFill>
                  <a:srgbClr val="FFFF00"/>
                </a:solidFill>
              </a:rPr>
              <a:t>+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r>
              <a:rPr lang="en-US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r>
              <a:rPr lang="en-US" baseline="30000" dirty="0" smtClean="0">
                <a:solidFill>
                  <a:srgbClr val="FFFF00"/>
                </a:solidFill>
              </a:rPr>
              <a:t>1/2</a:t>
            </a:r>
            <a:r>
              <a:rPr lang="en-US" dirty="0" smtClean="0">
                <a:solidFill>
                  <a:srgbClr val="FFFF00"/>
                </a:solidFill>
              </a:rPr>
              <a:t>     </a:t>
            </a:r>
            <a:endParaRPr lang="en-US" baseline="300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aseline="30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FFFF00"/>
                </a:solidFill>
              </a:rPr>
              <a:t>Rc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US" baseline="30000" dirty="0" smtClean="0">
                <a:solidFill>
                  <a:srgbClr val="FFFF00"/>
                </a:solidFill>
              </a:rPr>
              <a:t>1/2 </a:t>
            </a:r>
            <a:r>
              <a:rPr lang="en-US" dirty="0">
                <a:solidFill>
                  <a:srgbClr val="FFFF00"/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 dirty="0">
                <a:solidFill>
                  <a:srgbClr val="FFFF00"/>
                </a:solidFill>
              </a:rPr>
              <a:t>+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~ </a:t>
            </a:r>
            <a:r>
              <a:rPr lang="en-US" dirty="0">
                <a:solidFill>
                  <a:srgbClr val="FFFF00"/>
                </a:solidFill>
              </a:rPr>
              <a:t>(N</a:t>
            </a:r>
            <a:r>
              <a:rPr lang="en-US" baseline="-25000" dirty="0">
                <a:solidFill>
                  <a:srgbClr val="FFFF00"/>
                </a:solidFill>
              </a:rPr>
              <a:t>+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r>
              <a:rPr lang="en-US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gD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)</a:t>
            </a:r>
            <a:r>
              <a:rPr lang="en-US" baseline="30000" dirty="0">
                <a:solidFill>
                  <a:srgbClr val="FFFF00"/>
                </a:solidFill>
              </a:rPr>
              <a:t>1/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</a:p>
          <a:p>
            <a:pPr marL="0" indent="0">
              <a:buNone/>
            </a:pPr>
            <a:endParaRPr lang="en-US" baseline="30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Max (</a:t>
            </a:r>
            <a:r>
              <a:rPr lang="en-US" dirty="0" err="1" smtClean="0">
                <a:solidFill>
                  <a:srgbClr val="FF0000"/>
                </a:solidFill>
              </a:rPr>
              <a:t>Rc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) ~ 4</a:t>
            </a:r>
            <a:r>
              <a:rPr lang="en-US" dirty="0" smtClean="0">
                <a:solidFill>
                  <a:srgbClr val="FFFF00"/>
                </a:solidFill>
              </a:rPr>
              <a:t>,  for 0.35 mm thick Au disks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8BC40"/>
                </a:solidFill>
              </a:rPr>
              <a:t>Max (</a:t>
            </a:r>
            <a:r>
              <a:rPr lang="en-US" dirty="0" err="1" smtClean="0">
                <a:solidFill>
                  <a:srgbClr val="08BC40"/>
                </a:solidFill>
              </a:rPr>
              <a:t>Rc</a:t>
            </a:r>
            <a:r>
              <a:rPr lang="en-US" dirty="0">
                <a:solidFill>
                  <a:srgbClr val="08BC40"/>
                </a:solidFill>
              </a:rPr>
              <a:t>/</a:t>
            </a:r>
            <a:r>
              <a:rPr lang="en-US" dirty="0">
                <a:solidFill>
                  <a:srgbClr val="08BC40"/>
                </a:solidFill>
                <a:latin typeface="Symbol" charset="2"/>
                <a:cs typeface="Symbol" charset="2"/>
              </a:rPr>
              <a:t>g</a:t>
            </a:r>
            <a:r>
              <a:rPr lang="en-US" baseline="30000" dirty="0">
                <a:solidFill>
                  <a:srgbClr val="08BC40"/>
                </a:solidFill>
              </a:rPr>
              <a:t>1/2 </a:t>
            </a:r>
            <a:r>
              <a:rPr lang="en-US" dirty="0">
                <a:solidFill>
                  <a:srgbClr val="08BC40"/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 dirty="0" smtClean="0">
                <a:solidFill>
                  <a:srgbClr val="08BC40"/>
                </a:solidFill>
              </a:rPr>
              <a:t>+</a:t>
            </a:r>
            <a:r>
              <a:rPr lang="en-US" dirty="0" smtClean="0">
                <a:solidFill>
                  <a:srgbClr val="08BC40"/>
                </a:solidFill>
              </a:rPr>
              <a:t>) ~ 1.1</a:t>
            </a:r>
            <a:r>
              <a:rPr lang="en-US" dirty="0" smtClean="0">
                <a:solidFill>
                  <a:srgbClr val="FFFF00"/>
                </a:solidFill>
              </a:rPr>
              <a:t>, for 1mm thick Au disks</a:t>
            </a:r>
            <a:endParaRPr lang="en-US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FFFF00"/>
                </a:solidFill>
              </a:rPr>
              <a:t>We are at the threshold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of creating a “pair plasma”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baseline="30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aseline="300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aseline="30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84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0" r="5251" b="28000"/>
          <a:stretch>
            <a:fillRect/>
          </a:stretch>
        </p:blipFill>
        <p:spPr bwMode="auto">
          <a:xfrm>
            <a:off x="0" y="19050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307538"/>
            <a:ext cx="8763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</a:rPr>
              <a:t>long narrow rod targets </a:t>
            </a:r>
            <a:r>
              <a:rPr lang="en-US" sz="2600" dirty="0" smtClean="0">
                <a:solidFill>
                  <a:srgbClr val="FFFF00"/>
                </a:solidFill>
              </a:rPr>
              <a:t>can optimize emergent </a:t>
            </a:r>
            <a:r>
              <a:rPr lang="en-US" sz="2600" dirty="0">
                <a:solidFill>
                  <a:srgbClr val="FFFF00"/>
                </a:solidFill>
              </a:rPr>
              <a:t>e+/e- ratio by maximizing </a:t>
            </a:r>
            <a:r>
              <a:rPr lang="en-US" sz="2600" dirty="0" smtClean="0">
                <a:solidFill>
                  <a:srgbClr val="FFFF00"/>
                </a:solidFill>
              </a:rPr>
              <a:t>absorption of primary electrons and  gamma rays along </a:t>
            </a:r>
            <a:r>
              <a:rPr lang="en-US" sz="2600" dirty="0">
                <a:solidFill>
                  <a:srgbClr val="FFFF00"/>
                </a:solidFill>
              </a:rPr>
              <a:t>rod </a:t>
            </a:r>
            <a:r>
              <a:rPr lang="en-US" sz="2600" dirty="0" smtClean="0">
                <a:solidFill>
                  <a:srgbClr val="FFFF00"/>
                </a:solidFill>
              </a:rPr>
              <a:t>axis while allowing more pairs to escape sideways 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2mmdiamrodratio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1765" r="9091" b="5882"/>
          <a:stretch>
            <a:fillRect/>
          </a:stretch>
        </p:blipFill>
        <p:spPr bwMode="auto">
          <a:xfrm>
            <a:off x="0" y="1752600"/>
            <a:ext cx="460816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3mmdiamrodratio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1765" r="9091" b="5882"/>
          <a:stretch>
            <a:fillRect/>
          </a:stretch>
        </p:blipFill>
        <p:spPr bwMode="auto">
          <a:xfrm>
            <a:off x="4535839" y="1752600"/>
            <a:ext cx="460816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706" y="457200"/>
            <a:ext cx="9034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	</a:t>
            </a:r>
            <a:r>
              <a:rPr lang="en-US" b="1" dirty="0" err="1" smtClean="0">
                <a:solidFill>
                  <a:srgbClr val="FFFF00"/>
                </a:solidFill>
              </a:rPr>
              <a:t>Pt</a:t>
            </a:r>
            <a:r>
              <a:rPr lang="en-US" b="1" dirty="0" smtClean="0">
                <a:solidFill>
                  <a:srgbClr val="FFFF00"/>
                </a:solidFill>
              </a:rPr>
              <a:t> rods give higher e+/e- ratio than Au rods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3mm diameter rods give higher e+/e- ratio than 2mm diameter rods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4329" y="5562600"/>
            <a:ext cx="5312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highest </a:t>
            </a:r>
            <a:r>
              <a:rPr lang="en-US" b="1" dirty="0" err="1" smtClean="0">
                <a:solidFill>
                  <a:srgbClr val="FFFF00"/>
                </a:solidFill>
              </a:rPr>
              <a:t>Pt</a:t>
            </a:r>
            <a:r>
              <a:rPr lang="en-US" b="1" dirty="0" smtClean="0">
                <a:solidFill>
                  <a:srgbClr val="FFFF00"/>
                </a:solidFill>
              </a:rPr>
              <a:t> e+/e- ratio reached 52%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3805+-decon36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3124200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3" descr="3864+-deconl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14413"/>
            <a:ext cx="3124200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3925+-decon36l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14413"/>
            <a:ext cx="3124200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3948+-decon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352800"/>
            <a:ext cx="31242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3967+-decon36l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31242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8001000" y="1243013"/>
            <a:ext cx="931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2"/>
                </a:solidFill>
              </a:rPr>
              <a:t>0.35mm</a:t>
            </a:r>
            <a:r>
              <a:rPr lang="en-US"/>
              <a:t> </a:t>
            </a:r>
          </a:p>
        </p:txBody>
      </p:sp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5189538" y="3702050"/>
            <a:ext cx="601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2"/>
                </a:solidFill>
              </a:rPr>
              <a:t>4mm</a:t>
            </a:r>
            <a:endParaRPr lang="en-US"/>
          </a:p>
        </p:txBody>
      </p:sp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2217738" y="1339850"/>
            <a:ext cx="601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2"/>
                </a:solidFill>
              </a:rPr>
              <a:t>2mm</a:t>
            </a:r>
            <a:endParaRPr lang="en-US"/>
          </a:p>
        </p:txBody>
      </p:sp>
      <p:sp>
        <p:nvSpPr>
          <p:cNvPr id="36873" name="Text Box 10"/>
          <p:cNvSpPr txBox="1">
            <a:spLocks noChangeArrowheads="1"/>
          </p:cNvSpPr>
          <p:nvPr/>
        </p:nvSpPr>
        <p:spPr bwMode="auto">
          <a:xfrm>
            <a:off x="7924800" y="4113213"/>
            <a:ext cx="923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2"/>
                </a:solidFill>
              </a:rPr>
              <a:t>8mm rod</a:t>
            </a:r>
            <a:endParaRPr lang="en-US"/>
          </a:p>
        </p:txBody>
      </p:sp>
      <p:sp>
        <p:nvSpPr>
          <p:cNvPr id="36874" name="Text Box 11"/>
          <p:cNvSpPr txBox="1">
            <a:spLocks noChangeArrowheads="1"/>
          </p:cNvSpPr>
          <p:nvPr/>
        </p:nvSpPr>
        <p:spPr bwMode="auto">
          <a:xfrm>
            <a:off x="5089525" y="1339850"/>
            <a:ext cx="601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2"/>
                </a:solidFill>
              </a:rPr>
              <a:t>1mm</a:t>
            </a:r>
            <a:endParaRPr lang="en-US"/>
          </a:p>
        </p:txBody>
      </p:sp>
      <p:pic>
        <p:nvPicPr>
          <p:cNvPr id="36875" name="Picture 12" descr="3911+-decon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5975"/>
            <a:ext cx="31242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Text Box 13"/>
          <p:cNvSpPr txBox="1">
            <a:spLocks noChangeArrowheads="1"/>
          </p:cNvSpPr>
          <p:nvPr/>
        </p:nvSpPr>
        <p:spPr bwMode="auto">
          <a:xfrm>
            <a:off x="2193925" y="3702050"/>
            <a:ext cx="601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2"/>
                </a:solidFill>
              </a:rPr>
              <a:t>3mm</a:t>
            </a:r>
            <a:endParaRPr lang="en-US"/>
          </a:p>
        </p:txBody>
      </p:sp>
      <p:sp>
        <p:nvSpPr>
          <p:cNvPr id="36877" name="Text Box 14"/>
          <p:cNvSpPr txBox="1">
            <a:spLocks noChangeArrowheads="1"/>
          </p:cNvSpPr>
          <p:nvPr/>
        </p:nvSpPr>
        <p:spPr bwMode="auto">
          <a:xfrm>
            <a:off x="152400" y="76200"/>
            <a:ext cx="8905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 dirty="0" smtClean="0">
                <a:solidFill>
                  <a:srgbClr val="FFFF00"/>
                </a:solidFill>
              </a:rPr>
              <a:t>For Au, e- spectra </a:t>
            </a:r>
            <a:r>
              <a:rPr lang="en-US" b="1" dirty="0">
                <a:solidFill>
                  <a:srgbClr val="FFFF00"/>
                </a:solidFill>
              </a:rPr>
              <a:t>always peak </a:t>
            </a:r>
            <a:r>
              <a:rPr lang="en-US" b="1" dirty="0" smtClean="0">
                <a:solidFill>
                  <a:srgbClr val="FFFF00"/>
                </a:solidFill>
              </a:rPr>
              <a:t>at </a:t>
            </a:r>
            <a:r>
              <a:rPr lang="en-US" b="1" dirty="0">
                <a:solidFill>
                  <a:srgbClr val="FFFF00"/>
                </a:solidFill>
              </a:rPr>
              <a:t>12-15 MeV, </a:t>
            </a:r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while </a:t>
            </a:r>
            <a:r>
              <a:rPr lang="en-US" b="1" dirty="0">
                <a:solidFill>
                  <a:srgbClr val="FFFF00"/>
                </a:solidFill>
              </a:rPr>
              <a:t>e</a:t>
            </a:r>
            <a:r>
              <a:rPr lang="en-US" b="1" dirty="0" smtClean="0">
                <a:solidFill>
                  <a:srgbClr val="FFFF00"/>
                </a:solidFill>
              </a:rPr>
              <a:t>+ spectral </a:t>
            </a:r>
            <a:r>
              <a:rPr lang="en-US" b="1" dirty="0">
                <a:solidFill>
                  <a:srgbClr val="FFFF00"/>
                </a:solidFill>
              </a:rPr>
              <a:t>peaks vary from ~ 6 - 23 </a:t>
            </a:r>
            <a:r>
              <a:rPr lang="en-US" b="1" dirty="0" smtClean="0">
                <a:solidFill>
                  <a:srgbClr val="FFFF00"/>
                </a:solidFill>
              </a:rPr>
              <a:t>MeV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6878" name="Text Box 15"/>
          <p:cNvSpPr txBox="1">
            <a:spLocks noChangeArrowheads="1"/>
          </p:cNvSpPr>
          <p:nvPr/>
        </p:nvSpPr>
        <p:spPr bwMode="auto">
          <a:xfrm>
            <a:off x="4375150" y="5867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9222" y="6015335"/>
            <a:ext cx="769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Rod target e+ spectra are harder than disk target spectra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0" t="16365" r="14708" b="58644"/>
          <a:stretch>
            <a:fillRect/>
          </a:stretch>
        </p:blipFill>
        <p:spPr bwMode="auto">
          <a:xfrm>
            <a:off x="6210300" y="2057400"/>
            <a:ext cx="27051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20003" r="11819" b="11766"/>
          <a:stretch>
            <a:fillRect/>
          </a:stretch>
        </p:blipFill>
        <p:spPr bwMode="auto">
          <a:xfrm>
            <a:off x="222250" y="1752600"/>
            <a:ext cx="60261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6629400" y="4267200"/>
            <a:ext cx="1476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</a:rPr>
              <a:t>pulsar wind</a:t>
            </a:r>
            <a:endParaRPr lang="en-US"/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290531" y="381000"/>
            <a:ext cx="853753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600" dirty="0">
                <a:solidFill>
                  <a:srgbClr val="FFFF00"/>
                </a:solidFill>
              </a:rPr>
              <a:t>Relativistic outflows in astrophysics </a:t>
            </a:r>
            <a:r>
              <a:rPr lang="en-US" sz="2600" dirty="0" smtClean="0">
                <a:solidFill>
                  <a:srgbClr val="FFFF00"/>
                </a:solidFill>
              </a:rPr>
              <a:t>emit </a:t>
            </a:r>
            <a:r>
              <a:rPr lang="en-US" sz="2600" dirty="0">
                <a:solidFill>
                  <a:srgbClr val="FFFF00"/>
                </a:solidFill>
              </a:rPr>
              <a:t>intense gamma-rays</a:t>
            </a:r>
          </a:p>
          <a:p>
            <a:pPr algn="ctr"/>
            <a:r>
              <a:rPr lang="en-US" sz="2600" dirty="0">
                <a:solidFill>
                  <a:srgbClr val="FFFF00"/>
                </a:solidFill>
              </a:rPr>
              <a:t>and </a:t>
            </a:r>
            <a:r>
              <a:rPr lang="en-US" sz="2600" dirty="0" smtClean="0">
                <a:solidFill>
                  <a:srgbClr val="FFFF00"/>
                </a:solidFill>
              </a:rPr>
              <a:t>are </a:t>
            </a:r>
            <a:r>
              <a:rPr lang="en-US" sz="2600" dirty="0">
                <a:solidFill>
                  <a:srgbClr val="FFFF00"/>
                </a:solidFill>
              </a:rPr>
              <a:t>dominated by </a:t>
            </a:r>
            <a:r>
              <a:rPr lang="en-US" sz="2600" dirty="0" err="1">
                <a:solidFill>
                  <a:srgbClr val="FFFF00"/>
                </a:solidFill>
              </a:rPr>
              <a:t>e+e</a:t>
            </a:r>
            <a:r>
              <a:rPr lang="en-US" sz="2600" dirty="0">
                <a:solidFill>
                  <a:srgbClr val="FFFF00"/>
                </a:solidFill>
              </a:rPr>
              <a:t>- pairs 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418917" y="5667375"/>
            <a:ext cx="821250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600" dirty="0" smtClean="0">
                <a:solidFill>
                  <a:srgbClr val="FFFF00"/>
                </a:solidFill>
              </a:rPr>
              <a:t>Need for </a:t>
            </a:r>
            <a:r>
              <a:rPr lang="en-US" sz="2600" u="sng" dirty="0">
                <a:solidFill>
                  <a:srgbClr val="FFFF00"/>
                </a:solidFill>
              </a:rPr>
              <a:t>laboratory platforms </a:t>
            </a:r>
            <a:r>
              <a:rPr lang="en-US" sz="2600" dirty="0">
                <a:solidFill>
                  <a:srgbClr val="FFFF00"/>
                </a:solidFill>
              </a:rPr>
              <a:t>to study such phenomena in a</a:t>
            </a:r>
          </a:p>
          <a:p>
            <a:pPr algn="ctr"/>
            <a:r>
              <a:rPr lang="en-US" sz="2600" dirty="0" smtClean="0">
                <a:solidFill>
                  <a:srgbClr val="FFFF00"/>
                </a:solidFill>
              </a:rPr>
              <a:t>controllable </a:t>
            </a:r>
            <a:r>
              <a:rPr lang="en-US" sz="2600" dirty="0">
                <a:solidFill>
                  <a:srgbClr val="FFFF00"/>
                </a:solidFill>
              </a:rPr>
              <a:t>setting</a:t>
            </a:r>
            <a:endParaRPr lang="en-US" dirty="0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838200" y="16256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Symbol" charset="0"/>
              </a:rPr>
              <a:t>G</a:t>
            </a:r>
            <a:r>
              <a:rPr lang="en-US">
                <a:solidFill>
                  <a:srgbClr val="FFFF00"/>
                </a:solidFill>
              </a:rPr>
              <a:t>	~ few		10</a:t>
            </a:r>
            <a:r>
              <a:rPr lang="ja-JP" altLang="en-US">
                <a:solidFill>
                  <a:srgbClr val="FFFF00"/>
                </a:solidFill>
              </a:rPr>
              <a:t>’</a:t>
            </a:r>
            <a:r>
              <a:rPr lang="en-US" altLang="ja-JP">
                <a:solidFill>
                  <a:srgbClr val="FFFF00"/>
                </a:solidFill>
              </a:rPr>
              <a:t>s		1000</a:t>
            </a:r>
            <a:r>
              <a:rPr lang="ja-JP" altLang="en-US">
                <a:solidFill>
                  <a:srgbClr val="FFFF00"/>
                </a:solidFill>
              </a:rPr>
              <a:t>’</a:t>
            </a:r>
            <a:r>
              <a:rPr lang="en-US" altLang="ja-JP">
                <a:solidFill>
                  <a:srgbClr val="FFFF00"/>
                </a:solidFill>
              </a:rPr>
              <a:t>s		&gt;10</a:t>
            </a:r>
            <a:r>
              <a:rPr lang="en-US" altLang="ja-JP" baseline="30000">
                <a:solidFill>
                  <a:srgbClr val="FFFF00"/>
                </a:solidFill>
              </a:rPr>
              <a:t>4</a:t>
            </a:r>
            <a:endParaRPr lang="en-US"/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6308725" y="4708525"/>
            <a:ext cx="22858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n</a:t>
            </a:r>
            <a:r>
              <a:rPr lang="en-US" baseline="-25000" dirty="0">
                <a:solidFill>
                  <a:srgbClr val="FFFF00"/>
                </a:solidFill>
              </a:rPr>
              <a:t>+</a:t>
            </a:r>
            <a:r>
              <a:rPr lang="en-US" dirty="0">
                <a:solidFill>
                  <a:srgbClr val="FFFF00"/>
                </a:solidFill>
              </a:rPr>
              <a:t>~10</a:t>
            </a:r>
            <a:r>
              <a:rPr lang="en-US" baseline="30000" dirty="0">
                <a:solidFill>
                  <a:srgbClr val="FFFF00"/>
                </a:solidFill>
              </a:rPr>
              <a:t>13</a:t>
            </a:r>
            <a:r>
              <a:rPr lang="en-US" dirty="0">
                <a:solidFill>
                  <a:srgbClr val="FFFF00"/>
                </a:solidFill>
              </a:rPr>
              <a:t>/cc</a:t>
            </a:r>
          </a:p>
          <a:p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smtClean="0">
                <a:solidFill>
                  <a:srgbClr val="FFFF00"/>
                </a:solidFill>
                <a:latin typeface="Symbol" charset="0"/>
              </a:rPr>
              <a:t>g</a:t>
            </a:r>
            <a:r>
              <a:rPr lang="en-US" dirty="0">
                <a:solidFill>
                  <a:srgbClr val="FFFF00"/>
                </a:solidFill>
              </a:rPr>
              <a:t>~10 </a:t>
            </a:r>
            <a:r>
              <a:rPr lang="en-US" baseline="30000" dirty="0">
                <a:solidFill>
                  <a:srgbClr val="FFFF00"/>
                </a:solidFill>
              </a:rPr>
              <a:t>11-12</a:t>
            </a:r>
            <a:r>
              <a:rPr lang="en-US" dirty="0">
                <a:solidFill>
                  <a:srgbClr val="FFFF00"/>
                </a:solidFill>
              </a:rPr>
              <a:t> erg/cc</a:t>
            </a:r>
            <a:endParaRPr lang="en-US" dirty="0"/>
          </a:p>
        </p:txBody>
      </p:sp>
      <p:sp>
        <p:nvSpPr>
          <p:cNvPr id="16392" name="Line 10"/>
          <p:cNvSpPr>
            <a:spLocks noChangeShapeType="1"/>
          </p:cNvSpPr>
          <p:nvPr/>
        </p:nvSpPr>
        <p:spPr bwMode="auto">
          <a:xfrm flipH="1">
            <a:off x="4953000" y="5029200"/>
            <a:ext cx="13716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6701.10-decon.pdf                                              002725B3Macintosh HD                   7C26259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862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3" descr="3925-decon36.pdf                                               00220B53Macintosh HD                   7C26259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 descr="3864-decon36lin.pdf                                            002245F9Macintosh HD                   7C26259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320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3876-decon36.pdf                                               00229BB7Macintosh HD                   7C262599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86200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2369-decon.tiff                                                0009BC6FMacintosh HD                   7C262599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3124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1219200" y="457200"/>
            <a:ext cx="180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1mm8e19TN</a:t>
            </a:r>
            <a:endParaRPr lang="en-US"/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4038600" y="457200"/>
            <a:ext cx="180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1mm6e20TN</a:t>
            </a:r>
            <a:endParaRPr lang="en-US"/>
          </a:p>
        </p:txBody>
      </p:sp>
      <p:pic>
        <p:nvPicPr>
          <p:cNvPr id="38920" name="Picture 9" descr="3884-decon36.pdf                                               002245F9Macintosh HD                   7C262599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 Box 10"/>
          <p:cNvSpPr txBox="1">
            <a:spLocks noChangeArrowheads="1"/>
          </p:cNvSpPr>
          <p:nvPr/>
        </p:nvSpPr>
        <p:spPr bwMode="auto">
          <a:xfrm>
            <a:off x="7086600" y="457200"/>
            <a:ext cx="175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1mm1e21LF</a:t>
            </a:r>
            <a:endParaRPr lang="en-US"/>
          </a:p>
        </p:txBody>
      </p:sp>
      <p:sp>
        <p:nvSpPr>
          <p:cNvPr id="38922" name="Text Box 11"/>
          <p:cNvSpPr txBox="1">
            <a:spLocks noChangeArrowheads="1"/>
          </p:cNvSpPr>
          <p:nvPr/>
        </p:nvSpPr>
        <p:spPr bwMode="auto">
          <a:xfrm>
            <a:off x="914400" y="4343400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.35mm6.6e20LF</a:t>
            </a:r>
          </a:p>
        </p:txBody>
      </p:sp>
      <p:sp>
        <p:nvSpPr>
          <p:cNvPr id="38923" name="Text Box 12"/>
          <p:cNvSpPr txBox="1">
            <a:spLocks noChangeArrowheads="1"/>
          </p:cNvSpPr>
          <p:nvPr/>
        </p:nvSpPr>
        <p:spPr bwMode="auto">
          <a:xfrm>
            <a:off x="3810000" y="4343400"/>
            <a:ext cx="2038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2mm1.1e21TN</a:t>
            </a:r>
            <a:endParaRPr lang="en-US"/>
          </a:p>
        </p:txBody>
      </p:sp>
      <p:sp>
        <p:nvSpPr>
          <p:cNvPr id="38924" name="Text Box 13"/>
          <p:cNvSpPr txBox="1">
            <a:spLocks noChangeArrowheads="1"/>
          </p:cNvSpPr>
          <p:nvPr/>
        </p:nvSpPr>
        <p:spPr bwMode="auto">
          <a:xfrm>
            <a:off x="7343775" y="4343400"/>
            <a:ext cx="142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1mmPtLF</a:t>
            </a:r>
            <a:endParaRPr lang="en-US"/>
          </a:p>
        </p:txBody>
      </p:sp>
      <p:sp>
        <p:nvSpPr>
          <p:cNvPr id="38925" name="Text Box 14"/>
          <p:cNvSpPr txBox="1">
            <a:spLocks noChangeArrowheads="1"/>
          </p:cNvSpPr>
          <p:nvPr/>
        </p:nvSpPr>
        <p:spPr bwMode="auto">
          <a:xfrm>
            <a:off x="152400" y="2819400"/>
            <a:ext cx="8686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Narrow-band hot electron spectra remarkably similar: E</a:t>
            </a:r>
            <a:r>
              <a:rPr lang="en-US" baseline="-25000">
                <a:solidFill>
                  <a:srgbClr val="FFFF00"/>
                </a:solidFill>
              </a:rPr>
              <a:t>pk</a:t>
            </a:r>
            <a:r>
              <a:rPr lang="en-US">
                <a:solidFill>
                  <a:srgbClr val="FFFF00"/>
                </a:solidFill>
              </a:rPr>
              <a:t>~12-15 MeV, FWHM~10 MeV wide peak followed by exponential tail.     </a:t>
            </a:r>
          </a:p>
          <a:p>
            <a:r>
              <a:rPr lang="en-US">
                <a:solidFill>
                  <a:srgbClr val="FFFF00"/>
                </a:solidFill>
              </a:rPr>
              <a:t>Origin of constant  E</a:t>
            </a:r>
            <a:r>
              <a:rPr lang="en-US" baseline="-25000">
                <a:solidFill>
                  <a:srgbClr val="FFFF00"/>
                </a:solidFill>
              </a:rPr>
              <a:t>pk</a:t>
            </a:r>
            <a:r>
              <a:rPr lang="en-US">
                <a:solidFill>
                  <a:srgbClr val="FFFF00"/>
                </a:solidFill>
              </a:rPr>
              <a:t> value a mystery.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4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776649"/>
              </p:ext>
            </p:extLst>
          </p:nvPr>
        </p:nvGraphicFramePr>
        <p:xfrm>
          <a:off x="533400" y="847725"/>
          <a:ext cx="8108825" cy="578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3" name="Document" r:id="rId4" imgW="5067300" imgH="3619500" progId="Word.Document.8">
                  <p:embed/>
                </p:oleObj>
              </mc:Choice>
              <mc:Fallback>
                <p:oleObj name="Document" r:id="rId4" imgW="5067300" imgH="36195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847725"/>
                        <a:ext cx="8108825" cy="578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1066800" y="152400"/>
            <a:ext cx="7154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Au positron energy peak varies between ~ 6 and 23 MeV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6701vs3864+de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/>
          <a:stretch>
            <a:fillRect/>
          </a:stretch>
        </p:blipFill>
        <p:spPr bwMode="auto">
          <a:xfrm>
            <a:off x="-14288" y="3276600"/>
            <a:ext cx="45100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3" descr="6842vs3925+decon.pdf                                           0009BC6FMacintosh HD                   7C26259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46482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6876vs3948+de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93938"/>
            <a:ext cx="472440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4876800" y="335340"/>
            <a:ext cx="3962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rgbClr val="FFFF00"/>
                </a:solidFill>
              </a:rPr>
              <a:t>Pt</a:t>
            </a:r>
            <a:r>
              <a:rPr lang="en-US" dirty="0">
                <a:solidFill>
                  <a:srgbClr val="FFFF00"/>
                </a:solidFill>
              </a:rPr>
              <a:t> e+ </a:t>
            </a:r>
            <a:r>
              <a:rPr lang="en-US" dirty="0" smtClean="0">
                <a:solidFill>
                  <a:srgbClr val="FFFF00"/>
                </a:solidFill>
              </a:rPr>
              <a:t>energy peak lower than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Au, suggesting lower sheath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potential due to fewer escaping electrons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8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1946" r="8463" b="4439"/>
          <a:stretch>
            <a:fillRect/>
          </a:stretch>
        </p:blipFill>
        <p:spPr bwMode="auto">
          <a:xfrm>
            <a:off x="533400" y="762000"/>
            <a:ext cx="7924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242" y="228600"/>
            <a:ext cx="8694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Proton peak energies are much lower than positron peak energies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4361" y="1981200"/>
            <a:ext cx="543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3424535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fig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9091" r="11765" b="11818"/>
          <a:stretch>
            <a:fillRect/>
          </a:stretch>
        </p:blipFill>
        <p:spPr bwMode="auto">
          <a:xfrm>
            <a:off x="3429000" y="-12700"/>
            <a:ext cx="5029200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2545" y="2533472"/>
            <a:ext cx="25442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2D PIC 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s</a:t>
            </a:r>
            <a:r>
              <a:rPr lang="en-US" b="1" dirty="0" smtClean="0">
                <a:solidFill>
                  <a:srgbClr val="FFFF00"/>
                </a:solidFill>
              </a:rPr>
              <a:t>imulations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with EPOCH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explains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low sheath energy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of protons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1" name="Object 2"/>
          <p:cNvGraphicFramePr>
            <a:graphicFrameLocks noChangeAspect="1"/>
          </p:cNvGraphicFramePr>
          <p:nvPr/>
        </p:nvGraphicFramePr>
        <p:xfrm>
          <a:off x="0" y="3200400"/>
          <a:ext cx="91440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9" name="Document" r:id="rId3" imgW="10057143" imgH="2615873" progId="Word.Document.8">
                  <p:embed/>
                </p:oleObj>
              </mc:Choice>
              <mc:Fallback>
                <p:oleObj name="Document" r:id="rId3" imgW="10057143" imgH="2615873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00400"/>
                        <a:ext cx="91440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2" name="Object 3"/>
          <p:cNvGraphicFramePr>
            <a:graphicFrameLocks noChangeAspect="1"/>
          </p:cNvGraphicFramePr>
          <p:nvPr/>
        </p:nvGraphicFramePr>
        <p:xfrm>
          <a:off x="0" y="0"/>
          <a:ext cx="42672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0" name="Document" r:id="rId5" imgW="7771429" imgH="5409524" progId="Word.Document.8">
                  <p:embed/>
                </p:oleObj>
              </mc:Choice>
              <mc:Fallback>
                <p:oleObj name="Document" r:id="rId5" imgW="7771429" imgH="5409524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26720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4735512" y="499408"/>
            <a:ext cx="388519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Dosimeter data show forward</a:t>
            </a:r>
          </a:p>
          <a:p>
            <a:r>
              <a:rPr lang="en-US" dirty="0">
                <a:solidFill>
                  <a:srgbClr val="FFFF00"/>
                </a:solidFill>
              </a:rPr>
              <a:t>gamma-ray beam of ~15</a:t>
            </a:r>
            <a:r>
              <a:rPr lang="en-US" baseline="30000" dirty="0">
                <a:solidFill>
                  <a:srgbClr val="FFFF00"/>
                </a:solidFill>
              </a:rPr>
              <a:t>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Total gamma yield ~ 2% - 4%</a:t>
            </a:r>
          </a:p>
          <a:p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f laser energy</a:t>
            </a:r>
            <a:endParaRPr lang="en-US" dirty="0"/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4784725" y="3413125"/>
            <a:ext cx="912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FCES</a:t>
            </a:r>
          </a:p>
        </p:txBody>
      </p:sp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669925" y="4937125"/>
            <a:ext cx="1601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FSS spectrum</a:t>
            </a:r>
            <a:endParaRPr lang="en-US"/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7010400" y="4648200"/>
            <a:ext cx="1785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FCES spectrum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36661" y="6324600"/>
            <a:ext cx="9256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bremsstrahlung consists of 2 components:  soft (MeV) + hard (10’s MeV)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anspe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304800"/>
            <a:ext cx="5756618" cy="580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2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1430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How to detect the 511 </a:t>
            </a:r>
            <a:r>
              <a:rPr lang="en-US" dirty="0" err="1" smtClean="0">
                <a:solidFill>
                  <a:srgbClr val="FFFF00"/>
                </a:solidFill>
              </a:rPr>
              <a:t>keV</a:t>
            </a:r>
            <a:r>
              <a:rPr lang="en-US" dirty="0" smtClean="0">
                <a:solidFill>
                  <a:srgbClr val="FFFF00"/>
                </a:solidFill>
              </a:rPr>
              <a:t> annihilation line?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2 new approaches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 descr="dpp14tpw 2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0" b="4213"/>
          <a:stretch/>
        </p:blipFill>
        <p:spPr>
          <a:xfrm>
            <a:off x="2873025" y="152400"/>
            <a:ext cx="6270975" cy="3581400"/>
          </a:xfrm>
          <a:prstGeom prst="rect">
            <a:avLst/>
          </a:prstGeom>
        </p:spPr>
      </p:pic>
      <p:pic>
        <p:nvPicPr>
          <p:cNvPr id="4" name="Picture 3" descr="0805164645opt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8889" r="14000" b="-8889"/>
          <a:stretch/>
        </p:blipFill>
        <p:spPr>
          <a:xfrm>
            <a:off x="0" y="3657600"/>
            <a:ext cx="5181600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2318" y="0"/>
            <a:ext cx="2168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Upgrade of FSS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4419600"/>
            <a:ext cx="22698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Highly pixelated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scintillators to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create 2D image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of light pattern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86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190685"/>
            <a:ext cx="8001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		Recap </a:t>
            </a:r>
            <a:r>
              <a:rPr lang="en-US" b="1" dirty="0">
                <a:solidFill>
                  <a:srgbClr val="FFFF00"/>
                </a:solidFill>
              </a:rPr>
              <a:t>of Most Important Results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	1. We achieved emergent pair density ~ 10</a:t>
            </a:r>
            <a:r>
              <a:rPr lang="en-US" baseline="30000" dirty="0">
                <a:solidFill>
                  <a:srgbClr val="FFFF00"/>
                </a:solidFill>
              </a:rPr>
              <a:t>15</a:t>
            </a:r>
            <a:r>
              <a:rPr lang="en-US" dirty="0">
                <a:solidFill>
                  <a:srgbClr val="FFFF00"/>
                </a:solidFill>
              </a:rPr>
              <a:t>/cm</a:t>
            </a:r>
            <a:r>
              <a:rPr lang="en-US" baseline="30000" dirty="0">
                <a:solidFill>
                  <a:srgbClr val="FFFF00"/>
                </a:solidFill>
              </a:rPr>
              <a:t>3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		with pair skin depth &lt; pair plasma size,  </a:t>
            </a:r>
          </a:p>
          <a:p>
            <a:r>
              <a:rPr lang="en-US" dirty="0">
                <a:solidFill>
                  <a:srgbClr val="FFFF00"/>
                </a:solidFill>
              </a:rPr>
              <a:t>		and emergent e+/e- ratio ≥ 50% </a:t>
            </a:r>
            <a:r>
              <a:rPr lang="en-US" altLang="ja-JP" dirty="0">
                <a:solidFill>
                  <a:srgbClr val="FFFF00"/>
                </a:solidFill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	2.  Gamma-ray yield reached ~ 4% of laser energy with </a:t>
            </a:r>
            <a:r>
              <a:rPr lang="en-US" dirty="0" smtClean="0">
                <a:solidFill>
                  <a:srgbClr val="FFFF00"/>
                </a:solidFill>
              </a:rPr>
              <a:t>		density ~ </a:t>
            </a:r>
            <a:r>
              <a:rPr lang="en-US" dirty="0">
                <a:solidFill>
                  <a:srgbClr val="FFFF00"/>
                </a:solidFill>
              </a:rPr>
              <a:t>those in GRB and </a:t>
            </a:r>
            <a:r>
              <a:rPr lang="en-US" dirty="0" err="1">
                <a:solidFill>
                  <a:srgbClr val="FFFF00"/>
                </a:solidFill>
              </a:rPr>
              <a:t>fluence</a:t>
            </a:r>
            <a:r>
              <a:rPr lang="en-US" dirty="0">
                <a:solidFill>
                  <a:srgbClr val="FFFF00"/>
                </a:solidFill>
              </a:rPr>
              <a:t> ~ seen by </a:t>
            </a:r>
            <a:r>
              <a:rPr lang="en-US" dirty="0" smtClean="0">
                <a:solidFill>
                  <a:srgbClr val="FFFF00"/>
                </a:solidFill>
              </a:rPr>
              <a:t>		ISM </a:t>
            </a:r>
            <a:r>
              <a:rPr lang="en-US" dirty="0">
                <a:solidFill>
                  <a:srgbClr val="FFFF00"/>
                </a:solidFill>
              </a:rPr>
              <a:t>at ~ 10’s pc from </a:t>
            </a:r>
            <a:r>
              <a:rPr lang="en-US" dirty="0" smtClean="0">
                <a:solidFill>
                  <a:srgbClr val="FFFF00"/>
                </a:solidFill>
              </a:rPr>
              <a:t>a GRB and ~15</a:t>
            </a:r>
            <a:r>
              <a:rPr lang="en-US" baseline="30000" dirty="0" smtClean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 forward</a:t>
            </a:r>
          </a:p>
          <a:p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	cone.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70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353996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Besides astrophysics, other applications </a:t>
            </a:r>
            <a:r>
              <a:rPr lang="en-US" dirty="0">
                <a:solidFill>
                  <a:srgbClr val="FFFF00"/>
                </a:solidFill>
              </a:rPr>
              <a:t>of ultra-</a:t>
            </a:r>
            <a:r>
              <a:rPr lang="en-US" dirty="0" smtClean="0">
                <a:solidFill>
                  <a:srgbClr val="FFFF00"/>
                </a:solidFill>
              </a:rPr>
              <a:t>intense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~ MeV </a:t>
            </a:r>
            <a:r>
              <a:rPr lang="en-US" dirty="0">
                <a:solidFill>
                  <a:srgbClr val="FFFF00"/>
                </a:solidFill>
              </a:rPr>
              <a:t>electron, </a:t>
            </a:r>
            <a:r>
              <a:rPr lang="en-US" dirty="0" smtClean="0">
                <a:solidFill>
                  <a:srgbClr val="FFFF00"/>
                </a:solidFill>
              </a:rPr>
              <a:t>positron </a:t>
            </a:r>
            <a:r>
              <a:rPr lang="en-US" dirty="0">
                <a:solidFill>
                  <a:srgbClr val="FFFF00"/>
                </a:solidFill>
              </a:rPr>
              <a:t>and gamma-ray </a:t>
            </a:r>
            <a:r>
              <a:rPr lang="en-US" dirty="0" smtClean="0">
                <a:solidFill>
                  <a:srgbClr val="FFFF00"/>
                </a:solidFill>
              </a:rPr>
              <a:t>sources include: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pPr>
              <a:buFont typeface="Times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Medical therapy</a:t>
            </a:r>
          </a:p>
          <a:p>
            <a:pPr>
              <a:buFont typeface="Times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Homeland </a:t>
            </a:r>
            <a:r>
              <a:rPr lang="en-US" dirty="0" smtClean="0">
                <a:solidFill>
                  <a:srgbClr val="FFFF00"/>
                </a:solidFill>
              </a:rPr>
              <a:t>security</a:t>
            </a:r>
            <a:endParaRPr lang="en-US" dirty="0">
              <a:solidFill>
                <a:srgbClr val="FFFF00"/>
              </a:solidFill>
            </a:endParaRPr>
          </a:p>
          <a:p>
            <a:pPr>
              <a:buFont typeface="Times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Photo-nuclear reactors</a:t>
            </a:r>
          </a:p>
          <a:p>
            <a:pPr>
              <a:buFont typeface="Times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Inertial fusion</a:t>
            </a:r>
          </a:p>
          <a:p>
            <a:pPr>
              <a:buFont typeface="Times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Material science</a:t>
            </a:r>
          </a:p>
          <a:p>
            <a:pPr>
              <a:buFont typeface="Times" charset="0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Positronium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BEC and </a:t>
            </a:r>
            <a:r>
              <a:rPr lang="en-US" dirty="0" smtClean="0">
                <a:solidFill>
                  <a:srgbClr val="FFFF00"/>
                </a:solidFill>
              </a:rPr>
              <a:t>GRASAR</a:t>
            </a:r>
          </a:p>
          <a:p>
            <a:pPr>
              <a:buFont typeface="Times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Antimatter propulsion and space </a:t>
            </a:r>
            <a:r>
              <a:rPr lang="en-US" dirty="0" smtClean="0">
                <a:solidFill>
                  <a:srgbClr val="FFFF00"/>
                </a:solidFill>
              </a:rPr>
              <a:t>travel</a:t>
            </a:r>
          </a:p>
          <a:p>
            <a:pPr>
              <a:buAutoNum type="arabicPeriod" startAt="8"/>
            </a:pPr>
            <a:r>
              <a:rPr lang="en-US" dirty="0" smtClean="0">
                <a:solidFill>
                  <a:srgbClr val="FFFF00"/>
                </a:solidFill>
              </a:rPr>
              <a:t>Warm Dense Antimatter</a:t>
            </a:r>
          </a:p>
          <a:p>
            <a:pPr>
              <a:buAutoNum type="arabicPeriod" startAt="9"/>
            </a:pPr>
            <a:r>
              <a:rPr lang="en-US" dirty="0" smtClean="0">
                <a:solidFill>
                  <a:srgbClr val="FFFF00"/>
                </a:solidFill>
              </a:rPr>
              <a:t>Probing many-body effects in QED vacuum</a:t>
            </a:r>
          </a:p>
          <a:p>
            <a:pPr marL="0" indent="0"/>
            <a:r>
              <a:rPr lang="en-US" dirty="0" smtClean="0">
                <a:solidFill>
                  <a:srgbClr val="FFFF00"/>
                </a:solidFill>
              </a:rPr>
              <a:t>……….</a:t>
            </a:r>
            <a:endParaRPr lang="en-US" dirty="0">
              <a:solidFill>
                <a:srgbClr val="FFFF00"/>
              </a:solidFill>
            </a:endParaRPr>
          </a:p>
          <a:p>
            <a:pPr>
              <a:buFont typeface="Times" charset="0"/>
              <a:buAutoNum type="arabicPeriod"/>
            </a:pPr>
            <a:endParaRPr lang="en-US" dirty="0"/>
          </a:p>
          <a:p>
            <a:pPr>
              <a:buFont typeface="Times" charset="0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3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353996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Besides astrophysics, other applications </a:t>
            </a:r>
            <a:r>
              <a:rPr lang="en-US" dirty="0">
                <a:solidFill>
                  <a:srgbClr val="FFFF00"/>
                </a:solidFill>
              </a:rPr>
              <a:t>of ultra-</a:t>
            </a:r>
            <a:r>
              <a:rPr lang="en-US" dirty="0" smtClean="0">
                <a:solidFill>
                  <a:srgbClr val="FFFF00"/>
                </a:solidFill>
              </a:rPr>
              <a:t>intense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~ MeV </a:t>
            </a:r>
            <a:r>
              <a:rPr lang="en-US" dirty="0">
                <a:solidFill>
                  <a:srgbClr val="FFFF00"/>
                </a:solidFill>
              </a:rPr>
              <a:t>electron, </a:t>
            </a:r>
            <a:r>
              <a:rPr lang="en-US" dirty="0" smtClean="0">
                <a:solidFill>
                  <a:srgbClr val="FFFF00"/>
                </a:solidFill>
              </a:rPr>
              <a:t>positron </a:t>
            </a:r>
            <a:r>
              <a:rPr lang="en-US" dirty="0">
                <a:solidFill>
                  <a:srgbClr val="FFFF00"/>
                </a:solidFill>
              </a:rPr>
              <a:t>and gamma-ray </a:t>
            </a:r>
            <a:r>
              <a:rPr lang="en-US" dirty="0" smtClean="0">
                <a:solidFill>
                  <a:srgbClr val="FFFF00"/>
                </a:solidFill>
              </a:rPr>
              <a:t>sources include: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pPr>
              <a:buFont typeface="Times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Medical therapy</a:t>
            </a:r>
          </a:p>
          <a:p>
            <a:pPr>
              <a:buFont typeface="Times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Homeland </a:t>
            </a:r>
            <a:r>
              <a:rPr lang="en-US" dirty="0" smtClean="0">
                <a:solidFill>
                  <a:srgbClr val="FFFF00"/>
                </a:solidFill>
              </a:rPr>
              <a:t>security</a:t>
            </a:r>
            <a:endParaRPr lang="en-US" dirty="0">
              <a:solidFill>
                <a:srgbClr val="FFFF00"/>
              </a:solidFill>
            </a:endParaRPr>
          </a:p>
          <a:p>
            <a:pPr>
              <a:buFont typeface="Times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Photo-nuclear reactors</a:t>
            </a:r>
          </a:p>
          <a:p>
            <a:pPr>
              <a:buFont typeface="Times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Inertial fusion</a:t>
            </a:r>
          </a:p>
          <a:p>
            <a:pPr>
              <a:buFont typeface="Times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Material science</a:t>
            </a:r>
          </a:p>
          <a:p>
            <a:pPr>
              <a:buFont typeface="Times" charset="0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Positronium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BEC and </a:t>
            </a:r>
            <a:r>
              <a:rPr lang="en-US" dirty="0" smtClean="0">
                <a:solidFill>
                  <a:srgbClr val="FFFF00"/>
                </a:solidFill>
              </a:rPr>
              <a:t>GRASAR</a:t>
            </a:r>
          </a:p>
          <a:p>
            <a:pPr>
              <a:buFont typeface="Times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Antimatter propulsion and space </a:t>
            </a:r>
            <a:r>
              <a:rPr lang="en-US" dirty="0" smtClean="0">
                <a:solidFill>
                  <a:srgbClr val="FFFF00"/>
                </a:solidFill>
              </a:rPr>
              <a:t>travel</a:t>
            </a:r>
          </a:p>
          <a:p>
            <a:pPr>
              <a:buAutoNum type="arabicPeriod" startAt="8"/>
            </a:pPr>
            <a:r>
              <a:rPr lang="en-US" dirty="0" smtClean="0">
                <a:solidFill>
                  <a:srgbClr val="FFFF00"/>
                </a:solidFill>
              </a:rPr>
              <a:t>Warm Dense Antimatter</a:t>
            </a:r>
          </a:p>
          <a:p>
            <a:pPr>
              <a:buAutoNum type="arabicPeriod" startAt="9"/>
            </a:pPr>
            <a:r>
              <a:rPr lang="en-US" dirty="0" smtClean="0">
                <a:solidFill>
                  <a:srgbClr val="FFFF00"/>
                </a:solidFill>
              </a:rPr>
              <a:t>Probing many-body effects in QED vacuum</a:t>
            </a:r>
          </a:p>
          <a:p>
            <a:pPr marL="0" indent="0"/>
            <a:r>
              <a:rPr lang="en-US" dirty="0" smtClean="0">
                <a:solidFill>
                  <a:srgbClr val="FFFF00"/>
                </a:solidFill>
              </a:rPr>
              <a:t>……….</a:t>
            </a:r>
            <a:endParaRPr lang="en-US" dirty="0">
              <a:solidFill>
                <a:srgbClr val="FFFF00"/>
              </a:solidFill>
            </a:endParaRPr>
          </a:p>
          <a:p>
            <a:pPr>
              <a:buFont typeface="Times" charset="0"/>
              <a:buAutoNum type="arabicPeriod"/>
            </a:pPr>
            <a:endParaRPr lang="en-US" dirty="0"/>
          </a:p>
          <a:p>
            <a:pPr>
              <a:buFont typeface="Times" charset="0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0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756821"/>
            <a:ext cx="864807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FF00"/>
                </a:solidFill>
              </a:rPr>
              <a:t>Bella-I key advantage over TPW: Higher rep rate, up to 1 Hz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 principle, we can accumulate yields from many shots.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For </a:t>
            </a:r>
            <a:r>
              <a:rPr lang="en-US" dirty="0" err="1" smtClean="0">
                <a:solidFill>
                  <a:srgbClr val="FFFF00"/>
                </a:solidFill>
              </a:rPr>
              <a:t>e+e</a:t>
            </a:r>
            <a:r>
              <a:rPr lang="en-US" dirty="0" smtClean="0">
                <a:solidFill>
                  <a:srgbClr val="FFFF00"/>
                </a:solidFill>
              </a:rPr>
              <a:t>-, we can combine dose from many shots for biomedical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applications.  Also we can imagine separating and collecting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positrons from many shots in a high-vacuum magnetic cage to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Reach a critical e+ number for astrophysical applications or making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high-density Ps.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Similarly, for gamma-ray applications, we can reach much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higher total gamma-ray dose, e.g. for photo-nuclear reactions,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medical applications etc.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86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89100"/>
            <a:ext cx="3505200" cy="304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5867400" y="2133600"/>
            <a:ext cx="511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019800" y="2057400"/>
            <a:ext cx="35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6858000" y="1981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 flipH="1">
            <a:off x="7785100" y="24765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306"/>
                </a:solidFill>
              </a:rPr>
              <a:t>e+e-</a:t>
            </a:r>
          </a:p>
        </p:txBody>
      </p:sp>
      <p:sp>
        <p:nvSpPr>
          <p:cNvPr id="18438" name="Line 8"/>
          <p:cNvSpPr>
            <a:spLocks noChangeShapeType="1"/>
          </p:cNvSpPr>
          <p:nvPr/>
        </p:nvSpPr>
        <p:spPr bwMode="auto">
          <a:xfrm>
            <a:off x="7772400" y="2971800"/>
            <a:ext cx="1066800" cy="152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9"/>
          <p:cNvSpPr>
            <a:spLocks noChangeShapeType="1"/>
          </p:cNvSpPr>
          <p:nvPr/>
        </p:nvSpPr>
        <p:spPr bwMode="auto">
          <a:xfrm flipV="1">
            <a:off x="7696200" y="2133600"/>
            <a:ext cx="609600" cy="609600"/>
          </a:xfrm>
          <a:prstGeom prst="line">
            <a:avLst/>
          </a:prstGeom>
          <a:noFill/>
          <a:ln w="57150">
            <a:solidFill>
              <a:srgbClr val="09993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7315200" y="3565525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306"/>
                </a:solidFill>
              </a:rPr>
              <a:t>e+e-</a:t>
            </a:r>
          </a:p>
        </p:txBody>
      </p:sp>
      <p:graphicFrame>
        <p:nvGraphicFramePr>
          <p:cNvPr id="18441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170596"/>
              </p:ext>
            </p:extLst>
          </p:nvPr>
        </p:nvGraphicFramePr>
        <p:xfrm>
          <a:off x="190500" y="1295400"/>
          <a:ext cx="44958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8" name="Document" r:id="rId5" imgW="5930159" imgH="4863492" progId="Word.Document.8">
                  <p:embed/>
                </p:oleObj>
              </mc:Choice>
              <mc:Fallback>
                <p:oleObj name="Document" r:id="rId5" imgW="5930159" imgH="4863492" progId="Word.Documen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1295400"/>
                        <a:ext cx="44958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2" name="Text Box 13"/>
          <p:cNvSpPr txBox="1">
            <a:spLocks noChangeArrowheads="1"/>
          </p:cNvSpPr>
          <p:nvPr/>
        </p:nvSpPr>
        <p:spPr bwMode="auto">
          <a:xfrm>
            <a:off x="6994525" y="40227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Trident</a:t>
            </a:r>
          </a:p>
        </p:txBody>
      </p:sp>
      <p:sp>
        <p:nvSpPr>
          <p:cNvPr id="18443" name="Text Box 14"/>
          <p:cNvSpPr txBox="1">
            <a:spLocks noChangeArrowheads="1"/>
          </p:cNvSpPr>
          <p:nvPr/>
        </p:nvSpPr>
        <p:spPr bwMode="auto">
          <a:xfrm>
            <a:off x="6629400" y="2057400"/>
            <a:ext cx="10302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Bethe-</a:t>
            </a:r>
          </a:p>
          <a:p>
            <a:r>
              <a:rPr lang="en-US">
                <a:solidFill>
                  <a:srgbClr val="FF0000"/>
                </a:solidFill>
              </a:rPr>
              <a:t>Heitler</a:t>
            </a:r>
          </a:p>
        </p:txBody>
      </p:sp>
      <p:sp>
        <p:nvSpPr>
          <p:cNvPr id="18444" name="Line 15"/>
          <p:cNvSpPr>
            <a:spLocks noChangeShapeType="1"/>
          </p:cNvSpPr>
          <p:nvPr/>
        </p:nvSpPr>
        <p:spPr bwMode="auto">
          <a:xfrm>
            <a:off x="7620000" y="3594100"/>
            <a:ext cx="533400" cy="762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17"/>
          <p:cNvSpPr>
            <a:spLocks noChangeShapeType="1"/>
          </p:cNvSpPr>
          <p:nvPr/>
        </p:nvSpPr>
        <p:spPr bwMode="auto">
          <a:xfrm flipV="1">
            <a:off x="5867400" y="3149600"/>
            <a:ext cx="609600" cy="76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Line 18"/>
          <p:cNvSpPr>
            <a:spLocks noChangeShapeType="1"/>
          </p:cNvSpPr>
          <p:nvPr/>
        </p:nvSpPr>
        <p:spPr bwMode="auto">
          <a:xfrm>
            <a:off x="5854700" y="3340100"/>
            <a:ext cx="850900" cy="127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Text Box 19"/>
          <p:cNvSpPr txBox="1">
            <a:spLocks noChangeArrowheads="1"/>
          </p:cNvSpPr>
          <p:nvPr/>
        </p:nvSpPr>
        <p:spPr bwMode="auto">
          <a:xfrm>
            <a:off x="5689600" y="3352800"/>
            <a:ext cx="109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>
                <a:solidFill>
                  <a:schemeClr val="hlink"/>
                </a:solidFill>
              </a:rPr>
              <a:t>MeV e-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8448" name="Text Box 20"/>
          <p:cNvSpPr txBox="1">
            <a:spLocks noChangeArrowheads="1"/>
          </p:cNvSpPr>
          <p:nvPr/>
        </p:nvSpPr>
        <p:spPr bwMode="auto">
          <a:xfrm>
            <a:off x="381000" y="76200"/>
            <a:ext cx="8264525" cy="1066800"/>
          </a:xfrm>
          <a:prstGeom prst="rect">
            <a:avLst/>
          </a:prstGeom>
          <a:solidFill>
            <a:srgbClr val="0E0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FFFF00"/>
                </a:solidFill>
              </a:rPr>
              <a:t>   </a:t>
            </a:r>
            <a:r>
              <a:rPr lang="en-US" sz="3200" dirty="0">
                <a:solidFill>
                  <a:srgbClr val="FFFF00"/>
                </a:solidFill>
              </a:rPr>
              <a:t>Ultra-intense laser is the most efficient tool to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create intense gammas &amp; pairs in the laboratory</a:t>
            </a:r>
            <a:r>
              <a:rPr lang="en-US" dirty="0">
                <a:solidFill>
                  <a:srgbClr val="FFFF00"/>
                </a:solidFill>
              </a:rPr>
              <a:t>    </a:t>
            </a:r>
          </a:p>
        </p:txBody>
      </p:sp>
      <p:sp>
        <p:nvSpPr>
          <p:cNvPr id="18449" name="Text Box 21"/>
          <p:cNvSpPr txBox="1">
            <a:spLocks noChangeArrowheads="1"/>
          </p:cNvSpPr>
          <p:nvPr/>
        </p:nvSpPr>
        <p:spPr bwMode="auto">
          <a:xfrm>
            <a:off x="152389" y="5334000"/>
            <a:ext cx="866460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rgbClr val="FFFF00"/>
                </a:solidFill>
              </a:rPr>
              <a:t>Lasers with intensity &gt; 10</a:t>
            </a:r>
            <a:r>
              <a:rPr lang="en-US" sz="2800" baseline="30000" dirty="0">
                <a:solidFill>
                  <a:srgbClr val="FFFF00"/>
                </a:solidFill>
              </a:rPr>
              <a:t>19 </a:t>
            </a:r>
            <a:r>
              <a:rPr lang="en-US" sz="2800" dirty="0">
                <a:solidFill>
                  <a:srgbClr val="FFFF00"/>
                </a:solidFill>
              </a:rPr>
              <a:t>W.cm</a:t>
            </a:r>
            <a:r>
              <a:rPr lang="en-US" sz="2800" baseline="30000" dirty="0">
                <a:solidFill>
                  <a:srgbClr val="FFFF00"/>
                </a:solidFill>
              </a:rPr>
              <a:t>-2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irradiating solid targets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couple </a:t>
            </a:r>
            <a:r>
              <a:rPr lang="en-US" sz="2800" dirty="0">
                <a:solidFill>
                  <a:srgbClr val="FFFF00"/>
                </a:solidFill>
              </a:rPr>
              <a:t>10-50% of their </a:t>
            </a:r>
            <a:r>
              <a:rPr lang="en-US" sz="2800" dirty="0" smtClean="0">
                <a:solidFill>
                  <a:srgbClr val="FFFF00"/>
                </a:solidFill>
              </a:rPr>
              <a:t>energy </a:t>
            </a:r>
            <a:r>
              <a:rPr lang="en-US" sz="2800" dirty="0">
                <a:solidFill>
                  <a:srgbClr val="FFFF00"/>
                </a:solidFill>
              </a:rPr>
              <a:t>to </a:t>
            </a:r>
            <a:r>
              <a:rPr lang="ja-JP" altLang="en-US" sz="2800" dirty="0">
                <a:solidFill>
                  <a:srgbClr val="FFFF00"/>
                </a:solidFill>
              </a:rPr>
              <a:t>“</a:t>
            </a:r>
            <a:r>
              <a:rPr lang="en-US" altLang="ja-JP" sz="2800" dirty="0">
                <a:solidFill>
                  <a:srgbClr val="FFFF00"/>
                </a:solidFill>
              </a:rPr>
              <a:t>hot electrons</a:t>
            </a:r>
            <a:r>
              <a:rPr lang="ja-JP" altLang="en-US" sz="2800" dirty="0">
                <a:solidFill>
                  <a:srgbClr val="FFFF00"/>
                </a:solidFill>
              </a:rPr>
              <a:t>”</a:t>
            </a:r>
            <a:r>
              <a:rPr lang="en-US" altLang="ja-JP" sz="2800" dirty="0">
                <a:solidFill>
                  <a:srgbClr val="FFFF00"/>
                </a:solidFill>
              </a:rPr>
              <a:t> </a:t>
            </a:r>
            <a:endParaRPr lang="en-US" altLang="ja-JP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altLang="ja-JP" sz="2800" dirty="0" smtClean="0">
                <a:solidFill>
                  <a:srgbClr val="FFFF00"/>
                </a:solidFill>
              </a:rPr>
              <a:t>with </a:t>
            </a:r>
            <a:r>
              <a:rPr lang="en-US" altLang="ja-JP" sz="2800" dirty="0" err="1">
                <a:solidFill>
                  <a:srgbClr val="FFFF00"/>
                </a:solidFill>
              </a:rPr>
              <a:t>kT</a:t>
            </a:r>
            <a:r>
              <a:rPr lang="en-US" altLang="ja-JP" sz="2800" baseline="-25000" dirty="0" err="1">
                <a:solidFill>
                  <a:srgbClr val="FFFF00"/>
                </a:solidFill>
              </a:rPr>
              <a:t>e</a:t>
            </a:r>
            <a:r>
              <a:rPr lang="en-US" altLang="ja-JP" sz="2800" dirty="0">
                <a:solidFill>
                  <a:srgbClr val="FFFF00"/>
                </a:solidFill>
              </a:rPr>
              <a:t> &gt; MeV.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8450" name="Line 22"/>
          <p:cNvSpPr>
            <a:spLocks noChangeShapeType="1"/>
          </p:cNvSpPr>
          <p:nvPr/>
        </p:nvSpPr>
        <p:spPr bwMode="auto">
          <a:xfrm>
            <a:off x="8077200" y="3187700"/>
            <a:ext cx="6858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1" name="Line 23"/>
          <p:cNvSpPr>
            <a:spLocks noChangeShapeType="1"/>
          </p:cNvSpPr>
          <p:nvPr/>
        </p:nvSpPr>
        <p:spPr bwMode="auto">
          <a:xfrm>
            <a:off x="8077200" y="3479800"/>
            <a:ext cx="685800" cy="15240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2" name="Text Box 24"/>
          <p:cNvSpPr txBox="1">
            <a:spLocks noChangeArrowheads="1"/>
          </p:cNvSpPr>
          <p:nvPr/>
        </p:nvSpPr>
        <p:spPr bwMode="auto">
          <a:xfrm>
            <a:off x="8682037" y="3048000"/>
            <a:ext cx="30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  <a:latin typeface="Symbol" charset="0"/>
              </a:rPr>
              <a:t>g</a:t>
            </a:r>
          </a:p>
        </p:txBody>
      </p:sp>
      <p:sp>
        <p:nvSpPr>
          <p:cNvPr id="18453" name="Line 25"/>
          <p:cNvSpPr>
            <a:spLocks noChangeShapeType="1"/>
          </p:cNvSpPr>
          <p:nvPr/>
        </p:nvSpPr>
        <p:spPr bwMode="auto">
          <a:xfrm flipV="1">
            <a:off x="6781800" y="2895600"/>
            <a:ext cx="609600" cy="228600"/>
          </a:xfrm>
          <a:prstGeom prst="line">
            <a:avLst/>
          </a:prstGeom>
          <a:noFill/>
          <a:ln w="57150" cmpd="thickThin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53000" y="1143000"/>
            <a:ext cx="375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(Cowen 1999, Chen 2009…)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5867400" y="2133600"/>
            <a:ext cx="511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019800" y="2057400"/>
            <a:ext cx="35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6858000" y="1981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439" name="Line 9"/>
          <p:cNvSpPr>
            <a:spLocks noChangeShapeType="1"/>
          </p:cNvSpPr>
          <p:nvPr/>
        </p:nvSpPr>
        <p:spPr bwMode="auto">
          <a:xfrm flipV="1">
            <a:off x="3200400" y="2971800"/>
            <a:ext cx="609600" cy="609600"/>
          </a:xfrm>
          <a:prstGeom prst="line">
            <a:avLst/>
          </a:prstGeom>
          <a:noFill/>
          <a:ln w="57150">
            <a:solidFill>
              <a:srgbClr val="09993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Text Box 19"/>
          <p:cNvSpPr txBox="1">
            <a:spLocks noChangeArrowheads="1"/>
          </p:cNvSpPr>
          <p:nvPr/>
        </p:nvSpPr>
        <p:spPr bwMode="auto">
          <a:xfrm>
            <a:off x="4038600" y="3352800"/>
            <a:ext cx="109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hlink"/>
                </a:solidFill>
              </a:rPr>
              <a:t>MeV e-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18448" name="Text Box 20"/>
          <p:cNvSpPr txBox="1">
            <a:spLocks noChangeArrowheads="1"/>
          </p:cNvSpPr>
          <p:nvPr/>
        </p:nvSpPr>
        <p:spPr bwMode="auto">
          <a:xfrm>
            <a:off x="550378" y="76200"/>
            <a:ext cx="7925768" cy="1077218"/>
          </a:xfrm>
          <a:prstGeom prst="rect">
            <a:avLst/>
          </a:prstGeom>
          <a:solidFill>
            <a:srgbClr val="0E0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FFFF00"/>
                </a:solidFill>
              </a:rPr>
              <a:t>   </a:t>
            </a:r>
            <a:r>
              <a:rPr lang="en-US" sz="3200" dirty="0">
                <a:solidFill>
                  <a:srgbClr val="FFFF00"/>
                </a:solidFill>
              </a:rPr>
              <a:t>Ultra-intense laser is the most efficient tool to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create </a:t>
            </a:r>
            <a:r>
              <a:rPr lang="en-US" sz="3200" dirty="0" smtClean="0">
                <a:solidFill>
                  <a:srgbClr val="FFFF00"/>
                </a:solidFill>
              </a:rPr>
              <a:t>dense </a:t>
            </a:r>
            <a:r>
              <a:rPr lang="en-US" sz="3200" dirty="0">
                <a:solidFill>
                  <a:srgbClr val="FFFF00"/>
                </a:solidFill>
              </a:rPr>
              <a:t>gammas &amp; pairs in the laboratory</a:t>
            </a:r>
            <a:r>
              <a:rPr lang="en-US" dirty="0">
                <a:solidFill>
                  <a:srgbClr val="FFFF00"/>
                </a:solidFill>
              </a:rPr>
              <a:t>    </a:t>
            </a:r>
          </a:p>
        </p:txBody>
      </p:sp>
      <p:sp>
        <p:nvSpPr>
          <p:cNvPr id="18449" name="Text Box 21"/>
          <p:cNvSpPr txBox="1">
            <a:spLocks noChangeArrowheads="1"/>
          </p:cNvSpPr>
          <p:nvPr/>
        </p:nvSpPr>
        <p:spPr bwMode="auto">
          <a:xfrm>
            <a:off x="346387" y="5334000"/>
            <a:ext cx="8276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higher laser intensity =&gt; hotter electrons =&gt;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higher energy gammas =&gt; pair creation in thicker target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1143000"/>
            <a:ext cx="7125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(Cowen 1999, Chen 2009, 2010, </a:t>
            </a:r>
            <a:r>
              <a:rPr lang="en-US" dirty="0" err="1" smtClean="0">
                <a:solidFill>
                  <a:srgbClr val="FFFF00"/>
                </a:solidFill>
              </a:rPr>
              <a:t>Gahn</a:t>
            </a:r>
            <a:r>
              <a:rPr lang="en-US" dirty="0" smtClean="0">
                <a:solidFill>
                  <a:srgbClr val="FFFF00"/>
                </a:solidFill>
              </a:rPr>
              <a:t> 2000, </a:t>
            </a:r>
            <a:r>
              <a:rPr lang="en-US" dirty="0" err="1" smtClean="0">
                <a:solidFill>
                  <a:srgbClr val="FFFF00"/>
                </a:solidFill>
              </a:rPr>
              <a:t>Sarri</a:t>
            </a:r>
            <a:r>
              <a:rPr lang="en-US" dirty="0" smtClean="0">
                <a:solidFill>
                  <a:srgbClr val="FFFF00"/>
                </a:solidFill>
              </a:rPr>
              <a:t> 2015)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 rot="5400000">
            <a:off x="1866900" y="2590800"/>
            <a:ext cx="990600" cy="1676400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505200" y="1981200"/>
            <a:ext cx="2362200" cy="29718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" pitchFamily="-65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5" name="Chord 4"/>
          <p:cNvSpPr/>
          <p:nvPr/>
        </p:nvSpPr>
        <p:spPr bwMode="auto">
          <a:xfrm rot="482170">
            <a:off x="2976759" y="2971800"/>
            <a:ext cx="914400" cy="990600"/>
          </a:xfrm>
          <a:prstGeom prst="chord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971800" y="3276600"/>
            <a:ext cx="11430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971800" y="3429000"/>
            <a:ext cx="16002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962400" y="3200400"/>
            <a:ext cx="5334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962400" y="3505200"/>
            <a:ext cx="3048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4419600" y="3048000"/>
            <a:ext cx="685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4572000" y="3200400"/>
            <a:ext cx="533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572000" y="2209800"/>
            <a:ext cx="104387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Bethe</a:t>
            </a:r>
          </a:p>
          <a:p>
            <a:r>
              <a:rPr lang="en-US" dirty="0" err="1" smtClean="0"/>
              <a:t>Heitler</a:t>
            </a:r>
            <a:endParaRPr lang="en-US" dirty="0" smtClean="0"/>
          </a:p>
          <a:p>
            <a:r>
              <a:rPr lang="en-US" dirty="0" smtClean="0"/>
              <a:t>    </a:t>
            </a:r>
            <a:r>
              <a:rPr lang="en-US" dirty="0" err="1" smtClean="0"/>
              <a:t>e+e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191000" y="3048000"/>
            <a:ext cx="311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  <a:endParaRPr lang="en-US" dirty="0">
              <a:solidFill>
                <a:srgbClr val="3366FF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4038600" y="3581400"/>
            <a:ext cx="3810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048000" y="3429000"/>
            <a:ext cx="970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MeV e-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4191000" y="3653135"/>
            <a:ext cx="1082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dirty="0" err="1" smtClean="0"/>
              <a:t>+e</a:t>
            </a:r>
            <a:r>
              <a:rPr lang="en-US" dirty="0" smtClean="0"/>
              <a:t>-</a:t>
            </a:r>
          </a:p>
          <a:p>
            <a:r>
              <a:rPr lang="en-US" dirty="0" smtClean="0"/>
              <a:t>Trident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24000" y="3200400"/>
            <a:ext cx="115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2514600"/>
            <a:ext cx="22898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1-step laser-solid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approach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BH dominates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n thick target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3434" y="4495800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igh-Z solid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3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914400"/>
            <a:ext cx="740884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1-step (laser-solid) </a:t>
            </a:r>
            <a:r>
              <a:rPr lang="en-US" b="1" dirty="0" err="1" smtClean="0">
                <a:solidFill>
                  <a:srgbClr val="FFFF00"/>
                </a:solidFill>
              </a:rPr>
              <a:t>vs</a:t>
            </a:r>
            <a:r>
              <a:rPr lang="en-US" b="1" dirty="0" smtClean="0">
                <a:solidFill>
                  <a:srgbClr val="FFFF00"/>
                </a:solidFill>
              </a:rPr>
              <a:t> 2-step (laser-gas </a:t>
            </a:r>
            <a:r>
              <a:rPr lang="en-US" b="1" dirty="0" err="1" smtClean="0">
                <a:solidFill>
                  <a:srgbClr val="FFFF00"/>
                </a:solidFill>
              </a:rPr>
              <a:t>jet+converter</a:t>
            </a:r>
            <a:r>
              <a:rPr lang="en-US" b="1" dirty="0" smtClean="0">
                <a:solidFill>
                  <a:srgbClr val="FFFF00"/>
                </a:solidFill>
              </a:rPr>
              <a:t>):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Both approaches can achieve pair-dominated plasmas with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high e+/e- &gt; 50%  and </a:t>
            </a:r>
            <a:r>
              <a:rPr lang="en-US" dirty="0" err="1" smtClean="0">
                <a:solidFill>
                  <a:srgbClr val="FFFF00"/>
                </a:solidFill>
              </a:rPr>
              <a:t>Rw</a:t>
            </a:r>
            <a:r>
              <a:rPr lang="en-US" baseline="-25000" dirty="0" smtClean="0">
                <a:solidFill>
                  <a:srgbClr val="FFFF00"/>
                </a:solidFill>
              </a:rPr>
              <a:t>+</a:t>
            </a:r>
            <a:r>
              <a:rPr lang="en-US" dirty="0" smtClean="0">
                <a:solidFill>
                  <a:srgbClr val="FFFF00"/>
                </a:solidFill>
              </a:rPr>
              <a:t>/c &gt;1.  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Key Differences: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2-step (</a:t>
            </a:r>
            <a:r>
              <a:rPr lang="en-US" dirty="0" err="1" smtClean="0">
                <a:solidFill>
                  <a:srgbClr val="FFFF00"/>
                </a:solidFill>
              </a:rPr>
              <a:t>Sarri</a:t>
            </a:r>
            <a:r>
              <a:rPr lang="en-US" dirty="0" smtClean="0">
                <a:solidFill>
                  <a:srgbClr val="FFFF00"/>
                </a:solidFill>
              </a:rPr>
              <a:t> et al 2015):  higher pair energy (≥ </a:t>
            </a:r>
            <a:r>
              <a:rPr lang="en-US" dirty="0" err="1" smtClean="0">
                <a:solidFill>
                  <a:srgbClr val="FFFF00"/>
                </a:solidFill>
              </a:rPr>
              <a:t>GeV</a:t>
            </a:r>
            <a:r>
              <a:rPr lang="en-US" dirty="0" smtClean="0">
                <a:solidFill>
                  <a:srgbClr val="FFFF00"/>
                </a:solidFill>
              </a:rPr>
              <a:t>),  </a:t>
            </a:r>
          </a:p>
          <a:p>
            <a:r>
              <a:rPr lang="en-US" dirty="0">
                <a:solidFill>
                  <a:srgbClr val="FFFF00"/>
                </a:solidFill>
              </a:rPr>
              <a:t>	narrow </a:t>
            </a:r>
            <a:r>
              <a:rPr lang="en-US" dirty="0" smtClean="0">
                <a:solidFill>
                  <a:srgbClr val="FFFF00"/>
                </a:solidFill>
              </a:rPr>
              <a:t>beam,  higher density, lower yield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1-step:  higher pair yield, lower pair energy ( ~ MeV), </a:t>
            </a:r>
          </a:p>
          <a:p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broad beam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74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2"/>
          <p:cNvSpPr>
            <a:spLocks noChangeShapeType="1"/>
          </p:cNvSpPr>
          <p:nvPr/>
        </p:nvSpPr>
        <p:spPr bwMode="auto">
          <a:xfrm flipV="1">
            <a:off x="5562600" y="4495800"/>
            <a:ext cx="685800" cy="762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0" y="244475"/>
            <a:ext cx="9144000" cy="8223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FFFF00"/>
                </a:solidFill>
              </a:rPr>
              <a:t>Laser pair creation was demonstrated by  Cowan et al (1999) and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Chen et al (2009, 2010) at laser intensities ~ few x10</a:t>
            </a:r>
            <a:r>
              <a:rPr lang="en-US" baseline="30000" dirty="0">
                <a:solidFill>
                  <a:srgbClr val="FFFF00"/>
                </a:solidFill>
              </a:rPr>
              <a:t>19</a:t>
            </a:r>
            <a:r>
              <a:rPr lang="en-US" dirty="0">
                <a:solidFill>
                  <a:srgbClr val="FFFF00"/>
                </a:solidFill>
              </a:rPr>
              <a:t> - 10</a:t>
            </a:r>
            <a:r>
              <a:rPr lang="en-US" baseline="30000" dirty="0">
                <a:solidFill>
                  <a:srgbClr val="FFFF00"/>
                </a:solidFill>
              </a:rPr>
              <a:t>20</a:t>
            </a:r>
            <a:r>
              <a:rPr lang="en-US" dirty="0">
                <a:solidFill>
                  <a:srgbClr val="FFFF00"/>
                </a:solidFill>
              </a:rPr>
              <a:t> W.cm</a:t>
            </a:r>
            <a:r>
              <a:rPr lang="en-US" baseline="30000" dirty="0">
                <a:solidFill>
                  <a:srgbClr val="FFFF00"/>
                </a:solidFill>
              </a:rPr>
              <a:t>-2</a:t>
            </a:r>
            <a:r>
              <a:rPr lang="en-US" dirty="0">
                <a:solidFill>
                  <a:srgbClr val="FFFF00"/>
                </a:solidFill>
              </a:rPr>
              <a:t>.</a:t>
            </a:r>
            <a:endParaRPr lang="en-US" dirty="0"/>
          </a:p>
        </p:txBody>
      </p:sp>
      <p:pic>
        <p:nvPicPr>
          <p:cNvPr id="49155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6"/>
          <a:stretch>
            <a:fillRect/>
          </a:stretch>
        </p:blipFill>
        <p:spPr bwMode="auto">
          <a:xfrm>
            <a:off x="0" y="228600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1028700" y="2376488"/>
            <a:ext cx="1790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tx2"/>
                </a:solidFill>
              </a:rPr>
              <a:t>Cowan et al 1999</a:t>
            </a:r>
            <a:endParaRPr lang="en-US" sz="1800" dirty="0"/>
          </a:p>
        </p:txBody>
      </p:sp>
      <p:pic>
        <p:nvPicPr>
          <p:cNvPr id="49157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6" t="9093" r="22356" b="35458"/>
          <a:stretch>
            <a:fillRect/>
          </a:stretch>
        </p:blipFill>
        <p:spPr bwMode="auto">
          <a:xfrm>
            <a:off x="4191000" y="1295400"/>
            <a:ext cx="4953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6019800" y="1447800"/>
            <a:ext cx="1785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2"/>
                </a:solidFill>
              </a:rPr>
              <a:t>Chen et al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pp13tpw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893" y="-304800"/>
            <a:ext cx="9780693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1135559"/>
            <a:ext cx="1258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with over</a:t>
            </a:r>
          </a:p>
          <a:p>
            <a:r>
              <a:rPr lang="en-US" sz="2200" dirty="0" smtClean="0"/>
              <a:t>100 J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35353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fig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14546" r="9412" b="49982"/>
          <a:stretch/>
        </p:blipFill>
        <p:spPr bwMode="auto">
          <a:xfrm>
            <a:off x="-253092" y="914400"/>
            <a:ext cx="970189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494241"/>
              </p:ext>
            </p:extLst>
          </p:nvPr>
        </p:nvGraphicFramePr>
        <p:xfrm>
          <a:off x="72996" y="457200"/>
          <a:ext cx="3356004" cy="3286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Document" r:id="rId4" imgW="5480315" imgH="5367539" progId="Word.Document.8">
                  <p:embed/>
                </p:oleObj>
              </mc:Choice>
              <mc:Fallback>
                <p:oleObj name="Document" r:id="rId4" imgW="5480315" imgH="536753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96" y="457200"/>
                        <a:ext cx="3356004" cy="3286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 bwMode="auto">
          <a:xfrm>
            <a:off x="2362200" y="2667000"/>
            <a:ext cx="76200" cy="1295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8BC4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57200" y="-76200"/>
            <a:ext cx="312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T1 with f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smtClean="0">
                <a:solidFill>
                  <a:srgbClr val="FFFF00"/>
                </a:solidFill>
              </a:rPr>
              <a:t>3 mirror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8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2">
    <a:dk1>
      <a:srgbClr val="000000"/>
    </a:dk1>
    <a:lt1>
      <a:srgbClr val="FFFFFF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FFFFF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3699</TotalTime>
  <Words>986</Words>
  <Application>Microsoft Macintosh PowerPoint</Application>
  <PresentationFormat>On-screen Show (4:3)</PresentationFormat>
  <Paragraphs>232</Paragraphs>
  <Slides>30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Blank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Natural Science Department</dc:creator>
  <cp:lastModifiedBy>Edison Liang</cp:lastModifiedBy>
  <cp:revision>390</cp:revision>
  <cp:lastPrinted>2008-12-03T21:31:43Z</cp:lastPrinted>
  <dcterms:created xsi:type="dcterms:W3CDTF">2015-08-24T04:19:26Z</dcterms:created>
  <dcterms:modified xsi:type="dcterms:W3CDTF">2016-01-19T19:49:57Z</dcterms:modified>
</cp:coreProperties>
</file>