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93" r:id="rId2"/>
    <p:sldId id="794" r:id="rId3"/>
    <p:sldId id="79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7" autoAdjust="0"/>
    <p:restoredTop sz="94737"/>
  </p:normalViewPr>
  <p:slideViewPr>
    <p:cSldViewPr snapToGrid="0" snapToObjects="1">
      <p:cViewPr varScale="1">
        <p:scale>
          <a:sx n="53" d="100"/>
          <a:sy n="53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306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F4A44D-F9FB-F341-B4CB-D8DF2408A8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E71D3-F16E-C74A-B850-2EBECCB97E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8E4D7-26F9-5244-A705-35723188DE87}" type="datetimeFigureOut">
              <a:rPr lang="en-US" smtClean="0"/>
              <a:t>2021-04-02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42848-1C1B-3C47-B06A-D6323FB4D1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5902C-9A6D-9449-A842-0E9EEAB4E0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A1B12-0D4C-8748-A5BF-F4746E4F2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24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Shape 100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09" name="Shape 100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2400">
        <a:latin typeface="+mn-lt"/>
        <a:ea typeface="+mn-ea"/>
        <a:cs typeface="+mn-cs"/>
        <a:sym typeface="Calibri"/>
      </a:defRPr>
    </a:lvl1pPr>
    <a:lvl2pPr indent="228600" latinLnBrk="0">
      <a:defRPr sz="2400">
        <a:latin typeface="+mn-lt"/>
        <a:ea typeface="+mn-ea"/>
        <a:cs typeface="+mn-cs"/>
        <a:sym typeface="Calibri"/>
      </a:defRPr>
    </a:lvl2pPr>
    <a:lvl3pPr indent="457200" latinLnBrk="0">
      <a:defRPr sz="2400">
        <a:latin typeface="+mn-lt"/>
        <a:ea typeface="+mn-ea"/>
        <a:cs typeface="+mn-cs"/>
        <a:sym typeface="Calibri"/>
      </a:defRPr>
    </a:lvl3pPr>
    <a:lvl4pPr indent="685800" latinLnBrk="0">
      <a:defRPr sz="2400">
        <a:latin typeface="+mn-lt"/>
        <a:ea typeface="+mn-ea"/>
        <a:cs typeface="+mn-cs"/>
        <a:sym typeface="Calibri"/>
      </a:defRPr>
    </a:lvl4pPr>
    <a:lvl5pPr indent="914400" latinLnBrk="0">
      <a:defRPr sz="2400">
        <a:latin typeface="+mn-lt"/>
        <a:ea typeface="+mn-ea"/>
        <a:cs typeface="+mn-cs"/>
        <a:sym typeface="Calibri"/>
      </a:defRPr>
    </a:lvl5pPr>
    <a:lvl6pPr indent="1143000" latinLnBrk="0">
      <a:defRPr sz="2400">
        <a:latin typeface="+mn-lt"/>
        <a:ea typeface="+mn-ea"/>
        <a:cs typeface="+mn-cs"/>
        <a:sym typeface="Calibri"/>
      </a:defRPr>
    </a:lvl6pPr>
    <a:lvl7pPr indent="1371600" latinLnBrk="0">
      <a:defRPr sz="2400">
        <a:latin typeface="+mn-lt"/>
        <a:ea typeface="+mn-ea"/>
        <a:cs typeface="+mn-cs"/>
        <a:sym typeface="Calibri"/>
      </a:defRPr>
    </a:lvl7pPr>
    <a:lvl8pPr indent="1600200" latinLnBrk="0">
      <a:defRPr sz="2400">
        <a:latin typeface="+mn-lt"/>
        <a:ea typeface="+mn-ea"/>
        <a:cs typeface="+mn-cs"/>
        <a:sym typeface="Calibri"/>
      </a:defRPr>
    </a:lvl8pPr>
    <a:lvl9pPr indent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94E1FD9-5A01-6048-A7ED-2AFE9F4960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77200" y="12712700"/>
            <a:ext cx="8229600" cy="73025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US MDP Updated Roadmaps - 2019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35245" y="12647548"/>
            <a:ext cx="24454490" cy="1092192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 defTabSz="914162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RGB_White-Seal_White-Mark_SC_Horizontal–400dpi.png" descr="RGB_White-Seal_White-Mark_SC_Horizontal–400dp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74" y="12883246"/>
            <a:ext cx="3140937" cy="52723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"/>
          <p:cNvSpPr/>
          <p:nvPr/>
        </p:nvSpPr>
        <p:spPr>
          <a:xfrm>
            <a:off x="-67861" y="0"/>
            <a:ext cx="24493100" cy="2286000"/>
          </a:xfrm>
          <a:prstGeom prst="rect">
            <a:avLst/>
          </a:prstGeom>
          <a:solidFill>
            <a:srgbClr val="1F497D"/>
          </a:solidFill>
          <a:ln w="12700">
            <a:solidFill>
              <a:srgbClr val="4A7EBB"/>
            </a:solidFill>
          </a:ln>
          <a:effectLst>
            <a:outerShdw blurRad="76200" dist="38100" dir="5400000" rotWithShape="0">
              <a:srgbClr val="000000">
                <a:alpha val="35000"/>
              </a:srgbClr>
            </a:outerShdw>
          </a:effectLst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  <a:endParaRPr/>
          </a:p>
        </p:txBody>
      </p:sp>
      <p:pic>
        <p:nvPicPr>
          <p:cNvPr id="5" name="image3.png" descr="image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229" y="108413"/>
            <a:ext cx="3577429" cy="1284299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Line"/>
          <p:cNvSpPr/>
          <p:nvPr/>
        </p:nvSpPr>
        <p:spPr>
          <a:xfrm flipV="1">
            <a:off x="3882952" y="187140"/>
            <a:ext cx="2" cy="1939646"/>
          </a:xfrm>
          <a:prstGeom prst="line">
            <a:avLst/>
          </a:prstGeom>
          <a:ln w="50800">
            <a:solidFill>
              <a:schemeClr val="accent2">
                <a:satOff val="-4966"/>
                <a:lumOff val="-10549"/>
              </a:schemeClr>
            </a:solidFill>
          </a:ln>
          <a:effectLst>
            <a:outerShdw blurRad="76200" dist="38100" dir="5400000" rotWithShape="0">
              <a:srgbClr val="000000">
                <a:alpha val="38000"/>
              </a:srgbClr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5021309" y="-25400"/>
            <a:ext cx="19396623" cy="2213071"/>
          </a:xfrm>
          <a:prstGeom prst="rect">
            <a:avLst/>
          </a:prstGeom>
          <a:solidFill>
            <a:srgbClr val="1F497D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8" tIns="91438" rIns="91438" bIns="9143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223645" y="13059562"/>
            <a:ext cx="483809" cy="462279"/>
          </a:xfrm>
          <a:prstGeom prst="rect">
            <a:avLst/>
          </a:prstGeom>
          <a:ln w="12700">
            <a:miter lim="400000"/>
          </a:ln>
        </p:spPr>
        <p:txBody>
          <a:bodyPr wrap="none" lIns="91438" tIns="91438" rIns="91438" bIns="91438" anchor="ctr">
            <a:spAutoFit/>
          </a:bodyPr>
          <a:lstStyle>
            <a:lvl1pPr algn="r">
              <a:defRPr sz="20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" name="Body Level One…"/>
          <p:cNvSpPr txBox="1">
            <a:spLocks noGrp="1"/>
          </p:cNvSpPr>
          <p:nvPr>
            <p:ph type="body" idx="1"/>
          </p:nvPr>
        </p:nvSpPr>
        <p:spPr>
          <a:xfrm>
            <a:off x="703555" y="2612015"/>
            <a:ext cx="22270530" cy="9051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8" tIns="91438" rIns="91438" bIns="91438">
            <a:normAutofit/>
          </a:bodyPr>
          <a:lstStyle>
            <a:lvl2pPr marL="977648" indent="-520448"/>
            <a:lvl3pPr marL="1388423" indent="-474023"/>
            <a:lvl4pPr marL="1754777" indent="-383177"/>
            <a:lvl5pPr marL="2281428" indent="-452628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F9F4FF4-AE5A-EA4E-87EE-2568EF9A8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0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US MDP Updated Roadmaps - 2019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/>
  <p:hf hd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FFFFFF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9pPr>
    </p:titleStyle>
    <p:bodyStyle>
      <a:lvl1pPr marL="103603" marR="0" indent="-103603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1pPr>
      <a:lvl2pPr marL="955962" marR="0" indent="-498763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o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2pPr>
      <a:lvl3pPr marL="1348921" marR="0" indent="-434521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3pPr>
      <a:lvl4pPr marL="1706880" marR="0" indent="-335280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–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4pPr>
      <a:lvl5pPr marL="2205990" marR="0" indent="-377190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»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5pPr>
      <a:lvl6pPr marL="2788919" marR="0" indent="-502919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6pPr>
      <a:lvl7pPr marL="3246120" marR="0" indent="-502919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7pPr>
      <a:lvl8pPr marL="3703320" marR="0" indent="-502919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8pPr>
      <a:lvl9pPr marL="4160520" marR="0" indent="-502920" algn="l" defTabSz="914400" rtl="0" latinLnBrk="0">
        <a:lnSpc>
          <a:spcPct val="10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4400" b="0" i="0" u="none" strike="noStrike" cap="none" spc="0" baseline="0">
          <a:solidFill>
            <a:srgbClr val="1F497D"/>
          </a:solidFill>
          <a:uFillTx/>
          <a:latin typeface="Franklin Gothic Medium"/>
          <a:ea typeface="Franklin Gothic Medium"/>
          <a:cs typeface="Franklin Gothic Medium"/>
          <a:sym typeface="Franklin Gothic Medium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SMCT geometry and forces form Roxie output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03555" y="2612015"/>
            <a:ext cx="12134621" cy="90519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Geometry (blocks)</a:t>
            </a:r>
          </a:p>
          <a:p>
            <a:pPr lvl="1"/>
            <a:r>
              <a:rPr lang="en-US" dirty="0" smtClean="0"/>
              <a:t>Insulated </a:t>
            </a:r>
            <a:r>
              <a:rPr lang="en-US" dirty="0"/>
              <a:t>cable height </a:t>
            </a:r>
            <a:r>
              <a:rPr lang="en-US" dirty="0" smtClean="0"/>
              <a:t>15.4 mm</a:t>
            </a:r>
          </a:p>
          <a:p>
            <a:pPr lvl="1"/>
            <a:r>
              <a:rPr lang="en-US" dirty="0" smtClean="0"/>
              <a:t>Inner radius 66.8 mm</a:t>
            </a:r>
          </a:p>
          <a:p>
            <a:pPr lvl="1"/>
            <a:r>
              <a:rPr lang="en-US" dirty="0" smtClean="0"/>
              <a:t>Outer radius 145.4 mm</a:t>
            </a:r>
          </a:p>
          <a:p>
            <a:r>
              <a:rPr lang="en-US" dirty="0" smtClean="0"/>
              <a:t>Magnetic field </a:t>
            </a:r>
          </a:p>
          <a:p>
            <a:pPr lvl="1"/>
            <a:r>
              <a:rPr lang="en-US" dirty="0" smtClean="0"/>
              <a:t>Conductor current 12.5 kA</a:t>
            </a:r>
          </a:p>
          <a:p>
            <a:pPr lvl="1"/>
            <a:r>
              <a:rPr lang="en-US" dirty="0" smtClean="0"/>
              <a:t>Bore </a:t>
            </a:r>
            <a:r>
              <a:rPr lang="en-US" dirty="0"/>
              <a:t>field </a:t>
            </a:r>
            <a:r>
              <a:rPr lang="en-US" dirty="0" smtClean="0"/>
              <a:t>15.4 T </a:t>
            </a:r>
          </a:p>
          <a:p>
            <a:pPr lvl="1"/>
            <a:r>
              <a:rPr lang="en-US" dirty="0" smtClean="0"/>
              <a:t>100% of conductor </a:t>
            </a:r>
            <a:r>
              <a:rPr lang="en-US" dirty="0" err="1" smtClean="0"/>
              <a:t>Ic</a:t>
            </a:r>
            <a:endParaRPr lang="en-US" dirty="0" smtClean="0"/>
          </a:p>
          <a:p>
            <a:r>
              <a:rPr lang="en-US" dirty="0" smtClean="0"/>
              <a:t>Forces per quadrant</a:t>
            </a:r>
          </a:p>
          <a:p>
            <a:pPr lvl="1"/>
            <a:r>
              <a:rPr lang="en-US" dirty="0" err="1" smtClean="0"/>
              <a:t>Fx</a:t>
            </a:r>
            <a:r>
              <a:rPr lang="en-US" dirty="0"/>
              <a:t> = </a:t>
            </a:r>
            <a:r>
              <a:rPr lang="en-US" dirty="0" smtClean="0"/>
              <a:t>12.38 MN/m</a:t>
            </a:r>
            <a:endParaRPr lang="en-US" dirty="0"/>
          </a:p>
          <a:p>
            <a:pPr lvl="1"/>
            <a:r>
              <a:rPr lang="en-US" dirty="0" err="1" smtClean="0"/>
              <a:t>Fy</a:t>
            </a:r>
            <a:r>
              <a:rPr lang="en-US" dirty="0" smtClean="0"/>
              <a:t> = -8.01 MN/m</a:t>
            </a:r>
          </a:p>
          <a:p>
            <a:r>
              <a:rPr lang="en-US" dirty="0" smtClean="0"/>
              <a:t>LD1 shell thickness 75 mm</a:t>
            </a:r>
          </a:p>
          <a:p>
            <a:pPr lvl="1"/>
            <a:r>
              <a:rPr lang="en-US" dirty="0" smtClean="0"/>
              <a:t>Expected shell stress 165 MPa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US MDP Updated Roadmaps - 2019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0999" y="2612015"/>
            <a:ext cx="9734550" cy="631507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589796"/>
              </p:ext>
            </p:extLst>
          </p:nvPr>
        </p:nvGraphicFramePr>
        <p:xfrm>
          <a:off x="15853665" y="9524761"/>
          <a:ext cx="4317999" cy="21812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95717">
                  <a:extLst>
                    <a:ext uri="{9D8B030D-6E8A-4147-A177-3AD203B41FA5}">
                      <a16:colId xmlns:a16="http://schemas.microsoft.com/office/drawing/2014/main" val="946359948"/>
                    </a:ext>
                  </a:extLst>
                </a:gridCol>
                <a:gridCol w="1461141">
                  <a:extLst>
                    <a:ext uri="{9D8B030D-6E8A-4147-A177-3AD203B41FA5}">
                      <a16:colId xmlns:a16="http://schemas.microsoft.com/office/drawing/2014/main" val="2083320893"/>
                    </a:ext>
                  </a:extLst>
                </a:gridCol>
                <a:gridCol w="1461141">
                  <a:extLst>
                    <a:ext uri="{9D8B030D-6E8A-4147-A177-3AD203B41FA5}">
                      <a16:colId xmlns:a16="http://schemas.microsoft.com/office/drawing/2014/main" val="28793392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Layer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IR [mm]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OR [mm]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7541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66.8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82.2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5187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87.7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103.1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5835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109.1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124.5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2732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130.0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145.4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35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99267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CCT6 geometry and magnetic forces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03555" y="2612015"/>
            <a:ext cx="11293373" cy="90519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Geometry (layers)</a:t>
            </a:r>
          </a:p>
          <a:p>
            <a:pPr lvl="1"/>
            <a:r>
              <a:rPr lang="en-US" dirty="0" smtClean="0"/>
              <a:t>Insulated wire height 22.6 mm</a:t>
            </a:r>
          </a:p>
          <a:p>
            <a:pPr lvl="1"/>
            <a:r>
              <a:rPr lang="en-US" dirty="0" smtClean="0"/>
              <a:t>Inner radius 63 mm</a:t>
            </a:r>
          </a:p>
          <a:p>
            <a:pPr lvl="1"/>
            <a:r>
              <a:rPr lang="en-US" dirty="0" smtClean="0"/>
              <a:t>Outer radius 165 mm</a:t>
            </a:r>
          </a:p>
          <a:p>
            <a:r>
              <a:rPr lang="en-US" dirty="0"/>
              <a:t>Magnetic field </a:t>
            </a:r>
          </a:p>
          <a:p>
            <a:pPr lvl="1"/>
            <a:r>
              <a:rPr lang="en-US" dirty="0"/>
              <a:t>Conductor current </a:t>
            </a:r>
            <a:r>
              <a:rPr lang="en-US" dirty="0" smtClean="0"/>
              <a:t>12.0 kA 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15 kA?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Bore field </a:t>
            </a:r>
            <a:r>
              <a:rPr lang="en-US" dirty="0" smtClean="0"/>
              <a:t>12.8 </a:t>
            </a:r>
            <a:r>
              <a:rPr lang="en-US" dirty="0"/>
              <a:t>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16 T?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80% 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100%?</a:t>
            </a:r>
            <a:r>
              <a:rPr lang="en-US" dirty="0" smtClean="0"/>
              <a:t>) </a:t>
            </a:r>
            <a:r>
              <a:rPr lang="en-US" dirty="0"/>
              <a:t>of conductor </a:t>
            </a:r>
            <a:r>
              <a:rPr lang="en-US" dirty="0" err="1" smtClean="0"/>
              <a:t>Ic</a:t>
            </a:r>
            <a:endParaRPr lang="en-US" dirty="0" smtClean="0"/>
          </a:p>
          <a:p>
            <a:r>
              <a:rPr lang="en-US" dirty="0"/>
              <a:t>Forces per quadrant</a:t>
            </a:r>
          </a:p>
          <a:p>
            <a:pPr lvl="1"/>
            <a:r>
              <a:rPr lang="en-US" dirty="0" err="1"/>
              <a:t>Fx</a:t>
            </a:r>
            <a:r>
              <a:rPr lang="en-US" dirty="0"/>
              <a:t> = </a:t>
            </a:r>
            <a:r>
              <a:rPr lang="en-US" dirty="0" smtClean="0"/>
              <a:t>10.36 MN/m 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16.86 MN/m?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err="1"/>
              <a:t>Fy</a:t>
            </a:r>
            <a:r>
              <a:rPr lang="en-US" dirty="0"/>
              <a:t> = </a:t>
            </a:r>
            <a:r>
              <a:rPr lang="en-US" dirty="0" smtClean="0"/>
              <a:t>-4.93 MN/m 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-7.70 MN/m?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LD1 shell thickness 75 mm</a:t>
            </a:r>
          </a:p>
          <a:p>
            <a:pPr lvl="1"/>
            <a:r>
              <a:rPr lang="en-US" dirty="0"/>
              <a:t>Expected shell stress 138 </a:t>
            </a:r>
            <a:r>
              <a:rPr lang="en-US" dirty="0" smtClean="0"/>
              <a:t>MPa </a:t>
            </a:r>
            <a:r>
              <a:rPr lang="en-US" dirty="0"/>
              <a:t>(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224.8 MPa?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US MDP Updated Roadmaps - 2019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3330" y="2612015"/>
            <a:ext cx="3438334" cy="6656707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65381"/>
              </p:ext>
            </p:extLst>
          </p:nvPr>
        </p:nvGraphicFramePr>
        <p:xfrm>
          <a:off x="15853665" y="9524761"/>
          <a:ext cx="4317999" cy="21812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95717">
                  <a:extLst>
                    <a:ext uri="{9D8B030D-6E8A-4147-A177-3AD203B41FA5}">
                      <a16:colId xmlns:a16="http://schemas.microsoft.com/office/drawing/2014/main" val="946359948"/>
                    </a:ext>
                  </a:extLst>
                </a:gridCol>
                <a:gridCol w="1461141">
                  <a:extLst>
                    <a:ext uri="{9D8B030D-6E8A-4147-A177-3AD203B41FA5}">
                      <a16:colId xmlns:a16="http://schemas.microsoft.com/office/drawing/2014/main" val="2083320893"/>
                    </a:ext>
                  </a:extLst>
                </a:gridCol>
                <a:gridCol w="1461141">
                  <a:extLst>
                    <a:ext uri="{9D8B030D-6E8A-4147-A177-3AD203B41FA5}">
                      <a16:colId xmlns:a16="http://schemas.microsoft.com/office/drawing/2014/main" val="28793392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Layer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IR [mm]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OR [mm]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75414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63.0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85.6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51876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89.6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112.0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5835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116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139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27327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143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165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235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0247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57617" y="2612015"/>
            <a:ext cx="14616468" cy="9051929"/>
          </a:xfrm>
        </p:spPr>
        <p:txBody>
          <a:bodyPr/>
          <a:lstStyle/>
          <a:p>
            <a:pPr marL="360000"/>
            <a:r>
              <a:rPr lang="en-US" dirty="0" smtClean="0">
                <a:solidFill>
                  <a:srgbClr val="00B050"/>
                </a:solidFill>
              </a:rPr>
              <a:t>Defining maximum coil OD (CCT6, SMCT or other?)</a:t>
            </a:r>
          </a:p>
          <a:p>
            <a:pPr marL="1234045" lvl="1"/>
            <a:r>
              <a:rPr lang="en-US" dirty="0" smtClean="0">
                <a:solidFill>
                  <a:srgbClr val="00B050"/>
                </a:solidFill>
              </a:rPr>
              <a:t>SMCT </a:t>
            </a:r>
            <a:r>
              <a:rPr lang="en-US" dirty="0">
                <a:solidFill>
                  <a:srgbClr val="00B050"/>
                </a:solidFill>
              </a:rPr>
              <a:t>DWG </a:t>
            </a:r>
            <a:r>
              <a:rPr lang="en-US" dirty="0" smtClean="0">
                <a:solidFill>
                  <a:srgbClr val="00B050"/>
                </a:solidFill>
              </a:rPr>
              <a:t>geometry and ROXIE output</a:t>
            </a:r>
            <a:endParaRPr lang="en-US" dirty="0">
              <a:solidFill>
                <a:srgbClr val="00B050"/>
              </a:solidFill>
            </a:endParaRPr>
          </a:p>
          <a:p>
            <a:pPr marL="1644820" lvl="2"/>
            <a:r>
              <a:rPr lang="en-US" dirty="0" smtClean="0">
                <a:solidFill>
                  <a:srgbClr val="FFC000"/>
                </a:solidFill>
              </a:rPr>
              <a:t>SMCT ANSYS input</a:t>
            </a:r>
            <a:endParaRPr lang="en-US" dirty="0" smtClean="0">
              <a:solidFill>
                <a:srgbClr val="FFC000"/>
              </a:solidFill>
            </a:endParaRPr>
          </a:p>
          <a:p>
            <a:pPr marL="360000"/>
            <a:r>
              <a:rPr lang="en-US" dirty="0" smtClean="0">
                <a:solidFill>
                  <a:srgbClr val="FFC000"/>
                </a:solidFill>
              </a:rPr>
              <a:t>Defining pre-load goals</a:t>
            </a:r>
          </a:p>
          <a:p>
            <a:pPr marL="360000"/>
            <a:r>
              <a:rPr lang="en-US" dirty="0" smtClean="0">
                <a:solidFill>
                  <a:srgbClr val="FFC000"/>
                </a:solidFill>
              </a:rPr>
              <a:t>CCT6 </a:t>
            </a:r>
            <a:r>
              <a:rPr lang="en-US" dirty="0" smtClean="0">
                <a:solidFill>
                  <a:srgbClr val="FFC000"/>
                </a:solidFill>
              </a:rPr>
              <a:t>coil to mandrel contact elements (with </a:t>
            </a:r>
            <a:r>
              <a:rPr lang="en-US" dirty="0" err="1" smtClean="0">
                <a:solidFill>
                  <a:srgbClr val="FFC000"/>
                </a:solidFill>
              </a:rPr>
              <a:t>debonding</a:t>
            </a:r>
            <a:r>
              <a:rPr lang="en-US" dirty="0" smtClean="0">
                <a:solidFill>
                  <a:srgbClr val="FFC000"/>
                </a:solidFill>
              </a:rPr>
              <a:t>?)</a:t>
            </a:r>
          </a:p>
          <a:p>
            <a:pPr marL="360000"/>
            <a:r>
              <a:rPr lang="en-US" dirty="0" smtClean="0"/>
              <a:t>Revisiting square pads with no diagonal keys/bladders</a:t>
            </a:r>
          </a:p>
          <a:p>
            <a:pPr marL="1234045" lvl="1"/>
            <a:r>
              <a:rPr lang="en-US" dirty="0" smtClean="0"/>
              <a:t>Pad thickness and bladder/key location optimization</a:t>
            </a:r>
          </a:p>
          <a:p>
            <a:pPr marL="360000"/>
            <a:r>
              <a:rPr lang="en-US" dirty="0" smtClean="0"/>
              <a:t>Controlled closure of yoke to yoke interface</a:t>
            </a:r>
          </a:p>
          <a:p>
            <a:pPr marL="1234045" lvl="1"/>
            <a:r>
              <a:rPr lang="en-US" dirty="0" smtClean="0"/>
              <a:t>Pancake rod with CTE/key optimization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US MDP Updated Roadmaps - 2019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675" y="3286908"/>
            <a:ext cx="4677985" cy="8673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04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AP No Footer">
  <a:themeElements>
    <a:clrScheme name="ATAP No Foo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TAP No Footer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ATAP No Foo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8" tIns="91438" rIns="91438" bIns="9143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ATAP No Footer">
  <a:themeElements>
    <a:clrScheme name="ATAP No Foo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ATAP No Footer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ATAP No Foo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8" tIns="91438" rIns="91438" bIns="9143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74072</TotalTime>
  <Words>266</Words>
  <Application>Microsoft Office PowerPoint</Application>
  <PresentationFormat>Custom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ATAP No Footer</vt:lpstr>
      <vt:lpstr>SMCT geometry and forces form Roxie output</vt:lpstr>
      <vt:lpstr>CCT6 geometry and magnetic forces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Zlobin x8192 11001N</dc:creator>
  <cp:lastModifiedBy>Juchno, Mariusz</cp:lastModifiedBy>
  <cp:revision>828</cp:revision>
  <dcterms:modified xsi:type="dcterms:W3CDTF">2021-04-02T19:59:05Z</dcterms:modified>
</cp:coreProperties>
</file>