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64" r:id="rId2"/>
    <p:sldId id="584" r:id="rId3"/>
    <p:sldId id="570" r:id="rId4"/>
    <p:sldId id="556" r:id="rId5"/>
    <p:sldId id="586" r:id="rId6"/>
    <p:sldId id="566" r:id="rId7"/>
    <p:sldId id="555" r:id="rId8"/>
    <p:sldId id="571" r:id="rId9"/>
    <p:sldId id="578" r:id="rId10"/>
    <p:sldId id="589" r:id="rId11"/>
    <p:sldId id="587" r:id="rId12"/>
    <p:sldId id="590" r:id="rId13"/>
    <p:sldId id="594" r:id="rId14"/>
    <p:sldId id="592" r:id="rId15"/>
    <p:sldId id="593" r:id="rId16"/>
    <p:sldId id="5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pos="5185" userDrawn="1">
          <p15:clr>
            <a:srgbClr val="A4A3A4"/>
          </p15:clr>
        </p15:guide>
        <p15:guide id="10" pos="4905" userDrawn="1">
          <p15:clr>
            <a:srgbClr val="A4A3A4"/>
          </p15:clr>
        </p15:guide>
        <p15:guide id="11" pos="3803" userDrawn="1">
          <p15:clr>
            <a:srgbClr val="A4A3A4"/>
          </p15:clr>
        </p15:guide>
        <p15:guide id="1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2415D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84307" autoAdjust="0"/>
  </p:normalViewPr>
  <p:slideViewPr>
    <p:cSldViewPr snapToGrid="0" snapToObjects="1">
      <p:cViewPr varScale="1">
        <p:scale>
          <a:sx n="61" d="100"/>
          <a:sy n="61" d="100"/>
        </p:scale>
        <p:origin x="1428" y="42"/>
      </p:cViewPr>
      <p:guideLst>
        <p:guide orient="horz" pos="2560"/>
        <p:guide orient="horz" pos="1010"/>
        <p:guide orient="horz" pos="3630"/>
        <p:guide orient="horz" pos="2309"/>
        <p:guide pos="7295"/>
        <p:guide pos="393"/>
        <p:guide/>
        <p:guide pos="2767"/>
        <p:guide pos="5185"/>
        <p:guide pos="4905"/>
        <p:guide pos="3803"/>
        <p:guide pos="2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4/13/2021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4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1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6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663428" y="0"/>
            <a:ext cx="1528572" cy="6313726"/>
          </a:xfrm>
          <a:prstGeom prst="rect">
            <a:avLst/>
          </a:prstGeom>
          <a:solidFill>
            <a:srgbClr val="1241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8572" cy="6313726"/>
          </a:xfrm>
          <a:prstGeom prst="rect">
            <a:avLst/>
          </a:prstGeom>
          <a:solidFill>
            <a:srgbClr val="1241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60714_001-2-Edit_blueppt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572" y="0"/>
            <a:ext cx="9134856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19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1457" y="186640"/>
            <a:ext cx="3127399" cy="11247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0"/>
            <a:ext cx="12191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96" y="0"/>
            <a:ext cx="8581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0580" y="6382855"/>
            <a:ext cx="6889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1454" y="123515"/>
            <a:ext cx="2725043" cy="9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0"/>
            <a:ext cx="12191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50" y="0"/>
            <a:ext cx="916305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1454" y="123515"/>
            <a:ext cx="2477312" cy="889536"/>
          </a:xfrm>
          <a:prstGeom prst="rect">
            <a:avLst/>
          </a:prstGeom>
        </p:spPr>
      </p:pic>
      <p:sp>
        <p:nvSpPr>
          <p:cNvPr id="8" name="Shape 71"/>
          <p:cNvSpPr/>
          <p:nvPr userDrawn="1"/>
        </p:nvSpPr>
        <p:spPr>
          <a:xfrm flipV="1">
            <a:off x="2912187" y="126093"/>
            <a:ext cx="1" cy="969823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93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1" y="6356351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613" y="6323775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71" y="6422682"/>
            <a:ext cx="2093957" cy="3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717" y="4303695"/>
            <a:ext cx="10968567" cy="1702382"/>
          </a:xfrm>
        </p:spPr>
        <p:txBody>
          <a:bodyPr>
            <a:noAutofit/>
          </a:bodyPr>
          <a:lstStyle/>
          <a:p>
            <a:endParaRPr lang="en-US" sz="1800" b="1" dirty="0"/>
          </a:p>
          <a:p>
            <a:r>
              <a:rPr lang="en-US" sz="2000" b="1" dirty="0"/>
              <a:t>D. Arbelaez, </a:t>
            </a:r>
            <a:r>
              <a:rPr lang="en-US" sz="2000" b="1" dirty="0" smtClean="0"/>
              <a:t>T. </a:t>
            </a:r>
            <a:r>
              <a:rPr lang="en-US" sz="2000" b="1" dirty="0" err="1" smtClean="0"/>
              <a:t>Bogdanof</a:t>
            </a:r>
            <a:r>
              <a:rPr lang="en-US" sz="2000" b="1" dirty="0" smtClean="0"/>
              <a:t>, L</a:t>
            </a:r>
            <a:r>
              <a:rPr lang="en-US" sz="2000" b="1" dirty="0"/>
              <a:t>. </a:t>
            </a:r>
            <a:r>
              <a:rPr lang="en-US" sz="2000" b="1" dirty="0" err="1" smtClean="0"/>
              <a:t>Brouwer</a:t>
            </a:r>
            <a:r>
              <a:rPr lang="en-US" sz="2000" b="1" dirty="0" smtClean="0"/>
              <a:t>, </a:t>
            </a:r>
            <a:r>
              <a:rPr lang="en-US" sz="2000" b="1" dirty="0" smtClean="0"/>
              <a:t>S</a:t>
            </a:r>
            <a:r>
              <a:rPr lang="en-US" sz="2000" b="1" dirty="0"/>
              <a:t>. </a:t>
            </a:r>
            <a:r>
              <a:rPr lang="en-US" sz="2000" b="1" dirty="0" err="1"/>
              <a:t>Caspi</a:t>
            </a:r>
            <a:r>
              <a:rPr lang="en-US" sz="2000" b="1" dirty="0"/>
              <a:t>, </a:t>
            </a:r>
            <a:r>
              <a:rPr lang="en-US" sz="2000" b="1" dirty="0" smtClean="0"/>
              <a:t>P. </a:t>
            </a:r>
            <a:r>
              <a:rPr lang="en-US" sz="2000" b="1" dirty="0" err="1" smtClean="0"/>
              <a:t>Ferracin</a:t>
            </a:r>
            <a:r>
              <a:rPr lang="en-US" sz="2000" b="1" dirty="0" smtClean="0"/>
              <a:t>, R</a:t>
            </a:r>
            <a:r>
              <a:rPr lang="en-US" sz="2000" b="1" dirty="0"/>
              <a:t>. </a:t>
            </a:r>
            <a:r>
              <a:rPr lang="en-US" sz="2000" b="1" dirty="0" err="1"/>
              <a:t>Hafalia</a:t>
            </a:r>
            <a:r>
              <a:rPr lang="en-US" sz="2000" b="1" dirty="0"/>
              <a:t>, </a:t>
            </a:r>
            <a:r>
              <a:rPr lang="en-US" sz="2000" b="1" dirty="0" smtClean="0"/>
              <a:t>M. </a:t>
            </a:r>
            <a:r>
              <a:rPr lang="en-US" sz="2000" b="1" dirty="0" err="1" smtClean="0"/>
              <a:t>Krutulis</a:t>
            </a:r>
            <a:r>
              <a:rPr lang="en-US" sz="2000" b="1" dirty="0" smtClean="0"/>
              <a:t>, M</a:t>
            </a:r>
            <a:r>
              <a:rPr lang="en-US" sz="2000" b="1" dirty="0"/>
              <a:t>. </a:t>
            </a:r>
            <a:r>
              <a:rPr lang="en-US" sz="2000" b="1" dirty="0" err="1"/>
              <a:t>Martchevskii</a:t>
            </a:r>
            <a:r>
              <a:rPr lang="en-US" sz="2000" b="1" dirty="0"/>
              <a:t>, </a:t>
            </a:r>
            <a:r>
              <a:rPr lang="en-US" sz="2000" b="1" dirty="0" smtClean="0"/>
              <a:t>M</a:t>
            </a:r>
            <a:r>
              <a:rPr lang="en-US" sz="2000" b="1" dirty="0"/>
              <a:t>. </a:t>
            </a:r>
            <a:r>
              <a:rPr lang="en-US" sz="2000" b="1" dirty="0" err="1" smtClean="0"/>
              <a:t>Maruszewski</a:t>
            </a:r>
            <a:r>
              <a:rPr lang="en-US" sz="2000" b="1" dirty="0" smtClean="0"/>
              <a:t>, T</a:t>
            </a:r>
            <a:r>
              <a:rPr lang="en-US" sz="2000" b="1" dirty="0"/>
              <a:t>. Shen, </a:t>
            </a:r>
            <a:r>
              <a:rPr lang="en-US" sz="2000" b="1" dirty="0" smtClean="0"/>
              <a:t>K</a:t>
            </a:r>
            <a:r>
              <a:rPr lang="en-US" sz="2000" b="1" dirty="0"/>
              <a:t>. McCombs, M. Reynolds</a:t>
            </a:r>
            <a:r>
              <a:rPr lang="en-US" sz="2000" b="1" dirty="0" smtClean="0"/>
              <a:t>, J. </a:t>
            </a:r>
            <a:r>
              <a:rPr lang="en-US" sz="2000" b="1" dirty="0" err="1" smtClean="0"/>
              <a:t>Rudeiros</a:t>
            </a:r>
            <a:r>
              <a:rPr lang="en-US" sz="2000" b="1" dirty="0" smtClean="0"/>
              <a:t> Fernandez, </a:t>
            </a:r>
            <a:r>
              <a:rPr lang="en-US" sz="2000" b="1" dirty="0"/>
              <a:t>J. Swanson, </a:t>
            </a:r>
            <a:r>
              <a:rPr lang="en-US" sz="2000" b="1" dirty="0" smtClean="0"/>
              <a:t>J. Taylor, R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Teyber</a:t>
            </a:r>
            <a:r>
              <a:rPr lang="en-US" sz="2000" b="1" dirty="0" smtClean="0"/>
              <a:t>, M. </a:t>
            </a:r>
            <a:r>
              <a:rPr lang="en-US" sz="2000" b="1" dirty="0" err="1" smtClean="0"/>
              <a:t>Turqueti</a:t>
            </a:r>
            <a:r>
              <a:rPr lang="en-US" sz="2000" b="1" dirty="0" smtClean="0"/>
              <a:t>, S</a:t>
            </a:r>
            <a:r>
              <a:rPr lang="en-US" sz="2000" b="1" dirty="0"/>
              <a:t>. </a:t>
            </a:r>
            <a:r>
              <a:rPr lang="en-US" sz="2000" b="1" dirty="0" err="1"/>
              <a:t>Prestemon</a:t>
            </a:r>
            <a:endParaRPr lang="en-US" sz="2000" b="1" dirty="0"/>
          </a:p>
          <a:p>
            <a:r>
              <a:rPr lang="en-US" sz="2000" b="1" dirty="0"/>
              <a:t>US Magnet Development Program</a:t>
            </a:r>
          </a:p>
          <a:p>
            <a:r>
              <a:rPr lang="en-US" sz="1800" dirty="0"/>
              <a:t>Lawrence Berkeley National Laboratory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on Nb</a:t>
            </a:r>
            <a:r>
              <a:rPr lang="en-US" baseline="-25000" dirty="0" smtClean="0"/>
              <a:t>3</a:t>
            </a:r>
            <a:r>
              <a:rPr lang="en-US" dirty="0" smtClean="0"/>
              <a:t>Sn CCT Subscale Magnet Program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165231" y="6382855"/>
            <a:ext cx="6443003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MDP Group Meeting, </a:t>
            </a:r>
            <a:r>
              <a:rPr lang="en-US" sz="1600" dirty="0" smtClean="0">
                <a:solidFill>
                  <a:schemeClr val="bg1"/>
                </a:solidFill>
              </a:rPr>
              <a:t>04/14/2021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8">
            <a:extLst>
              <a:ext uri="{FF2B5EF4-FFF2-40B4-BE49-F238E27FC236}">
                <a16:creationId xmlns:a16="http://schemas.microsoft.com/office/drawing/2014/main" id="{EF766B80-7BC3-4057-B654-E465A8E82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3413"/>
          <a:stretch/>
        </p:blipFill>
        <p:spPr>
          <a:xfrm>
            <a:off x="6533662" y="1361319"/>
            <a:ext cx="5642708" cy="4673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Thin Spar Test Demonstrates That Subscale CCTs Can Reproduce Training Behavior Seen In Larger CCT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4" y="1295401"/>
            <a:ext cx="6812048" cy="4528411"/>
          </a:xfrm>
        </p:spPr>
        <p:txBody>
          <a:bodyPr>
            <a:normAutofit/>
          </a:bodyPr>
          <a:lstStyle/>
          <a:p>
            <a:r>
              <a:rPr lang="en-US" dirty="0" smtClean="0"/>
              <a:t>Training slope for subscale (relative to SSL) is somewhat higher when compared with CCT5 but overall training behavior is similar</a:t>
            </a:r>
          </a:p>
          <a:p>
            <a:pPr lvl="1"/>
            <a:r>
              <a:rPr lang="en-US" sz="2133" dirty="0"/>
              <a:t>Reach 80% of SSL after 14 quenches in subscale</a:t>
            </a:r>
          </a:p>
          <a:p>
            <a:pPr lvl="1"/>
            <a:r>
              <a:rPr lang="en-US" sz="2133" dirty="0"/>
              <a:t>Reach 80% of SSL after 22 quenches in CCT5</a:t>
            </a:r>
          </a:p>
          <a:p>
            <a:r>
              <a:rPr lang="en-US" dirty="0" smtClean="0"/>
              <a:t>Thin </a:t>
            </a:r>
            <a:r>
              <a:rPr lang="en-US" dirty="0"/>
              <a:t>s</a:t>
            </a:r>
            <a:r>
              <a:rPr lang="en-US" dirty="0" smtClean="0"/>
              <a:t>par </a:t>
            </a:r>
            <a:r>
              <a:rPr lang="en-US" dirty="0"/>
              <a:t>s</a:t>
            </a:r>
            <a:r>
              <a:rPr lang="en-US" dirty="0" smtClean="0"/>
              <a:t>ubscale CCT has similar normal stress to CCT5 but lower shear stress</a:t>
            </a:r>
          </a:p>
          <a:p>
            <a:r>
              <a:rPr lang="en-US" dirty="0" smtClean="0"/>
              <a:t>Fast </a:t>
            </a:r>
            <a:r>
              <a:rPr lang="en-US" dirty="0" smtClean="0"/>
              <a:t>training segment is seen for first several quenches as was the case for CCT4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Subscale 2 (Thin Spar) Training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1" y="1205747"/>
            <a:ext cx="11104179" cy="20142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Magnet reached 90 % of short sample current (bore field is 4.67 T at 8200 A)</a:t>
            </a:r>
          </a:p>
          <a:p>
            <a:pPr lvl="1"/>
            <a:r>
              <a:rPr lang="en-US" dirty="0" smtClean="0"/>
              <a:t>Reach 80% of SSL after 14 quenches</a:t>
            </a:r>
          </a:p>
          <a:p>
            <a:pPr lvl="1"/>
            <a:r>
              <a:rPr lang="en-US" dirty="0" smtClean="0"/>
              <a:t>Reach 85% of SSL after 22 quenches</a:t>
            </a:r>
          </a:p>
          <a:p>
            <a:r>
              <a:rPr lang="en-US" dirty="0"/>
              <a:t>Thermal cycle was performed after initial training (reached 85% of SSL after 22 quenches)</a:t>
            </a:r>
          </a:p>
          <a:p>
            <a:pPr lvl="1"/>
            <a:r>
              <a:rPr lang="en-US" dirty="0"/>
              <a:t>Training continues after thermal cycle</a:t>
            </a:r>
          </a:p>
          <a:p>
            <a:pPr lvl="1"/>
            <a:r>
              <a:rPr lang="en-US" dirty="0"/>
              <a:t>Some memory is lost after thermal cycle (training starts at 78% of SSL, previous level of 85% reached after ~12 training quenches)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1488" y="3091594"/>
            <a:ext cx="8064514" cy="3125853"/>
            <a:chOff x="609599" y="2937038"/>
            <a:chExt cx="8064514" cy="31258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2982785"/>
              <a:ext cx="4045814" cy="30343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310" y="2937038"/>
              <a:ext cx="4167803" cy="312585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380594" y="3720662"/>
              <a:ext cx="0" cy="1883664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00952" y="3748485"/>
              <a:ext cx="0" cy="1883664"/>
            </a:xfrm>
            <a:prstGeom prst="line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80594" y="5096074"/>
              <a:ext cx="1544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Thermal Cycle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35887" y="5101356"/>
              <a:ext cx="1544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Thermal Cycle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16628" y="300749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Current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59868" y="3004505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Quench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Subscale 2 (Thin Spar) Quench Segment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1" y="1324303"/>
            <a:ext cx="11104179" cy="15134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75% of quenches are in the inner layer</a:t>
            </a:r>
          </a:p>
          <a:p>
            <a:r>
              <a:rPr lang="en-US" dirty="0" smtClean="0"/>
              <a:t>Quench distribution is tabulated in terms of quench per number of turns in a segment</a:t>
            </a:r>
          </a:p>
          <a:p>
            <a:pPr lvl="1"/>
            <a:r>
              <a:rPr lang="en-US" dirty="0" smtClean="0"/>
              <a:t>End turn sees higher fraction of quenches per turn</a:t>
            </a:r>
          </a:p>
          <a:p>
            <a:pPr lvl="1"/>
            <a:r>
              <a:rPr lang="en-US" dirty="0" smtClean="0"/>
              <a:t>Quenches are relatively evenly distributed after the first turn</a:t>
            </a:r>
          </a:p>
          <a:p>
            <a:pPr lvl="1"/>
            <a:r>
              <a:rPr lang="en-US" dirty="0" smtClean="0"/>
              <a:t>Somewhat higher number of quenches on the lead end half of the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3" y="2948154"/>
            <a:ext cx="4085562" cy="3064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43" y="2948154"/>
            <a:ext cx="4085562" cy="3064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8483" y="2834430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Segment Distribution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04803" y="2837793"/>
            <a:ext cx="373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Location vs Quench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Subscale 3 (Thick Spar) Training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01" y="1205747"/>
            <a:ext cx="11104179" cy="2014204"/>
          </a:xfrm>
        </p:spPr>
        <p:txBody>
          <a:bodyPr>
            <a:normAutofit/>
          </a:bodyPr>
          <a:lstStyle/>
          <a:p>
            <a:r>
              <a:rPr lang="en-US" dirty="0" smtClean="0"/>
              <a:t>Magnet reached 88 % of short sample current (bore field is 4.60 T at 8070 A)</a:t>
            </a:r>
          </a:p>
          <a:p>
            <a:pPr lvl="1"/>
            <a:r>
              <a:rPr lang="en-US" dirty="0" smtClean="0"/>
              <a:t>Reach 80% of SSL after 5 quenches</a:t>
            </a:r>
          </a:p>
          <a:p>
            <a:pPr lvl="1"/>
            <a:r>
              <a:rPr lang="en-US" dirty="0" smtClean="0"/>
              <a:t>Reach 85% of SSL after 14 quenches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1488" y="3091594"/>
            <a:ext cx="8064514" cy="3125852"/>
            <a:chOff x="609599" y="2937038"/>
            <a:chExt cx="8064514" cy="3125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2982785"/>
              <a:ext cx="4045814" cy="30343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310" y="2937038"/>
              <a:ext cx="4167803" cy="312585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16628" y="300749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Current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59868" y="3004505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Quench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Subscale 3 (Thick Spar) Quench Segment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7" y="1308539"/>
            <a:ext cx="11240812" cy="16553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74% </a:t>
            </a:r>
            <a:r>
              <a:rPr lang="en-US" dirty="0"/>
              <a:t>of quenches are in the inner layer</a:t>
            </a:r>
          </a:p>
          <a:p>
            <a:r>
              <a:rPr lang="en-US" dirty="0"/>
              <a:t>Quench distribution is tabulated in terms of quench per number of turns in a segment</a:t>
            </a:r>
          </a:p>
          <a:p>
            <a:pPr lvl="1"/>
            <a:r>
              <a:rPr lang="en-US" dirty="0" smtClean="0"/>
              <a:t>Return end </a:t>
            </a:r>
            <a:r>
              <a:rPr lang="en-US" dirty="0"/>
              <a:t>turn sees higher fraction of quenches per </a:t>
            </a:r>
            <a:r>
              <a:rPr lang="en-US" dirty="0" smtClean="0"/>
              <a:t>turn (none seen in lead end)</a:t>
            </a:r>
          </a:p>
          <a:p>
            <a:pPr lvl="1"/>
            <a:r>
              <a:rPr lang="en-US" dirty="0" smtClean="0"/>
              <a:t>Higher number of quenches in the center segments of the magnet than in the ends (excluding the end turn)</a:t>
            </a:r>
            <a:endParaRPr lang="en-US" dirty="0"/>
          </a:p>
          <a:p>
            <a:pPr lvl="1"/>
            <a:r>
              <a:rPr lang="en-US" dirty="0" smtClean="0"/>
              <a:t>Somewhat </a:t>
            </a:r>
            <a:r>
              <a:rPr lang="en-US" dirty="0"/>
              <a:t>higher number of quenches on the </a:t>
            </a:r>
            <a:r>
              <a:rPr lang="en-US" dirty="0" smtClean="0"/>
              <a:t>return </a:t>
            </a:r>
            <a:r>
              <a:rPr lang="en-US" dirty="0"/>
              <a:t>end half of the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3" y="3058517"/>
            <a:ext cx="4085562" cy="3064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43" y="3058517"/>
            <a:ext cx="4085562" cy="3064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8483" y="2929026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Segment Distribution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04803" y="2932389"/>
            <a:ext cx="373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Quench Location vs Quench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Subscale 2 and 3 Training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32" y="1349108"/>
            <a:ext cx="11724568" cy="1483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Subscale 3 starts at higher current quench current and trains faster initially</a:t>
            </a:r>
          </a:p>
          <a:p>
            <a:r>
              <a:rPr lang="en-US" dirty="0" smtClean="0"/>
              <a:t>Similar training rate is seen between subscale 2 and 3 after the fast training segments with ~ 4% offset</a:t>
            </a:r>
          </a:p>
          <a:p>
            <a:r>
              <a:rPr lang="en-US" dirty="0" smtClean="0"/>
              <a:t>Comparison of training locations from quench antennas is still work in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3" y="3074277"/>
            <a:ext cx="4085562" cy="3064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6134" y="2834430"/>
            <a:ext cx="398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CCT Subscale 2/3 training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9" y="1436883"/>
            <a:ext cx="11315999" cy="4601310"/>
          </a:xfrm>
        </p:spPr>
        <p:txBody>
          <a:bodyPr>
            <a:normAutofit/>
          </a:bodyPr>
          <a:lstStyle/>
          <a:p>
            <a:r>
              <a:rPr lang="en-US" dirty="0" smtClean="0"/>
              <a:t>Test of subscale 3 thick spar magnet after therma</a:t>
            </a:r>
            <a:r>
              <a:rPr lang="en-US" dirty="0" smtClean="0"/>
              <a:t>l cycle</a:t>
            </a:r>
          </a:p>
          <a:p>
            <a:r>
              <a:rPr lang="en-US" dirty="0" smtClean="0"/>
              <a:t>Test of subscale 4, first CTD SBIR magnet with CTD-701X resin (T. Shen)</a:t>
            </a:r>
          </a:p>
          <a:p>
            <a:r>
              <a:rPr lang="en-US" dirty="0" smtClean="0"/>
              <a:t>Test of CCT subscale 2 (thin spar) after disassembly and reassembly</a:t>
            </a:r>
          </a:p>
          <a:p>
            <a:pPr lvl="1"/>
            <a:r>
              <a:rPr lang="en-US" dirty="0" smtClean="0"/>
              <a:t>Determine effect of assembly process on training</a:t>
            </a:r>
          </a:p>
          <a:p>
            <a:pPr lvl="1"/>
            <a:r>
              <a:rPr lang="en-US" dirty="0" smtClean="0"/>
              <a:t>Determine if outer layers can be reused in the future</a:t>
            </a:r>
          </a:p>
          <a:p>
            <a:r>
              <a:rPr lang="en-US" dirty="0" smtClean="0"/>
              <a:t>Following tests (not in chronological order)</a:t>
            </a:r>
          </a:p>
          <a:p>
            <a:pPr lvl="1"/>
            <a:r>
              <a:rPr lang="en-US" dirty="0" smtClean="0"/>
              <a:t>Wax impregnation (motivated by PSI box experiment that showed no training)</a:t>
            </a:r>
          </a:p>
          <a:p>
            <a:pPr lvl="1"/>
            <a:r>
              <a:rPr lang="en-US" dirty="0" smtClean="0"/>
              <a:t>Non-impregnated coil</a:t>
            </a:r>
          </a:p>
          <a:p>
            <a:pPr lvl="1"/>
            <a:r>
              <a:rPr lang="en-US" dirty="0" smtClean="0"/>
              <a:t>Cable with high </a:t>
            </a:r>
            <a:r>
              <a:rPr lang="en-US" dirty="0" err="1" smtClean="0"/>
              <a:t>Cp</a:t>
            </a:r>
            <a:r>
              <a:rPr lang="en-US" dirty="0" smtClean="0"/>
              <a:t> tape (collaboration with FNAL)</a:t>
            </a:r>
          </a:p>
          <a:p>
            <a:pPr lvl="1"/>
            <a:r>
              <a:rPr lang="en-US" dirty="0" smtClean="0"/>
              <a:t>Magnets 2 and 3 fo</a:t>
            </a:r>
            <a:r>
              <a:rPr lang="en-US" dirty="0" smtClean="0"/>
              <a:t>r </a:t>
            </a:r>
            <a:r>
              <a:rPr lang="en-US" dirty="0" smtClean="0"/>
              <a:t>CTD SBIR </a:t>
            </a:r>
          </a:p>
          <a:p>
            <a:pPr lvl="1"/>
            <a:r>
              <a:rPr lang="en-US" dirty="0" smtClean="0"/>
              <a:t>Thin spar magnet with stiff external structure (thick stainless steel or bronze tube)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80" y="1499946"/>
            <a:ext cx="10972800" cy="4525963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Design Parameters</a:t>
            </a:r>
            <a:endParaRPr lang="en-US" dirty="0" smtClean="0"/>
          </a:p>
          <a:p>
            <a:r>
              <a:rPr lang="en-US" dirty="0" smtClean="0"/>
              <a:t>Thin/Thick spar test </a:t>
            </a:r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/>
              <a:t>Subscale program plans</a:t>
            </a:r>
          </a:p>
          <a:p>
            <a:endParaRPr lang="en-US" dirty="0"/>
          </a:p>
          <a:p>
            <a:r>
              <a:rPr lang="en-US" dirty="0" smtClean="0"/>
              <a:t>Details on mechanical analysis (Lucas)</a:t>
            </a:r>
          </a:p>
          <a:p>
            <a:r>
              <a:rPr lang="en-US" dirty="0" smtClean="0"/>
              <a:t>Details on fabrication process and strain gage measurements (Jose Luis)</a:t>
            </a:r>
          </a:p>
          <a:p>
            <a:r>
              <a:rPr lang="en-US" dirty="0" smtClean="0"/>
              <a:t>Details on instrumentation / diagnostics (Maxim)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 of Previous Nb</a:t>
            </a:r>
            <a:r>
              <a:rPr lang="en-US" baseline="-25000" dirty="0" smtClean="0"/>
              <a:t>3</a:t>
            </a:r>
            <a:r>
              <a:rPr lang="en-US" dirty="0" smtClean="0"/>
              <a:t>Sn CCT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7" y="1401840"/>
            <a:ext cx="6325773" cy="24009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CCT4</a:t>
            </a:r>
          </a:p>
          <a:p>
            <a:r>
              <a:rPr lang="en-US" dirty="0" smtClean="0"/>
              <a:t>Coils and shell impregnated together</a:t>
            </a:r>
          </a:p>
          <a:p>
            <a:r>
              <a:rPr lang="en-US" dirty="0" smtClean="0"/>
              <a:t>CTD101K epoxy</a:t>
            </a:r>
          </a:p>
          <a:p>
            <a:pPr marL="0" indent="0">
              <a:buNone/>
            </a:pPr>
            <a:r>
              <a:rPr lang="en-US" dirty="0" smtClean="0"/>
              <a:t>CCT5</a:t>
            </a:r>
            <a:endParaRPr lang="en-US" dirty="0"/>
          </a:p>
          <a:p>
            <a:r>
              <a:rPr lang="en-US" dirty="0" smtClean="0"/>
              <a:t>Bend-and-Shim assembly of individually impregnated </a:t>
            </a:r>
            <a:r>
              <a:rPr lang="en-US" dirty="0" smtClean="0"/>
              <a:t>coils (bending of Al shell provides some preload)</a:t>
            </a:r>
            <a:endParaRPr lang="en-US" dirty="0" smtClean="0"/>
          </a:p>
          <a:p>
            <a:r>
              <a:rPr lang="en-US" dirty="0" smtClean="0"/>
              <a:t>Mix61 epoxy from FSU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83680" y="1408364"/>
            <a:ext cx="5514540" cy="4429403"/>
            <a:chOff x="6583680" y="1350308"/>
            <a:chExt cx="5514540" cy="44294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98"/>
            <a:stretch/>
          </p:blipFill>
          <p:spPr>
            <a:xfrm>
              <a:off x="6583680" y="1453542"/>
              <a:ext cx="5514540" cy="4326169"/>
            </a:xfrm>
            <a:prstGeom prst="rect">
              <a:avLst/>
            </a:prstGeom>
          </p:spPr>
        </p:pic>
        <p:sp>
          <p:nvSpPr>
            <p:cNvPr id="6" name="TextBox 11"/>
            <p:cNvSpPr txBox="1"/>
            <p:nvPr/>
          </p:nvSpPr>
          <p:spPr>
            <a:xfrm>
              <a:off x="7423787" y="1350308"/>
              <a:ext cx="4306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latin typeface="Franklin Gothic Medium"/>
                </a:rPr>
                <a:t>Quench Current Relative to SSL</a:t>
              </a:r>
            </a:p>
          </p:txBody>
        </p:sp>
      </p:grpSp>
      <p:pic>
        <p:nvPicPr>
          <p:cNvPr id="13" name="Picture 5" descr="C:\Users\darbelaez\Downloads\IMG_0798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8494" y="4434544"/>
            <a:ext cx="3038622" cy="1818012"/>
          </a:xfrm>
          <a:prstGeom prst="rect">
            <a:avLst/>
          </a:prstGeom>
          <a:noFill/>
        </p:spPr>
      </p:pic>
      <p:pic>
        <p:nvPicPr>
          <p:cNvPr id="16" name="Picture 6" descr="\\thunder\Supercon\Large Magnets\CCT\CCT5\Assembly\Potting\IMG_1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05" y="4434544"/>
            <a:ext cx="3249570" cy="1818012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 rot="1715919">
            <a:off x="7399009" y="3385632"/>
            <a:ext cx="597565" cy="162897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01048" y="4383513"/>
            <a:ext cx="261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Initial “fast” training eliminated in CCT5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9452414" y="3016225"/>
            <a:ext cx="2619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Training rate after “fast” segment is similar for CCT4/5</a:t>
            </a:r>
            <a:endParaRPr lang="en-US" sz="2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011886" y="4200117"/>
            <a:ext cx="338106" cy="183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0561" y="3984673"/>
            <a:ext cx="3141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Individually Potted Coil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3444236" y="3984673"/>
            <a:ext cx="3335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Bend and Shim Assembly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 Subscale Program Will Focus On Understanding And Reduction of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449" y="1332914"/>
            <a:ext cx="107430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Subscale </a:t>
            </a:r>
            <a:r>
              <a:rPr lang="en-US" sz="2200" dirty="0"/>
              <a:t>models can lead to faster turnaround for dedicated training experiments, for example:</a:t>
            </a:r>
          </a:p>
          <a:p>
            <a:pPr lvl="1"/>
            <a:r>
              <a:rPr lang="en-US" dirty="0"/>
              <a:t>Epoxy (or </a:t>
            </a:r>
            <a:r>
              <a:rPr lang="en-US" dirty="0" smtClean="0"/>
              <a:t>other impregnation materials) </a:t>
            </a:r>
            <a:r>
              <a:rPr lang="en-US" dirty="0"/>
              <a:t>influence on training</a:t>
            </a:r>
          </a:p>
          <a:p>
            <a:pPr lvl="1"/>
            <a:r>
              <a:rPr lang="en-US" dirty="0" smtClean="0"/>
              <a:t>Structural influences</a:t>
            </a:r>
            <a:endParaRPr lang="en-US" dirty="0"/>
          </a:p>
          <a:p>
            <a:pPr lvl="1"/>
            <a:r>
              <a:rPr lang="en-US" dirty="0"/>
              <a:t>Interface conditions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dirty="0"/>
              <a:t>Subscale models are complementary to overall CCT program and will give feedback to design of </a:t>
            </a:r>
            <a:r>
              <a:rPr lang="en-US" sz="2200" dirty="0" smtClean="0"/>
              <a:t>future large </a:t>
            </a:r>
            <a:r>
              <a:rPr lang="en-US" sz="2200" dirty="0"/>
              <a:t>CCT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133" y="3393585"/>
            <a:ext cx="3392867" cy="2459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Subscale CCT Magnet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80" y="1332187"/>
            <a:ext cx="4570852" cy="46587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11 strand Nb3Sn cable</a:t>
            </a:r>
          </a:p>
          <a:p>
            <a:pPr lvl="1"/>
            <a:r>
              <a:rPr lang="en-US" dirty="0" smtClean="0"/>
              <a:t>Strand diameters is 0.6 mm</a:t>
            </a:r>
          </a:p>
          <a:p>
            <a:pPr lvl="1"/>
            <a:r>
              <a:rPr lang="en-US" dirty="0" smtClean="0"/>
              <a:t>Cable dimensions (1.1 x 4.0 mm)</a:t>
            </a:r>
          </a:p>
          <a:p>
            <a:pPr lvl="1"/>
            <a:r>
              <a:rPr lang="en-US" dirty="0" smtClean="0"/>
              <a:t>9100 A short sample current</a:t>
            </a:r>
          </a:p>
          <a:p>
            <a:pPr lvl="1"/>
            <a:r>
              <a:rPr lang="en-US" dirty="0" smtClean="0"/>
              <a:t>Cable length ~ 50m</a:t>
            </a:r>
          </a:p>
          <a:p>
            <a:r>
              <a:rPr lang="en-US" dirty="0" smtClean="0"/>
              <a:t>Nominal inner bore diameter is 50 mm (thin spar)</a:t>
            </a:r>
          </a:p>
          <a:p>
            <a:r>
              <a:rPr lang="en-US" dirty="0" smtClean="0"/>
              <a:t>Bore dipole field is approximately 5.2 T as short sample current</a:t>
            </a:r>
          </a:p>
          <a:p>
            <a:r>
              <a:rPr lang="en-US" dirty="0" smtClean="0"/>
              <a:t>Peak conductor field is approximately 6.1 T at short sample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6"/>
          <a:stretch/>
        </p:blipFill>
        <p:spPr>
          <a:xfrm>
            <a:off x="4968632" y="2985223"/>
            <a:ext cx="3938886" cy="2950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0083" y="2832089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 Load Line*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63" y="1400786"/>
            <a:ext cx="4555094" cy="1398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7100" y="5966664"/>
            <a:ext cx="730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Short sample measurements are based on similar wire used for superconducting undulators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43" y="0"/>
            <a:ext cx="89988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First Subscale Tests </a:t>
            </a:r>
            <a:r>
              <a:rPr lang="en-US" dirty="0" smtClean="0"/>
              <a:t>Focus </a:t>
            </a:r>
            <a:r>
              <a:rPr lang="en-US" dirty="0" smtClean="0"/>
              <a:t>on Understanding  effect of cable and cable/groove interface stress on training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60798"/>
            <a:ext cx="11165092" cy="2283054"/>
          </a:xfrm>
        </p:spPr>
        <p:txBody>
          <a:bodyPr>
            <a:noAutofit/>
          </a:bodyPr>
          <a:lstStyle/>
          <a:p>
            <a:r>
              <a:rPr lang="en-US" sz="2000" dirty="0" smtClean="0"/>
              <a:t>Can use geometry of CCT coils to modify the stress in the cable and cable/groove </a:t>
            </a:r>
            <a:r>
              <a:rPr lang="en-US" sz="2000" dirty="0" smtClean="0"/>
              <a:t>interface</a:t>
            </a:r>
            <a:endParaRPr lang="en-US" sz="2000" dirty="0"/>
          </a:p>
          <a:p>
            <a:r>
              <a:rPr lang="en-US" sz="2000" dirty="0"/>
              <a:t>Shear stress can be reduced by reducing spar thickness but normal stress will increase (accumulation of azimuthal force towards </a:t>
            </a:r>
            <a:r>
              <a:rPr lang="en-US" sz="2000" dirty="0" err="1"/>
              <a:t>midplane</a:t>
            </a:r>
            <a:r>
              <a:rPr lang="en-US" sz="2000" dirty="0"/>
              <a:t> + bending of layers</a:t>
            </a:r>
            <a:r>
              <a:rPr lang="en-US" sz="2000" dirty="0" smtClean="0"/>
              <a:t>)</a:t>
            </a:r>
            <a:endParaRPr lang="en-US" sz="2000" i="1" dirty="0"/>
          </a:p>
          <a:p>
            <a:r>
              <a:rPr lang="en-US" sz="2000" dirty="0"/>
              <a:t>First set of tests </a:t>
            </a:r>
            <a:r>
              <a:rPr lang="en-US" sz="2000" dirty="0" smtClean="0"/>
              <a:t>will </a:t>
            </a:r>
            <a:r>
              <a:rPr lang="en-US" sz="2000" dirty="0"/>
              <a:t>be of inner layers with thin and thick spars</a:t>
            </a:r>
          </a:p>
          <a:p>
            <a:pPr lvl="1"/>
            <a:r>
              <a:rPr lang="en-US" sz="1800" dirty="0"/>
              <a:t>Thin spar →</a:t>
            </a:r>
            <a:r>
              <a:rPr lang="en-US" sz="1800" dirty="0" smtClean="0"/>
              <a:t> reduced </a:t>
            </a:r>
            <a:r>
              <a:rPr lang="en-US" sz="1800" dirty="0"/>
              <a:t>interface shear stress and increased normal stress due to </a:t>
            </a:r>
            <a:r>
              <a:rPr lang="en-US" sz="1800" dirty="0" smtClean="0"/>
              <a:t>bending</a:t>
            </a:r>
            <a:endParaRPr lang="en-US" sz="1800" dirty="0"/>
          </a:p>
          <a:p>
            <a:pPr lvl="1"/>
            <a:r>
              <a:rPr lang="en-US" sz="1800" dirty="0"/>
              <a:t>Thick spar →</a:t>
            </a:r>
            <a:r>
              <a:rPr lang="az-Cyrl-AZ" sz="1800" dirty="0" smtClean="0"/>
              <a:t> </a:t>
            </a:r>
            <a:r>
              <a:rPr lang="en-US" sz="1800" dirty="0" smtClean="0"/>
              <a:t>increased </a:t>
            </a:r>
            <a:r>
              <a:rPr lang="en-US" sz="1800" dirty="0"/>
              <a:t>interface shear stress and reduced normal stress due to </a:t>
            </a:r>
            <a:r>
              <a:rPr lang="en-US" sz="1800" dirty="0" smtClean="0"/>
              <a:t>bending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8" t="2052" r="11984" b="5630"/>
          <a:stretch/>
        </p:blipFill>
        <p:spPr>
          <a:xfrm>
            <a:off x="7267904" y="4005737"/>
            <a:ext cx="2378136" cy="2248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038" y="3920680"/>
            <a:ext cx="2489777" cy="230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2172" y="367336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Spar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28173" y="366995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Spar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692" y="5085920"/>
            <a:ext cx="580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spar is the baseline configuration which was chosen to replicate stress state in previous 2 layer models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27834" y="5129855"/>
            <a:ext cx="1340070" cy="279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7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7095" y="0"/>
            <a:ext cx="9054905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Fabrication Methods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328" y="1262578"/>
            <a:ext cx="11984151" cy="24090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Winding performed with light cable tension </a:t>
            </a:r>
            <a:r>
              <a:rPr lang="en-US" dirty="0"/>
              <a:t>(by </a:t>
            </a:r>
            <a:r>
              <a:rPr lang="en-US" dirty="0" smtClean="0"/>
              <a:t>hand) as conductor is placed in groove</a:t>
            </a:r>
          </a:p>
          <a:p>
            <a:r>
              <a:rPr lang="en-US" dirty="0" smtClean="0"/>
              <a:t>Coils are wrapped in perforated stainless steel sheet for heat treatment</a:t>
            </a:r>
          </a:p>
          <a:p>
            <a:r>
              <a:rPr lang="en-US" dirty="0" smtClean="0"/>
              <a:t>Coil potting procedure is the same as for CCT5 (individual layer impregnation)</a:t>
            </a:r>
          </a:p>
          <a:p>
            <a:pPr lvl="1"/>
            <a:r>
              <a:rPr lang="en-US" sz="2200" dirty="0" smtClean="0"/>
              <a:t>All potting materials are consumable except for end caps</a:t>
            </a:r>
          </a:p>
          <a:p>
            <a:pPr lvl="1"/>
            <a:r>
              <a:rPr lang="en-US" sz="2200" dirty="0" smtClean="0"/>
              <a:t>FSU Mix 61 was used for impregnation as with CCT5</a:t>
            </a:r>
          </a:p>
          <a:p>
            <a:pPr lvl="1"/>
            <a:r>
              <a:rPr lang="en-US" sz="2200" dirty="0" smtClean="0"/>
              <a:t>Epoxy curing performed in an oven</a:t>
            </a:r>
            <a:endParaRPr lang="en-US" sz="2200" dirty="0"/>
          </a:p>
        </p:txBody>
      </p:sp>
      <p:pic>
        <p:nvPicPr>
          <p:cNvPr id="2050" name="Picture 2" descr="\\thunder\Supercon\Large Magnets\CCT\CCT_subscale\CCT Sub 1\Photos\12-5-18\IMG_10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15" y="4094802"/>
            <a:ext cx="3679707" cy="219456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285" y="4094802"/>
            <a:ext cx="2771013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061" y="4094802"/>
            <a:ext cx="2406381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204" y="4094802"/>
            <a:ext cx="2926080" cy="2194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29" y="3690688"/>
            <a:ext cx="3544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Coil Winding with </a:t>
            </a:r>
            <a:r>
              <a:rPr lang="en-US" sz="2200" dirty="0" err="1" smtClean="0">
                <a:latin typeface="Franklin Gothic Medium"/>
              </a:rPr>
              <a:t>Vtap</a:t>
            </a:r>
            <a:r>
              <a:rPr lang="en-US" sz="2200" dirty="0" smtClean="0">
                <a:latin typeface="Franklin Gothic Medium"/>
              </a:rPr>
              <a:t> Flag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4902" y="3690688"/>
            <a:ext cx="2047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Potting Tooling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4172" y="3690688"/>
            <a:ext cx="2293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Potting Materials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9460507" y="3690688"/>
            <a:ext cx="2293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Impregnated Coil</a:t>
            </a:r>
            <a:endParaRPr 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141" y="0"/>
            <a:ext cx="8792859" cy="1143000"/>
          </a:xfrm>
        </p:spPr>
        <p:txBody>
          <a:bodyPr/>
          <a:lstStyle/>
          <a:p>
            <a:r>
              <a:rPr lang="en-US" dirty="0" smtClean="0"/>
              <a:t>Assembly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46" y="1248208"/>
            <a:ext cx="11816264" cy="230983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srgbClr val="1F497D"/>
                </a:solidFill>
              </a:rPr>
              <a:t>Contact location between layers is controlled by using shims and </a:t>
            </a:r>
            <a:r>
              <a:rPr lang="en-US" sz="2000" dirty="0" err="1">
                <a:solidFill>
                  <a:srgbClr val="1F497D"/>
                </a:solidFill>
              </a:rPr>
              <a:t>Kapton</a:t>
            </a:r>
            <a:r>
              <a:rPr lang="en-US" sz="2000" dirty="0">
                <a:solidFill>
                  <a:srgbClr val="1F497D"/>
                </a:solidFill>
              </a:rPr>
              <a:t> bags that are filled with glass and epoxy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Allows for control of contact location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Fracture in interface epoxy does not propagate to the coil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Improved cooling at the pole regions from direct contact with </a:t>
            </a:r>
            <a:r>
              <a:rPr lang="en-US" sz="1800" dirty="0" err="1"/>
              <a:t>LHe</a:t>
            </a:r>
            <a:endParaRPr lang="en-US" sz="1800" dirty="0"/>
          </a:p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srgbClr val="1F497D"/>
                </a:solidFill>
              </a:rPr>
              <a:t>Directional preload to reduce energized stress can be applied by bending layers or shell, filling and curing epoxy in bent state, releasing bending </a:t>
            </a:r>
            <a:r>
              <a:rPr lang="en-US" sz="2000" dirty="0" smtClean="0">
                <a:solidFill>
                  <a:srgbClr val="1F497D"/>
                </a:solidFill>
              </a:rPr>
              <a:t>pressure</a:t>
            </a:r>
            <a:endParaRPr lang="en-US" sz="2000" dirty="0">
              <a:solidFill>
                <a:srgbClr val="1F497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99141" y="3501016"/>
            <a:ext cx="8573269" cy="2881839"/>
            <a:chOff x="228601" y="3783141"/>
            <a:chExt cx="11431037" cy="2881839"/>
          </a:xfrm>
        </p:grpSpPr>
        <p:pic>
          <p:nvPicPr>
            <p:cNvPr id="6" name="Picture 5" descr="diagram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978" b="65278"/>
            <a:stretch/>
          </p:blipFill>
          <p:spPr>
            <a:xfrm>
              <a:off x="916906" y="4160367"/>
              <a:ext cx="2891838" cy="2127942"/>
            </a:xfrm>
            <a:prstGeom prst="rect">
              <a:avLst/>
            </a:prstGeom>
          </p:spPr>
        </p:pic>
        <p:pic>
          <p:nvPicPr>
            <p:cNvPr id="7" name="Picture 6" descr="diagram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991" t="63981"/>
            <a:stretch/>
          </p:blipFill>
          <p:spPr>
            <a:xfrm>
              <a:off x="8063805" y="4120627"/>
              <a:ext cx="3113473" cy="2207429"/>
            </a:xfrm>
            <a:prstGeom prst="rect">
              <a:avLst/>
            </a:prstGeom>
          </p:spPr>
        </p:pic>
        <p:pic>
          <p:nvPicPr>
            <p:cNvPr id="8" name="Picture 7" descr="diagram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259" r="41921" b="31945"/>
            <a:stretch/>
          </p:blipFill>
          <p:spPr>
            <a:xfrm>
              <a:off x="4419601" y="4188742"/>
              <a:ext cx="3228539" cy="2071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1" y="5746750"/>
              <a:ext cx="1115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layer 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4650" y="5890602"/>
              <a:ext cx="1115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layer 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984" y="4465543"/>
              <a:ext cx="874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shell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3457" y="3885976"/>
              <a:ext cx="191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epoxy filled </a:t>
              </a:r>
              <a:r>
                <a:rPr lang="en-US" dirty="0" err="1" smtClean="0">
                  <a:solidFill>
                    <a:srgbClr val="000000"/>
                  </a:solidFill>
                </a:rPr>
                <a:t>Kapton</a:t>
              </a:r>
              <a:r>
                <a:rPr lang="en-US" dirty="0" smtClean="0">
                  <a:solidFill>
                    <a:srgbClr val="000000"/>
                  </a:solidFill>
                </a:rPr>
                <a:t> bag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9" idx="3"/>
            </p:cNvCxnSpPr>
            <p:nvPr/>
          </p:nvCxnSpPr>
          <p:spPr>
            <a:xfrm flipV="1">
              <a:off x="1344050" y="5603882"/>
              <a:ext cx="624451" cy="3275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1"/>
            </p:cNvCxnSpPr>
            <p:nvPr/>
          </p:nvCxnSpPr>
          <p:spPr>
            <a:xfrm flipV="1">
              <a:off x="2494650" y="5746750"/>
              <a:ext cx="0" cy="3285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005668" y="4641458"/>
              <a:ext cx="604429" cy="5814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037565" y="3783141"/>
              <a:ext cx="0" cy="45271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037565" y="6116082"/>
              <a:ext cx="0" cy="44661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610098" y="4641458"/>
              <a:ext cx="1491071" cy="5814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208360" y="3820866"/>
              <a:ext cx="3451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Force Release After Cure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424260" y="5287838"/>
              <a:ext cx="42672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0565610" y="5287838"/>
              <a:ext cx="42672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56456" y="6295648"/>
              <a:ext cx="201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Applied Force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0980" y="5603505"/>
              <a:ext cx="2516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Directional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Pre-Load on Coils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130508" y="5287838"/>
              <a:ext cx="293752" cy="362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45" y="3722989"/>
            <a:ext cx="2616591" cy="2557586"/>
          </a:xfrm>
          <a:prstGeom prst="rect">
            <a:avLst/>
          </a:prstGeom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3523" y="3365501"/>
            <a:ext cx="2597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Medium"/>
              </a:rPr>
              <a:t>Layer 1,2 Assembly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69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5" name="Picture 61" descr="C:\Users\darbelaez\Desktop\CCT_sub_O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372" y="3875889"/>
            <a:ext cx="7141267" cy="846881"/>
          </a:xfrm>
          <a:prstGeom prst="rect">
            <a:avLst/>
          </a:prstGeom>
          <a:noFill/>
        </p:spPr>
      </p:pic>
      <p:pic>
        <p:nvPicPr>
          <p:cNvPr id="16444" name="Picture 60" descr="C:\Users\darbelaez\Desktop\CCT_sub_I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1371" y="1512193"/>
            <a:ext cx="7151212" cy="68805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82376"/>
              </p:ext>
            </p:extLst>
          </p:nvPr>
        </p:nvGraphicFramePr>
        <p:xfrm>
          <a:off x="2762865" y="5195186"/>
          <a:ext cx="689487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r:id="rId5" imgW="5422222" imgH="596825" progId="">
                  <p:embed/>
                </p:oleObj>
              </mc:Choice>
              <mc:Fallback>
                <p:oleObj r:id="rId5" imgW="5422222" imgH="596825" progId="">
                  <p:embed/>
                  <p:pic>
                    <p:nvPicPr>
                      <p:cNvPr id="9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865" y="5195186"/>
                        <a:ext cx="689487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Connector 91"/>
          <p:cNvCxnSpPr/>
          <p:nvPr/>
        </p:nvCxnSpPr>
        <p:spPr>
          <a:xfrm>
            <a:off x="2701978" y="5410479"/>
            <a:ext cx="601778" cy="401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795587" y="5412350"/>
            <a:ext cx="1088" cy="30976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759053" y="5387607"/>
            <a:ext cx="59167" cy="59167"/>
          </a:xfrm>
          <a:prstGeom prst="ellipse">
            <a:avLst/>
          </a:prstGeom>
          <a:gradFill>
            <a:gsLst>
              <a:gs pos="9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Group 290"/>
          <p:cNvGrpSpPr/>
          <p:nvPr/>
        </p:nvGrpSpPr>
        <p:grpSpPr>
          <a:xfrm>
            <a:off x="9975860" y="5466518"/>
            <a:ext cx="59167" cy="451901"/>
            <a:chOff x="7663302" y="6112918"/>
            <a:chExt cx="59167" cy="451901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7699457" y="6136305"/>
              <a:ext cx="8963" cy="42851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7663302" y="6112918"/>
              <a:ext cx="59167" cy="59167"/>
            </a:xfrm>
            <a:prstGeom prst="ellipse">
              <a:avLst/>
            </a:prstGeom>
            <a:gradFill>
              <a:gsLst>
                <a:gs pos="98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CCT subscale</a:t>
            </a:r>
            <a:br>
              <a:rPr lang="en-US" dirty="0" smtClean="0"/>
            </a:br>
            <a:r>
              <a:rPr lang="en-US" dirty="0" smtClean="0"/>
              <a:t>voltage tap arrangement (Baseline Layout)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H="1">
            <a:off x="8440332" y="4706505"/>
            <a:ext cx="76004" cy="76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3410047" y="3800972"/>
            <a:ext cx="76004" cy="76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9561547" y="4260359"/>
            <a:ext cx="76004" cy="76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2674375" y="2796916"/>
          <a:ext cx="706229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r:id="rId7" imgW="5422222" imgH="596825" progId="">
                  <p:embed/>
                </p:oleObj>
              </mc:Choice>
              <mc:Fallback>
                <p:oleObj r:id="rId7" imgW="5422222" imgH="596825" progId="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375" y="2796916"/>
                        <a:ext cx="706229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2586346" y="3019243"/>
            <a:ext cx="601778" cy="4019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709727" y="3019675"/>
            <a:ext cx="1476" cy="3827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682516" y="2990989"/>
            <a:ext cx="59167" cy="59167"/>
          </a:xfrm>
          <a:prstGeom prst="ellipse">
            <a:avLst/>
          </a:prstGeom>
          <a:gradFill>
            <a:gsLst>
              <a:gs pos="9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291"/>
          <p:cNvGrpSpPr/>
          <p:nvPr/>
        </p:nvGrpSpPr>
        <p:grpSpPr>
          <a:xfrm>
            <a:off x="9975860" y="2989914"/>
            <a:ext cx="59167" cy="456915"/>
            <a:chOff x="7662380" y="2989913"/>
            <a:chExt cx="59167" cy="456915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693521" y="3018314"/>
              <a:ext cx="8963" cy="42851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662380" y="2989913"/>
              <a:ext cx="59167" cy="59167"/>
            </a:xfrm>
            <a:prstGeom prst="ellipse">
              <a:avLst/>
            </a:prstGeom>
            <a:gradFill>
              <a:gsLst>
                <a:gs pos="98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"/>
          <p:cNvSpPr txBox="1"/>
          <p:nvPr/>
        </p:nvSpPr>
        <p:spPr>
          <a:xfrm>
            <a:off x="1747018" y="406105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OL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180877" y="311944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509714" y="3228505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148283" y="3025057"/>
            <a:ext cx="1350647" cy="2424976"/>
            <a:chOff x="7243285" y="3025055"/>
            <a:chExt cx="1350647" cy="312574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7243285" y="3025055"/>
              <a:ext cx="1305881" cy="468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8537222" y="3046981"/>
              <a:ext cx="2891" cy="1990687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294454" y="6137764"/>
              <a:ext cx="1299478" cy="5366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583200" y="4240007"/>
              <a:ext cx="10732" cy="1910795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/>
        </p:nvSpPr>
        <p:spPr>
          <a:xfrm>
            <a:off x="2403746" y="5490738"/>
            <a:ext cx="435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09336" y="4833375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Tap</a:t>
            </a:r>
          </a:p>
          <a:p>
            <a:r>
              <a:rPr lang="en-US" sz="1600" i="1" dirty="0">
                <a:solidFill>
                  <a:schemeClr val="accent3">
                    <a:lumMod val="50000"/>
                  </a:schemeClr>
                </a:solidFill>
              </a:rPr>
              <a:t>turn #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1795904" y="5432502"/>
            <a:ext cx="380325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8300412" y="22839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4.75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706533" y="591119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36.25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9220991" y="51576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45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9280652" y="27160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3009053" y="272656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46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022266" y="51344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481791" y="4484858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B1 +lead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3417022" y="3685865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B2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9473081" y="3936899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B6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9580423" y="571133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B6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8303446" y="475351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B5</a:t>
            </a:r>
          </a:p>
        </p:txBody>
      </p:sp>
      <p:cxnSp>
        <p:nvCxnSpPr>
          <p:cNvPr id="305" name="Straight Arrow Connector 304"/>
          <p:cNvCxnSpPr/>
          <p:nvPr/>
        </p:nvCxnSpPr>
        <p:spPr>
          <a:xfrm>
            <a:off x="9806288" y="5354153"/>
            <a:ext cx="457200" cy="400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588820" y="1819356"/>
            <a:ext cx="69770" cy="71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2793" y="1428304"/>
            <a:ext cx="69770" cy="71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1944097" y="172398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IL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451745" y="1268153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A12 - lead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9550503" y="154801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A1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562571" y="119836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A5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975787" y="119836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389004" y="119836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A3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7149355" y="119836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A6</a:t>
            </a:r>
          </a:p>
        </p:txBody>
      </p:sp>
      <p:cxnSp>
        <p:nvCxnSpPr>
          <p:cNvPr id="22" name="Curved Connector 21"/>
          <p:cNvCxnSpPr/>
          <p:nvPr/>
        </p:nvCxnSpPr>
        <p:spPr>
          <a:xfrm rot="10800000">
            <a:off x="1962150" y="1586892"/>
            <a:ext cx="584200" cy="203196"/>
          </a:xfrm>
          <a:prstGeom prst="curved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Curved Connector 176"/>
          <p:cNvCxnSpPr/>
          <p:nvPr/>
        </p:nvCxnSpPr>
        <p:spPr>
          <a:xfrm flipV="1">
            <a:off x="1720850" y="4307672"/>
            <a:ext cx="660400" cy="146050"/>
          </a:xfrm>
          <a:prstGeom prst="curved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6" name="Group 225"/>
          <p:cNvGrpSpPr/>
          <p:nvPr/>
        </p:nvGrpSpPr>
        <p:grpSpPr>
          <a:xfrm>
            <a:off x="8290978" y="2669908"/>
            <a:ext cx="59167" cy="266022"/>
            <a:chOff x="4148613" y="2798318"/>
            <a:chExt cx="59167" cy="26602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177272" y="2798318"/>
              <a:ext cx="3586" cy="2026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4148613" y="3005173"/>
              <a:ext cx="59167" cy="59167"/>
            </a:xfrm>
            <a:prstGeom prst="ellipse">
              <a:avLst/>
            </a:prstGeom>
            <a:gradFill>
              <a:gsLst>
                <a:gs pos="98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580688" y="2669908"/>
            <a:ext cx="59167" cy="266022"/>
            <a:chOff x="4148613" y="2798318"/>
            <a:chExt cx="59167" cy="266022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4177272" y="2798318"/>
              <a:ext cx="3586" cy="2026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>
              <a:off x="4148613" y="3005173"/>
              <a:ext cx="59167" cy="59167"/>
            </a:xfrm>
            <a:prstGeom prst="ellipse">
              <a:avLst/>
            </a:prstGeom>
            <a:gradFill>
              <a:gsLst>
                <a:gs pos="98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870402" y="2669908"/>
            <a:ext cx="59167" cy="266022"/>
            <a:chOff x="4148613" y="2798318"/>
            <a:chExt cx="59167" cy="266022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4177272" y="2798318"/>
              <a:ext cx="3586" cy="2026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4148613" y="3005173"/>
              <a:ext cx="59167" cy="59167"/>
            </a:xfrm>
            <a:prstGeom prst="ellipse">
              <a:avLst/>
            </a:prstGeom>
            <a:gradFill>
              <a:gsLst>
                <a:gs pos="98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149493" y="2669908"/>
            <a:ext cx="59167" cy="266022"/>
            <a:chOff x="4148613" y="2798318"/>
            <a:chExt cx="59167" cy="266022"/>
          </a:xfrm>
        </p:grpSpPr>
        <p:cxnSp>
          <p:nvCxnSpPr>
            <p:cNvPr id="205" name="Straight Connector 204"/>
            <p:cNvCxnSpPr/>
            <p:nvPr/>
          </p:nvCxnSpPr>
          <p:spPr>
            <a:xfrm>
              <a:off x="4177272" y="2798318"/>
              <a:ext cx="3586" cy="2026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/>
            <p:cNvSpPr/>
            <p:nvPr/>
          </p:nvSpPr>
          <p:spPr>
            <a:xfrm>
              <a:off x="4148613" y="3005173"/>
              <a:ext cx="59167" cy="59167"/>
            </a:xfrm>
            <a:prstGeom prst="ellipse">
              <a:avLst/>
            </a:prstGeom>
            <a:gradFill>
              <a:gsLst>
                <a:gs pos="98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3551042" y="338071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4267938" y="338071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952946" y="338071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659224" y="338071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3695988" y="3209850"/>
            <a:ext cx="59167" cy="253449"/>
            <a:chOff x="2650088" y="3338259"/>
            <a:chExt cx="59167" cy="253449"/>
          </a:xfrm>
        </p:grpSpPr>
        <p:cxnSp>
          <p:nvCxnSpPr>
            <p:cNvPr id="54" name="Straight Connector 53"/>
            <p:cNvCxnSpPr/>
            <p:nvPr/>
          </p:nvCxnSpPr>
          <p:spPr>
            <a:xfrm flipH="1" flipV="1">
              <a:off x="2680698" y="3381237"/>
              <a:ext cx="5342" cy="21047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2650088" y="3338259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4415178" y="3209850"/>
            <a:ext cx="59167" cy="253449"/>
            <a:chOff x="2650088" y="3338259"/>
            <a:chExt cx="59167" cy="253449"/>
          </a:xfrm>
        </p:grpSpPr>
        <p:cxnSp>
          <p:nvCxnSpPr>
            <p:cNvPr id="222" name="Straight Connector 221"/>
            <p:cNvCxnSpPr/>
            <p:nvPr/>
          </p:nvCxnSpPr>
          <p:spPr>
            <a:xfrm flipH="1" flipV="1">
              <a:off x="2680698" y="3381237"/>
              <a:ext cx="5342" cy="21047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222"/>
            <p:cNvSpPr/>
            <p:nvPr/>
          </p:nvSpPr>
          <p:spPr>
            <a:xfrm>
              <a:off x="2650088" y="3338259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5102480" y="3209850"/>
            <a:ext cx="59167" cy="253449"/>
            <a:chOff x="2650088" y="3338259"/>
            <a:chExt cx="59167" cy="253449"/>
          </a:xfrm>
        </p:grpSpPr>
        <p:cxnSp>
          <p:nvCxnSpPr>
            <p:cNvPr id="244" name="Straight Connector 243"/>
            <p:cNvCxnSpPr/>
            <p:nvPr/>
          </p:nvCxnSpPr>
          <p:spPr>
            <a:xfrm flipH="1" flipV="1">
              <a:off x="2680698" y="3381237"/>
              <a:ext cx="5342" cy="21047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2650088" y="3338259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800407" y="3209850"/>
            <a:ext cx="59167" cy="253449"/>
            <a:chOff x="2650088" y="3338259"/>
            <a:chExt cx="59167" cy="253449"/>
          </a:xfrm>
        </p:grpSpPr>
        <p:cxnSp>
          <p:nvCxnSpPr>
            <p:cNvPr id="247" name="Straight Connector 246"/>
            <p:cNvCxnSpPr/>
            <p:nvPr/>
          </p:nvCxnSpPr>
          <p:spPr>
            <a:xfrm flipH="1" flipV="1">
              <a:off x="2680698" y="3381237"/>
              <a:ext cx="5342" cy="21047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2650088" y="3338259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5926993" y="246445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6650393" y="246445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374591" y="246445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8098791" y="246445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455969" y="351082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41.25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094833" y="351082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36.25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792807" y="351082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31.25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501406" y="351082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26.25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9591368" y="2182761"/>
            <a:ext cx="93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Lead on back side</a:t>
            </a:r>
          </a:p>
        </p:txBody>
      </p:sp>
      <p:cxnSp>
        <p:nvCxnSpPr>
          <p:cNvPr id="277" name="Straight Arrow Connector 276"/>
          <p:cNvCxnSpPr/>
          <p:nvPr/>
        </p:nvCxnSpPr>
        <p:spPr>
          <a:xfrm flipH="1" flipV="1">
            <a:off x="8735961" y="1836174"/>
            <a:ext cx="929150" cy="442452"/>
          </a:xfrm>
          <a:prstGeom prst="straightConnector1">
            <a:avLst/>
          </a:prstGeom>
          <a:ln w="127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1676396" y="2040193"/>
            <a:ext cx="93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Lead on back side</a:t>
            </a:r>
          </a:p>
        </p:txBody>
      </p:sp>
      <p:cxnSp>
        <p:nvCxnSpPr>
          <p:cNvPr id="281" name="Straight Arrow Connector 280"/>
          <p:cNvCxnSpPr/>
          <p:nvPr/>
        </p:nvCxnSpPr>
        <p:spPr>
          <a:xfrm flipV="1">
            <a:off x="2394155" y="1814053"/>
            <a:ext cx="545690" cy="442451"/>
          </a:xfrm>
          <a:prstGeom prst="straightConnector1">
            <a:avLst/>
          </a:prstGeom>
          <a:ln w="127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>
            <a:off x="7577830" y="228393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9.75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6855252" y="228393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14.75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6122050" y="228393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19.75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7789585" y="578712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B5</a:t>
            </a:r>
          </a:p>
        </p:txBody>
      </p:sp>
      <p:grpSp>
        <p:nvGrpSpPr>
          <p:cNvPr id="330" name="Group 256"/>
          <p:cNvGrpSpPr/>
          <p:nvPr/>
        </p:nvGrpSpPr>
        <p:grpSpPr>
          <a:xfrm>
            <a:off x="7923882" y="5599159"/>
            <a:ext cx="59167" cy="253449"/>
            <a:chOff x="2650088" y="3338259"/>
            <a:chExt cx="59167" cy="253449"/>
          </a:xfrm>
        </p:grpSpPr>
        <p:cxnSp>
          <p:nvCxnSpPr>
            <p:cNvPr id="331" name="Straight Connector 330"/>
            <p:cNvCxnSpPr/>
            <p:nvPr/>
          </p:nvCxnSpPr>
          <p:spPr>
            <a:xfrm flipH="1" flipV="1">
              <a:off x="2680698" y="3381237"/>
              <a:ext cx="5342" cy="21047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331"/>
            <p:cNvSpPr/>
            <p:nvPr/>
          </p:nvSpPr>
          <p:spPr>
            <a:xfrm>
              <a:off x="2650088" y="3338259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Rectangle 353"/>
          <p:cNvSpPr/>
          <p:nvPr/>
        </p:nvSpPr>
        <p:spPr>
          <a:xfrm>
            <a:off x="9668333" y="4969962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turn #</a:t>
            </a:r>
          </a:p>
        </p:txBody>
      </p:sp>
      <p:grpSp>
        <p:nvGrpSpPr>
          <p:cNvPr id="355" name="Group 256"/>
          <p:cNvGrpSpPr/>
          <p:nvPr/>
        </p:nvGrpSpPr>
        <p:grpSpPr>
          <a:xfrm>
            <a:off x="4338963" y="5061225"/>
            <a:ext cx="59167" cy="282462"/>
            <a:chOff x="2650088" y="3328810"/>
            <a:chExt cx="59167" cy="282462"/>
          </a:xfrm>
        </p:grpSpPr>
        <p:cxnSp>
          <p:nvCxnSpPr>
            <p:cNvPr id="356" name="Straight Connector 355"/>
            <p:cNvCxnSpPr/>
            <p:nvPr/>
          </p:nvCxnSpPr>
          <p:spPr>
            <a:xfrm flipH="1" flipV="1">
              <a:off x="2685432" y="3328810"/>
              <a:ext cx="608" cy="26290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>
              <a:off x="2650088" y="3552105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8" name="TextBox 357"/>
          <p:cNvSpPr txBox="1"/>
          <p:nvPr/>
        </p:nvSpPr>
        <p:spPr>
          <a:xfrm>
            <a:off x="4191157" y="4840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</a:p>
        </p:txBody>
      </p:sp>
      <p:grpSp>
        <p:nvGrpSpPr>
          <p:cNvPr id="362" name="Group 256"/>
          <p:cNvGrpSpPr/>
          <p:nvPr/>
        </p:nvGrpSpPr>
        <p:grpSpPr>
          <a:xfrm>
            <a:off x="5468382" y="5044019"/>
            <a:ext cx="59167" cy="282462"/>
            <a:chOff x="2650088" y="3328810"/>
            <a:chExt cx="59167" cy="282462"/>
          </a:xfrm>
        </p:grpSpPr>
        <p:cxnSp>
          <p:nvCxnSpPr>
            <p:cNvPr id="363" name="Straight Connector 362"/>
            <p:cNvCxnSpPr/>
            <p:nvPr/>
          </p:nvCxnSpPr>
          <p:spPr>
            <a:xfrm flipH="1" flipV="1">
              <a:off x="2685432" y="3328810"/>
              <a:ext cx="608" cy="26290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/>
            <p:cNvSpPr/>
            <p:nvPr/>
          </p:nvSpPr>
          <p:spPr>
            <a:xfrm>
              <a:off x="2650088" y="3552105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TextBox 364"/>
          <p:cNvSpPr txBox="1"/>
          <p:nvPr/>
        </p:nvSpPr>
        <p:spPr>
          <a:xfrm>
            <a:off x="5320576" y="4840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5228749" y="4669161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17.75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4072289" y="466916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8.75</a:t>
            </a:r>
          </a:p>
        </p:txBody>
      </p:sp>
      <p:sp>
        <p:nvSpPr>
          <p:cNvPr id="380" name="Freeform 379"/>
          <p:cNvSpPr/>
          <p:nvPr/>
        </p:nvSpPr>
        <p:spPr>
          <a:xfrm>
            <a:off x="2445545" y="1664677"/>
            <a:ext cx="2188979" cy="359506"/>
          </a:xfrm>
          <a:custGeom>
            <a:avLst/>
            <a:gdLst>
              <a:gd name="connsiteX0" fmla="*/ 0 w 2331244"/>
              <a:gd name="connsiteY0" fmla="*/ 471487 h 471487"/>
              <a:gd name="connsiteX1" fmla="*/ 1109662 w 2331244"/>
              <a:gd name="connsiteY1" fmla="*/ 471487 h 471487"/>
              <a:gd name="connsiteX2" fmla="*/ 2214562 w 2331244"/>
              <a:gd name="connsiteY2" fmla="*/ 54769 h 471487"/>
              <a:gd name="connsiteX3" fmla="*/ 2293144 w 2331244"/>
              <a:gd name="connsiteY3" fmla="*/ 23812 h 471487"/>
              <a:gd name="connsiteX4" fmla="*/ 2331244 w 2331244"/>
              <a:gd name="connsiteY4" fmla="*/ 2381 h 471487"/>
              <a:gd name="connsiteX5" fmla="*/ 0 w 2331244"/>
              <a:gd name="connsiteY5" fmla="*/ 0 h 471487"/>
              <a:gd name="connsiteX6" fmla="*/ 0 w 2331244"/>
              <a:gd name="connsiteY6" fmla="*/ 471487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1244" h="471487">
                <a:moveTo>
                  <a:pt x="0" y="471487"/>
                </a:moveTo>
                <a:lnTo>
                  <a:pt x="1109662" y="471487"/>
                </a:lnTo>
                <a:lnTo>
                  <a:pt x="2214562" y="54769"/>
                </a:lnTo>
                <a:lnTo>
                  <a:pt x="2293144" y="23812"/>
                </a:lnTo>
                <a:lnTo>
                  <a:pt x="2331244" y="2381"/>
                </a:lnTo>
                <a:lnTo>
                  <a:pt x="0" y="0"/>
                </a:lnTo>
                <a:cubicBezTo>
                  <a:pt x="1587" y="157162"/>
                  <a:pt x="3175" y="314325"/>
                  <a:pt x="0" y="471487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Freeform 380"/>
          <p:cNvSpPr/>
          <p:nvPr/>
        </p:nvSpPr>
        <p:spPr>
          <a:xfrm>
            <a:off x="7223116" y="1703757"/>
            <a:ext cx="2288381" cy="342473"/>
          </a:xfrm>
          <a:custGeom>
            <a:avLst/>
            <a:gdLst>
              <a:gd name="connsiteX0" fmla="*/ 2286000 w 2288381"/>
              <a:gd name="connsiteY0" fmla="*/ 435769 h 442913"/>
              <a:gd name="connsiteX1" fmla="*/ 2288381 w 2288381"/>
              <a:gd name="connsiteY1" fmla="*/ 0 h 442913"/>
              <a:gd name="connsiteX2" fmla="*/ 1169194 w 2288381"/>
              <a:gd name="connsiteY2" fmla="*/ 0 h 442913"/>
              <a:gd name="connsiteX3" fmla="*/ 0 w 2288381"/>
              <a:gd name="connsiteY3" fmla="*/ 442913 h 442913"/>
              <a:gd name="connsiteX4" fmla="*/ 2286000 w 2288381"/>
              <a:gd name="connsiteY4" fmla="*/ 435769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381" h="442913">
                <a:moveTo>
                  <a:pt x="2286000" y="435769"/>
                </a:moveTo>
                <a:cubicBezTo>
                  <a:pt x="2286794" y="290513"/>
                  <a:pt x="2287587" y="145256"/>
                  <a:pt x="2288381" y="0"/>
                </a:cubicBezTo>
                <a:lnTo>
                  <a:pt x="1169194" y="0"/>
                </a:lnTo>
                <a:lnTo>
                  <a:pt x="0" y="442913"/>
                </a:lnTo>
                <a:lnTo>
                  <a:pt x="2286000" y="435769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/>
          <p:cNvSpPr txBox="1"/>
          <p:nvPr/>
        </p:nvSpPr>
        <p:spPr>
          <a:xfrm>
            <a:off x="9679858" y="370184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9679858" y="456469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68" name="Oval 267"/>
          <p:cNvSpPr/>
          <p:nvPr/>
        </p:nvSpPr>
        <p:spPr>
          <a:xfrm>
            <a:off x="2206011" y="4612144"/>
            <a:ext cx="69770" cy="71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 flipH="1">
            <a:off x="4162527" y="3800972"/>
            <a:ext cx="76004" cy="76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4192063" y="3684534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141" name="Oval 140"/>
          <p:cNvSpPr/>
          <p:nvPr/>
        </p:nvSpPr>
        <p:spPr>
          <a:xfrm flipH="1">
            <a:off x="7709425" y="4706505"/>
            <a:ext cx="76004" cy="76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7572539" y="475351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B4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535862" y="591594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27.25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618914" y="579186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</a:t>
            </a:r>
          </a:p>
        </p:txBody>
      </p:sp>
      <p:grpSp>
        <p:nvGrpSpPr>
          <p:cNvPr id="145" name="Group 256"/>
          <p:cNvGrpSpPr/>
          <p:nvPr/>
        </p:nvGrpSpPr>
        <p:grpSpPr>
          <a:xfrm>
            <a:off x="6753211" y="5603906"/>
            <a:ext cx="59167" cy="253449"/>
            <a:chOff x="2650088" y="3338259"/>
            <a:chExt cx="59167" cy="253449"/>
          </a:xfrm>
        </p:grpSpPr>
        <p:cxnSp>
          <p:nvCxnSpPr>
            <p:cNvPr id="146" name="Straight Connector 145"/>
            <p:cNvCxnSpPr/>
            <p:nvPr/>
          </p:nvCxnSpPr>
          <p:spPr>
            <a:xfrm flipH="1" flipV="1">
              <a:off x="2680698" y="3381237"/>
              <a:ext cx="5342" cy="21047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2650088" y="3338259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88515" y="1435811"/>
            <a:ext cx="1680674" cy="71305"/>
            <a:chOff x="5764515" y="1435810"/>
            <a:chExt cx="1680674" cy="71305"/>
          </a:xfrm>
        </p:grpSpPr>
        <p:sp>
          <p:nvSpPr>
            <p:cNvPr id="152" name="Oval 151"/>
            <p:cNvSpPr/>
            <p:nvPr/>
          </p:nvSpPr>
          <p:spPr>
            <a:xfrm>
              <a:off x="6598307" y="1435810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015203" y="1435810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181411" y="1435810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764515" y="1435810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375419" y="1435810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8749220" y="119836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980" y="2197813"/>
            <a:ext cx="1950512" cy="312596"/>
            <a:chOff x="1320980" y="2197813"/>
            <a:chExt cx="1950512" cy="312596"/>
          </a:xfrm>
        </p:grpSpPr>
        <p:sp>
          <p:nvSpPr>
            <p:cNvPr id="278" name="Oval 277"/>
            <p:cNvSpPr/>
            <p:nvPr/>
          </p:nvSpPr>
          <p:spPr>
            <a:xfrm>
              <a:off x="2642257" y="2203355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3059153" y="2203355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2225361" y="2203355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1808465" y="2203355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2088871" y="2233410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A9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2502087" y="2233410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A8</a:t>
              </a: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915304" y="2233410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A7</a:t>
              </a: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1675655" y="2233410"/>
              <a:ext cx="434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A10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1453790" y="2197813"/>
              <a:ext cx="69770" cy="713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320980" y="2227868"/>
              <a:ext cx="434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A11</a:t>
              </a: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801951" y="228670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0.75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8792517" y="2672678"/>
            <a:ext cx="59167" cy="266022"/>
            <a:chOff x="4148613" y="2798318"/>
            <a:chExt cx="59167" cy="266022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177272" y="2798318"/>
              <a:ext cx="3586" cy="2026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4148613" y="3005173"/>
              <a:ext cx="59167" cy="59167"/>
            </a:xfrm>
            <a:prstGeom prst="ellipse">
              <a:avLst/>
            </a:prstGeom>
            <a:gradFill>
              <a:gsLst>
                <a:gs pos="98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8600330" y="246722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104930" y="3383488"/>
            <a:ext cx="445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A11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3249875" y="3212620"/>
            <a:ext cx="59167" cy="253449"/>
            <a:chOff x="2650088" y="3338259"/>
            <a:chExt cx="59167" cy="253449"/>
          </a:xfrm>
        </p:grpSpPr>
        <p:cxnSp>
          <p:nvCxnSpPr>
            <p:cNvPr id="170" name="Straight Connector 169"/>
            <p:cNvCxnSpPr/>
            <p:nvPr/>
          </p:nvCxnSpPr>
          <p:spPr>
            <a:xfrm flipH="1" flipV="1">
              <a:off x="2680698" y="3381237"/>
              <a:ext cx="5342" cy="210471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2650088" y="3338259"/>
              <a:ext cx="59167" cy="59167"/>
            </a:xfrm>
            <a:prstGeom prst="ellipse">
              <a:avLst/>
            </a:prstGeom>
            <a:gradFill>
              <a:gsLst>
                <a:gs pos="9800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2941302" y="3513499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3">
                    <a:lumMod val="50000"/>
                  </a:schemeClr>
                </a:solidFill>
              </a:rPr>
              <a:t>45.25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9103445" y="308483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9045117" y="3116822"/>
            <a:ext cx="69770" cy="71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3"/>
          </p:cNvCxnSpPr>
          <p:nvPr/>
        </p:nvCxnSpPr>
        <p:spPr>
          <a:xfrm>
            <a:off x="4933249" y="1325666"/>
            <a:ext cx="200763" cy="157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55556" y="1141000"/>
            <a:ext cx="257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High field / stress region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57039</TotalTime>
  <Words>1318</Words>
  <Application>Microsoft Office PowerPoint</Application>
  <PresentationFormat>Widescreen</PresentationFormat>
  <Paragraphs>222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ATAP No Footer</vt:lpstr>
      <vt:lpstr>PowerPoint Presentation</vt:lpstr>
      <vt:lpstr>Outline</vt:lpstr>
      <vt:lpstr>Brief Review of Previous Nb3Sn CCT Magnets</vt:lpstr>
      <vt:lpstr>CCT Subscale Program Will Focus On Understanding And Reduction of Training</vt:lpstr>
      <vt:lpstr>Subscale CCT Magnet Parameters</vt:lpstr>
      <vt:lpstr>First Subscale Tests Focus on Understanding  effect of cable and cable/groove interface stress on training</vt:lpstr>
      <vt:lpstr>Fabrication Methods</vt:lpstr>
      <vt:lpstr>Assembly Method</vt:lpstr>
      <vt:lpstr>CCT subscale voltage tap arrangement (Baseline Layout)</vt:lpstr>
      <vt:lpstr>Results of Thin Spar Test Demonstrates That Subscale CCTs Can Reproduce Training Behavior Seen In Larger CCT Magnets</vt:lpstr>
      <vt:lpstr>CCT Subscale 2 (Thin Spar) Training Results</vt:lpstr>
      <vt:lpstr>CCT Subscale 2 (Thin Spar) Quench Segment Location</vt:lpstr>
      <vt:lpstr>CCT Subscale 3 (Thick Spar) Training Results</vt:lpstr>
      <vt:lpstr>CCT Subscale 3 (Thick Spar) Quench Segment Location</vt:lpstr>
      <vt:lpstr>CCT Subscale 2 and 3 Training Comparison</vt:lpstr>
      <vt:lpstr>Future Test Plan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Diego Arbelaez</cp:lastModifiedBy>
  <cp:revision>2073</cp:revision>
  <dcterms:created xsi:type="dcterms:W3CDTF">2015-07-10T17:44:33Z</dcterms:created>
  <dcterms:modified xsi:type="dcterms:W3CDTF">2021-04-14T17:46:09Z</dcterms:modified>
</cp:coreProperties>
</file>