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99" r:id="rId2"/>
  </p:sldMasterIdLst>
  <p:notesMasterIdLst>
    <p:notesMasterId r:id="rId11"/>
  </p:notesMasterIdLst>
  <p:handoutMasterIdLst>
    <p:handoutMasterId r:id="rId12"/>
  </p:handoutMasterIdLst>
  <p:sldIdLst>
    <p:sldId id="564" r:id="rId3"/>
    <p:sldId id="584" r:id="rId4"/>
    <p:sldId id="563" r:id="rId5"/>
    <p:sldId id="586" r:id="rId6"/>
    <p:sldId id="587" r:id="rId7"/>
    <p:sldId id="588" r:id="rId8"/>
    <p:sldId id="585" r:id="rId9"/>
    <p:sldId id="58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0">
          <p15:clr>
            <a:srgbClr val="A4A3A4"/>
          </p15:clr>
        </p15:guide>
        <p15:guide id="2" orient="horz" pos="1010">
          <p15:clr>
            <a:srgbClr val="A4A3A4"/>
          </p15:clr>
        </p15:guide>
        <p15:guide id="3" orient="horz" pos="3630">
          <p15:clr>
            <a:srgbClr val="A4A3A4"/>
          </p15:clr>
        </p15:guide>
        <p15:guide id="4" orient="horz" pos="2309">
          <p15:clr>
            <a:srgbClr val="A4A3A4"/>
          </p15:clr>
        </p15:guide>
        <p15:guide id="5" pos="5471">
          <p15:clr>
            <a:srgbClr val="A4A3A4"/>
          </p15:clr>
        </p15:guide>
        <p15:guide id="6" pos="295">
          <p15:clr>
            <a:srgbClr val="A4A3A4"/>
          </p15:clr>
        </p15:guide>
        <p15:guide id="7">
          <p15:clr>
            <a:srgbClr val="A4A3A4"/>
          </p15:clr>
        </p15:guide>
        <p15:guide id="8" pos="2075">
          <p15:clr>
            <a:srgbClr val="A4A3A4"/>
          </p15:clr>
        </p15:guide>
        <p15:guide id="9" pos="3889">
          <p15:clr>
            <a:srgbClr val="A4A3A4"/>
          </p15:clr>
        </p15:guide>
        <p15:guide id="10" pos="3679">
          <p15:clr>
            <a:srgbClr val="A4A3A4"/>
          </p15:clr>
        </p15:guide>
        <p15:guide id="11" pos="2852">
          <p15:clr>
            <a:srgbClr val="A4A3A4"/>
          </p15:clr>
        </p15:guide>
        <p15:guide id="12" pos="18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BE2"/>
    <a:srgbClr val="898989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88" autoAdjust="0"/>
    <p:restoredTop sz="93068"/>
  </p:normalViewPr>
  <p:slideViewPr>
    <p:cSldViewPr snapToGrid="0" snapToObjects="1">
      <p:cViewPr varScale="1">
        <p:scale>
          <a:sx n="100" d="100"/>
          <a:sy n="100" d="100"/>
        </p:scale>
        <p:origin x="1674" y="78"/>
      </p:cViewPr>
      <p:guideLst>
        <p:guide orient="horz" pos="2560"/>
        <p:guide orient="horz" pos="1010"/>
        <p:guide orient="horz" pos="3630"/>
        <p:guide orient="horz" pos="2309"/>
        <p:guide pos="5471"/>
        <p:guide pos="295"/>
        <p:guide/>
        <p:guide pos="2075"/>
        <p:guide pos="3889"/>
        <p:guide pos="3679"/>
        <p:guide pos="2852"/>
        <p:guide pos="18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5994"/>
    </p:cViewPr>
  </p:sorterViewPr>
  <p:notesViewPr>
    <p:cSldViewPr snapToGrid="0" snapToObjects="1">
      <p:cViewPr varScale="1">
        <p:scale>
          <a:sx n="114" d="100"/>
          <a:sy n="114" d="100"/>
        </p:scale>
        <p:origin x="-4192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D2C41-C2D0-FF45-8B99-3885B7F78EB1}" type="datetimeFigureOut">
              <a:rPr lang="en-US" smtClean="0"/>
              <a:pPr/>
              <a:t>4/14/2021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AC406-2681-664E-BB07-370330405A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3687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48ED6-3360-EB40-9D40-476C2156E9E8}" type="datetimeFigureOut">
              <a:rPr lang="en-US" smtClean="0"/>
              <a:pPr/>
              <a:t>4/14/2021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10DA6-9909-7D4F-83A2-7593F71DDB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2528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52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9603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60714_001-2-Edit_blueppt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" t="17632" r="5976" b="20233"/>
          <a:stretch/>
        </p:blipFill>
        <p:spPr>
          <a:xfrm>
            <a:off x="0" y="0"/>
            <a:ext cx="9144000" cy="631372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4891939"/>
            <a:ext cx="9144000" cy="1421788"/>
          </a:xfrm>
          <a:prstGeom prst="rect">
            <a:avLst/>
          </a:prstGeom>
          <a:gradFill>
            <a:gsLst>
              <a:gs pos="0">
                <a:schemeClr val="tx2">
                  <a:alpha val="61000"/>
                </a:schemeClr>
              </a:gs>
              <a:gs pos="100000">
                <a:schemeClr val="accent3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89" y="4891939"/>
            <a:ext cx="8226425" cy="805052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2183808"/>
            <a:ext cx="9144000" cy="2183808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8788" y="2538981"/>
            <a:ext cx="8226426" cy="15748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8592" y="186639"/>
            <a:ext cx="2842337" cy="102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35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9143999" cy="11430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7572" y="0"/>
            <a:ext cx="6436428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91" y="123515"/>
            <a:ext cx="2477816" cy="88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09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13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7018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60714_001-2-Edit_blueppt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" t="17632" r="5976" b="20233"/>
          <a:stretch/>
        </p:blipFill>
        <p:spPr>
          <a:xfrm>
            <a:off x="0" y="2"/>
            <a:ext cx="9144000" cy="631372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4891939"/>
            <a:ext cx="9144000" cy="1421788"/>
          </a:xfrm>
          <a:prstGeom prst="rect">
            <a:avLst/>
          </a:prstGeom>
          <a:gradFill>
            <a:gsLst>
              <a:gs pos="0">
                <a:schemeClr val="tx2">
                  <a:alpha val="61000"/>
                </a:schemeClr>
              </a:gs>
              <a:gs pos="100000">
                <a:schemeClr val="accent3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90" y="4891939"/>
            <a:ext cx="8226425" cy="805052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  <a:cs typeface="Helvetica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2183808"/>
            <a:ext cx="9144000" cy="2183808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8788" y="2538981"/>
            <a:ext cx="8226426" cy="15748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2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8593" y="186641"/>
            <a:ext cx="2842337" cy="102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873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0125" y="6356350"/>
            <a:ext cx="516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-158720" y="-142629"/>
            <a:ext cx="9447494" cy="7137992"/>
            <a:chOff x="-158720" y="-142629"/>
            <a:chExt cx="9447494" cy="7137992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467806" y="6873248"/>
              <a:ext cx="8217866" cy="122115"/>
              <a:chOff x="467806" y="6873248"/>
              <a:chExt cx="8217866" cy="122115"/>
            </a:xfrm>
          </p:grpSpPr>
          <p:cxnSp>
            <p:nvCxnSpPr>
              <p:cNvPr id="39" name="Straight Connector 38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11"/>
            <p:cNvGrpSpPr/>
            <p:nvPr userDrawn="1"/>
          </p:nvGrpSpPr>
          <p:grpSpPr>
            <a:xfrm>
              <a:off x="467806" y="-142629"/>
              <a:ext cx="8217866" cy="122115"/>
              <a:chOff x="467806" y="6873248"/>
              <a:chExt cx="8217866" cy="122115"/>
            </a:xfrm>
          </p:grpSpPr>
          <p:cxnSp>
            <p:nvCxnSpPr>
              <p:cNvPr id="31" name="Straight Connector 30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up 12"/>
            <p:cNvGrpSpPr/>
            <p:nvPr userDrawn="1"/>
          </p:nvGrpSpPr>
          <p:grpSpPr>
            <a:xfrm>
              <a:off x="-158720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25" name="Straight Connector 24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 userDrawn="1"/>
          </p:nvGrpSpPr>
          <p:grpSpPr>
            <a:xfrm>
              <a:off x="9166659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17" name="Straight Connector 16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Rectangle 46"/>
          <p:cNvSpPr/>
          <p:nvPr/>
        </p:nvSpPr>
        <p:spPr>
          <a:xfrm>
            <a:off x="459" y="6323774"/>
            <a:ext cx="9166199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8" name="Picture 47" descr="RGB_White-Seal_White-Mark_SC_Horizontal–400dpi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3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6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3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Courier New"/>
        <a:buChar char="o"/>
        <a:defRPr sz="2000" kern="1200">
          <a:solidFill>
            <a:srgbClr val="1F497D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1F497D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F497D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F497D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0126" y="6356352"/>
            <a:ext cx="516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898989"/>
                </a:solidFill>
              </a:defRPr>
            </a:lvl1pPr>
          </a:lstStyle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-158720" y="-142629"/>
            <a:ext cx="9447494" cy="7137992"/>
            <a:chOff x="-158720" y="-142629"/>
            <a:chExt cx="9447494" cy="7137992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467806" y="6873248"/>
              <a:ext cx="8217866" cy="122115"/>
              <a:chOff x="467806" y="6873248"/>
              <a:chExt cx="8217866" cy="122115"/>
            </a:xfrm>
          </p:grpSpPr>
          <p:cxnSp>
            <p:nvCxnSpPr>
              <p:cNvPr id="39" name="Straight Connector 38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11"/>
            <p:cNvGrpSpPr/>
            <p:nvPr userDrawn="1"/>
          </p:nvGrpSpPr>
          <p:grpSpPr>
            <a:xfrm>
              <a:off x="467806" y="-142629"/>
              <a:ext cx="8217866" cy="122115"/>
              <a:chOff x="467806" y="6873248"/>
              <a:chExt cx="8217866" cy="122115"/>
            </a:xfrm>
          </p:grpSpPr>
          <p:cxnSp>
            <p:nvCxnSpPr>
              <p:cNvPr id="31" name="Straight Connector 30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up 12"/>
            <p:cNvGrpSpPr/>
            <p:nvPr userDrawn="1"/>
          </p:nvGrpSpPr>
          <p:grpSpPr>
            <a:xfrm>
              <a:off x="-158720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25" name="Straight Connector 24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 userDrawn="1"/>
          </p:nvGrpSpPr>
          <p:grpSpPr>
            <a:xfrm>
              <a:off x="9166659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17" name="Straight Connector 16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Rectangle 46"/>
          <p:cNvSpPr/>
          <p:nvPr/>
        </p:nvSpPr>
        <p:spPr>
          <a:xfrm>
            <a:off x="460" y="6323776"/>
            <a:ext cx="9166199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2" tIns="34282" rIns="68562" bIns="34282" anchor="ctr"/>
          <a:lstStyle/>
          <a:p>
            <a:pPr algn="ctr" defTabSz="342812">
              <a:defRPr/>
            </a:pPr>
            <a:endParaRPr lang="en-US" sz="135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342812">
              <a:defRPr/>
            </a:pPr>
            <a:endParaRPr lang="en-US" sz="135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8" name="Picture 47" descr="RGB_White-Seal_White-Mark_SC_Horizontal–400dpi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4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42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</p:sldLayoutIdLst>
  <p:hf hdr="0" ftr="0" dt="0"/>
  <p:txStyles>
    <p:titleStyle>
      <a:lvl1pPr algn="ctr" defTabSz="342900" rtl="0" eaLnBrk="1" latinLnBrk="0" hangingPunct="1">
        <a:spcBef>
          <a:spcPct val="0"/>
        </a:spcBef>
        <a:buNone/>
        <a:defRPr sz="21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Courier New"/>
        <a:buChar char="o"/>
        <a:defRPr sz="1500" kern="1200">
          <a:solidFill>
            <a:srgbClr val="1F497D"/>
          </a:solidFill>
          <a:latin typeface="+mj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rgbClr val="1F497D"/>
          </a:solidFill>
          <a:latin typeface="+mj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rgbClr val="1F497D"/>
          </a:solidFill>
          <a:latin typeface="+mj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rgbClr val="1F497D"/>
          </a:solidFill>
          <a:latin typeface="+mj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6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8789" y="4470392"/>
            <a:ext cx="8226425" cy="1413933"/>
          </a:xfrm>
        </p:spPr>
        <p:txBody>
          <a:bodyPr>
            <a:normAutofit/>
          </a:bodyPr>
          <a:lstStyle/>
          <a:p>
            <a:endParaRPr lang="en-US" sz="1600" b="1" dirty="0" smtClean="0"/>
          </a:p>
          <a:p>
            <a:r>
              <a:rPr lang="en-US" sz="1600" b="1" dirty="0" smtClean="0"/>
              <a:t>L. Brouwer</a:t>
            </a:r>
          </a:p>
          <a:p>
            <a:r>
              <a:rPr lang="en-US" sz="1600" b="1" dirty="0" smtClean="0"/>
              <a:t>US Magnet Development Program</a:t>
            </a:r>
          </a:p>
          <a:p>
            <a:r>
              <a:rPr lang="en-US" sz="1400" dirty="0" smtClean="0"/>
              <a:t>Lawrence Berkeley National Laboratory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CCT Subscale </a:t>
            </a:r>
            <a:r>
              <a:rPr lang="en-US" dirty="0">
                <a:solidFill>
                  <a:srgbClr val="FFFFFF"/>
                </a:solidFill>
              </a:rPr>
              <a:t>Mechanical Analysis for Thin vs. Thick Spar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184" y="131311"/>
            <a:ext cx="2572816" cy="68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51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91" t="13148" b="15371"/>
          <a:stretch/>
        </p:blipFill>
        <p:spPr>
          <a:xfrm>
            <a:off x="4681827" y="1607906"/>
            <a:ext cx="1852126" cy="205193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554370" y="1238106"/>
            <a:ext cx="1808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CCT </a:t>
            </a:r>
            <a:r>
              <a:rPr lang="en-US" dirty="0">
                <a:solidFill>
                  <a:srgbClr val="000000"/>
                </a:solidFill>
              </a:rPr>
              <a:t>Subscale </a:t>
            </a:r>
            <a:r>
              <a:rPr lang="en-US" dirty="0" err="1" smtClean="0">
                <a:solidFill>
                  <a:srgbClr val="000000"/>
                </a:solidFill>
              </a:rPr>
              <a:t>σ</a:t>
            </a:r>
            <a:r>
              <a:rPr lang="en-US" baseline="-25000" dirty="0" err="1" smtClean="0">
                <a:solidFill>
                  <a:srgbClr val="000000"/>
                </a:solidFill>
              </a:rPr>
              <a:t>θ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971" t="10065" r="1343" b="10757"/>
          <a:stretch/>
        </p:blipFill>
        <p:spPr>
          <a:xfrm>
            <a:off x="6813200" y="1607906"/>
            <a:ext cx="2006753" cy="205193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449148" y="1238106"/>
            <a:ext cx="1703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CCT4 </a:t>
            </a:r>
            <a:r>
              <a:rPr lang="en-US" dirty="0" err="1" smtClean="0">
                <a:solidFill>
                  <a:srgbClr val="000000"/>
                </a:solidFill>
              </a:rPr>
              <a:t>σ</a:t>
            </a:r>
            <a:r>
              <a:rPr lang="en-US" baseline="-25000" dirty="0" err="1" smtClean="0">
                <a:solidFill>
                  <a:srgbClr val="000000"/>
                </a:solidFill>
              </a:rPr>
              <a:t>θ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31886" y="1495769"/>
            <a:ext cx="3154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Normal Stress along cable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857272" y="1935531"/>
            <a:ext cx="2004537" cy="1755884"/>
            <a:chOff x="2535140" y="2390755"/>
            <a:chExt cx="2004537" cy="1755884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69" t="15208" r="29063" b="25859"/>
            <a:stretch/>
          </p:blipFill>
          <p:spPr>
            <a:xfrm>
              <a:off x="2535140" y="2390755"/>
              <a:ext cx="1600746" cy="1755884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3678544" y="2582388"/>
              <a:ext cx="80182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33 </a:t>
              </a:r>
              <a:r>
                <a:rPr lang="en-US" sz="1400" dirty="0" err="1" smtClean="0"/>
                <a:t>MPa</a:t>
              </a:r>
              <a:endParaRPr lang="en-US" sz="14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678544" y="3712673"/>
              <a:ext cx="86113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-54 </a:t>
              </a:r>
              <a:r>
                <a:rPr lang="en-US" sz="1400" dirty="0" err="1" smtClean="0"/>
                <a:t>MPa</a:t>
              </a:r>
              <a:endParaRPr lang="en-US" sz="1400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296871" y="2127164"/>
            <a:ext cx="1703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CCT4 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513405" y="3883048"/>
            <a:ext cx="2433463" cy="1778002"/>
            <a:chOff x="2164793" y="4322618"/>
            <a:chExt cx="2433463" cy="1778002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65" b="11124"/>
            <a:stretch/>
          </p:blipFill>
          <p:spPr>
            <a:xfrm>
              <a:off x="2164793" y="4322618"/>
              <a:ext cx="1982865" cy="1778002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3743483" y="4803419"/>
              <a:ext cx="80182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21 </a:t>
              </a:r>
              <a:r>
                <a:rPr lang="en-US" sz="1400" dirty="0" err="1" smtClean="0"/>
                <a:t>MPa</a:t>
              </a:r>
              <a:endParaRPr lang="en-US" sz="14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737123" y="5557925"/>
              <a:ext cx="86113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-35 </a:t>
              </a:r>
              <a:r>
                <a:rPr lang="en-US" sz="1400" dirty="0" err="1" smtClean="0"/>
                <a:t>MPa</a:t>
              </a:r>
              <a:endParaRPr lang="en-US" sz="1400" dirty="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296870" y="3791636"/>
            <a:ext cx="1703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Subscale 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3847143" y="4329530"/>
            <a:ext cx="2257474" cy="1987976"/>
            <a:chOff x="5707944" y="2158663"/>
            <a:chExt cx="2257474" cy="1987976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00" t="12369" r="28281" b="24912"/>
            <a:stretch/>
          </p:blipFill>
          <p:spPr>
            <a:xfrm>
              <a:off x="5707944" y="2158663"/>
              <a:ext cx="1882950" cy="1987976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7088383" y="2460303"/>
              <a:ext cx="76174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-3 </a:t>
              </a:r>
              <a:r>
                <a:rPr lang="en-US" sz="1400" dirty="0" err="1" smtClean="0"/>
                <a:t>MPa</a:t>
              </a:r>
              <a:endParaRPr lang="en-US" sz="14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104285" y="3704722"/>
              <a:ext cx="86113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-87 </a:t>
              </a:r>
              <a:r>
                <a:rPr lang="en-US" sz="1400" dirty="0" err="1" smtClean="0"/>
                <a:t>MPa</a:t>
              </a:r>
              <a:endParaRPr lang="en-US" sz="14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259248" y="4404250"/>
            <a:ext cx="2396616" cy="1884583"/>
            <a:chOff x="5707943" y="4147278"/>
            <a:chExt cx="2396616" cy="1884583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20" t="1066" r="4723" b="12342"/>
            <a:stretch/>
          </p:blipFill>
          <p:spPr>
            <a:xfrm>
              <a:off x="5707943" y="4147278"/>
              <a:ext cx="1834860" cy="1884583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7243426" y="5462513"/>
              <a:ext cx="86113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-62 </a:t>
              </a:r>
              <a:r>
                <a:rPr lang="en-US" sz="1400" dirty="0" err="1" smtClean="0"/>
                <a:t>MPa</a:t>
              </a:r>
              <a:endParaRPr lang="en-US" sz="14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267279" y="4649530"/>
              <a:ext cx="76174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-6 </a:t>
              </a:r>
              <a:r>
                <a:rPr lang="en-US" sz="1400" dirty="0" err="1" smtClean="0"/>
                <a:t>MPa</a:t>
              </a:r>
              <a:endParaRPr lang="en-US" sz="1400" dirty="0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3606589" y="4514226"/>
            <a:ext cx="1703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CCT4 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989200" y="4480863"/>
            <a:ext cx="1703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Subscale 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45855" y="4007678"/>
            <a:ext cx="385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Normal Stress transverse to cable</a:t>
            </a:r>
            <a:endParaRPr lang="en-US" dirty="0"/>
          </a:p>
        </p:txBody>
      </p:sp>
      <p:sp>
        <p:nvSpPr>
          <p:cNvPr id="64" name="Title 4"/>
          <p:cNvSpPr>
            <a:spLocks noGrp="1"/>
          </p:cNvSpPr>
          <p:nvPr>
            <p:ph type="title"/>
          </p:nvPr>
        </p:nvSpPr>
        <p:spPr>
          <a:xfrm>
            <a:off x="2833902" y="0"/>
            <a:ext cx="6310099" cy="1143000"/>
          </a:xfrm>
          <a:noFill/>
        </p:spPr>
        <p:txBody>
          <a:bodyPr>
            <a:normAutofit/>
          </a:bodyPr>
          <a:lstStyle/>
          <a:p>
            <a:r>
              <a:rPr lang="en-US" sz="2000" dirty="0" smtClean="0"/>
              <a:t>Reminder: nominal subscale was designed to probe a similar normal stress state as 10 T CCT’s (CCT3-5)</a:t>
            </a:r>
            <a:endParaRPr lang="en-US" sz="2000" dirty="0"/>
          </a:p>
        </p:txBody>
      </p:sp>
      <p:sp>
        <p:nvSpPr>
          <p:cNvPr id="65" name="TextBox 64"/>
          <p:cNvSpPr txBox="1"/>
          <p:nvPr/>
        </p:nvSpPr>
        <p:spPr>
          <a:xfrm>
            <a:off x="5812443" y="3411337"/>
            <a:ext cx="82080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-14 MPa</a:t>
            </a:r>
            <a:endParaRPr lang="en-US" sz="1400" dirty="0"/>
          </a:p>
        </p:txBody>
      </p:sp>
      <p:sp>
        <p:nvSpPr>
          <p:cNvPr id="66" name="TextBox 65"/>
          <p:cNvSpPr txBox="1"/>
          <p:nvPr/>
        </p:nvSpPr>
        <p:spPr>
          <a:xfrm>
            <a:off x="5669175" y="1426741"/>
            <a:ext cx="92980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-150 MPa</a:t>
            </a:r>
            <a:endParaRPr lang="en-US" sz="1400" dirty="0"/>
          </a:p>
        </p:txBody>
      </p:sp>
      <p:sp>
        <p:nvSpPr>
          <p:cNvPr id="67" name="TextBox 66"/>
          <p:cNvSpPr txBox="1"/>
          <p:nvPr/>
        </p:nvSpPr>
        <p:spPr>
          <a:xfrm>
            <a:off x="8226050" y="1517090"/>
            <a:ext cx="92660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-143 MPa</a:t>
            </a:r>
            <a:endParaRPr lang="en-US" sz="1400" dirty="0"/>
          </a:p>
        </p:txBody>
      </p:sp>
      <p:sp>
        <p:nvSpPr>
          <p:cNvPr id="68" name="TextBox 67"/>
          <p:cNvSpPr txBox="1"/>
          <p:nvPr/>
        </p:nvSpPr>
        <p:spPr>
          <a:xfrm>
            <a:off x="8118756" y="3463667"/>
            <a:ext cx="82041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-16 MPa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1095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4" name="Title 4"/>
          <p:cNvSpPr>
            <a:spLocks noGrp="1"/>
          </p:cNvSpPr>
          <p:nvPr>
            <p:ph type="title"/>
          </p:nvPr>
        </p:nvSpPr>
        <p:spPr>
          <a:xfrm>
            <a:off x="2833902" y="0"/>
            <a:ext cx="6310099" cy="1143000"/>
          </a:xfrm>
          <a:noFill/>
        </p:spPr>
        <p:txBody>
          <a:bodyPr>
            <a:normAutofit/>
          </a:bodyPr>
          <a:lstStyle/>
          <a:p>
            <a:r>
              <a:rPr lang="en-US" sz="3200" dirty="0" smtClean="0"/>
              <a:t>Use 3D model to study the impact of spar thickness</a:t>
            </a:r>
            <a:endParaRPr lang="en-US" sz="3200" dirty="0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315685" y="1483677"/>
            <a:ext cx="7854440" cy="2487986"/>
          </a:xfrm>
        </p:spPr>
        <p:txBody>
          <a:bodyPr>
            <a:normAutofit/>
          </a:bodyPr>
          <a:lstStyle/>
          <a:p>
            <a:r>
              <a:rPr lang="en-US" sz="1600" dirty="0" smtClean="0"/>
              <a:t>1” Aluminum Shell (no pre-stress)</a:t>
            </a:r>
            <a:r>
              <a:rPr lang="en-US" sz="1600" dirty="0"/>
              <a:t> </a:t>
            </a:r>
            <a:r>
              <a:rPr lang="en-US" sz="1600" dirty="0" smtClean="0"/>
              <a:t>and 45 </a:t>
            </a:r>
            <a:r>
              <a:rPr lang="en-US" sz="1600" dirty="0" err="1" smtClean="0"/>
              <a:t>deg</a:t>
            </a:r>
            <a:r>
              <a:rPr lang="en-US" sz="1600" dirty="0" smtClean="0"/>
              <a:t> shims</a:t>
            </a:r>
          </a:p>
          <a:p>
            <a:r>
              <a:rPr lang="en-US" sz="1600" dirty="0" smtClean="0"/>
              <a:t>conductor stays bonded in channel</a:t>
            </a:r>
          </a:p>
          <a:p>
            <a:r>
              <a:rPr lang="en-US" sz="1600" dirty="0"/>
              <a:t>l</a:t>
            </a:r>
            <a:r>
              <a:rPr lang="en-US" sz="1600" dirty="0" smtClean="0"/>
              <a:t>oad steps: </a:t>
            </a:r>
            <a:r>
              <a:rPr lang="en-US" sz="1600" dirty="0" err="1" smtClean="0"/>
              <a:t>cooldown</a:t>
            </a:r>
            <a:r>
              <a:rPr lang="en-US" sz="1600" dirty="0" smtClean="0"/>
              <a:t>, Lorentz forces at 8.84 kA (90% of SS)</a:t>
            </a:r>
          </a:p>
          <a:p>
            <a:r>
              <a:rPr lang="en-US" sz="1600" dirty="0" smtClean="0"/>
              <a:t>vary innermost spar radial thickness: 1 mm, 2 mm, 8 mm </a:t>
            </a:r>
          </a:p>
          <a:p>
            <a:pPr lvl="1"/>
            <a:r>
              <a:rPr lang="en-US" sz="1600" dirty="0" smtClean="0"/>
              <a:t>look at impact on normal and shear stress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8" t="27952" r="16790" b="27924"/>
          <a:stretch/>
        </p:blipFill>
        <p:spPr>
          <a:xfrm>
            <a:off x="315685" y="3183430"/>
            <a:ext cx="3707819" cy="18429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9" t="1014" r="25531" b="2013"/>
          <a:stretch/>
        </p:blipFill>
        <p:spPr>
          <a:xfrm>
            <a:off x="6746032" y="1989538"/>
            <a:ext cx="2006082" cy="30091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0" t="36727" r="21583" b="32367"/>
          <a:stretch/>
        </p:blipFill>
        <p:spPr>
          <a:xfrm>
            <a:off x="3281770" y="4991878"/>
            <a:ext cx="3203205" cy="129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8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4" name="Title 4"/>
          <p:cNvSpPr>
            <a:spLocks noGrp="1"/>
          </p:cNvSpPr>
          <p:nvPr>
            <p:ph type="title"/>
          </p:nvPr>
        </p:nvSpPr>
        <p:spPr>
          <a:xfrm>
            <a:off x="2833902" y="0"/>
            <a:ext cx="6310099" cy="1143000"/>
          </a:xfrm>
          <a:noFill/>
        </p:spPr>
        <p:txBody>
          <a:bodyPr>
            <a:normAutofit/>
          </a:bodyPr>
          <a:lstStyle/>
          <a:p>
            <a:r>
              <a:rPr lang="en-US" sz="3000" dirty="0" smtClean="0"/>
              <a:t>Layer 1: Conductor Azimuthal Stress</a:t>
            </a:r>
            <a:endParaRPr lang="en-US" sz="3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" t="53408" r="1824" b="1168"/>
          <a:stretch/>
        </p:blipFill>
        <p:spPr>
          <a:xfrm>
            <a:off x="317241" y="1752206"/>
            <a:ext cx="3993502" cy="13971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" t="50903" r="2051" b="1053"/>
          <a:stretch/>
        </p:blipFill>
        <p:spPr>
          <a:xfrm>
            <a:off x="317500" y="4680187"/>
            <a:ext cx="3983912" cy="14777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" t="51586" r="1531" b="1254"/>
          <a:stretch/>
        </p:blipFill>
        <p:spPr>
          <a:xfrm>
            <a:off x="375551" y="3229591"/>
            <a:ext cx="3989874" cy="1450596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4017"/>
              </p:ext>
            </p:extLst>
          </p:nvPr>
        </p:nvGraphicFramePr>
        <p:xfrm>
          <a:off x="4790387" y="4856587"/>
          <a:ext cx="382905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Worksheet" r:id="rId6" imgW="3829005" imgH="1076371" progId="Excel.Sheet.12">
                  <p:embed/>
                </p:oleObj>
              </mc:Choice>
              <mc:Fallback>
                <p:oleObj name="Worksheet" r:id="rId6" imgW="3829005" imgH="107637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90387" y="4856587"/>
                        <a:ext cx="3829050" cy="1076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/>
          <a:srcRect l="1532" t="1191" r="2566" b="2307"/>
          <a:stretch/>
        </p:blipFill>
        <p:spPr>
          <a:xfrm>
            <a:off x="4661508" y="2020962"/>
            <a:ext cx="4086808" cy="26592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5551" y="1210119"/>
            <a:ext cx="6329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larger spar results in less azimuthal compression and tension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12336" y="1750624"/>
            <a:ext cx="573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29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4" name="Title 4"/>
          <p:cNvSpPr>
            <a:spLocks noGrp="1"/>
          </p:cNvSpPr>
          <p:nvPr>
            <p:ph type="title"/>
          </p:nvPr>
        </p:nvSpPr>
        <p:spPr>
          <a:xfrm>
            <a:off x="2833902" y="0"/>
            <a:ext cx="6310099" cy="1143000"/>
          </a:xfrm>
          <a:noFill/>
        </p:spPr>
        <p:txBody>
          <a:bodyPr>
            <a:normAutofit/>
          </a:bodyPr>
          <a:lstStyle/>
          <a:p>
            <a:r>
              <a:rPr lang="en-US" sz="3000" dirty="0" smtClean="0"/>
              <a:t>Layer 1: Conductor Axial Stress</a:t>
            </a:r>
            <a:endParaRPr lang="en-US" sz="3000" dirty="0"/>
          </a:p>
        </p:txBody>
      </p:sp>
      <p:sp>
        <p:nvSpPr>
          <p:cNvPr id="13" name="TextBox 12"/>
          <p:cNvSpPr txBox="1"/>
          <p:nvPr/>
        </p:nvSpPr>
        <p:spPr>
          <a:xfrm>
            <a:off x="375551" y="1210119"/>
            <a:ext cx="5768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larger spar results in less axial compression and tension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" t="52923" r="1249" b="1116"/>
          <a:stretch/>
        </p:blipFill>
        <p:spPr>
          <a:xfrm>
            <a:off x="233265" y="1709083"/>
            <a:ext cx="3900196" cy="13793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" t="51839" r="1248" b="791"/>
          <a:stretch/>
        </p:blipFill>
        <p:spPr>
          <a:xfrm>
            <a:off x="223935" y="3169057"/>
            <a:ext cx="3909526" cy="14216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" t="51139" r="1950" b="856"/>
          <a:stretch/>
        </p:blipFill>
        <p:spPr>
          <a:xfrm>
            <a:off x="214604" y="4661557"/>
            <a:ext cx="3890865" cy="1440663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1147665" y="1810139"/>
            <a:ext cx="615821" cy="933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147664" y="3257268"/>
            <a:ext cx="615821" cy="933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992154" y="4856587"/>
            <a:ext cx="615821" cy="933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0006235"/>
              </p:ext>
            </p:extLst>
          </p:nvPr>
        </p:nvGraphicFramePr>
        <p:xfrm>
          <a:off x="4883019" y="4889247"/>
          <a:ext cx="382905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Worksheet" r:id="rId6" imgW="3829005" imgH="1076371" progId="Excel.Sheet.12">
                  <p:embed/>
                </p:oleObj>
              </mc:Choice>
              <mc:Fallback>
                <p:oleObj name="Worksheet" r:id="rId6" imgW="3829005" imgH="107637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83019" y="4889247"/>
                        <a:ext cx="3829050" cy="1076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36318" y="1718779"/>
            <a:ext cx="412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Sz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3019" y="1970229"/>
            <a:ext cx="3938790" cy="254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1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4" name="Title 4"/>
          <p:cNvSpPr>
            <a:spLocks noGrp="1"/>
          </p:cNvSpPr>
          <p:nvPr>
            <p:ph type="title"/>
          </p:nvPr>
        </p:nvSpPr>
        <p:spPr>
          <a:xfrm>
            <a:off x="2833902" y="0"/>
            <a:ext cx="6310099" cy="1143000"/>
          </a:xfrm>
          <a:noFill/>
        </p:spPr>
        <p:txBody>
          <a:bodyPr>
            <a:normAutofit/>
          </a:bodyPr>
          <a:lstStyle/>
          <a:p>
            <a:r>
              <a:rPr lang="en-US" sz="3000" dirty="0" smtClean="0"/>
              <a:t>Layer 1: Conductor Shear Stress (</a:t>
            </a:r>
            <a:r>
              <a:rPr lang="en-US" sz="3000" dirty="0" err="1" smtClean="0"/>
              <a:t>Sr</a:t>
            </a:r>
            <a:r>
              <a:rPr lang="el-GR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n-US" sz="3000" dirty="0" smtClean="0"/>
              <a:t>)</a:t>
            </a:r>
            <a:endParaRPr lang="en-US" sz="3000" dirty="0"/>
          </a:p>
        </p:txBody>
      </p:sp>
      <p:sp>
        <p:nvSpPr>
          <p:cNvPr id="13" name="TextBox 12"/>
          <p:cNvSpPr txBox="1"/>
          <p:nvPr/>
        </p:nvSpPr>
        <p:spPr>
          <a:xfrm>
            <a:off x="375551" y="1210119"/>
            <a:ext cx="3531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larger spar results in more shear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" t="51946" r="2111" b="1293"/>
          <a:stretch/>
        </p:blipFill>
        <p:spPr>
          <a:xfrm>
            <a:off x="419878" y="1713559"/>
            <a:ext cx="3778742" cy="137254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" t="50737" r="1390" b="741"/>
          <a:stretch/>
        </p:blipFill>
        <p:spPr>
          <a:xfrm>
            <a:off x="391886" y="4668650"/>
            <a:ext cx="3834881" cy="14242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" t="51987" r="941" b="1193"/>
          <a:stretch/>
        </p:blipFill>
        <p:spPr>
          <a:xfrm>
            <a:off x="411480" y="3188420"/>
            <a:ext cx="3832860" cy="137424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12336" y="1796378"/>
            <a:ext cx="560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Sr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1539" y="1761259"/>
            <a:ext cx="4026300" cy="2603559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647674"/>
              </p:ext>
            </p:extLst>
          </p:nvPr>
        </p:nvGraphicFramePr>
        <p:xfrm>
          <a:off x="5148263" y="4822421"/>
          <a:ext cx="1990725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" name="Worksheet" r:id="rId7" imgW="1990797" imgH="1076486" progId="Excel.Sheet.12">
                  <p:embed/>
                </p:oleObj>
              </mc:Choice>
              <mc:Fallback>
                <p:oleObj name="Worksheet" r:id="rId7" imgW="1990797" imgH="107648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48263" y="4822421"/>
                        <a:ext cx="1990725" cy="1076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968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" t="51946" r="2111" b="1293"/>
          <a:stretch/>
        </p:blipFill>
        <p:spPr>
          <a:xfrm>
            <a:off x="419878" y="1713559"/>
            <a:ext cx="3778742" cy="1372541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" t="50737" r="1390" b="741"/>
          <a:stretch/>
        </p:blipFill>
        <p:spPr>
          <a:xfrm>
            <a:off x="391886" y="4668650"/>
            <a:ext cx="3834881" cy="142424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" t="51987" r="941" b="1193"/>
          <a:stretch/>
        </p:blipFill>
        <p:spPr>
          <a:xfrm>
            <a:off x="411480" y="3188420"/>
            <a:ext cx="3832860" cy="137424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4" name="Title 4"/>
          <p:cNvSpPr>
            <a:spLocks noGrp="1"/>
          </p:cNvSpPr>
          <p:nvPr>
            <p:ph type="title"/>
          </p:nvPr>
        </p:nvSpPr>
        <p:spPr>
          <a:xfrm>
            <a:off x="2833902" y="0"/>
            <a:ext cx="6310099" cy="1143000"/>
          </a:xfrm>
          <a:noFill/>
        </p:spPr>
        <p:txBody>
          <a:bodyPr>
            <a:noAutofit/>
          </a:bodyPr>
          <a:lstStyle/>
          <a:p>
            <a:r>
              <a:rPr lang="en-US" sz="2400" dirty="0" smtClean="0"/>
              <a:t>The shear stress tradeoff between thin and thick spar probes the CCT5 training regime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390549" y="1329904"/>
            <a:ext cx="3025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 err="1" smtClean="0">
                <a:solidFill>
                  <a:srgbClr val="1F497D"/>
                </a:solidFill>
                <a:latin typeface="Franklin Gothic Medium"/>
              </a:rPr>
              <a:t>Sr</a:t>
            </a:r>
            <a:r>
              <a:rPr lang="el-GR" sz="2400" dirty="0" smtClean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n-US" sz="2400" dirty="0" smtClean="0">
                <a:solidFill>
                  <a:srgbClr val="1F497D"/>
                </a:solidFill>
                <a:latin typeface="Franklin Gothic Medium"/>
              </a:rPr>
              <a:t> </a:t>
            </a:r>
            <a:r>
              <a:rPr lang="en-US" sz="2400" dirty="0">
                <a:solidFill>
                  <a:srgbClr val="1F497D"/>
                </a:solidFill>
                <a:latin typeface="Franklin Gothic Medium"/>
              </a:rPr>
              <a:t>(radial-azimuthal)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5596" y="2735992"/>
            <a:ext cx="4395902" cy="3277561"/>
          </a:xfrm>
          <a:prstGeom prst="rect">
            <a:avLst/>
          </a:prstGeom>
        </p:spPr>
      </p:pic>
      <p:cxnSp>
        <p:nvCxnSpPr>
          <p:cNvPr id="52" name="Straight Arrow Connector 51"/>
          <p:cNvCxnSpPr/>
          <p:nvPr/>
        </p:nvCxnSpPr>
        <p:spPr>
          <a:xfrm>
            <a:off x="4725538" y="2581433"/>
            <a:ext cx="393638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595118" y="1508502"/>
            <a:ext cx="13431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u="sng" dirty="0">
                <a:solidFill>
                  <a:srgbClr val="1F497D"/>
                </a:solidFill>
                <a:latin typeface="Franklin Gothic Medium"/>
              </a:rPr>
              <a:t>Thick spars</a:t>
            </a:r>
          </a:p>
          <a:p>
            <a:pPr defTabSz="457200"/>
            <a:r>
              <a:rPr lang="en-US" dirty="0">
                <a:solidFill>
                  <a:srgbClr val="1F497D"/>
                </a:solidFill>
                <a:latin typeface="Franklin Gothic Medium"/>
              </a:rPr>
              <a:t>High shear</a:t>
            </a:r>
          </a:p>
          <a:p>
            <a:pPr defTabSz="457200"/>
            <a:r>
              <a:rPr lang="en-US" dirty="0">
                <a:solidFill>
                  <a:srgbClr val="1F497D"/>
                </a:solidFill>
                <a:latin typeface="Franklin Gothic Medium"/>
              </a:rPr>
              <a:t>Low normal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457908" y="1503546"/>
            <a:ext cx="13965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u="sng" dirty="0">
                <a:solidFill>
                  <a:srgbClr val="1F497D"/>
                </a:solidFill>
                <a:latin typeface="Franklin Gothic Medium"/>
              </a:rPr>
              <a:t>Thin spars</a:t>
            </a:r>
          </a:p>
          <a:p>
            <a:pPr defTabSz="457200"/>
            <a:r>
              <a:rPr lang="en-US" dirty="0">
                <a:solidFill>
                  <a:srgbClr val="1F497D"/>
                </a:solidFill>
                <a:latin typeface="Franklin Gothic Medium"/>
              </a:rPr>
              <a:t>Low shear</a:t>
            </a:r>
          </a:p>
          <a:p>
            <a:pPr defTabSz="457200"/>
            <a:r>
              <a:rPr lang="en-US" dirty="0">
                <a:solidFill>
                  <a:srgbClr val="1F497D"/>
                </a:solidFill>
                <a:latin typeface="Franklin Gothic Medium"/>
              </a:rPr>
              <a:t>High normal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2522376" y="4327491"/>
            <a:ext cx="5072743" cy="646331"/>
            <a:chOff x="2547257" y="4327490"/>
            <a:chExt cx="5072743" cy="646331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4226767" y="4432041"/>
              <a:ext cx="3393233" cy="18661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4226767" y="4830823"/>
              <a:ext cx="3393233" cy="18661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2547257" y="4327490"/>
              <a:ext cx="1860731" cy="64633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defTabSz="457200"/>
              <a:r>
                <a:rPr lang="en-US" dirty="0">
                  <a:solidFill>
                    <a:prstClr val="black"/>
                  </a:solidFill>
                  <a:latin typeface="Franklin Gothic Book"/>
                </a:rPr>
                <a:t>CCT5 </a:t>
              </a:r>
              <a:r>
                <a:rPr lang="en-US" dirty="0" err="1">
                  <a:solidFill>
                    <a:prstClr val="black"/>
                  </a:solidFill>
                  <a:latin typeface="Franklin Gothic Book"/>
                </a:rPr>
                <a:t>Sxy</a:t>
              </a:r>
              <a:r>
                <a:rPr lang="en-US" dirty="0">
                  <a:solidFill>
                    <a:prstClr val="black"/>
                  </a:solidFill>
                  <a:latin typeface="Franklin Gothic Book"/>
                </a:rPr>
                <a:t> training from 12-16 kA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062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" t="52923" r="1249" b="1116"/>
          <a:stretch/>
        </p:blipFill>
        <p:spPr>
          <a:xfrm>
            <a:off x="4898891" y="4482534"/>
            <a:ext cx="3900196" cy="137935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4" name="Title 4"/>
          <p:cNvSpPr>
            <a:spLocks noGrp="1"/>
          </p:cNvSpPr>
          <p:nvPr>
            <p:ph type="title"/>
          </p:nvPr>
        </p:nvSpPr>
        <p:spPr>
          <a:xfrm>
            <a:off x="2833902" y="0"/>
            <a:ext cx="6310099" cy="1143000"/>
          </a:xfrm>
          <a:noFill/>
        </p:spPr>
        <p:txBody>
          <a:bodyPr>
            <a:normAutofit/>
          </a:bodyPr>
          <a:lstStyle/>
          <a:p>
            <a:r>
              <a:rPr lang="en-US" sz="3000" dirty="0" smtClean="0"/>
              <a:t>Potential “trouble </a:t>
            </a:r>
            <a:r>
              <a:rPr lang="en-US" sz="3000" dirty="0"/>
              <a:t>l</a:t>
            </a:r>
            <a:r>
              <a:rPr lang="en-US" sz="3000" dirty="0" smtClean="0"/>
              <a:t>ocations” for shear and normal stress are different</a:t>
            </a:r>
            <a:endParaRPr lang="en-US" sz="3000" dirty="0"/>
          </a:p>
        </p:txBody>
      </p:sp>
      <p:sp>
        <p:nvSpPr>
          <p:cNvPr id="13" name="TextBox 12"/>
          <p:cNvSpPr txBox="1"/>
          <p:nvPr/>
        </p:nvSpPr>
        <p:spPr>
          <a:xfrm>
            <a:off x="272915" y="3956659"/>
            <a:ext cx="5222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 stress is concentrated at pole and </a:t>
            </a:r>
            <a:r>
              <a:rPr lang="en-US" dirty="0" err="1" smtClean="0"/>
              <a:t>midplane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" t="50737" r="1390" b="741"/>
          <a:stretch/>
        </p:blipFill>
        <p:spPr>
          <a:xfrm>
            <a:off x="912838" y="1949133"/>
            <a:ext cx="3818546" cy="14242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2915" y="1572354"/>
            <a:ext cx="4370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Shear stress is concentrated at +/- 45 </a:t>
            </a:r>
            <a:r>
              <a:rPr lang="en-US" dirty="0" err="1" smtClean="0"/>
              <a:t>deg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" t="53408" r="1824" b="1168"/>
          <a:stretch/>
        </p:blipFill>
        <p:spPr>
          <a:xfrm>
            <a:off x="527951" y="4452684"/>
            <a:ext cx="3993502" cy="13971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8483" y="4426959"/>
            <a:ext cx="529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070940" y="4394693"/>
            <a:ext cx="412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Sz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65237" y="2098181"/>
            <a:ext cx="537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Sr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endParaRPr lang="en-US" dirty="0"/>
          </a:p>
          <a:p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3984936" y="2269510"/>
            <a:ext cx="640758" cy="40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3846349" y="2463449"/>
            <a:ext cx="640758" cy="40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3417978" y="4759961"/>
            <a:ext cx="640758" cy="40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3630286" y="4590089"/>
            <a:ext cx="428450" cy="1549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309907" y="4796291"/>
            <a:ext cx="686820" cy="1785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260841" y="4579359"/>
            <a:ext cx="244738" cy="578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7395097" y="5061373"/>
            <a:ext cx="274666" cy="1713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383764" y="2245754"/>
            <a:ext cx="3554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Motivates instrumentation for thick/thin spar tests which can resolve quench location by azimuthal angle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5704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AP No Footer">
  <a:themeElements>
    <a:clrScheme name="Custom 1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ATAP No Footer">
  <a:themeElements>
    <a:clrScheme name="Custom 1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54969</TotalTime>
  <Words>304</Words>
  <Application>Microsoft Office PowerPoint</Application>
  <PresentationFormat>On-screen Show (4:3)</PresentationFormat>
  <Paragraphs>65</Paragraphs>
  <Slides>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ＭＳ Ｐゴシック</vt:lpstr>
      <vt:lpstr>Arial</vt:lpstr>
      <vt:lpstr>Calibri</vt:lpstr>
      <vt:lpstr>Courier New</vt:lpstr>
      <vt:lpstr>Franklin Gothic Book</vt:lpstr>
      <vt:lpstr>Franklin Gothic Medium</vt:lpstr>
      <vt:lpstr>Helvetica</vt:lpstr>
      <vt:lpstr>ATAP No Footer</vt:lpstr>
      <vt:lpstr>1_ATAP No Footer</vt:lpstr>
      <vt:lpstr>Worksheet</vt:lpstr>
      <vt:lpstr>Microsoft Excel Worksheet</vt:lpstr>
      <vt:lpstr>PowerPoint Presentation</vt:lpstr>
      <vt:lpstr>Reminder: nominal subscale was designed to probe a similar normal stress state as 10 T CCT’s (CCT3-5)</vt:lpstr>
      <vt:lpstr>Use 3D model to study the impact of spar thickness</vt:lpstr>
      <vt:lpstr>Layer 1: Conductor Azimuthal Stress</vt:lpstr>
      <vt:lpstr>Layer 1: Conductor Axial Stress</vt:lpstr>
      <vt:lpstr>Layer 1: Conductor Shear Stress (Srθ)</vt:lpstr>
      <vt:lpstr>The shear stress tradeoff between thin and thick spar probes the CCT5 training regime</vt:lpstr>
      <vt:lpstr>Potential “trouble locations” for shear and normal stress are different</vt:lpstr>
    </vt:vector>
  </TitlesOfParts>
  <Company>Lawrence Berkekley Nationl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xrwang</dc:creator>
  <cp:lastModifiedBy>Lucas N. Brouwer</cp:lastModifiedBy>
  <cp:revision>1939</cp:revision>
  <dcterms:created xsi:type="dcterms:W3CDTF">2015-07-10T17:44:33Z</dcterms:created>
  <dcterms:modified xsi:type="dcterms:W3CDTF">2021-04-14T17:29:48Z</dcterms:modified>
</cp:coreProperties>
</file>