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564" r:id="rId2"/>
    <p:sldId id="584" r:id="rId3"/>
    <p:sldId id="595" r:id="rId4"/>
    <p:sldId id="596" r:id="rId5"/>
    <p:sldId id="597" r:id="rId6"/>
    <p:sldId id="598" r:id="rId7"/>
    <p:sldId id="599" r:id="rId8"/>
    <p:sldId id="600" r:id="rId9"/>
    <p:sldId id="601" r:id="rId10"/>
    <p:sldId id="602" r:id="rId11"/>
    <p:sldId id="603" r:id="rId12"/>
    <p:sldId id="604" r:id="rId13"/>
    <p:sldId id="605" r:id="rId14"/>
    <p:sldId id="606" r:id="rId15"/>
    <p:sldId id="607" r:id="rId16"/>
    <p:sldId id="608" r:id="rId17"/>
    <p:sldId id="6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7295" userDrawn="1">
          <p15:clr>
            <a:srgbClr val="A4A3A4"/>
          </p15:clr>
        </p15:guide>
        <p15:guide id="6" pos="393" userDrawn="1">
          <p15:clr>
            <a:srgbClr val="A4A3A4"/>
          </p15:clr>
        </p15:guide>
        <p15:guide id="7" userDrawn="1">
          <p15:clr>
            <a:srgbClr val="A4A3A4"/>
          </p15:clr>
        </p15:guide>
        <p15:guide id="8" pos="2767" userDrawn="1">
          <p15:clr>
            <a:srgbClr val="A4A3A4"/>
          </p15:clr>
        </p15:guide>
        <p15:guide id="9" pos="5185" userDrawn="1">
          <p15:clr>
            <a:srgbClr val="A4A3A4"/>
          </p15:clr>
        </p15:guide>
        <p15:guide id="10" pos="4905" userDrawn="1">
          <p15:clr>
            <a:srgbClr val="A4A3A4"/>
          </p15:clr>
        </p15:guide>
        <p15:guide id="11" pos="3803" userDrawn="1">
          <p15:clr>
            <a:srgbClr val="A4A3A4"/>
          </p15:clr>
        </p15:guide>
        <p15:guide id="12" pos="24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898989"/>
    <a:srgbClr val="12415D"/>
    <a:srgbClr val="203B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8" autoAdjust="0"/>
    <p:restoredTop sz="84307" autoAdjust="0"/>
  </p:normalViewPr>
  <p:slideViewPr>
    <p:cSldViewPr snapToGrid="0" snapToObjects="1">
      <p:cViewPr varScale="1">
        <p:scale>
          <a:sx n="137" d="100"/>
          <a:sy n="137" d="100"/>
        </p:scale>
        <p:origin x="1062" y="120"/>
      </p:cViewPr>
      <p:guideLst>
        <p:guide orient="horz" pos="2560"/>
        <p:guide orient="horz" pos="1010"/>
        <p:guide orient="horz" pos="3630"/>
        <p:guide orient="horz" pos="2309"/>
        <p:guide pos="7295"/>
        <p:guide pos="393"/>
        <p:guide/>
        <p:guide pos="2767"/>
        <p:guide pos="5185"/>
        <p:guide pos="4905"/>
        <p:guide pos="3803"/>
        <p:guide pos="2495"/>
      </p:guideLst>
    </p:cSldViewPr>
  </p:slideViewPr>
  <p:notesTextViewPr>
    <p:cViewPr>
      <p:scale>
        <a:sx n="100" d="100"/>
        <a:sy n="100" d="100"/>
      </p:scale>
      <p:origin x="0" y="0"/>
    </p:cViewPr>
  </p:notesTextViewPr>
  <p:sorterViewPr>
    <p:cViewPr>
      <p:scale>
        <a:sx n="150" d="100"/>
        <a:sy n="150" d="100"/>
      </p:scale>
      <p:origin x="0" y="5994"/>
    </p:cViewPr>
  </p:sorterViewPr>
  <p:notesViewPr>
    <p:cSldViewPr snapToGrid="0" snapToObjects="1">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pPr/>
              <a:t>4/14/2021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pPr/>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pPr/>
              <a:t>4/14/2021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pPr/>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pPr/>
              <a:t>1</a:t>
            </a:fld>
            <a:endParaRPr lang="en-US" dirty="0"/>
          </a:p>
        </p:txBody>
      </p:sp>
    </p:spTree>
    <p:extLst>
      <p:ext uri="{BB962C8B-B14F-4D97-AF65-F5344CB8AC3E}">
        <p14:creationId xmlns:p14="http://schemas.microsoft.com/office/powerpoint/2010/main" val="10135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10</a:t>
            </a:fld>
            <a:endParaRPr lang="en-US" dirty="0"/>
          </a:p>
        </p:txBody>
      </p:sp>
    </p:spTree>
    <p:extLst>
      <p:ext uri="{BB962C8B-B14F-4D97-AF65-F5344CB8AC3E}">
        <p14:creationId xmlns:p14="http://schemas.microsoft.com/office/powerpoint/2010/main" val="367441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11</a:t>
            </a:fld>
            <a:endParaRPr lang="en-US" dirty="0"/>
          </a:p>
        </p:txBody>
      </p:sp>
    </p:spTree>
    <p:extLst>
      <p:ext uri="{BB962C8B-B14F-4D97-AF65-F5344CB8AC3E}">
        <p14:creationId xmlns:p14="http://schemas.microsoft.com/office/powerpoint/2010/main" val="366498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12</a:t>
            </a:fld>
            <a:endParaRPr lang="en-US" dirty="0"/>
          </a:p>
        </p:txBody>
      </p:sp>
    </p:spTree>
    <p:extLst>
      <p:ext uri="{BB962C8B-B14F-4D97-AF65-F5344CB8AC3E}">
        <p14:creationId xmlns:p14="http://schemas.microsoft.com/office/powerpoint/2010/main" val="210665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13</a:t>
            </a:fld>
            <a:endParaRPr lang="en-US" dirty="0"/>
          </a:p>
        </p:txBody>
      </p:sp>
    </p:spTree>
    <p:extLst>
      <p:ext uri="{BB962C8B-B14F-4D97-AF65-F5344CB8AC3E}">
        <p14:creationId xmlns:p14="http://schemas.microsoft.com/office/powerpoint/2010/main" val="21129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14</a:t>
            </a:fld>
            <a:endParaRPr lang="en-US" dirty="0"/>
          </a:p>
        </p:txBody>
      </p:sp>
    </p:spTree>
    <p:extLst>
      <p:ext uri="{BB962C8B-B14F-4D97-AF65-F5344CB8AC3E}">
        <p14:creationId xmlns:p14="http://schemas.microsoft.com/office/powerpoint/2010/main" val="198936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15</a:t>
            </a:fld>
            <a:endParaRPr lang="en-US" dirty="0"/>
          </a:p>
        </p:txBody>
      </p:sp>
    </p:spTree>
    <p:extLst>
      <p:ext uri="{BB962C8B-B14F-4D97-AF65-F5344CB8AC3E}">
        <p14:creationId xmlns:p14="http://schemas.microsoft.com/office/powerpoint/2010/main" val="4448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16</a:t>
            </a:fld>
            <a:endParaRPr lang="en-US" dirty="0"/>
          </a:p>
        </p:txBody>
      </p:sp>
    </p:spTree>
    <p:extLst>
      <p:ext uri="{BB962C8B-B14F-4D97-AF65-F5344CB8AC3E}">
        <p14:creationId xmlns:p14="http://schemas.microsoft.com/office/powerpoint/2010/main" val="184662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2</a:t>
            </a:fld>
            <a:endParaRPr lang="en-US" dirty="0"/>
          </a:p>
        </p:txBody>
      </p:sp>
    </p:spTree>
    <p:extLst>
      <p:ext uri="{BB962C8B-B14F-4D97-AF65-F5344CB8AC3E}">
        <p14:creationId xmlns:p14="http://schemas.microsoft.com/office/powerpoint/2010/main" val="14143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3</a:t>
            </a:fld>
            <a:endParaRPr lang="en-US" dirty="0"/>
          </a:p>
        </p:txBody>
      </p:sp>
    </p:spTree>
    <p:extLst>
      <p:ext uri="{BB962C8B-B14F-4D97-AF65-F5344CB8AC3E}">
        <p14:creationId xmlns:p14="http://schemas.microsoft.com/office/powerpoint/2010/main" val="359003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4</a:t>
            </a:fld>
            <a:endParaRPr lang="en-US" dirty="0"/>
          </a:p>
        </p:txBody>
      </p:sp>
    </p:spTree>
    <p:extLst>
      <p:ext uri="{BB962C8B-B14F-4D97-AF65-F5344CB8AC3E}">
        <p14:creationId xmlns:p14="http://schemas.microsoft.com/office/powerpoint/2010/main" val="277898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5</a:t>
            </a:fld>
            <a:endParaRPr lang="en-US" dirty="0"/>
          </a:p>
        </p:txBody>
      </p:sp>
    </p:spTree>
    <p:extLst>
      <p:ext uri="{BB962C8B-B14F-4D97-AF65-F5344CB8AC3E}">
        <p14:creationId xmlns:p14="http://schemas.microsoft.com/office/powerpoint/2010/main" val="205981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6</a:t>
            </a:fld>
            <a:endParaRPr lang="en-US" dirty="0"/>
          </a:p>
        </p:txBody>
      </p:sp>
    </p:spTree>
    <p:extLst>
      <p:ext uri="{BB962C8B-B14F-4D97-AF65-F5344CB8AC3E}">
        <p14:creationId xmlns:p14="http://schemas.microsoft.com/office/powerpoint/2010/main" val="244610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7</a:t>
            </a:fld>
            <a:endParaRPr lang="en-US" dirty="0"/>
          </a:p>
        </p:txBody>
      </p:sp>
    </p:spTree>
    <p:extLst>
      <p:ext uri="{BB962C8B-B14F-4D97-AF65-F5344CB8AC3E}">
        <p14:creationId xmlns:p14="http://schemas.microsoft.com/office/powerpoint/2010/main" val="96893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8</a:t>
            </a:fld>
            <a:endParaRPr lang="en-US" dirty="0"/>
          </a:p>
        </p:txBody>
      </p:sp>
    </p:spTree>
    <p:extLst>
      <p:ext uri="{BB962C8B-B14F-4D97-AF65-F5344CB8AC3E}">
        <p14:creationId xmlns:p14="http://schemas.microsoft.com/office/powerpoint/2010/main" val="220517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pPr/>
              <a:t>9</a:t>
            </a:fld>
            <a:endParaRPr lang="en-US" dirty="0"/>
          </a:p>
        </p:txBody>
      </p:sp>
    </p:spTree>
    <p:extLst>
      <p:ext uri="{BB962C8B-B14F-4D97-AF65-F5344CB8AC3E}">
        <p14:creationId xmlns:p14="http://schemas.microsoft.com/office/powerpoint/2010/main" val="66106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260E43B-7F43-FA45-AAB7-E054FD6CC4E3}" type="slidenum">
              <a:rPr lang="en-US" smtClean="0"/>
              <a:pPr/>
              <a:t>‹#›</a:t>
            </a:fld>
            <a:endParaRPr lang="en-US" dirty="0"/>
          </a:p>
        </p:txBody>
      </p:sp>
    </p:spTree>
    <p:extLst>
      <p:ext uri="{BB962C8B-B14F-4D97-AF65-F5344CB8AC3E}">
        <p14:creationId xmlns:p14="http://schemas.microsoft.com/office/powerpoint/2010/main" val="123960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Rectangle 11"/>
          <p:cNvSpPr/>
          <p:nvPr userDrawn="1"/>
        </p:nvSpPr>
        <p:spPr>
          <a:xfrm>
            <a:off x="10663428" y="0"/>
            <a:ext cx="1528572" cy="6313726"/>
          </a:xfrm>
          <a:prstGeom prst="rect">
            <a:avLst/>
          </a:prstGeom>
          <a:solidFill>
            <a:srgbClr val="1241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528572" cy="6313726"/>
          </a:xfrm>
          <a:prstGeom prst="rect">
            <a:avLst/>
          </a:prstGeom>
          <a:solidFill>
            <a:srgbClr val="1241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20160714_001-2-Edit_blueppt.jpg"/>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1528572" y="0"/>
            <a:ext cx="9134856" cy="6313727"/>
          </a:xfrm>
          <a:prstGeom prst="rect">
            <a:avLst/>
          </a:prstGeom>
        </p:spPr>
      </p:pic>
      <p:sp>
        <p:nvSpPr>
          <p:cNvPr id="11" name="Rectangle 10"/>
          <p:cNvSpPr/>
          <p:nvPr userDrawn="1"/>
        </p:nvSpPr>
        <p:spPr>
          <a:xfrm>
            <a:off x="0" y="4891939"/>
            <a:ext cx="12192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11719" y="4891939"/>
            <a:ext cx="10968567" cy="805052"/>
          </a:xfrm>
        </p:spPr>
        <p:txBody>
          <a:bodyPr anchor="b" anchorCtr="0"/>
          <a:lstStyle>
            <a:lvl1pPr marL="0" indent="0" algn="ctr">
              <a:buNone/>
              <a:defRPr>
                <a:solidFill>
                  <a:schemeClr val="bg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12192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36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print"/>
          <a:stretch>
            <a:fillRect/>
          </a:stretch>
        </p:blipFill>
        <p:spPr>
          <a:xfrm>
            <a:off x="331457" y="186640"/>
            <a:ext cx="3127399" cy="1124767"/>
          </a:xfrm>
          <a:prstGeom prst="rect">
            <a:avLst/>
          </a:prstGeom>
        </p:spPr>
      </p:pic>
      <p:sp>
        <p:nvSpPr>
          <p:cNvPr id="6" name="Slide Number Placeholder 5"/>
          <p:cNvSpPr>
            <a:spLocks noGrp="1"/>
          </p:cNvSpPr>
          <p:nvPr>
            <p:ph type="sldNum" sz="quarter" idx="11"/>
          </p:nvPr>
        </p:nvSpPr>
        <p:spPr/>
        <p:txBody>
          <a:bodyPr/>
          <a:lstStyle/>
          <a:p>
            <a:fld id="{D260E43B-7F43-FA45-AAB7-E054FD6CC4E3}" type="slidenum">
              <a:rPr lang="en-US" smtClean="0"/>
              <a:pPr/>
              <a:t>‹#›</a:t>
            </a:fld>
            <a:endParaRPr lang="en-US" dirty="0"/>
          </a:p>
        </p:txBody>
      </p:sp>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2" y="0"/>
            <a:ext cx="12191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610096" y="0"/>
            <a:ext cx="8581904"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370580" y="6382855"/>
            <a:ext cx="688900" cy="365125"/>
          </a:xfrm>
        </p:spPr>
        <p:txBody>
          <a:bodyPr/>
          <a:lstStyle>
            <a:lvl1pPr>
              <a:defRPr sz="1800">
                <a:solidFill>
                  <a:schemeClr val="bg1"/>
                </a:solidFill>
              </a:defRPr>
            </a:lvl1pPr>
          </a:lstStyle>
          <a:p>
            <a:fld id="{D260E43B-7F43-FA45-AAB7-E054FD6CC4E3}"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151454" y="123515"/>
            <a:ext cx="2725043" cy="97845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en-US"/>
              <a:t>Click to edit Master title style</a:t>
            </a:r>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0"/>
            <a:ext cx="12191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028950" y="0"/>
            <a:ext cx="9163050" cy="1143000"/>
          </a:xfrm>
        </p:spPr>
        <p:txBody>
          <a:bodyPr>
            <a:normAutofit/>
          </a:bodyPr>
          <a:lstStyle>
            <a:lvl1pPr>
              <a:defRPr sz="4000">
                <a:solidFill>
                  <a:schemeClr val="bg1"/>
                </a:solidFill>
                <a:latin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pPr/>
              <a:t>‹#›</a:t>
            </a:fld>
            <a:endParaRPr lang="en-US" dirty="0"/>
          </a:p>
        </p:txBody>
      </p:sp>
      <p:pic>
        <p:nvPicPr>
          <p:cNvPr id="5" name="Picture 4"/>
          <p:cNvPicPr>
            <a:picLocks/>
          </p:cNvPicPr>
          <p:nvPr userDrawn="1"/>
        </p:nvPicPr>
        <p:blipFill>
          <a:blip r:embed="rId2" cstate="print"/>
          <a:stretch>
            <a:fillRect/>
          </a:stretch>
        </p:blipFill>
        <p:spPr>
          <a:xfrm>
            <a:off x="151454" y="123515"/>
            <a:ext cx="2477312" cy="889536"/>
          </a:xfrm>
          <a:prstGeom prst="rect">
            <a:avLst/>
          </a:prstGeom>
        </p:spPr>
      </p:pic>
      <p:sp>
        <p:nvSpPr>
          <p:cNvPr id="8" name="Shape 71"/>
          <p:cNvSpPr/>
          <p:nvPr userDrawn="1"/>
        </p:nvSpPr>
        <p:spPr>
          <a:xfrm flipV="1">
            <a:off x="2912187" y="126093"/>
            <a:ext cx="1" cy="969823"/>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45719" rIns="45719"/>
          <a:lstStyle/>
          <a:p>
            <a:endParaRPr sz="1800"/>
          </a:p>
        </p:txBody>
      </p:sp>
    </p:spTree>
    <p:extLst>
      <p:ext uri="{BB962C8B-B14F-4D97-AF65-F5344CB8AC3E}">
        <p14:creationId xmlns:p14="http://schemas.microsoft.com/office/powerpoint/2010/main" val="41938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1" y="6356351"/>
            <a:ext cx="688900" cy="365125"/>
          </a:xfrm>
          <a:prstGeom prst="rect">
            <a:avLst/>
          </a:prstGeom>
        </p:spPr>
        <p:txBody>
          <a:bodyPr vert="horz" lIns="91440" tIns="45720" rIns="91440" bIns="45720" rtlCol="0" anchor="ctr"/>
          <a:lstStyle>
            <a:lvl1pPr algn="r">
              <a:defRPr sz="1000">
                <a:solidFill>
                  <a:srgbClr val="898989"/>
                </a:solidFill>
              </a:defRPr>
            </a:lvl1pPr>
          </a:lstStyle>
          <a:p>
            <a:fld id="{D260E43B-7F43-FA45-AAB7-E054FD6CC4E3}" type="slidenum">
              <a:rPr lang="en-US" smtClean="0"/>
              <a:pPr/>
              <a:t>‹#›</a:t>
            </a:fld>
            <a:endParaRPr lang="en-US" dirty="0"/>
          </a:p>
        </p:txBody>
      </p:sp>
      <p:grpSp>
        <p:nvGrpSpPr>
          <p:cNvPr id="10" name="Group 9"/>
          <p:cNvGrpSpPr/>
          <p:nvPr/>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613" y="6323775"/>
            <a:ext cx="122215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sz="1800" dirty="0">
              <a:solidFill>
                <a:srgbClr val="FFFFFF"/>
              </a:solidFill>
              <a:latin typeface="Arial" charset="0"/>
              <a:ea typeface="ＭＳ Ｐゴシック" charset="0"/>
              <a:cs typeface="ＭＳ Ｐゴシック" charset="0"/>
            </a:endParaRPr>
          </a:p>
          <a:p>
            <a:pPr algn="ctr" defTabSz="457082">
              <a:defRPr/>
            </a:pPr>
            <a:endParaRPr lang="en-US" sz="180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p:cNvPicPr>
          <p:nvPr/>
        </p:nvPicPr>
        <p:blipFill>
          <a:blip r:embed="rId7" cstate="print">
            <a:extLst>
              <a:ext uri="{28A0092B-C50C-407E-A947-70E740481C1C}">
                <a14:useLocalDpi xmlns:a14="http://schemas.microsoft.com/office/drawing/2010/main"/>
              </a:ext>
            </a:extLst>
          </a:blip>
          <a:stretch>
            <a:fillRect/>
          </a:stretch>
        </p:blipFill>
        <p:spPr>
          <a:xfrm>
            <a:off x="170071" y="6422682"/>
            <a:ext cx="2093957" cy="348279"/>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74" r:id="rId5"/>
  </p:sldLayoutIdLst>
  <p:hf hdr="0" ftr="0" dt="0"/>
  <p:txStyles>
    <p:titleStyle>
      <a:lvl1pPr algn="ctr"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7.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sv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0.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1717" y="4303695"/>
            <a:ext cx="10968567" cy="1702382"/>
          </a:xfrm>
        </p:spPr>
        <p:txBody>
          <a:bodyPr>
            <a:noAutofit/>
          </a:bodyPr>
          <a:lstStyle/>
          <a:p>
            <a:endParaRPr lang="en-US" sz="1800" b="1" dirty="0"/>
          </a:p>
          <a:p>
            <a:r>
              <a:rPr lang="en-US" sz="2000" b="1" dirty="0"/>
              <a:t>J. Rudeiros Fernandez*</a:t>
            </a:r>
            <a:br>
              <a:rPr lang="en-US" sz="2000" b="1" dirty="0"/>
            </a:br>
            <a:r>
              <a:rPr lang="en-US" sz="2000" b="1" dirty="0"/>
              <a:t>D. Arbelaez, L. Brouwer, P. </a:t>
            </a:r>
            <a:r>
              <a:rPr lang="en-US" sz="2000" b="1" dirty="0" err="1"/>
              <a:t>Ferracin</a:t>
            </a:r>
            <a:r>
              <a:rPr lang="en-US" sz="2000" b="1" dirty="0"/>
              <a:t>, M. </a:t>
            </a:r>
            <a:r>
              <a:rPr lang="en-US" sz="2000" b="1" dirty="0" err="1"/>
              <a:t>Krutulis</a:t>
            </a:r>
            <a:r>
              <a:rPr lang="en-US" sz="2000" b="1" dirty="0"/>
              <a:t>, M. Reynolds, J. Swanson, S. </a:t>
            </a:r>
            <a:r>
              <a:rPr lang="en-US" sz="2000" b="1" dirty="0" err="1"/>
              <a:t>Prestemon</a:t>
            </a:r>
            <a:endParaRPr lang="en-US" sz="2000" b="1" dirty="0"/>
          </a:p>
          <a:p>
            <a:r>
              <a:rPr lang="en-US" sz="2000" b="1" dirty="0"/>
              <a:t>US Magnet Development Program</a:t>
            </a:r>
          </a:p>
          <a:p>
            <a:r>
              <a:rPr lang="en-US" sz="1800" dirty="0"/>
              <a:t>Lawrence Berkeley National Laboratory</a:t>
            </a:r>
          </a:p>
        </p:txBody>
      </p:sp>
      <p:sp>
        <p:nvSpPr>
          <p:cNvPr id="2" name="Text Placeholder 1"/>
          <p:cNvSpPr>
            <a:spLocks noGrp="1"/>
          </p:cNvSpPr>
          <p:nvPr>
            <p:ph type="body" sz="quarter" idx="10"/>
          </p:nvPr>
        </p:nvSpPr>
        <p:spPr/>
        <p:txBody>
          <a:bodyPr>
            <a:normAutofit/>
          </a:bodyPr>
          <a:lstStyle/>
          <a:p>
            <a:r>
              <a:rPr lang="en-US" dirty="0"/>
              <a:t>CCT Subscale</a:t>
            </a:r>
          </a:p>
          <a:p>
            <a:r>
              <a:rPr lang="en-US" i="1" dirty="0">
                <a:solidFill>
                  <a:srgbClr val="FFFFFF"/>
                </a:solidFill>
              </a:rPr>
              <a:t>Fabrication methods and strain gage analysis</a:t>
            </a:r>
          </a:p>
        </p:txBody>
      </p:sp>
      <p:sp>
        <p:nvSpPr>
          <p:cNvPr id="6" name="Slide Number Placeholder 6"/>
          <p:cNvSpPr>
            <a:spLocks noGrp="1"/>
          </p:cNvSpPr>
          <p:nvPr>
            <p:ph type="sldNum" sz="quarter" idx="4294967295"/>
          </p:nvPr>
        </p:nvSpPr>
        <p:spPr>
          <a:xfrm>
            <a:off x="3165231" y="6382855"/>
            <a:ext cx="6443003" cy="365125"/>
          </a:xfrm>
          <a:prstGeom prst="rect">
            <a:avLst/>
          </a:prstGeom>
        </p:spPr>
        <p:txBody>
          <a:bodyPr/>
          <a:lstStyle/>
          <a:p>
            <a:pPr algn="ctr"/>
            <a:r>
              <a:rPr lang="en-US" sz="1600" dirty="0">
                <a:solidFill>
                  <a:schemeClr val="bg1"/>
                </a:solidFill>
              </a:rPr>
              <a:t>MDP Group Meeting, 04/14/2021</a:t>
            </a:r>
          </a:p>
        </p:txBody>
      </p:sp>
    </p:spTree>
    <p:extLst>
      <p:ext uri="{BB962C8B-B14F-4D97-AF65-F5344CB8AC3E}">
        <p14:creationId xmlns:p14="http://schemas.microsoft.com/office/powerpoint/2010/main" val="177251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10</a:t>
            </a:fld>
            <a:endParaRPr lang="en-US" dirty="0"/>
          </a:p>
        </p:txBody>
      </p:sp>
      <p:sp>
        <p:nvSpPr>
          <p:cNvPr id="20" name="TextBox 19">
            <a:extLst>
              <a:ext uri="{FF2B5EF4-FFF2-40B4-BE49-F238E27FC236}">
                <a16:creationId xmlns:a16="http://schemas.microsoft.com/office/drawing/2014/main" id="{F6D2C492-6175-461F-B5A4-EF620B51CF0B}"/>
              </a:ext>
            </a:extLst>
          </p:cNvPr>
          <p:cNvSpPr txBox="1"/>
          <p:nvPr/>
        </p:nvSpPr>
        <p:spPr>
          <a:xfrm>
            <a:off x="838200" y="1237131"/>
            <a:ext cx="9880600" cy="461665"/>
          </a:xfrm>
          <a:prstGeom prst="rect">
            <a:avLst/>
          </a:prstGeom>
          <a:noFill/>
        </p:spPr>
        <p:txBody>
          <a:bodyPr wrap="square">
            <a:spAutoFit/>
          </a:bodyPr>
          <a:lstStyle/>
          <a:p>
            <a:pPr defTabSz="914400"/>
            <a:r>
              <a:rPr lang="en-US" sz="2400" b="1" i="1" dirty="0">
                <a:solidFill>
                  <a:srgbClr val="A5A5A5">
                    <a:lumMod val="50000"/>
                  </a:srgbClr>
                </a:solidFill>
                <a:cs typeface="Arial" panose="020B0604020202020204" pitchFamily="34" charset="0"/>
              </a:rPr>
              <a:t>4. Insertion of the assembly in the shell</a:t>
            </a:r>
          </a:p>
        </p:txBody>
      </p:sp>
      <p:cxnSp>
        <p:nvCxnSpPr>
          <p:cNvPr id="21" name="Straight Connector 20">
            <a:extLst>
              <a:ext uri="{FF2B5EF4-FFF2-40B4-BE49-F238E27FC236}">
                <a16:creationId xmlns:a16="http://schemas.microsoft.com/office/drawing/2014/main" id="{2D7DCCF5-D48A-45B7-86F8-4AA456C09B59}"/>
              </a:ext>
            </a:extLst>
          </p:cNvPr>
          <p:cNvCxnSpPr>
            <a:cxnSpLocks/>
          </p:cNvCxnSpPr>
          <p:nvPr/>
        </p:nvCxnSpPr>
        <p:spPr>
          <a:xfrm>
            <a:off x="965970" y="1698796"/>
            <a:ext cx="10260060" cy="0"/>
          </a:xfrm>
          <a:prstGeom prst="line">
            <a:avLst/>
          </a:prstGeom>
          <a:noFill/>
          <a:ln w="25400" cap="flat" cmpd="sng" algn="ctr">
            <a:solidFill>
              <a:srgbClr val="A5A5A5"/>
            </a:solidFill>
            <a:prstDash val="solid"/>
            <a:miter lim="800000"/>
            <a:tailEnd type="none" w="lg" len="lg"/>
          </a:ln>
          <a:effectLst/>
        </p:spPr>
      </p:cxnSp>
      <p:grpSp>
        <p:nvGrpSpPr>
          <p:cNvPr id="76" name="Group 75">
            <a:extLst>
              <a:ext uri="{FF2B5EF4-FFF2-40B4-BE49-F238E27FC236}">
                <a16:creationId xmlns:a16="http://schemas.microsoft.com/office/drawing/2014/main" id="{172D7A89-9C40-4581-92E7-DB69CFB07CA3}"/>
              </a:ext>
            </a:extLst>
          </p:cNvPr>
          <p:cNvGrpSpPr/>
          <p:nvPr/>
        </p:nvGrpSpPr>
        <p:grpSpPr>
          <a:xfrm>
            <a:off x="490320" y="3572641"/>
            <a:ext cx="1988875" cy="1603962"/>
            <a:chOff x="7356521" y="3244417"/>
            <a:chExt cx="1988875" cy="1603962"/>
          </a:xfrm>
        </p:grpSpPr>
        <p:sp>
          <p:nvSpPr>
            <p:cNvPr id="77" name="Freeform: Shape 76">
              <a:extLst>
                <a:ext uri="{FF2B5EF4-FFF2-40B4-BE49-F238E27FC236}">
                  <a16:creationId xmlns:a16="http://schemas.microsoft.com/office/drawing/2014/main" id="{D33B5BAB-2A08-40C0-AA5D-7A52706D6AC5}"/>
                </a:ext>
              </a:extLst>
            </p:cNvPr>
            <p:cNvSpPr>
              <a:spLocks noChangeAspect="1"/>
            </p:cNvSpPr>
            <p:nvPr/>
          </p:nvSpPr>
          <p:spPr>
            <a:xfrm flipH="1">
              <a:off x="7542122" y="4037488"/>
              <a:ext cx="134350" cy="510977"/>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threePt" dir="t"/>
            </a:scene3d>
            <a:sp3d prstMaterial="matte"/>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6791AE2-CDF8-4F04-B29C-E807A555B1ED}"/>
                </a:ext>
              </a:extLst>
            </p:cNvPr>
            <p:cNvSpPr>
              <a:spLocks noChangeAspect="1"/>
            </p:cNvSpPr>
            <p:nvPr/>
          </p:nvSpPr>
          <p:spPr>
            <a:xfrm>
              <a:off x="7924608" y="4255735"/>
              <a:ext cx="134350" cy="510977"/>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threePt" dir="t"/>
            </a:scene3d>
            <a:sp3d prstMaterial="matte"/>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FD5561D3-4FD5-4D29-8944-4D2C4443E727}"/>
                </a:ext>
              </a:extLst>
            </p:cNvPr>
            <p:cNvSpPr>
              <a:spLocks noChangeAspect="1"/>
            </p:cNvSpPr>
            <p:nvPr/>
          </p:nvSpPr>
          <p:spPr>
            <a:xfrm>
              <a:off x="8058958" y="3244417"/>
              <a:ext cx="1286438" cy="128643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threePt" dir="t"/>
            </a:scene3d>
            <a:sp3d extrusionH="4445000" prstMaterial="clear">
              <a:extrusionClr>
                <a:srgbClr val="326699"/>
              </a:extrusion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E1FA4A50-D7F3-4CE7-AACC-0B626F0AA1B9}"/>
                </a:ext>
              </a:extLst>
            </p:cNvPr>
            <p:cNvSpPr>
              <a:spLocks noChangeAspect="1"/>
            </p:cNvSpPr>
            <p:nvPr/>
          </p:nvSpPr>
          <p:spPr>
            <a:xfrm>
              <a:off x="7356521" y="3955821"/>
              <a:ext cx="892558" cy="89255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threePt" dir="t"/>
            </a:scene3d>
            <a:sp3d extrusionH="1270000" prstMaterial="clear">
              <a:extrusionClr>
                <a:srgbClr val="FF9900"/>
              </a:extrusion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B04D0248-0A27-4198-A29F-85D988F06CF9}"/>
                </a:ext>
              </a:extLst>
            </p:cNvPr>
            <p:cNvSpPr>
              <a:spLocks noChangeAspect="1"/>
            </p:cNvSpPr>
            <p:nvPr/>
          </p:nvSpPr>
          <p:spPr>
            <a:xfrm>
              <a:off x="7487673" y="4086974"/>
              <a:ext cx="630254" cy="630253"/>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threePt" dir="t"/>
            </a:scene3d>
            <a:sp3d prstMaterial="matte"/>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82" name="Straight Arrow Connector 81">
            <a:extLst>
              <a:ext uri="{FF2B5EF4-FFF2-40B4-BE49-F238E27FC236}">
                <a16:creationId xmlns:a16="http://schemas.microsoft.com/office/drawing/2014/main" id="{3828598E-8AD2-4A50-B2F4-ABE2D121D3C6}"/>
              </a:ext>
            </a:extLst>
          </p:cNvPr>
          <p:cNvCxnSpPr>
            <a:cxnSpLocks/>
          </p:cNvCxnSpPr>
          <p:nvPr/>
        </p:nvCxnSpPr>
        <p:spPr>
          <a:xfrm flipV="1">
            <a:off x="133342" y="4928840"/>
            <a:ext cx="514566" cy="282707"/>
          </a:xfrm>
          <a:prstGeom prst="straightConnector1">
            <a:avLst/>
          </a:prstGeom>
          <a:noFill/>
          <a:ln w="63500" cap="flat" cmpd="sng" algn="ctr">
            <a:solidFill>
              <a:srgbClr val="FF0000"/>
            </a:solidFill>
            <a:prstDash val="solid"/>
            <a:miter lim="800000"/>
            <a:tailEnd type="triangle"/>
          </a:ln>
          <a:effectLst/>
        </p:spPr>
      </p:cxnSp>
      <p:sp>
        <p:nvSpPr>
          <p:cNvPr id="83" name="TextBox 82">
            <a:extLst>
              <a:ext uri="{FF2B5EF4-FFF2-40B4-BE49-F238E27FC236}">
                <a16:creationId xmlns:a16="http://schemas.microsoft.com/office/drawing/2014/main" id="{9EBAFC04-D89C-4ADE-84F8-0B052F803103}"/>
              </a:ext>
            </a:extLst>
          </p:cNvPr>
          <p:cNvSpPr txBox="1"/>
          <p:nvPr/>
        </p:nvSpPr>
        <p:spPr>
          <a:xfrm>
            <a:off x="6182009" y="1874017"/>
            <a:ext cx="5796631" cy="1323439"/>
          </a:xfrm>
          <a:prstGeom prst="rect">
            <a:avLst/>
          </a:prstGeom>
          <a:noFill/>
        </p:spPr>
        <p:txBody>
          <a:bodyPr wrap="square">
            <a:spAutoFit/>
          </a:bodyPr>
          <a:lstStyle/>
          <a:p>
            <a:pPr defTabSz="914400"/>
            <a:r>
              <a:rPr lang="en-US" sz="2000" dirty="0">
                <a:solidFill>
                  <a:schemeClr val="tx2"/>
                </a:solidFill>
                <a:latin typeface="Arial" panose="020B0604020202020204" pitchFamily="34" charset="0"/>
                <a:cs typeface="Arial" panose="020B0604020202020204" pitchFamily="34" charset="0"/>
              </a:rPr>
              <a:t>Once in position, the axial an angular alignment between L1+L2 and the shell is ensured by two pairs of </a:t>
            </a:r>
            <a:br>
              <a:rPr lang="en-US" sz="2000" dirty="0">
                <a:solidFill>
                  <a:schemeClr val="tx2"/>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pins</a:t>
            </a:r>
            <a:r>
              <a:rPr lang="en-US" sz="2000" dirty="0">
                <a:solidFill>
                  <a:schemeClr val="tx2"/>
                </a:solidFill>
                <a:latin typeface="Arial" panose="020B0604020202020204" pitchFamily="34" charset="0"/>
                <a:cs typeface="Arial" panose="020B0604020202020204" pitchFamily="34" charset="0"/>
              </a:rPr>
              <a:t>, placed at LE and RE.</a:t>
            </a:r>
          </a:p>
        </p:txBody>
      </p:sp>
      <p:grpSp>
        <p:nvGrpSpPr>
          <p:cNvPr id="84" name="Group 83">
            <a:extLst>
              <a:ext uri="{FF2B5EF4-FFF2-40B4-BE49-F238E27FC236}">
                <a16:creationId xmlns:a16="http://schemas.microsoft.com/office/drawing/2014/main" id="{A56C80A8-1906-4103-9DE4-4DDAD3097378}"/>
              </a:ext>
            </a:extLst>
          </p:cNvPr>
          <p:cNvGrpSpPr>
            <a:grpSpLocks noChangeAspect="1"/>
          </p:cNvGrpSpPr>
          <p:nvPr/>
        </p:nvGrpSpPr>
        <p:grpSpPr>
          <a:xfrm>
            <a:off x="5343577" y="3265289"/>
            <a:ext cx="2910064" cy="2910064"/>
            <a:chOff x="705839" y="1801506"/>
            <a:chExt cx="3254986" cy="3254986"/>
          </a:xfrm>
        </p:grpSpPr>
        <p:sp>
          <p:nvSpPr>
            <p:cNvPr id="85" name="Freeform: Shape 84">
              <a:extLst>
                <a:ext uri="{FF2B5EF4-FFF2-40B4-BE49-F238E27FC236}">
                  <a16:creationId xmlns:a16="http://schemas.microsoft.com/office/drawing/2014/main" id="{94B27F03-4555-44E2-9DCD-7D263B4F2406}"/>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916769E6-0CB9-4D4E-85CF-F0995DA18D88}"/>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F965F738-B512-4E3E-9C9C-CD9E6BD81EBB}"/>
                </a:ext>
              </a:extLst>
            </p:cNvPr>
            <p:cNvSpPr>
              <a:spLocks noChangeAspect="1"/>
            </p:cNvSpPr>
            <p:nvPr/>
          </p:nvSpPr>
          <p:spPr>
            <a:xfrm>
              <a:off x="705839" y="1801506"/>
              <a:ext cx="3254986" cy="3254986"/>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36B0BE6B-1CC1-47A5-BA73-7E5D8D0AE4AF}"/>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5F8BE01E-0075-4D93-8E76-BBCDA135FD92}"/>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90" name="Picture 89" descr="A picture containing dirty&#10;&#10;Description automatically generated">
            <a:extLst>
              <a:ext uri="{FF2B5EF4-FFF2-40B4-BE49-F238E27FC236}">
                <a16:creationId xmlns:a16="http://schemas.microsoft.com/office/drawing/2014/main" id="{33794F8D-5E11-46EB-9ECF-63A052882EF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140" t="13870" r="40056" b="11981"/>
          <a:stretch/>
        </p:blipFill>
        <p:spPr>
          <a:xfrm rot="5400000">
            <a:off x="8584293" y="3099862"/>
            <a:ext cx="2892971" cy="3166744"/>
          </a:xfrm>
          <a:prstGeom prst="rect">
            <a:avLst/>
          </a:prstGeom>
        </p:spPr>
      </p:pic>
      <p:grpSp>
        <p:nvGrpSpPr>
          <p:cNvPr id="91" name="Group 90">
            <a:extLst>
              <a:ext uri="{FF2B5EF4-FFF2-40B4-BE49-F238E27FC236}">
                <a16:creationId xmlns:a16="http://schemas.microsoft.com/office/drawing/2014/main" id="{2111D4D3-75D8-43CF-BE40-4968C975BAC3}"/>
              </a:ext>
            </a:extLst>
          </p:cNvPr>
          <p:cNvGrpSpPr/>
          <p:nvPr/>
        </p:nvGrpSpPr>
        <p:grpSpPr>
          <a:xfrm flipV="1">
            <a:off x="6371830" y="3612582"/>
            <a:ext cx="798502" cy="2193827"/>
            <a:chOff x="7592613" y="4271958"/>
            <a:chExt cx="635880" cy="1747034"/>
          </a:xfrm>
          <a:solidFill>
            <a:srgbClr val="FF3200"/>
          </a:solidFill>
        </p:grpSpPr>
        <p:sp>
          <p:nvSpPr>
            <p:cNvPr id="92" name="Oval 91">
              <a:extLst>
                <a:ext uri="{FF2B5EF4-FFF2-40B4-BE49-F238E27FC236}">
                  <a16:creationId xmlns:a16="http://schemas.microsoft.com/office/drawing/2014/main" id="{557CA55B-76C0-4794-8CA3-26DBAED9F716}"/>
                </a:ext>
              </a:extLst>
            </p:cNvPr>
            <p:cNvSpPr/>
            <p:nvPr/>
          </p:nvSpPr>
          <p:spPr>
            <a:xfrm>
              <a:off x="7592613" y="4271958"/>
              <a:ext cx="144000" cy="144000"/>
            </a:xfrm>
            <a:prstGeom prst="ellipse">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46B2A74C-F96C-4479-A633-6B745B7C40C3}"/>
                </a:ext>
              </a:extLst>
            </p:cNvPr>
            <p:cNvSpPr/>
            <p:nvPr/>
          </p:nvSpPr>
          <p:spPr>
            <a:xfrm>
              <a:off x="8084493" y="5874992"/>
              <a:ext cx="144000" cy="144000"/>
            </a:xfrm>
            <a:prstGeom prst="ellipse">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94" name="Straight Arrow Connector 93">
            <a:extLst>
              <a:ext uri="{FF2B5EF4-FFF2-40B4-BE49-F238E27FC236}">
                <a16:creationId xmlns:a16="http://schemas.microsoft.com/office/drawing/2014/main" id="{D6C270D0-EEBF-466F-A4B7-48A6DCFE3C7B}"/>
              </a:ext>
            </a:extLst>
          </p:cNvPr>
          <p:cNvCxnSpPr>
            <a:cxnSpLocks/>
            <a:endCxn id="93" idx="3"/>
          </p:cNvCxnSpPr>
          <p:nvPr/>
        </p:nvCxnSpPr>
        <p:spPr>
          <a:xfrm>
            <a:off x="6798609" y="3152274"/>
            <a:ext cx="217378" cy="486790"/>
          </a:xfrm>
          <a:prstGeom prst="straightConnector1">
            <a:avLst/>
          </a:prstGeom>
          <a:noFill/>
          <a:ln w="6350" cap="flat" cmpd="sng" algn="ctr">
            <a:solidFill>
              <a:srgbClr val="92D050"/>
            </a:solidFill>
            <a:prstDash val="solid"/>
            <a:miter lim="800000"/>
            <a:tailEnd type="triangle"/>
          </a:ln>
          <a:effectLst/>
        </p:spPr>
      </p:cxnSp>
      <p:cxnSp>
        <p:nvCxnSpPr>
          <p:cNvPr id="95" name="Straight Arrow Connector 94">
            <a:extLst>
              <a:ext uri="{FF2B5EF4-FFF2-40B4-BE49-F238E27FC236}">
                <a16:creationId xmlns:a16="http://schemas.microsoft.com/office/drawing/2014/main" id="{B0929F03-A19F-4D4B-B3F8-854A1263CF62}"/>
              </a:ext>
            </a:extLst>
          </p:cNvPr>
          <p:cNvCxnSpPr>
            <a:cxnSpLocks/>
          </p:cNvCxnSpPr>
          <p:nvPr/>
        </p:nvCxnSpPr>
        <p:spPr>
          <a:xfrm>
            <a:off x="6812275" y="3160733"/>
            <a:ext cx="3442915" cy="980406"/>
          </a:xfrm>
          <a:prstGeom prst="straightConnector1">
            <a:avLst/>
          </a:prstGeom>
          <a:noFill/>
          <a:ln w="6350" cap="flat" cmpd="sng" algn="ctr">
            <a:solidFill>
              <a:srgbClr val="92D050"/>
            </a:solidFill>
            <a:prstDash val="solid"/>
            <a:miter lim="800000"/>
            <a:tailEnd type="triangle"/>
          </a:ln>
          <a:effectLst/>
        </p:spPr>
      </p:cxnSp>
      <p:sp>
        <p:nvSpPr>
          <p:cNvPr id="96" name="Oval 95">
            <a:extLst>
              <a:ext uri="{FF2B5EF4-FFF2-40B4-BE49-F238E27FC236}">
                <a16:creationId xmlns:a16="http://schemas.microsoft.com/office/drawing/2014/main" id="{17CDC657-1945-4634-B859-9198ED780E71}"/>
              </a:ext>
            </a:extLst>
          </p:cNvPr>
          <p:cNvSpPr/>
          <p:nvPr/>
        </p:nvSpPr>
        <p:spPr>
          <a:xfrm flipV="1">
            <a:off x="10293522" y="4103838"/>
            <a:ext cx="308900" cy="353307"/>
          </a:xfrm>
          <a:prstGeom prst="ellipse">
            <a:avLst/>
          </a:prstGeom>
          <a:solidFill>
            <a:srgbClr val="FF3200">
              <a:alpha val="3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51D2803F-4016-4563-BD3B-A8AB5CD05C3B}"/>
              </a:ext>
            </a:extLst>
          </p:cNvPr>
          <p:cNvSpPr/>
          <p:nvPr/>
        </p:nvSpPr>
        <p:spPr>
          <a:xfrm flipV="1">
            <a:off x="9611747" y="5553199"/>
            <a:ext cx="308900" cy="353307"/>
          </a:xfrm>
          <a:prstGeom prst="ellipse">
            <a:avLst/>
          </a:prstGeom>
          <a:solidFill>
            <a:srgbClr val="FF3200">
              <a:alpha val="3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8" name="Straight Arrow Connector 97">
            <a:extLst>
              <a:ext uri="{FF2B5EF4-FFF2-40B4-BE49-F238E27FC236}">
                <a16:creationId xmlns:a16="http://schemas.microsoft.com/office/drawing/2014/main" id="{4D5FFC04-298C-4F46-8E55-B3B30A620F6D}"/>
              </a:ext>
            </a:extLst>
          </p:cNvPr>
          <p:cNvCxnSpPr>
            <a:cxnSpLocks/>
          </p:cNvCxnSpPr>
          <p:nvPr/>
        </p:nvCxnSpPr>
        <p:spPr>
          <a:xfrm flipH="1">
            <a:off x="6476380" y="3160733"/>
            <a:ext cx="322230" cy="2444207"/>
          </a:xfrm>
          <a:prstGeom prst="straightConnector1">
            <a:avLst/>
          </a:prstGeom>
          <a:noFill/>
          <a:ln w="6350" cap="flat" cmpd="sng" algn="ctr">
            <a:solidFill>
              <a:srgbClr val="92D050"/>
            </a:solidFill>
            <a:prstDash val="solid"/>
            <a:miter lim="800000"/>
            <a:tailEnd type="triangle"/>
          </a:ln>
          <a:effectLst/>
        </p:spPr>
      </p:cxnSp>
      <p:cxnSp>
        <p:nvCxnSpPr>
          <p:cNvPr id="99" name="Straight Arrow Connector 98">
            <a:extLst>
              <a:ext uri="{FF2B5EF4-FFF2-40B4-BE49-F238E27FC236}">
                <a16:creationId xmlns:a16="http://schemas.microsoft.com/office/drawing/2014/main" id="{8A6177A9-0BA6-4140-83BB-29CF27923CEF}"/>
              </a:ext>
            </a:extLst>
          </p:cNvPr>
          <p:cNvCxnSpPr>
            <a:cxnSpLocks/>
            <a:endCxn id="97" idx="3"/>
          </p:cNvCxnSpPr>
          <p:nvPr/>
        </p:nvCxnSpPr>
        <p:spPr>
          <a:xfrm>
            <a:off x="6812275" y="3160733"/>
            <a:ext cx="2844709" cy="2444207"/>
          </a:xfrm>
          <a:prstGeom prst="straightConnector1">
            <a:avLst/>
          </a:prstGeom>
          <a:noFill/>
          <a:ln w="6350" cap="flat" cmpd="sng" algn="ctr">
            <a:solidFill>
              <a:srgbClr val="92D050"/>
            </a:solidFill>
            <a:prstDash val="solid"/>
            <a:miter lim="800000"/>
            <a:tailEnd type="triangle"/>
          </a:ln>
          <a:effectLst/>
        </p:spPr>
      </p:cxnSp>
    </p:spTree>
    <p:extLst>
      <p:ext uri="{BB962C8B-B14F-4D97-AF65-F5344CB8AC3E}">
        <p14:creationId xmlns:p14="http://schemas.microsoft.com/office/powerpoint/2010/main" val="228145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11</a:t>
            </a:fld>
            <a:endParaRPr lang="en-US" dirty="0"/>
          </a:p>
        </p:txBody>
      </p:sp>
      <p:sp>
        <p:nvSpPr>
          <p:cNvPr id="20" name="TextBox 19">
            <a:extLst>
              <a:ext uri="{FF2B5EF4-FFF2-40B4-BE49-F238E27FC236}">
                <a16:creationId xmlns:a16="http://schemas.microsoft.com/office/drawing/2014/main" id="{F6D2C492-6175-461F-B5A4-EF620B51CF0B}"/>
              </a:ext>
            </a:extLst>
          </p:cNvPr>
          <p:cNvSpPr txBox="1"/>
          <p:nvPr/>
        </p:nvSpPr>
        <p:spPr>
          <a:xfrm>
            <a:off x="838200" y="1237131"/>
            <a:ext cx="10680700" cy="830997"/>
          </a:xfrm>
          <a:prstGeom prst="rect">
            <a:avLst/>
          </a:prstGeom>
          <a:noFill/>
        </p:spPr>
        <p:txBody>
          <a:bodyPr wrap="square">
            <a:spAutoFit/>
          </a:bodyPr>
          <a:lstStyle/>
          <a:p>
            <a:pPr defTabSz="914400"/>
            <a:r>
              <a:rPr lang="en-US" sz="2400" b="1" i="1" dirty="0">
                <a:solidFill>
                  <a:srgbClr val="A5A5A5">
                    <a:lumMod val="50000"/>
                  </a:srgbClr>
                </a:solidFill>
                <a:cs typeface="Arial" panose="020B0604020202020204" pitchFamily="34" charset="0"/>
              </a:rPr>
              <a:t>5. Deformation of the shell under pressure, injection of resin in S2 and curing.</a:t>
            </a:r>
          </a:p>
          <a:p>
            <a:pPr defTabSz="914400"/>
            <a:endParaRPr lang="en-US" sz="2400" b="1" i="1" dirty="0">
              <a:solidFill>
                <a:srgbClr val="A5A5A5">
                  <a:lumMod val="50000"/>
                </a:srgbClr>
              </a:solidFill>
              <a:cs typeface="Arial" panose="020B0604020202020204" pitchFamily="34" charset="0"/>
            </a:endParaRPr>
          </a:p>
        </p:txBody>
      </p:sp>
      <p:cxnSp>
        <p:nvCxnSpPr>
          <p:cNvPr id="21" name="Straight Connector 20">
            <a:extLst>
              <a:ext uri="{FF2B5EF4-FFF2-40B4-BE49-F238E27FC236}">
                <a16:creationId xmlns:a16="http://schemas.microsoft.com/office/drawing/2014/main" id="{2D7DCCF5-D48A-45B7-86F8-4AA456C09B59}"/>
              </a:ext>
            </a:extLst>
          </p:cNvPr>
          <p:cNvCxnSpPr>
            <a:cxnSpLocks/>
          </p:cNvCxnSpPr>
          <p:nvPr/>
        </p:nvCxnSpPr>
        <p:spPr>
          <a:xfrm>
            <a:off x="965970" y="1698796"/>
            <a:ext cx="10260060" cy="0"/>
          </a:xfrm>
          <a:prstGeom prst="line">
            <a:avLst/>
          </a:prstGeom>
          <a:noFill/>
          <a:ln w="25400" cap="flat" cmpd="sng" algn="ctr">
            <a:solidFill>
              <a:srgbClr val="A5A5A5"/>
            </a:solidFill>
            <a:prstDash val="solid"/>
            <a:miter lim="800000"/>
            <a:tailEnd type="none" w="lg" len="lg"/>
          </a:ln>
          <a:effectLst/>
        </p:spPr>
      </p:cxnSp>
      <p:sp>
        <p:nvSpPr>
          <p:cNvPr id="65" name="TextBox 64">
            <a:extLst>
              <a:ext uri="{FF2B5EF4-FFF2-40B4-BE49-F238E27FC236}">
                <a16:creationId xmlns:a16="http://schemas.microsoft.com/office/drawing/2014/main" id="{31D43DD1-4CB8-4E51-8779-FDA82E29BD53}"/>
              </a:ext>
            </a:extLst>
          </p:cNvPr>
          <p:cNvSpPr txBox="1"/>
          <p:nvPr/>
        </p:nvSpPr>
        <p:spPr>
          <a:xfrm>
            <a:off x="756544" y="4968727"/>
            <a:ext cx="1453256" cy="923330"/>
          </a:xfrm>
          <a:prstGeom prst="rect">
            <a:avLst/>
          </a:prstGeom>
          <a:noFill/>
        </p:spPr>
        <p:txBody>
          <a:bodyPr wrap="square">
            <a:spAutoFit/>
          </a:bodyPr>
          <a:lstStyle/>
          <a:p>
            <a:pPr marL="0" indent="0" algn="ctr">
              <a:buNone/>
            </a:pPr>
            <a:r>
              <a:rPr lang="en-US" dirty="0">
                <a:solidFill>
                  <a:schemeClr val="tx2"/>
                </a:solidFill>
                <a:latin typeface="Arial" panose="020B0604020202020204" pitchFamily="34" charset="0"/>
                <a:cs typeface="Arial" panose="020B0604020202020204" pitchFamily="34" charset="0"/>
              </a:rPr>
              <a:t>Assembly placed in the press</a:t>
            </a:r>
          </a:p>
        </p:txBody>
      </p:sp>
      <p:sp>
        <p:nvSpPr>
          <p:cNvPr id="66" name="TextBox 65">
            <a:extLst>
              <a:ext uri="{FF2B5EF4-FFF2-40B4-BE49-F238E27FC236}">
                <a16:creationId xmlns:a16="http://schemas.microsoft.com/office/drawing/2014/main" id="{90ED139B-507E-4055-81BE-598FB6CC9557}"/>
              </a:ext>
            </a:extLst>
          </p:cNvPr>
          <p:cNvSpPr txBox="1"/>
          <p:nvPr/>
        </p:nvSpPr>
        <p:spPr>
          <a:xfrm>
            <a:off x="2782333" y="4968726"/>
            <a:ext cx="1686559" cy="1200329"/>
          </a:xfrm>
          <a:prstGeom prst="rect">
            <a:avLst/>
          </a:prstGeom>
          <a:noFill/>
        </p:spPr>
        <p:txBody>
          <a:bodyPr wrap="square">
            <a:spAutoFit/>
          </a:bodyPr>
          <a:lstStyle/>
          <a:p>
            <a:pPr marL="0" indent="0" algn="ctr">
              <a:buNone/>
            </a:pPr>
            <a:r>
              <a:rPr lang="en-US" dirty="0">
                <a:solidFill>
                  <a:schemeClr val="tx2"/>
                </a:solidFill>
                <a:latin typeface="Arial" panose="020B0604020202020204" pitchFamily="34" charset="0"/>
                <a:cs typeface="Arial" panose="020B0604020202020204" pitchFamily="34" charset="0"/>
              </a:rPr>
              <a:t>Force exerted by the press deforms the shell</a:t>
            </a:r>
          </a:p>
        </p:txBody>
      </p:sp>
      <p:sp>
        <p:nvSpPr>
          <p:cNvPr id="67" name="TextBox 66">
            <a:extLst>
              <a:ext uri="{FF2B5EF4-FFF2-40B4-BE49-F238E27FC236}">
                <a16:creationId xmlns:a16="http://schemas.microsoft.com/office/drawing/2014/main" id="{18A223CA-53D5-4D13-9BCA-63B4E01CC842}"/>
              </a:ext>
            </a:extLst>
          </p:cNvPr>
          <p:cNvSpPr txBox="1"/>
          <p:nvPr/>
        </p:nvSpPr>
        <p:spPr>
          <a:xfrm>
            <a:off x="4503500" y="4968726"/>
            <a:ext cx="2569475" cy="923330"/>
          </a:xfrm>
          <a:prstGeom prst="rect">
            <a:avLst/>
          </a:prstGeom>
          <a:noFill/>
        </p:spPr>
        <p:txBody>
          <a:bodyPr wrap="square">
            <a:spAutoFit/>
          </a:bodyPr>
          <a:lstStyle/>
          <a:p>
            <a:pPr marL="0" indent="0" algn="ctr">
              <a:buNone/>
            </a:pPr>
            <a:r>
              <a:rPr lang="en-US" dirty="0">
                <a:solidFill>
                  <a:schemeClr val="tx2"/>
                </a:solidFill>
                <a:latin typeface="Arial" panose="020B0604020202020204" pitchFamily="34" charset="0"/>
                <a:cs typeface="Arial" panose="020B0604020202020204" pitchFamily="34" charset="0"/>
              </a:rPr>
              <a:t>Shim is inserted, resin is injected and cured in the deformed state</a:t>
            </a:r>
          </a:p>
        </p:txBody>
      </p:sp>
      <p:sp>
        <p:nvSpPr>
          <p:cNvPr id="68" name="TextBox 67">
            <a:extLst>
              <a:ext uri="{FF2B5EF4-FFF2-40B4-BE49-F238E27FC236}">
                <a16:creationId xmlns:a16="http://schemas.microsoft.com/office/drawing/2014/main" id="{032CCAC5-E51E-49DB-BAA2-4F33A9D848FE}"/>
              </a:ext>
            </a:extLst>
          </p:cNvPr>
          <p:cNvSpPr txBox="1"/>
          <p:nvPr/>
        </p:nvSpPr>
        <p:spPr>
          <a:xfrm>
            <a:off x="7091106" y="2318406"/>
            <a:ext cx="4681794"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aluminum shell is deformed under the press with a pressure of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650 psi (380 </a:t>
            </a:r>
            <a:r>
              <a:rPr lang="en-US" dirty="0" err="1">
                <a:solidFill>
                  <a:schemeClr val="tx2"/>
                </a:solidFill>
                <a:latin typeface="Arial" panose="020B0604020202020204" pitchFamily="34" charset="0"/>
                <a:cs typeface="Arial" panose="020B0604020202020204" pitchFamily="34" charset="0"/>
              </a:rPr>
              <a:t>kN</a:t>
            </a:r>
            <a:r>
              <a:rPr lang="en-US" dirty="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polyimide bag (smart shim) is evacuated creating vacuum.</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Resin is injected in the polyimide S2.</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The full assembly is heated up to curing temperature by the actions of heaters attached directly to the aluminum shell.</a:t>
            </a: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While curing a relative pressure of ~ 1 bar is exerted on the resin.</a:t>
            </a:r>
          </a:p>
        </p:txBody>
      </p:sp>
      <p:cxnSp>
        <p:nvCxnSpPr>
          <p:cNvPr id="69" name="Straight Connector 68">
            <a:extLst>
              <a:ext uri="{FF2B5EF4-FFF2-40B4-BE49-F238E27FC236}">
                <a16:creationId xmlns:a16="http://schemas.microsoft.com/office/drawing/2014/main" id="{86946ACA-044B-4E4E-86D3-0E9849FDC2C3}"/>
              </a:ext>
            </a:extLst>
          </p:cNvPr>
          <p:cNvCxnSpPr>
            <a:cxnSpLocks/>
          </p:cNvCxnSpPr>
          <p:nvPr/>
        </p:nvCxnSpPr>
        <p:spPr>
          <a:xfrm>
            <a:off x="7072975" y="1847705"/>
            <a:ext cx="0" cy="4228664"/>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2265F249-2E65-4727-B7D5-619F28526739}"/>
              </a:ext>
            </a:extLst>
          </p:cNvPr>
          <p:cNvGrpSpPr>
            <a:grpSpLocks noChangeAspect="1"/>
          </p:cNvGrpSpPr>
          <p:nvPr/>
        </p:nvGrpSpPr>
        <p:grpSpPr>
          <a:xfrm>
            <a:off x="4665" y="2225580"/>
            <a:ext cx="6743507" cy="2690421"/>
            <a:chOff x="-25505" y="2608483"/>
            <a:chExt cx="9179847" cy="3662447"/>
          </a:xfrm>
        </p:grpSpPr>
        <p:grpSp>
          <p:nvGrpSpPr>
            <p:cNvPr id="165" name="Group 164">
              <a:extLst>
                <a:ext uri="{FF2B5EF4-FFF2-40B4-BE49-F238E27FC236}">
                  <a16:creationId xmlns:a16="http://schemas.microsoft.com/office/drawing/2014/main" id="{9B124D99-BC61-4BC0-A33B-0DFEEEBAA339}"/>
                </a:ext>
              </a:extLst>
            </p:cNvPr>
            <p:cNvGrpSpPr/>
            <p:nvPr/>
          </p:nvGrpSpPr>
          <p:grpSpPr>
            <a:xfrm>
              <a:off x="3601297" y="2775830"/>
              <a:ext cx="2643717" cy="3411217"/>
              <a:chOff x="2865821" y="2961745"/>
              <a:chExt cx="2643717" cy="3411217"/>
            </a:xfrm>
          </p:grpSpPr>
          <p:grpSp>
            <p:nvGrpSpPr>
              <p:cNvPr id="190" name="Group 189">
                <a:extLst>
                  <a:ext uri="{FF2B5EF4-FFF2-40B4-BE49-F238E27FC236}">
                    <a16:creationId xmlns:a16="http://schemas.microsoft.com/office/drawing/2014/main" id="{6D58AA9C-B3A8-4E2C-BE55-1088AE33EDFC}"/>
                  </a:ext>
                </a:extLst>
              </p:cNvPr>
              <p:cNvGrpSpPr>
                <a:grpSpLocks noChangeAspect="1"/>
              </p:cNvGrpSpPr>
              <p:nvPr/>
            </p:nvGrpSpPr>
            <p:grpSpPr>
              <a:xfrm>
                <a:off x="2883926" y="3363600"/>
                <a:ext cx="2607506" cy="2607506"/>
                <a:chOff x="705839" y="1801506"/>
                <a:chExt cx="3254986" cy="3254986"/>
              </a:xfrm>
            </p:grpSpPr>
            <p:sp>
              <p:nvSpPr>
                <p:cNvPr id="194" name="Freeform: Shape 193">
                  <a:extLst>
                    <a:ext uri="{FF2B5EF4-FFF2-40B4-BE49-F238E27FC236}">
                      <a16:creationId xmlns:a16="http://schemas.microsoft.com/office/drawing/2014/main" id="{B889645C-A70E-4ED7-B09D-8ABD7D848B13}"/>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91C4F453-72DB-44DB-9B0D-AE1E1248DF8A}"/>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1A8812C-B607-4ADD-998F-EFB1AD57F04C}"/>
                    </a:ext>
                  </a:extLst>
                </p:cNvPr>
                <p:cNvSpPr>
                  <a:spLocks noChangeAspect="1"/>
                </p:cNvSpPr>
                <p:nvPr/>
              </p:nvSpPr>
              <p:spPr>
                <a:xfrm>
                  <a:off x="705839" y="1801506"/>
                  <a:ext cx="3254986" cy="3254986"/>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34000"/>
                  </a:srgbClr>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F0698C44-94EE-434D-8E8A-7DB70C5E1DB2}"/>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AE8C0DC2-E267-4DE1-B1DD-D5A7CC452B4F}"/>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1" name="Freeform: Shape 190">
                <a:extLst>
                  <a:ext uri="{FF2B5EF4-FFF2-40B4-BE49-F238E27FC236}">
                    <a16:creationId xmlns:a16="http://schemas.microsoft.com/office/drawing/2014/main" id="{187E15C4-5214-45D7-9219-136EBB70D6CA}"/>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65000"/>
                </a:srgbClr>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2" name="Straight Arrow Connector 191">
                <a:extLst>
                  <a:ext uri="{FF2B5EF4-FFF2-40B4-BE49-F238E27FC236}">
                    <a16:creationId xmlns:a16="http://schemas.microsoft.com/office/drawing/2014/main" id="{092AF760-0BBF-49A1-8ABB-4DCE1E1199B8}"/>
                  </a:ext>
                </a:extLst>
              </p:cNvPr>
              <p:cNvCxnSpPr>
                <a:cxnSpLocks/>
              </p:cNvCxnSpPr>
              <p:nvPr/>
            </p:nvCxnSpPr>
            <p:spPr>
              <a:xfrm>
                <a:off x="4202792" y="2961745"/>
                <a:ext cx="0" cy="462615"/>
              </a:xfrm>
              <a:prstGeom prst="straightConnector1">
                <a:avLst/>
              </a:prstGeom>
              <a:noFill/>
              <a:ln w="63500" cap="flat" cmpd="sng" algn="ctr">
                <a:solidFill>
                  <a:srgbClr val="FF0000"/>
                </a:solidFill>
                <a:prstDash val="solid"/>
                <a:miter lim="800000"/>
                <a:tailEnd type="triangle"/>
              </a:ln>
              <a:effectLst/>
            </p:spPr>
          </p:cxnSp>
          <p:cxnSp>
            <p:nvCxnSpPr>
              <p:cNvPr id="193" name="Straight Arrow Connector 192">
                <a:extLst>
                  <a:ext uri="{FF2B5EF4-FFF2-40B4-BE49-F238E27FC236}">
                    <a16:creationId xmlns:a16="http://schemas.microsoft.com/office/drawing/2014/main" id="{5C3181FE-4508-4287-8614-2709A3F0E3C9}"/>
                  </a:ext>
                </a:extLst>
              </p:cNvPr>
              <p:cNvCxnSpPr>
                <a:cxnSpLocks/>
              </p:cNvCxnSpPr>
              <p:nvPr/>
            </p:nvCxnSpPr>
            <p:spPr>
              <a:xfrm flipV="1">
                <a:off x="4203100" y="5910347"/>
                <a:ext cx="0" cy="462615"/>
              </a:xfrm>
              <a:prstGeom prst="straightConnector1">
                <a:avLst/>
              </a:prstGeom>
              <a:noFill/>
              <a:ln w="63500" cap="flat" cmpd="sng" algn="ctr">
                <a:solidFill>
                  <a:srgbClr val="FF0000"/>
                </a:solidFill>
                <a:prstDash val="solid"/>
                <a:miter lim="800000"/>
                <a:tailEnd type="triangle"/>
              </a:ln>
              <a:effectLst/>
            </p:spPr>
          </p:cxnSp>
        </p:grpSp>
        <p:grpSp>
          <p:nvGrpSpPr>
            <p:cNvPr id="166" name="Group 165">
              <a:extLst>
                <a:ext uri="{FF2B5EF4-FFF2-40B4-BE49-F238E27FC236}">
                  <a16:creationId xmlns:a16="http://schemas.microsoft.com/office/drawing/2014/main" id="{13647301-3157-4D47-9126-1089D7FB0D7C}"/>
                </a:ext>
              </a:extLst>
            </p:cNvPr>
            <p:cNvGrpSpPr>
              <a:grpSpLocks noChangeAspect="1"/>
            </p:cNvGrpSpPr>
            <p:nvPr/>
          </p:nvGrpSpPr>
          <p:grpSpPr>
            <a:xfrm>
              <a:off x="728180" y="3177685"/>
              <a:ext cx="2607506" cy="2607506"/>
              <a:chOff x="705839" y="1801506"/>
              <a:chExt cx="3254986" cy="3254986"/>
            </a:xfrm>
          </p:grpSpPr>
          <p:sp>
            <p:nvSpPr>
              <p:cNvPr id="185" name="Freeform: Shape 184">
                <a:extLst>
                  <a:ext uri="{FF2B5EF4-FFF2-40B4-BE49-F238E27FC236}">
                    <a16:creationId xmlns:a16="http://schemas.microsoft.com/office/drawing/2014/main" id="{89DDC699-5EF6-4733-B179-4A0E799931C6}"/>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E734827-0124-4D2B-9D35-6F729444CE26}"/>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0ADEC5EE-2C01-48EB-ADCA-29B65702198D}"/>
                  </a:ext>
                </a:extLst>
              </p:cNvPr>
              <p:cNvSpPr>
                <a:spLocks noChangeAspect="1"/>
              </p:cNvSpPr>
              <p:nvPr/>
            </p:nvSpPr>
            <p:spPr>
              <a:xfrm>
                <a:off x="705839" y="1801506"/>
                <a:ext cx="3254986" cy="3254986"/>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B76BC62E-1C61-4E90-916C-2F9503F9EDC5}"/>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0FFA6F21-E5AA-4797-A268-9990C6E9DB50}"/>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7" name="TextBox 166">
              <a:extLst>
                <a:ext uri="{FF2B5EF4-FFF2-40B4-BE49-F238E27FC236}">
                  <a16:creationId xmlns:a16="http://schemas.microsoft.com/office/drawing/2014/main" id="{1977E407-F49B-4920-909D-FB659F49E72F}"/>
                </a:ext>
              </a:extLst>
            </p:cNvPr>
            <p:cNvSpPr txBox="1"/>
            <p:nvPr/>
          </p:nvSpPr>
          <p:spPr>
            <a:xfrm>
              <a:off x="1884259" y="4254245"/>
              <a:ext cx="295343"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A5A5A5">
                      <a:lumMod val="50000"/>
                    </a:srgbClr>
                  </a:solidFill>
                  <a:effectLst/>
                  <a:uLnTx/>
                  <a:uFillTx/>
                  <a:latin typeface="Arial" panose="020B0604020202020204" pitchFamily="34" charset="0"/>
                  <a:cs typeface="Arial" panose="020B0604020202020204" pitchFamily="34" charset="0"/>
                </a:rPr>
                <a:t>I</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8" name="TextBox 167">
              <a:extLst>
                <a:ext uri="{FF2B5EF4-FFF2-40B4-BE49-F238E27FC236}">
                  <a16:creationId xmlns:a16="http://schemas.microsoft.com/office/drawing/2014/main" id="{FD54665A-50A2-4DCF-B212-E73AE39AD116}"/>
                </a:ext>
              </a:extLst>
            </p:cNvPr>
            <p:cNvSpPr txBox="1"/>
            <p:nvPr/>
          </p:nvSpPr>
          <p:spPr>
            <a:xfrm>
              <a:off x="4656546" y="4216545"/>
              <a:ext cx="494193" cy="50276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A5A5A5">
                      <a:lumMod val="50000"/>
                    </a:srgbClr>
                  </a:solidFill>
                  <a:effectLst/>
                  <a:uLnTx/>
                  <a:uFillTx/>
                  <a:latin typeface="Arial" panose="020B0604020202020204" pitchFamily="34" charset="0"/>
                  <a:cs typeface="Arial" panose="020B0604020202020204" pitchFamily="34" charset="0"/>
                </a:rPr>
                <a:t>II</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9" name="Left Brace 168">
              <a:extLst>
                <a:ext uri="{FF2B5EF4-FFF2-40B4-BE49-F238E27FC236}">
                  <a16:creationId xmlns:a16="http://schemas.microsoft.com/office/drawing/2014/main" id="{105C1181-8DB9-443B-9A86-EE0322EFB27A}"/>
                </a:ext>
              </a:extLst>
            </p:cNvPr>
            <p:cNvSpPr/>
            <p:nvPr/>
          </p:nvSpPr>
          <p:spPr>
            <a:xfrm>
              <a:off x="444267" y="2608483"/>
              <a:ext cx="316421" cy="3662447"/>
            </a:xfrm>
            <a:prstGeom prst="leftBrace">
              <a:avLst>
                <a:gd name="adj1" fmla="val 151769"/>
                <a:gd name="adj2" fmla="val 49089"/>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CF1B8C44-D6EF-4F76-B78D-2EC9F1B5E584}"/>
                </a:ext>
              </a:extLst>
            </p:cNvPr>
            <p:cNvSpPr txBox="1"/>
            <p:nvPr/>
          </p:nvSpPr>
          <p:spPr>
            <a:xfrm rot="16200000">
              <a:off x="-1277209" y="4231589"/>
              <a:ext cx="2872740"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A5A5A5">
                      <a:lumMod val="50000"/>
                    </a:srgbClr>
                  </a:solidFill>
                  <a:effectLst/>
                  <a:uLnTx/>
                  <a:uFillTx/>
                  <a:latin typeface="Arial" panose="020B0604020202020204" pitchFamily="34" charset="0"/>
                  <a:cs typeface="Arial" panose="020B0604020202020204" pitchFamily="34" charset="0"/>
                </a:rPr>
                <a:t>Bend-and-Shim</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171" name="Group 170">
              <a:extLst>
                <a:ext uri="{FF2B5EF4-FFF2-40B4-BE49-F238E27FC236}">
                  <a16:creationId xmlns:a16="http://schemas.microsoft.com/office/drawing/2014/main" id="{5A85D8B6-42C3-47F3-9334-A3D274F2D599}"/>
                </a:ext>
              </a:extLst>
            </p:cNvPr>
            <p:cNvGrpSpPr/>
            <p:nvPr/>
          </p:nvGrpSpPr>
          <p:grpSpPr>
            <a:xfrm>
              <a:off x="6510625" y="2775830"/>
              <a:ext cx="2643717" cy="3411217"/>
              <a:chOff x="6208866" y="2819845"/>
              <a:chExt cx="2643717" cy="3411217"/>
            </a:xfrm>
          </p:grpSpPr>
          <p:grpSp>
            <p:nvGrpSpPr>
              <p:cNvPr id="172" name="Group 171">
                <a:extLst>
                  <a:ext uri="{FF2B5EF4-FFF2-40B4-BE49-F238E27FC236}">
                    <a16:creationId xmlns:a16="http://schemas.microsoft.com/office/drawing/2014/main" id="{52438C47-5122-4BEE-99E9-6A2E70121121}"/>
                  </a:ext>
                </a:extLst>
              </p:cNvPr>
              <p:cNvGrpSpPr/>
              <p:nvPr/>
            </p:nvGrpSpPr>
            <p:grpSpPr>
              <a:xfrm>
                <a:off x="6467766" y="3694534"/>
                <a:ext cx="2125916" cy="1661838"/>
                <a:chOff x="6486988" y="3662043"/>
                <a:chExt cx="2125916" cy="1661838"/>
              </a:xfrm>
            </p:grpSpPr>
            <p:sp>
              <p:nvSpPr>
                <p:cNvPr id="183" name="Freeform: Shape 182">
                  <a:extLst>
                    <a:ext uri="{FF2B5EF4-FFF2-40B4-BE49-F238E27FC236}">
                      <a16:creationId xmlns:a16="http://schemas.microsoft.com/office/drawing/2014/main" id="{244C2CA9-A935-492F-B268-EBB24FBF8B1B}"/>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E121518B-6CB2-4563-8029-3A9DB7867759}"/>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2AE05756-0C15-4C31-B866-85B3EE9FEFF5}"/>
                  </a:ext>
                </a:extLst>
              </p:cNvPr>
              <p:cNvGrpSpPr/>
              <p:nvPr/>
            </p:nvGrpSpPr>
            <p:grpSpPr>
              <a:xfrm>
                <a:off x="6208866" y="2819845"/>
                <a:ext cx="2643717" cy="3411217"/>
                <a:chOff x="2865821" y="2961745"/>
                <a:chExt cx="2643717" cy="3411217"/>
              </a:xfrm>
            </p:grpSpPr>
            <p:grpSp>
              <p:nvGrpSpPr>
                <p:cNvPr id="175" name="Group 174">
                  <a:extLst>
                    <a:ext uri="{FF2B5EF4-FFF2-40B4-BE49-F238E27FC236}">
                      <a16:creationId xmlns:a16="http://schemas.microsoft.com/office/drawing/2014/main" id="{1EF0808C-8AEB-479E-8629-808E063102DB}"/>
                    </a:ext>
                  </a:extLst>
                </p:cNvPr>
                <p:cNvGrpSpPr>
                  <a:grpSpLocks noChangeAspect="1"/>
                </p:cNvGrpSpPr>
                <p:nvPr/>
              </p:nvGrpSpPr>
              <p:grpSpPr>
                <a:xfrm>
                  <a:off x="3283108" y="3762782"/>
                  <a:ext cx="1809143" cy="1809143"/>
                  <a:chOff x="1204143" y="2299810"/>
                  <a:chExt cx="2258378" cy="2258378"/>
                </a:xfrm>
              </p:grpSpPr>
              <p:sp>
                <p:nvSpPr>
                  <p:cNvPr id="179" name="Freeform: Shape 178">
                    <a:extLst>
                      <a:ext uri="{FF2B5EF4-FFF2-40B4-BE49-F238E27FC236}">
                        <a16:creationId xmlns:a16="http://schemas.microsoft.com/office/drawing/2014/main" id="{5FDF739E-7622-46CE-B7BD-2C8E1C186224}"/>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460FFB57-76BC-4197-A95B-C8BD768E34F8}"/>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31FC9108-C24C-43CD-9C01-024843EEEF3F}"/>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10339361-000D-4EF3-9E70-1ABEAC594BF7}"/>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6" name="Freeform: Shape 175">
                  <a:extLst>
                    <a:ext uri="{FF2B5EF4-FFF2-40B4-BE49-F238E27FC236}">
                      <a16:creationId xmlns:a16="http://schemas.microsoft.com/office/drawing/2014/main" id="{B67D0A94-F294-4D22-B4B2-4D455EC99943}"/>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7" name="Straight Arrow Connector 176">
                  <a:extLst>
                    <a:ext uri="{FF2B5EF4-FFF2-40B4-BE49-F238E27FC236}">
                      <a16:creationId xmlns:a16="http://schemas.microsoft.com/office/drawing/2014/main" id="{25D51F8C-6C7B-46C5-B593-789450B71F27}"/>
                    </a:ext>
                  </a:extLst>
                </p:cNvPr>
                <p:cNvCxnSpPr>
                  <a:cxnSpLocks/>
                </p:cNvCxnSpPr>
                <p:nvPr/>
              </p:nvCxnSpPr>
              <p:spPr>
                <a:xfrm>
                  <a:off x="4202792" y="2961745"/>
                  <a:ext cx="0" cy="462615"/>
                </a:xfrm>
                <a:prstGeom prst="straightConnector1">
                  <a:avLst/>
                </a:prstGeom>
                <a:noFill/>
                <a:ln w="63500" cap="flat" cmpd="sng" algn="ctr">
                  <a:solidFill>
                    <a:srgbClr val="FF0000"/>
                  </a:solidFill>
                  <a:prstDash val="solid"/>
                  <a:miter lim="800000"/>
                  <a:tailEnd type="triangle"/>
                </a:ln>
                <a:effectLst/>
              </p:spPr>
            </p:cxnSp>
            <p:cxnSp>
              <p:nvCxnSpPr>
                <p:cNvPr id="178" name="Straight Arrow Connector 177">
                  <a:extLst>
                    <a:ext uri="{FF2B5EF4-FFF2-40B4-BE49-F238E27FC236}">
                      <a16:creationId xmlns:a16="http://schemas.microsoft.com/office/drawing/2014/main" id="{1CAA10BE-FC9A-42AF-8321-55A1E57F5177}"/>
                    </a:ext>
                  </a:extLst>
                </p:cNvPr>
                <p:cNvCxnSpPr>
                  <a:cxnSpLocks/>
                </p:cNvCxnSpPr>
                <p:nvPr/>
              </p:nvCxnSpPr>
              <p:spPr>
                <a:xfrm flipV="1">
                  <a:off x="4203100" y="5910347"/>
                  <a:ext cx="0" cy="462615"/>
                </a:xfrm>
                <a:prstGeom prst="straightConnector1">
                  <a:avLst/>
                </a:prstGeom>
                <a:noFill/>
                <a:ln w="63500" cap="flat" cmpd="sng" algn="ctr">
                  <a:solidFill>
                    <a:srgbClr val="FF0000"/>
                  </a:solidFill>
                  <a:prstDash val="solid"/>
                  <a:miter lim="800000"/>
                  <a:tailEnd type="triangle"/>
                </a:ln>
                <a:effectLst/>
              </p:spPr>
            </p:cxnSp>
          </p:grpSp>
          <p:sp>
            <p:nvSpPr>
              <p:cNvPr id="174" name="TextBox 173">
                <a:extLst>
                  <a:ext uri="{FF2B5EF4-FFF2-40B4-BE49-F238E27FC236}">
                    <a16:creationId xmlns:a16="http://schemas.microsoft.com/office/drawing/2014/main" id="{FDD00B02-88E4-4A07-B02C-6E84E7D39E5C}"/>
                  </a:ext>
                </a:extLst>
              </p:cNvPr>
              <p:cNvSpPr txBox="1"/>
              <p:nvPr/>
            </p:nvSpPr>
            <p:spPr>
              <a:xfrm>
                <a:off x="7202703" y="4272707"/>
                <a:ext cx="633697" cy="50276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A5A5A5">
                        <a:lumMod val="50000"/>
                      </a:srgbClr>
                    </a:solidFill>
                    <a:effectLst/>
                    <a:uLnTx/>
                    <a:uFillTx/>
                    <a:latin typeface="Arial" panose="020B0604020202020204" pitchFamily="34" charset="0"/>
                    <a:cs typeface="Arial" panose="020B0604020202020204" pitchFamily="34" charset="0"/>
                  </a:rPr>
                  <a:t>III</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99880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Strain gage results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12</a:t>
            </a:fld>
            <a:endParaRPr lang="en-US" dirty="0"/>
          </a:p>
        </p:txBody>
      </p:sp>
      <p:pic>
        <p:nvPicPr>
          <p:cNvPr id="280" name="Graphic 279">
            <a:extLst>
              <a:ext uri="{FF2B5EF4-FFF2-40B4-BE49-F238E27FC236}">
                <a16:creationId xmlns:a16="http://schemas.microsoft.com/office/drawing/2014/main" id="{D646903C-9B39-4D77-A20D-2087BF2E7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8271" y="1187077"/>
            <a:ext cx="7041868" cy="5029905"/>
          </a:xfrm>
          <a:prstGeom prst="rect">
            <a:avLst/>
          </a:prstGeom>
        </p:spPr>
      </p:pic>
      <p:grpSp>
        <p:nvGrpSpPr>
          <p:cNvPr id="281" name="Group 280">
            <a:extLst>
              <a:ext uri="{FF2B5EF4-FFF2-40B4-BE49-F238E27FC236}">
                <a16:creationId xmlns:a16="http://schemas.microsoft.com/office/drawing/2014/main" id="{E4F2BBF6-114E-4B25-91CA-A08C8F4F60A3}"/>
              </a:ext>
            </a:extLst>
          </p:cNvPr>
          <p:cNvGrpSpPr>
            <a:grpSpLocks noChangeAspect="1"/>
          </p:cNvGrpSpPr>
          <p:nvPr/>
        </p:nvGrpSpPr>
        <p:grpSpPr>
          <a:xfrm>
            <a:off x="7519877" y="920655"/>
            <a:ext cx="4335980" cy="3606790"/>
            <a:chOff x="6096000" y="1621892"/>
            <a:chExt cx="4335980" cy="3606790"/>
          </a:xfrm>
        </p:grpSpPr>
        <p:sp>
          <p:nvSpPr>
            <p:cNvPr id="282" name="Rectangle 281">
              <a:extLst>
                <a:ext uri="{FF2B5EF4-FFF2-40B4-BE49-F238E27FC236}">
                  <a16:creationId xmlns:a16="http://schemas.microsoft.com/office/drawing/2014/main" id="{9AAD1621-3B6F-427B-8ED3-480E53B0CACB}"/>
                </a:ext>
              </a:extLst>
            </p:cNvPr>
            <p:cNvSpPr/>
            <p:nvPr/>
          </p:nvSpPr>
          <p:spPr>
            <a:xfrm rot="19824716">
              <a:off x="7769494" y="3002294"/>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id="{2806697D-C524-44C5-AA16-04AC4356F989}"/>
                </a:ext>
              </a:extLst>
            </p:cNvPr>
            <p:cNvSpPr/>
            <p:nvPr/>
          </p:nvSpPr>
          <p:spPr>
            <a:xfrm rot="3478414">
              <a:off x="7621774" y="3078642"/>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DCA41EA4-6F94-4A22-A6CB-B32E6868FC8F}"/>
                </a:ext>
              </a:extLst>
            </p:cNvPr>
            <p:cNvSpPr>
              <a:spLocks noChangeAspect="1"/>
            </p:cNvSpPr>
            <p:nvPr/>
          </p:nvSpPr>
          <p:spPr>
            <a:xfrm>
              <a:off x="6096000" y="3581696"/>
              <a:ext cx="1325563" cy="1325563"/>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balanced" dir="t">
                <a:rot lat="0" lon="0" rev="1800000"/>
              </a:lightRig>
            </a:scene3d>
            <a:sp3d extrusionH="3810000" prstMaterial="clear">
              <a:extrusionClr>
                <a:srgbClr val="326699"/>
              </a:extrusion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5" name="Straight Arrow Connector 284">
              <a:extLst>
                <a:ext uri="{FF2B5EF4-FFF2-40B4-BE49-F238E27FC236}">
                  <a16:creationId xmlns:a16="http://schemas.microsoft.com/office/drawing/2014/main" id="{D9EE6D22-DAFE-4143-816A-685FE1D0DFC9}"/>
                </a:ext>
              </a:extLst>
            </p:cNvPr>
            <p:cNvCxnSpPr/>
            <p:nvPr/>
          </p:nvCxnSpPr>
          <p:spPr>
            <a:xfrm flipV="1">
              <a:off x="9424326" y="1621892"/>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286" name="Straight Arrow Connector 285">
              <a:extLst>
                <a:ext uri="{FF2B5EF4-FFF2-40B4-BE49-F238E27FC236}">
                  <a16:creationId xmlns:a16="http://schemas.microsoft.com/office/drawing/2014/main" id="{AB3C192C-8FBA-4813-AD1B-9BBC8C42C5F4}"/>
                </a:ext>
              </a:extLst>
            </p:cNvPr>
            <p:cNvCxnSpPr>
              <a:cxnSpLocks/>
            </p:cNvCxnSpPr>
            <p:nvPr/>
          </p:nvCxnSpPr>
          <p:spPr>
            <a:xfrm rot="-7200000" flipV="1">
              <a:off x="8956672" y="2436867"/>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287" name="Straight Arrow Connector 286">
              <a:extLst>
                <a:ext uri="{FF2B5EF4-FFF2-40B4-BE49-F238E27FC236}">
                  <a16:creationId xmlns:a16="http://schemas.microsoft.com/office/drawing/2014/main" id="{AB79F587-3077-4FBC-AA13-23D204B64D10}"/>
                </a:ext>
              </a:extLst>
            </p:cNvPr>
            <p:cNvCxnSpPr>
              <a:cxnSpLocks/>
            </p:cNvCxnSpPr>
            <p:nvPr/>
          </p:nvCxnSpPr>
          <p:spPr>
            <a:xfrm rot="7200000" flipV="1">
              <a:off x="9891980" y="2434297"/>
              <a:ext cx="0" cy="1080000"/>
            </a:xfrm>
            <a:prstGeom prst="straightConnector1">
              <a:avLst/>
            </a:prstGeom>
            <a:noFill/>
            <a:ln w="6350" cap="flat" cmpd="sng" algn="ctr">
              <a:solidFill>
                <a:sysClr val="windowText" lastClr="000000"/>
              </a:solidFill>
              <a:prstDash val="solid"/>
              <a:miter lim="800000"/>
              <a:tailEnd type="triangle"/>
            </a:ln>
            <a:effectLst/>
          </p:spPr>
        </p:cxnSp>
        <p:sp>
          <p:nvSpPr>
            <p:cNvPr id="288" name="Rectangle 287">
              <a:extLst>
                <a:ext uri="{FF2B5EF4-FFF2-40B4-BE49-F238E27FC236}">
                  <a16:creationId xmlns:a16="http://schemas.microsoft.com/office/drawing/2014/main" id="{C269C860-D805-4179-BB95-9EC8B7F6139C}"/>
                </a:ext>
              </a:extLst>
            </p:cNvPr>
            <p:cNvSpPr/>
            <p:nvPr/>
          </p:nvSpPr>
          <p:spPr>
            <a:xfrm rot="19824716">
              <a:off x="8590019" y="3673007"/>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Rectangle 288">
              <a:extLst>
                <a:ext uri="{FF2B5EF4-FFF2-40B4-BE49-F238E27FC236}">
                  <a16:creationId xmlns:a16="http://schemas.microsoft.com/office/drawing/2014/main" id="{037371D5-F158-44BF-922A-6845C5D3E71B}"/>
                </a:ext>
              </a:extLst>
            </p:cNvPr>
            <p:cNvSpPr/>
            <p:nvPr/>
          </p:nvSpPr>
          <p:spPr>
            <a:xfrm rot="3478414">
              <a:off x="8442299" y="3749355"/>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90" name="Rectangle 289">
                  <a:extLst>
                    <a:ext uri="{FF2B5EF4-FFF2-40B4-BE49-F238E27FC236}">
                      <a16:creationId xmlns:a16="http://schemas.microsoft.com/office/drawing/2014/main" id="{016B656B-5C07-4C5E-B495-1BF8682F725E}"/>
                    </a:ext>
                  </a:extLst>
                </p:cNvPr>
                <p:cNvSpPr/>
                <p:nvPr/>
              </p:nvSpPr>
              <p:spPr>
                <a:xfrm>
                  <a:off x="6901978" y="2057942"/>
                  <a:ext cx="16346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𝑎𝑥𝑖𝑎𝑙</m:t>
                          </m:r>
                        </m:sub>
                      </m:sSub>
                    </m:oMath>
                  </a14:m>
                  <a:r>
                    <a:rPr kumimoji="0" lang="fr-FR"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𝑎𝑧𝑖𝑚𝑢𝑡h𝑎𝑙</m:t>
                          </m:r>
                        </m:sub>
                      </m:sSub>
                    </m:oMath>
                  </a14:m>
                  <a:endParaRPr kumimoji="0" lang="fr-FR" sz="16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20" name="Rectangle 19">
                  <a:extLst>
                    <a:ext uri="{FF2B5EF4-FFF2-40B4-BE49-F238E27FC236}">
                      <a16:creationId xmlns:a16="http://schemas.microsoft.com/office/drawing/2014/main" id="{63EEECF0-A03F-401A-8B47-66D9C7D67F5A}"/>
                    </a:ext>
                  </a:extLst>
                </p:cNvPr>
                <p:cNvSpPr>
                  <a:spLocks noRot="1" noChangeAspect="1" noMove="1" noResize="1" noEditPoints="1" noAdjustHandles="1" noChangeArrowheads="1" noChangeShapeType="1" noTextEdit="1"/>
                </p:cNvSpPr>
                <p:nvPr/>
              </p:nvSpPr>
              <p:spPr>
                <a:xfrm>
                  <a:off x="6901978" y="2057942"/>
                  <a:ext cx="1634678" cy="338554"/>
                </a:xfrm>
                <a:prstGeom prst="rect">
                  <a:avLst/>
                </a:prstGeom>
                <a:blipFill>
                  <a:blip r:embed="rId5"/>
                  <a:stretch>
                    <a:fillRect t="-5455" b="-23636"/>
                  </a:stretch>
                </a:blipFill>
              </p:spPr>
              <p:txBody>
                <a:bodyPr/>
                <a:lstStyle/>
                <a:p>
                  <a:r>
                    <a:rPr lang="en-US">
                      <a:noFill/>
                    </a:rPr>
                    <a:t> </a:t>
                  </a:r>
                </a:p>
              </p:txBody>
            </p:sp>
          </mc:Fallback>
        </mc:AlternateContent>
        <p:sp>
          <p:nvSpPr>
            <p:cNvPr id="291" name="TextBox 290">
              <a:extLst>
                <a:ext uri="{FF2B5EF4-FFF2-40B4-BE49-F238E27FC236}">
                  <a16:creationId xmlns:a16="http://schemas.microsoft.com/office/drawing/2014/main" id="{2EF0E993-9A4E-408B-827E-D75269C17348}"/>
                </a:ext>
              </a:extLst>
            </p:cNvPr>
            <p:cNvSpPr txBox="1"/>
            <p:nvPr/>
          </p:nvSpPr>
          <p:spPr>
            <a:xfrm>
              <a:off x="9625475" y="2258368"/>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2" name="TextBox 291">
              <a:extLst>
                <a:ext uri="{FF2B5EF4-FFF2-40B4-BE49-F238E27FC236}">
                  <a16:creationId xmlns:a16="http://schemas.microsoft.com/office/drawing/2014/main" id="{A8F12F8C-E81F-43D7-9C91-39827A199EDB}"/>
                </a:ext>
              </a:extLst>
            </p:cNvPr>
            <p:cNvSpPr txBox="1"/>
            <p:nvPr/>
          </p:nvSpPr>
          <p:spPr>
            <a:xfrm>
              <a:off x="6555287" y="4859350"/>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3" name="TextBox 292">
              <a:extLst>
                <a:ext uri="{FF2B5EF4-FFF2-40B4-BE49-F238E27FC236}">
                  <a16:creationId xmlns:a16="http://schemas.microsoft.com/office/drawing/2014/main" id="{C9DC3F24-556A-4CD9-B7FF-D783C9DC2CA2}"/>
                </a:ext>
              </a:extLst>
            </p:cNvPr>
            <p:cNvSpPr txBox="1"/>
            <p:nvPr/>
          </p:nvSpPr>
          <p:spPr>
            <a:xfrm>
              <a:off x="6735046" y="275317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Left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4" name="TextBox 293">
              <a:extLst>
                <a:ext uri="{FF2B5EF4-FFF2-40B4-BE49-F238E27FC236}">
                  <a16:creationId xmlns:a16="http://schemas.microsoft.com/office/drawing/2014/main" id="{88244794-01EF-4FD9-8EE4-748252B3B9D4}"/>
                </a:ext>
              </a:extLst>
            </p:cNvPr>
            <p:cNvSpPr txBox="1"/>
            <p:nvPr/>
          </p:nvSpPr>
          <p:spPr>
            <a:xfrm>
              <a:off x="8420845" y="397233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Right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cxnSp>
          <p:nvCxnSpPr>
            <p:cNvPr id="295" name="Straight Connector 294">
              <a:extLst>
                <a:ext uri="{FF2B5EF4-FFF2-40B4-BE49-F238E27FC236}">
                  <a16:creationId xmlns:a16="http://schemas.microsoft.com/office/drawing/2014/main" id="{F30F7827-A8F2-4D96-AA5E-84BDC6F4051F}"/>
                </a:ext>
              </a:extLst>
            </p:cNvPr>
            <p:cNvCxnSpPr>
              <a:cxnSpLocks/>
              <a:endCxn id="290" idx="2"/>
            </p:cNvCxnSpPr>
            <p:nvPr/>
          </p:nvCxnSpPr>
          <p:spPr>
            <a:xfrm flipV="1">
              <a:off x="7674383" y="2396496"/>
              <a:ext cx="44934" cy="592686"/>
            </a:xfrm>
            <a:prstGeom prst="line">
              <a:avLst/>
            </a:prstGeom>
            <a:noFill/>
            <a:ln w="6350" cap="flat" cmpd="sng" algn="ctr">
              <a:solidFill>
                <a:sysClr val="windowText" lastClr="000000"/>
              </a:solidFill>
              <a:prstDash val="solid"/>
              <a:miter lim="800000"/>
              <a:headEnd type="triangle"/>
            </a:ln>
            <a:effectLst/>
          </p:spPr>
        </p:cxnSp>
        <p:cxnSp>
          <p:nvCxnSpPr>
            <p:cNvPr id="296" name="Straight Connector 295">
              <a:extLst>
                <a:ext uri="{FF2B5EF4-FFF2-40B4-BE49-F238E27FC236}">
                  <a16:creationId xmlns:a16="http://schemas.microsoft.com/office/drawing/2014/main" id="{3671DC9E-84FC-4C25-A071-AFD528E5B43A}"/>
                </a:ext>
              </a:extLst>
            </p:cNvPr>
            <p:cNvCxnSpPr>
              <a:cxnSpLocks/>
              <a:endCxn id="290" idx="2"/>
            </p:cNvCxnSpPr>
            <p:nvPr/>
          </p:nvCxnSpPr>
          <p:spPr>
            <a:xfrm flipH="1" flipV="1">
              <a:off x="7719317" y="2396496"/>
              <a:ext cx="725973" cy="1263399"/>
            </a:xfrm>
            <a:prstGeom prst="line">
              <a:avLst/>
            </a:prstGeom>
            <a:noFill/>
            <a:ln w="6350" cap="flat" cmpd="sng" algn="ctr">
              <a:solidFill>
                <a:sysClr val="windowText" lastClr="000000"/>
              </a:solidFill>
              <a:prstDash val="solid"/>
              <a:miter lim="800000"/>
              <a:headEnd type="triangle"/>
            </a:ln>
            <a:effectLst/>
          </p:spPr>
        </p:cxnSp>
        <p:sp>
          <p:nvSpPr>
            <p:cNvPr id="297" name="TextBox 296">
              <a:extLst>
                <a:ext uri="{FF2B5EF4-FFF2-40B4-BE49-F238E27FC236}">
                  <a16:creationId xmlns:a16="http://schemas.microsoft.com/office/drawing/2014/main" id="{90F5AA02-853C-49B8-B726-875B028E8810}"/>
                </a:ext>
              </a:extLst>
            </p:cNvPr>
            <p:cNvSpPr txBox="1"/>
            <p:nvPr/>
          </p:nvSpPr>
          <p:spPr>
            <a:xfrm>
              <a:off x="6884991" y="1828560"/>
              <a:ext cx="2019087"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Strain gauges</a:t>
              </a:r>
              <a:endParaRPr kumimoji="0" lang="en-US" sz="1800" b="0" i="1" u="sng" strike="noStrike" kern="0" cap="none" spc="0" normalizeH="0" baseline="0" noProof="0" dirty="0">
                <a:ln>
                  <a:noFill/>
                </a:ln>
                <a:solidFill>
                  <a:prstClr val="black"/>
                </a:solidFill>
                <a:effectLst/>
                <a:uLnTx/>
                <a:uFillTx/>
                <a:latin typeface="Calibri" panose="020F0502020204030204"/>
              </a:endParaRPr>
            </a:p>
          </p:txBody>
        </p:sp>
      </p:grpSp>
      <p:sp>
        <p:nvSpPr>
          <p:cNvPr id="298" name="TextBox 297">
            <a:extLst>
              <a:ext uri="{FF2B5EF4-FFF2-40B4-BE49-F238E27FC236}">
                <a16:creationId xmlns:a16="http://schemas.microsoft.com/office/drawing/2014/main" id="{77FB9BA2-1642-4687-AFF0-CDE718A4702F}"/>
              </a:ext>
            </a:extLst>
          </p:cNvPr>
          <p:cNvSpPr txBox="1"/>
          <p:nvPr/>
        </p:nvSpPr>
        <p:spPr>
          <a:xfrm>
            <a:off x="-105016" y="6090024"/>
            <a:ext cx="3536041" cy="253916"/>
          </a:xfrm>
          <a:prstGeom prst="rect">
            <a:avLst/>
          </a:prstGeom>
          <a:noFill/>
        </p:spPr>
        <p:txBody>
          <a:bodyPr wrap="square">
            <a:spAutoFit/>
          </a:bodyPr>
          <a:lstStyle/>
          <a:p>
            <a:pPr algn="ctr" defTabSz="914400"/>
            <a:r>
              <a:rPr lang="en-US" sz="1050" i="1" dirty="0">
                <a:solidFill>
                  <a:prstClr val="black"/>
                </a:solidFill>
                <a:latin typeface="Arial" panose="020B0604020202020204" pitchFamily="34" charset="0"/>
                <a:cs typeface="Arial" panose="020B0604020202020204" pitchFamily="34" charset="0"/>
              </a:rPr>
              <a:t>*Max-assembly is computed before heating starts</a:t>
            </a:r>
            <a:endParaRPr lang="en-US" sz="1050" i="1" dirty="0">
              <a:solidFill>
                <a:prstClr val="black"/>
              </a:solidFill>
              <a:latin typeface="Calibri" panose="020F0502020204030204"/>
            </a:endParaRPr>
          </a:p>
        </p:txBody>
      </p:sp>
      <p:grpSp>
        <p:nvGrpSpPr>
          <p:cNvPr id="299" name="Group 298">
            <a:extLst>
              <a:ext uri="{FF2B5EF4-FFF2-40B4-BE49-F238E27FC236}">
                <a16:creationId xmlns:a16="http://schemas.microsoft.com/office/drawing/2014/main" id="{77ED40BA-B87F-40B5-B158-ECB8B0DC848B}"/>
              </a:ext>
            </a:extLst>
          </p:cNvPr>
          <p:cNvGrpSpPr/>
          <p:nvPr/>
        </p:nvGrpSpPr>
        <p:grpSpPr>
          <a:xfrm>
            <a:off x="8134723" y="4317441"/>
            <a:ext cx="3837170" cy="2097502"/>
            <a:chOff x="8134723" y="4317441"/>
            <a:chExt cx="3837170" cy="2097502"/>
          </a:xfrm>
        </p:grpSpPr>
        <p:grpSp>
          <p:nvGrpSpPr>
            <p:cNvPr id="300" name="Group 299">
              <a:extLst>
                <a:ext uri="{FF2B5EF4-FFF2-40B4-BE49-F238E27FC236}">
                  <a16:creationId xmlns:a16="http://schemas.microsoft.com/office/drawing/2014/main" id="{948830C6-1921-4726-AA88-AAE8DFDE994D}"/>
                </a:ext>
              </a:extLst>
            </p:cNvPr>
            <p:cNvGrpSpPr>
              <a:grpSpLocks noChangeAspect="1"/>
            </p:cNvGrpSpPr>
            <p:nvPr/>
          </p:nvGrpSpPr>
          <p:grpSpPr>
            <a:xfrm>
              <a:off x="8134723" y="4317441"/>
              <a:ext cx="1857710" cy="1810500"/>
              <a:chOff x="9781142" y="2643785"/>
              <a:chExt cx="2643717" cy="2576534"/>
            </a:xfrm>
          </p:grpSpPr>
          <p:grpSp>
            <p:nvGrpSpPr>
              <p:cNvPr id="322" name="Group 321">
                <a:extLst>
                  <a:ext uri="{FF2B5EF4-FFF2-40B4-BE49-F238E27FC236}">
                    <a16:creationId xmlns:a16="http://schemas.microsoft.com/office/drawing/2014/main" id="{54DA2677-3148-4DF3-B71A-10C75B39D1BE}"/>
                  </a:ext>
                </a:extLst>
              </p:cNvPr>
              <p:cNvGrpSpPr/>
              <p:nvPr/>
            </p:nvGrpSpPr>
            <p:grpSpPr>
              <a:xfrm>
                <a:off x="9804731" y="2643785"/>
                <a:ext cx="2596538" cy="2576534"/>
                <a:chOff x="6208866" y="3282460"/>
                <a:chExt cx="2643717" cy="2485987"/>
              </a:xfrm>
            </p:grpSpPr>
            <p:grpSp>
              <p:nvGrpSpPr>
                <p:cNvPr id="330" name="Group 329">
                  <a:extLst>
                    <a:ext uri="{FF2B5EF4-FFF2-40B4-BE49-F238E27FC236}">
                      <a16:creationId xmlns:a16="http://schemas.microsoft.com/office/drawing/2014/main" id="{43E6F6EC-19AB-48C2-B27C-EE1B2050CB4A}"/>
                    </a:ext>
                  </a:extLst>
                </p:cNvPr>
                <p:cNvGrpSpPr/>
                <p:nvPr/>
              </p:nvGrpSpPr>
              <p:grpSpPr>
                <a:xfrm>
                  <a:off x="6467766" y="3694534"/>
                  <a:ext cx="2125916" cy="1661838"/>
                  <a:chOff x="6486988" y="3662043"/>
                  <a:chExt cx="2125916" cy="1661838"/>
                </a:xfrm>
              </p:grpSpPr>
              <p:sp>
                <p:nvSpPr>
                  <p:cNvPr id="338" name="Freeform: Shape 337">
                    <a:extLst>
                      <a:ext uri="{FF2B5EF4-FFF2-40B4-BE49-F238E27FC236}">
                        <a16:creationId xmlns:a16="http://schemas.microsoft.com/office/drawing/2014/main" id="{C88F2FD7-BF39-4AF1-984E-207FEBE14D73}"/>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3C6F37C6-AE18-4543-A589-A035C5823FEC}"/>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31" name="Group 330">
                  <a:extLst>
                    <a:ext uri="{FF2B5EF4-FFF2-40B4-BE49-F238E27FC236}">
                      <a16:creationId xmlns:a16="http://schemas.microsoft.com/office/drawing/2014/main" id="{28DEA3E7-C876-414C-8823-8751617408FE}"/>
                    </a:ext>
                  </a:extLst>
                </p:cNvPr>
                <p:cNvGrpSpPr/>
                <p:nvPr/>
              </p:nvGrpSpPr>
              <p:grpSpPr>
                <a:xfrm>
                  <a:off x="6208866" y="3282460"/>
                  <a:ext cx="2643717" cy="2485987"/>
                  <a:chOff x="2865821" y="3424360"/>
                  <a:chExt cx="2643717" cy="2485987"/>
                </a:xfrm>
              </p:grpSpPr>
              <p:grpSp>
                <p:nvGrpSpPr>
                  <p:cNvPr id="332" name="Group 331">
                    <a:extLst>
                      <a:ext uri="{FF2B5EF4-FFF2-40B4-BE49-F238E27FC236}">
                        <a16:creationId xmlns:a16="http://schemas.microsoft.com/office/drawing/2014/main" id="{C9235F4F-83EC-4934-9166-B00A40A55D3C}"/>
                      </a:ext>
                    </a:extLst>
                  </p:cNvPr>
                  <p:cNvGrpSpPr>
                    <a:grpSpLocks noChangeAspect="1"/>
                  </p:cNvGrpSpPr>
                  <p:nvPr/>
                </p:nvGrpSpPr>
                <p:grpSpPr>
                  <a:xfrm>
                    <a:off x="3283108" y="3762782"/>
                    <a:ext cx="1809143" cy="1809143"/>
                    <a:chOff x="1204143" y="2299810"/>
                    <a:chExt cx="2258378" cy="2258378"/>
                  </a:xfrm>
                </p:grpSpPr>
                <p:sp>
                  <p:nvSpPr>
                    <p:cNvPr id="334" name="Freeform: Shape 333">
                      <a:extLst>
                        <a:ext uri="{FF2B5EF4-FFF2-40B4-BE49-F238E27FC236}">
                          <a16:creationId xmlns:a16="http://schemas.microsoft.com/office/drawing/2014/main" id="{661A4CE6-6DF2-4A63-BE73-3BFF9855553D}"/>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9984E95-8A4F-437B-9B90-3066ACF3AA5C}"/>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1862A2CB-B86B-4305-AE3C-20AA792F9503}"/>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8CDB4E01-AB43-4072-B6A1-C127DD483CD2}"/>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33" name="Freeform: Shape 332">
                    <a:extLst>
                      <a:ext uri="{FF2B5EF4-FFF2-40B4-BE49-F238E27FC236}">
                        <a16:creationId xmlns:a16="http://schemas.microsoft.com/office/drawing/2014/main" id="{6151F045-6D6C-4BCB-BE92-A37D33D4D306}"/>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3" name="Group 322">
                <a:extLst>
                  <a:ext uri="{FF2B5EF4-FFF2-40B4-BE49-F238E27FC236}">
                    <a16:creationId xmlns:a16="http://schemas.microsoft.com/office/drawing/2014/main" id="{1A80EE30-03FE-4C2C-A1AD-24FFB6037F49}"/>
                  </a:ext>
                </a:extLst>
              </p:cNvPr>
              <p:cNvGrpSpPr/>
              <p:nvPr/>
            </p:nvGrpSpPr>
            <p:grpSpPr>
              <a:xfrm>
                <a:off x="9781142" y="2689059"/>
                <a:ext cx="2643717" cy="2485987"/>
                <a:chOff x="2865821" y="3424360"/>
                <a:chExt cx="2643717" cy="2485987"/>
              </a:xfrm>
              <a:noFill/>
            </p:grpSpPr>
            <p:grpSp>
              <p:nvGrpSpPr>
                <p:cNvPr id="324" name="Group 323">
                  <a:extLst>
                    <a:ext uri="{FF2B5EF4-FFF2-40B4-BE49-F238E27FC236}">
                      <a16:creationId xmlns:a16="http://schemas.microsoft.com/office/drawing/2014/main" id="{D79634FB-A0D6-4D8A-8C40-FFB68CC4630C}"/>
                    </a:ext>
                  </a:extLst>
                </p:cNvPr>
                <p:cNvGrpSpPr>
                  <a:grpSpLocks noChangeAspect="1"/>
                </p:cNvGrpSpPr>
                <p:nvPr/>
              </p:nvGrpSpPr>
              <p:grpSpPr>
                <a:xfrm>
                  <a:off x="3283108" y="3762782"/>
                  <a:ext cx="1809143" cy="1809143"/>
                  <a:chOff x="1204143" y="2299810"/>
                  <a:chExt cx="2258378" cy="2258378"/>
                </a:xfrm>
                <a:grpFill/>
              </p:grpSpPr>
              <p:sp>
                <p:nvSpPr>
                  <p:cNvPr id="326" name="Freeform: Shape 325">
                    <a:extLst>
                      <a:ext uri="{FF2B5EF4-FFF2-40B4-BE49-F238E27FC236}">
                        <a16:creationId xmlns:a16="http://schemas.microsoft.com/office/drawing/2014/main" id="{3D674765-454B-4D7A-8FDE-8B027A2CF2F8}"/>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15B30347-8D2E-4F0A-BFF7-A52A99B088AC}"/>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94828751-D7C2-492D-92EA-93BA9100D712}"/>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32C1FF37-8D28-414B-AE00-1BAD6C73506C}"/>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5" name="Freeform: Shape 324">
                  <a:extLst>
                    <a:ext uri="{FF2B5EF4-FFF2-40B4-BE49-F238E27FC236}">
                      <a16:creationId xmlns:a16="http://schemas.microsoft.com/office/drawing/2014/main" id="{A35DFC70-31B7-4262-B9B8-7E397CF059D5}"/>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1" name="Group 300">
              <a:extLst>
                <a:ext uri="{FF2B5EF4-FFF2-40B4-BE49-F238E27FC236}">
                  <a16:creationId xmlns:a16="http://schemas.microsoft.com/office/drawing/2014/main" id="{97EDBEFF-6387-4989-8BF4-8D189ABE34F0}"/>
                </a:ext>
              </a:extLst>
            </p:cNvPr>
            <p:cNvGrpSpPr>
              <a:grpSpLocks noChangeAspect="1"/>
            </p:cNvGrpSpPr>
            <p:nvPr/>
          </p:nvGrpSpPr>
          <p:grpSpPr>
            <a:xfrm>
              <a:off x="10114183" y="4317441"/>
              <a:ext cx="1857710" cy="1810500"/>
              <a:chOff x="9781142" y="2643785"/>
              <a:chExt cx="2643717" cy="2576534"/>
            </a:xfrm>
          </p:grpSpPr>
          <p:grpSp>
            <p:nvGrpSpPr>
              <p:cNvPr id="305" name="Group 304">
                <a:extLst>
                  <a:ext uri="{FF2B5EF4-FFF2-40B4-BE49-F238E27FC236}">
                    <a16:creationId xmlns:a16="http://schemas.microsoft.com/office/drawing/2014/main" id="{04079EF9-368D-4D62-8AA5-33A27800F50F}"/>
                  </a:ext>
                </a:extLst>
              </p:cNvPr>
              <p:cNvGrpSpPr/>
              <p:nvPr/>
            </p:nvGrpSpPr>
            <p:grpSpPr>
              <a:xfrm>
                <a:off x="9804728" y="2643785"/>
                <a:ext cx="2596537" cy="2576534"/>
                <a:chOff x="6208866" y="3282460"/>
                <a:chExt cx="2643717" cy="2485987"/>
              </a:xfrm>
            </p:grpSpPr>
            <p:grpSp>
              <p:nvGrpSpPr>
                <p:cNvPr id="313" name="Group 312">
                  <a:extLst>
                    <a:ext uri="{FF2B5EF4-FFF2-40B4-BE49-F238E27FC236}">
                      <a16:creationId xmlns:a16="http://schemas.microsoft.com/office/drawing/2014/main" id="{4A481F51-3D6E-4B3C-B1F0-6B14975C3EBE}"/>
                    </a:ext>
                  </a:extLst>
                </p:cNvPr>
                <p:cNvGrpSpPr/>
                <p:nvPr/>
              </p:nvGrpSpPr>
              <p:grpSpPr>
                <a:xfrm>
                  <a:off x="6467766" y="3694534"/>
                  <a:ext cx="2125916" cy="1661838"/>
                  <a:chOff x="6486988" y="3662043"/>
                  <a:chExt cx="2125916" cy="1661838"/>
                </a:xfrm>
              </p:grpSpPr>
              <p:sp>
                <p:nvSpPr>
                  <p:cNvPr id="320" name="Freeform: Shape 319">
                    <a:extLst>
                      <a:ext uri="{FF2B5EF4-FFF2-40B4-BE49-F238E27FC236}">
                        <a16:creationId xmlns:a16="http://schemas.microsoft.com/office/drawing/2014/main" id="{C1B1D423-F2EC-4BEB-8378-7606A84BF1F5}"/>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F1AC29F3-9CF7-47CD-A1E1-F89E156717DA}"/>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14" name="Group 313">
                  <a:extLst>
                    <a:ext uri="{FF2B5EF4-FFF2-40B4-BE49-F238E27FC236}">
                      <a16:creationId xmlns:a16="http://schemas.microsoft.com/office/drawing/2014/main" id="{0BA08ED8-D192-48FE-827A-5D929378DE20}"/>
                    </a:ext>
                  </a:extLst>
                </p:cNvPr>
                <p:cNvGrpSpPr/>
                <p:nvPr/>
              </p:nvGrpSpPr>
              <p:grpSpPr>
                <a:xfrm>
                  <a:off x="6208866" y="3282460"/>
                  <a:ext cx="2643717" cy="2485987"/>
                  <a:chOff x="2865821" y="3424360"/>
                  <a:chExt cx="2643717" cy="2485987"/>
                </a:xfrm>
              </p:grpSpPr>
              <p:grpSp>
                <p:nvGrpSpPr>
                  <p:cNvPr id="315" name="Group 314">
                    <a:extLst>
                      <a:ext uri="{FF2B5EF4-FFF2-40B4-BE49-F238E27FC236}">
                        <a16:creationId xmlns:a16="http://schemas.microsoft.com/office/drawing/2014/main" id="{068DB34A-7163-45F2-A748-75DA1474FDE5}"/>
                      </a:ext>
                    </a:extLst>
                  </p:cNvPr>
                  <p:cNvGrpSpPr>
                    <a:grpSpLocks noChangeAspect="1"/>
                  </p:cNvGrpSpPr>
                  <p:nvPr/>
                </p:nvGrpSpPr>
                <p:grpSpPr>
                  <a:xfrm>
                    <a:off x="3283108" y="3762783"/>
                    <a:ext cx="1809143" cy="1809144"/>
                    <a:chOff x="1204143" y="2299810"/>
                    <a:chExt cx="2258378" cy="2258378"/>
                  </a:xfrm>
                </p:grpSpPr>
                <p:sp>
                  <p:nvSpPr>
                    <p:cNvPr id="317" name="Freeform: Shape 316">
                      <a:extLst>
                        <a:ext uri="{FF2B5EF4-FFF2-40B4-BE49-F238E27FC236}">
                          <a16:creationId xmlns:a16="http://schemas.microsoft.com/office/drawing/2014/main" id="{3C189A0E-60FF-4446-AFCC-93400AC91F71}"/>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284EC76-561C-4F71-97AF-216B86106D1A}"/>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D771EAB3-BC3C-417F-B6AD-A05FA7EDFB41}"/>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6" name="Freeform: Shape 315">
                    <a:extLst>
                      <a:ext uri="{FF2B5EF4-FFF2-40B4-BE49-F238E27FC236}">
                        <a16:creationId xmlns:a16="http://schemas.microsoft.com/office/drawing/2014/main" id="{29335CA7-F44E-43F2-832A-2246468538DC}"/>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6" name="Group 305">
                <a:extLst>
                  <a:ext uri="{FF2B5EF4-FFF2-40B4-BE49-F238E27FC236}">
                    <a16:creationId xmlns:a16="http://schemas.microsoft.com/office/drawing/2014/main" id="{3174B3AE-1A17-4034-99D0-AF6D00ED364A}"/>
                  </a:ext>
                </a:extLst>
              </p:cNvPr>
              <p:cNvGrpSpPr/>
              <p:nvPr/>
            </p:nvGrpSpPr>
            <p:grpSpPr>
              <a:xfrm>
                <a:off x="9781142" y="2689059"/>
                <a:ext cx="2643717" cy="2485987"/>
                <a:chOff x="2865821" y="3424360"/>
                <a:chExt cx="2643717" cy="2485987"/>
              </a:xfrm>
              <a:noFill/>
            </p:grpSpPr>
            <p:grpSp>
              <p:nvGrpSpPr>
                <p:cNvPr id="307" name="Group 306">
                  <a:extLst>
                    <a:ext uri="{FF2B5EF4-FFF2-40B4-BE49-F238E27FC236}">
                      <a16:creationId xmlns:a16="http://schemas.microsoft.com/office/drawing/2014/main" id="{6A60565B-6A95-4E1B-B4F0-79FA792D6964}"/>
                    </a:ext>
                  </a:extLst>
                </p:cNvPr>
                <p:cNvGrpSpPr>
                  <a:grpSpLocks noChangeAspect="1"/>
                </p:cNvGrpSpPr>
                <p:nvPr/>
              </p:nvGrpSpPr>
              <p:grpSpPr>
                <a:xfrm>
                  <a:off x="3283108" y="3762782"/>
                  <a:ext cx="1809143" cy="1809143"/>
                  <a:chOff x="1204143" y="2299810"/>
                  <a:chExt cx="2258378" cy="2258378"/>
                </a:xfrm>
                <a:grpFill/>
              </p:grpSpPr>
              <p:sp>
                <p:nvSpPr>
                  <p:cNvPr id="309" name="Freeform: Shape 308">
                    <a:extLst>
                      <a:ext uri="{FF2B5EF4-FFF2-40B4-BE49-F238E27FC236}">
                        <a16:creationId xmlns:a16="http://schemas.microsoft.com/office/drawing/2014/main" id="{78D41382-1783-4009-A28F-98D837499291}"/>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4944DCF0-31C5-413D-804E-0B9D4B41995D}"/>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529F1677-0347-49B4-A0B5-FC2644330B9D}"/>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536C5C7-281B-47A3-9F9A-CAEC309DDA3A}"/>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08" name="Freeform: Shape 307">
                  <a:extLst>
                    <a:ext uri="{FF2B5EF4-FFF2-40B4-BE49-F238E27FC236}">
                      <a16:creationId xmlns:a16="http://schemas.microsoft.com/office/drawing/2014/main" id="{D161F3FA-BE1D-43D9-90C7-0A16C331DFBA}"/>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02" name="TextBox 301">
              <a:extLst>
                <a:ext uri="{FF2B5EF4-FFF2-40B4-BE49-F238E27FC236}">
                  <a16:creationId xmlns:a16="http://schemas.microsoft.com/office/drawing/2014/main" id="{92E06BE5-5EA4-4FD7-8464-D898719F6F21}"/>
                </a:ext>
              </a:extLst>
            </p:cNvPr>
            <p:cNvSpPr txBox="1"/>
            <p:nvPr/>
          </p:nvSpPr>
          <p:spPr>
            <a:xfrm>
              <a:off x="8622755" y="6040738"/>
              <a:ext cx="87164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Sub2</a:t>
              </a:r>
              <a:endParaRPr kumimoji="0" lang="en-US" sz="1800" b="0" i="0" u="none" strike="noStrike" kern="0" cap="none" spc="0" normalizeH="0" baseline="0" noProof="0" dirty="0">
                <a:ln>
                  <a:noFill/>
                </a:ln>
                <a:solidFill>
                  <a:srgbClr val="4472C4"/>
                </a:solidFill>
                <a:effectLst/>
                <a:uLnTx/>
                <a:uFillTx/>
                <a:latin typeface="Calibri" panose="020F0502020204030204"/>
              </a:endParaRPr>
            </a:p>
          </p:txBody>
        </p:sp>
        <p:sp>
          <p:nvSpPr>
            <p:cNvPr id="303" name="TextBox 302">
              <a:extLst>
                <a:ext uri="{FF2B5EF4-FFF2-40B4-BE49-F238E27FC236}">
                  <a16:creationId xmlns:a16="http://schemas.microsoft.com/office/drawing/2014/main" id="{E40A648E-DD50-442B-BE88-7FB3F562980F}"/>
                </a:ext>
              </a:extLst>
            </p:cNvPr>
            <p:cNvSpPr txBox="1"/>
            <p:nvPr/>
          </p:nvSpPr>
          <p:spPr>
            <a:xfrm>
              <a:off x="10676715" y="6045611"/>
              <a:ext cx="87164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9900"/>
                  </a:solidFill>
                  <a:effectLst/>
                  <a:uLnTx/>
                  <a:uFillTx/>
                  <a:latin typeface="Arial" panose="020B0604020202020204" pitchFamily="34" charset="0"/>
                  <a:cs typeface="Arial" panose="020B0604020202020204" pitchFamily="34" charset="0"/>
                </a:rPr>
                <a:t>Sub3</a:t>
              </a:r>
              <a:endParaRPr kumimoji="0" lang="en-US" sz="1800" b="0" i="0" u="none" strike="noStrike" kern="0" cap="none" spc="0" normalizeH="0" baseline="0" noProof="0" dirty="0">
                <a:ln>
                  <a:noFill/>
                </a:ln>
                <a:solidFill>
                  <a:srgbClr val="FF9900"/>
                </a:solidFill>
                <a:effectLst/>
                <a:uLnTx/>
                <a:uFillTx/>
                <a:latin typeface="Calibri" panose="020F0502020204030204"/>
              </a:endParaRPr>
            </a:p>
          </p:txBody>
        </p:sp>
        <p:sp>
          <p:nvSpPr>
            <p:cNvPr id="304" name="Freeform: Shape 303">
              <a:extLst>
                <a:ext uri="{FF2B5EF4-FFF2-40B4-BE49-F238E27FC236}">
                  <a16:creationId xmlns:a16="http://schemas.microsoft.com/office/drawing/2014/main" id="{0F114FF3-A404-416B-84F2-70BA05E8E7D4}"/>
                </a:ext>
              </a:extLst>
            </p:cNvPr>
            <p:cNvSpPr>
              <a:spLocks noChangeAspect="1"/>
            </p:cNvSpPr>
            <p:nvPr/>
          </p:nvSpPr>
          <p:spPr>
            <a:xfrm>
              <a:off x="10602215" y="4757511"/>
              <a:ext cx="881646" cy="930361"/>
            </a:xfrm>
            <a:custGeom>
              <a:avLst/>
              <a:gdLst>
                <a:gd name="connsiteX0" fmla="*/ 440823 w 881646"/>
                <a:gd name="connsiteY0" fmla="*/ 242529 h 930361"/>
                <a:gd name="connsiteX1" fmla="*/ 229831 w 881646"/>
                <a:gd name="connsiteY1" fmla="*/ 465180 h 930361"/>
                <a:gd name="connsiteX2" fmla="*/ 440823 w 881646"/>
                <a:gd name="connsiteY2" fmla="*/ 687830 h 930361"/>
                <a:gd name="connsiteX3" fmla="*/ 651815 w 881646"/>
                <a:gd name="connsiteY3" fmla="*/ 465180 h 930361"/>
                <a:gd name="connsiteX4" fmla="*/ 440823 w 881646"/>
                <a:gd name="connsiteY4" fmla="*/ 242529 h 930361"/>
                <a:gd name="connsiteX5" fmla="*/ 440823 w 881646"/>
                <a:gd name="connsiteY5" fmla="*/ 0 h 930361"/>
                <a:gd name="connsiteX6" fmla="*/ 881646 w 881646"/>
                <a:gd name="connsiteY6" fmla="*/ 465181 h 930361"/>
                <a:gd name="connsiteX7" fmla="*/ 440823 w 881646"/>
                <a:gd name="connsiteY7" fmla="*/ 930361 h 930361"/>
                <a:gd name="connsiteX8" fmla="*/ 0 w 881646"/>
                <a:gd name="connsiteY8" fmla="*/ 465181 h 930361"/>
                <a:gd name="connsiteX9" fmla="*/ 440823 w 881646"/>
                <a:gd name="connsiteY9" fmla="*/ 0 h 93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46" h="930361">
                  <a:moveTo>
                    <a:pt x="440823" y="242529"/>
                  </a:moveTo>
                  <a:cubicBezTo>
                    <a:pt x="324296" y="242529"/>
                    <a:pt x="229831" y="342214"/>
                    <a:pt x="229831" y="465180"/>
                  </a:cubicBezTo>
                  <a:cubicBezTo>
                    <a:pt x="229831" y="588146"/>
                    <a:pt x="324296" y="687830"/>
                    <a:pt x="440823" y="687830"/>
                  </a:cubicBezTo>
                  <a:cubicBezTo>
                    <a:pt x="557351" y="687830"/>
                    <a:pt x="651815" y="588146"/>
                    <a:pt x="651815" y="465180"/>
                  </a:cubicBezTo>
                  <a:cubicBezTo>
                    <a:pt x="651815" y="342214"/>
                    <a:pt x="557351" y="242529"/>
                    <a:pt x="440823" y="242529"/>
                  </a:cubicBezTo>
                  <a:close/>
                  <a:moveTo>
                    <a:pt x="440823" y="0"/>
                  </a:moveTo>
                  <a:cubicBezTo>
                    <a:pt x="684283" y="0"/>
                    <a:pt x="881646" y="208269"/>
                    <a:pt x="881646" y="465181"/>
                  </a:cubicBezTo>
                  <a:cubicBezTo>
                    <a:pt x="881646" y="722093"/>
                    <a:pt x="684283" y="930361"/>
                    <a:pt x="440823" y="930361"/>
                  </a:cubicBezTo>
                  <a:cubicBezTo>
                    <a:pt x="197363" y="930361"/>
                    <a:pt x="0" y="722093"/>
                    <a:pt x="0" y="465181"/>
                  </a:cubicBezTo>
                  <a:cubicBezTo>
                    <a:pt x="0" y="208269"/>
                    <a:pt x="197363" y="0"/>
                    <a:pt x="440823"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6715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Strain gage results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13</a:t>
            </a:fld>
            <a:endParaRPr lang="en-US" dirty="0"/>
          </a:p>
        </p:txBody>
      </p:sp>
      <p:grpSp>
        <p:nvGrpSpPr>
          <p:cNvPr id="281" name="Group 280">
            <a:extLst>
              <a:ext uri="{FF2B5EF4-FFF2-40B4-BE49-F238E27FC236}">
                <a16:creationId xmlns:a16="http://schemas.microsoft.com/office/drawing/2014/main" id="{E4F2BBF6-114E-4B25-91CA-A08C8F4F60A3}"/>
              </a:ext>
            </a:extLst>
          </p:cNvPr>
          <p:cNvGrpSpPr>
            <a:grpSpLocks noChangeAspect="1"/>
          </p:cNvGrpSpPr>
          <p:nvPr/>
        </p:nvGrpSpPr>
        <p:grpSpPr>
          <a:xfrm>
            <a:off x="7519877" y="920655"/>
            <a:ext cx="4335980" cy="3606790"/>
            <a:chOff x="6096000" y="1621892"/>
            <a:chExt cx="4335980" cy="3606790"/>
          </a:xfrm>
        </p:grpSpPr>
        <p:sp>
          <p:nvSpPr>
            <p:cNvPr id="282" name="Rectangle 281">
              <a:extLst>
                <a:ext uri="{FF2B5EF4-FFF2-40B4-BE49-F238E27FC236}">
                  <a16:creationId xmlns:a16="http://schemas.microsoft.com/office/drawing/2014/main" id="{9AAD1621-3B6F-427B-8ED3-480E53B0CACB}"/>
                </a:ext>
              </a:extLst>
            </p:cNvPr>
            <p:cNvSpPr/>
            <p:nvPr/>
          </p:nvSpPr>
          <p:spPr>
            <a:xfrm rot="19824716">
              <a:off x="7769494" y="3002294"/>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id="{2806697D-C524-44C5-AA16-04AC4356F989}"/>
                </a:ext>
              </a:extLst>
            </p:cNvPr>
            <p:cNvSpPr/>
            <p:nvPr/>
          </p:nvSpPr>
          <p:spPr>
            <a:xfrm rot="3478414">
              <a:off x="7621774" y="3078642"/>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DCA41EA4-6F94-4A22-A6CB-B32E6868FC8F}"/>
                </a:ext>
              </a:extLst>
            </p:cNvPr>
            <p:cNvSpPr>
              <a:spLocks noChangeAspect="1"/>
            </p:cNvSpPr>
            <p:nvPr/>
          </p:nvSpPr>
          <p:spPr>
            <a:xfrm>
              <a:off x="6096000" y="3581696"/>
              <a:ext cx="1325563" cy="1325563"/>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balanced" dir="t">
                <a:rot lat="0" lon="0" rev="1800000"/>
              </a:lightRig>
            </a:scene3d>
            <a:sp3d extrusionH="3810000" prstMaterial="clear">
              <a:extrusionClr>
                <a:srgbClr val="326699"/>
              </a:extrusion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5" name="Straight Arrow Connector 284">
              <a:extLst>
                <a:ext uri="{FF2B5EF4-FFF2-40B4-BE49-F238E27FC236}">
                  <a16:creationId xmlns:a16="http://schemas.microsoft.com/office/drawing/2014/main" id="{D9EE6D22-DAFE-4143-816A-685FE1D0DFC9}"/>
                </a:ext>
              </a:extLst>
            </p:cNvPr>
            <p:cNvCxnSpPr/>
            <p:nvPr/>
          </p:nvCxnSpPr>
          <p:spPr>
            <a:xfrm flipV="1">
              <a:off x="9424326" y="1621892"/>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286" name="Straight Arrow Connector 285">
              <a:extLst>
                <a:ext uri="{FF2B5EF4-FFF2-40B4-BE49-F238E27FC236}">
                  <a16:creationId xmlns:a16="http://schemas.microsoft.com/office/drawing/2014/main" id="{AB3C192C-8FBA-4813-AD1B-9BBC8C42C5F4}"/>
                </a:ext>
              </a:extLst>
            </p:cNvPr>
            <p:cNvCxnSpPr>
              <a:cxnSpLocks/>
            </p:cNvCxnSpPr>
            <p:nvPr/>
          </p:nvCxnSpPr>
          <p:spPr>
            <a:xfrm rot="-7200000" flipV="1">
              <a:off x="8956672" y="2436867"/>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287" name="Straight Arrow Connector 286">
              <a:extLst>
                <a:ext uri="{FF2B5EF4-FFF2-40B4-BE49-F238E27FC236}">
                  <a16:creationId xmlns:a16="http://schemas.microsoft.com/office/drawing/2014/main" id="{AB79F587-3077-4FBC-AA13-23D204B64D10}"/>
                </a:ext>
              </a:extLst>
            </p:cNvPr>
            <p:cNvCxnSpPr>
              <a:cxnSpLocks/>
            </p:cNvCxnSpPr>
            <p:nvPr/>
          </p:nvCxnSpPr>
          <p:spPr>
            <a:xfrm rot="7200000" flipV="1">
              <a:off x="9891980" y="2434297"/>
              <a:ext cx="0" cy="1080000"/>
            </a:xfrm>
            <a:prstGeom prst="straightConnector1">
              <a:avLst/>
            </a:prstGeom>
            <a:noFill/>
            <a:ln w="6350" cap="flat" cmpd="sng" algn="ctr">
              <a:solidFill>
                <a:sysClr val="windowText" lastClr="000000"/>
              </a:solidFill>
              <a:prstDash val="solid"/>
              <a:miter lim="800000"/>
              <a:tailEnd type="triangle"/>
            </a:ln>
            <a:effectLst/>
          </p:spPr>
        </p:cxnSp>
        <p:sp>
          <p:nvSpPr>
            <p:cNvPr id="288" name="Rectangle 287">
              <a:extLst>
                <a:ext uri="{FF2B5EF4-FFF2-40B4-BE49-F238E27FC236}">
                  <a16:creationId xmlns:a16="http://schemas.microsoft.com/office/drawing/2014/main" id="{C269C860-D805-4179-BB95-9EC8B7F6139C}"/>
                </a:ext>
              </a:extLst>
            </p:cNvPr>
            <p:cNvSpPr/>
            <p:nvPr/>
          </p:nvSpPr>
          <p:spPr>
            <a:xfrm rot="19824716">
              <a:off x="8590019" y="3673007"/>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Rectangle 288">
              <a:extLst>
                <a:ext uri="{FF2B5EF4-FFF2-40B4-BE49-F238E27FC236}">
                  <a16:creationId xmlns:a16="http://schemas.microsoft.com/office/drawing/2014/main" id="{037371D5-F158-44BF-922A-6845C5D3E71B}"/>
                </a:ext>
              </a:extLst>
            </p:cNvPr>
            <p:cNvSpPr/>
            <p:nvPr/>
          </p:nvSpPr>
          <p:spPr>
            <a:xfrm rot="3478414">
              <a:off x="8442299" y="3749355"/>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90" name="Rectangle 289">
                  <a:extLst>
                    <a:ext uri="{FF2B5EF4-FFF2-40B4-BE49-F238E27FC236}">
                      <a16:creationId xmlns:a16="http://schemas.microsoft.com/office/drawing/2014/main" id="{016B656B-5C07-4C5E-B495-1BF8682F725E}"/>
                    </a:ext>
                  </a:extLst>
                </p:cNvPr>
                <p:cNvSpPr/>
                <p:nvPr/>
              </p:nvSpPr>
              <p:spPr>
                <a:xfrm>
                  <a:off x="6901978" y="2057942"/>
                  <a:ext cx="16346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𝑎𝑥𝑖𝑎𝑙</m:t>
                          </m:r>
                        </m:sub>
                      </m:sSub>
                    </m:oMath>
                  </a14:m>
                  <a:r>
                    <a:rPr kumimoji="0" lang="fr-FR"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𝑎𝑧𝑖𝑚𝑢𝑡h𝑎𝑙</m:t>
                          </m:r>
                        </m:sub>
                      </m:sSub>
                    </m:oMath>
                  </a14:m>
                  <a:endParaRPr kumimoji="0" lang="fr-FR" sz="1600" b="0" i="0" u="none" strike="noStrike" kern="0" cap="none" spc="0" normalizeH="0" baseline="0" noProof="0" dirty="0">
                    <a:ln>
                      <a:noFill/>
                    </a:ln>
                    <a:solidFill>
                      <a:prstClr val="black"/>
                    </a:solidFill>
                    <a:effectLst/>
                    <a:uLnTx/>
                    <a:uFillTx/>
                    <a:latin typeface="Calibri" panose="020F0502020204030204"/>
                  </a:endParaRPr>
                </a:p>
              </p:txBody>
            </p:sp>
          </mc:Choice>
          <mc:Fallback>
            <p:sp>
              <p:nvSpPr>
                <p:cNvPr id="290" name="Rectangle 289">
                  <a:extLst>
                    <a:ext uri="{FF2B5EF4-FFF2-40B4-BE49-F238E27FC236}">
                      <a16:creationId xmlns:a16="http://schemas.microsoft.com/office/drawing/2014/main" id="{016B656B-5C07-4C5E-B495-1BF8682F725E}"/>
                    </a:ext>
                  </a:extLst>
                </p:cNvPr>
                <p:cNvSpPr>
                  <a:spLocks noRot="1" noChangeAspect="1" noMove="1" noResize="1" noEditPoints="1" noAdjustHandles="1" noChangeArrowheads="1" noChangeShapeType="1" noTextEdit="1"/>
                </p:cNvSpPr>
                <p:nvPr/>
              </p:nvSpPr>
              <p:spPr>
                <a:xfrm>
                  <a:off x="6901978" y="2057942"/>
                  <a:ext cx="1634678" cy="338554"/>
                </a:xfrm>
                <a:prstGeom prst="rect">
                  <a:avLst/>
                </a:prstGeom>
                <a:blipFill>
                  <a:blip r:embed="rId3"/>
                  <a:stretch>
                    <a:fillRect t="-5455" b="-23636"/>
                  </a:stretch>
                </a:blipFill>
              </p:spPr>
              <p:txBody>
                <a:bodyPr/>
                <a:lstStyle/>
                <a:p>
                  <a:r>
                    <a:rPr lang="en-US">
                      <a:noFill/>
                    </a:rPr>
                    <a:t> </a:t>
                  </a:r>
                </a:p>
              </p:txBody>
            </p:sp>
          </mc:Fallback>
        </mc:AlternateContent>
        <p:sp>
          <p:nvSpPr>
            <p:cNvPr id="291" name="TextBox 290">
              <a:extLst>
                <a:ext uri="{FF2B5EF4-FFF2-40B4-BE49-F238E27FC236}">
                  <a16:creationId xmlns:a16="http://schemas.microsoft.com/office/drawing/2014/main" id="{2EF0E993-9A4E-408B-827E-D75269C17348}"/>
                </a:ext>
              </a:extLst>
            </p:cNvPr>
            <p:cNvSpPr txBox="1"/>
            <p:nvPr/>
          </p:nvSpPr>
          <p:spPr>
            <a:xfrm>
              <a:off x="9625475" y="2258368"/>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2" name="TextBox 291">
              <a:extLst>
                <a:ext uri="{FF2B5EF4-FFF2-40B4-BE49-F238E27FC236}">
                  <a16:creationId xmlns:a16="http://schemas.microsoft.com/office/drawing/2014/main" id="{A8F12F8C-E81F-43D7-9C91-39827A199EDB}"/>
                </a:ext>
              </a:extLst>
            </p:cNvPr>
            <p:cNvSpPr txBox="1"/>
            <p:nvPr/>
          </p:nvSpPr>
          <p:spPr>
            <a:xfrm>
              <a:off x="6555287" y="4859350"/>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3" name="TextBox 292">
              <a:extLst>
                <a:ext uri="{FF2B5EF4-FFF2-40B4-BE49-F238E27FC236}">
                  <a16:creationId xmlns:a16="http://schemas.microsoft.com/office/drawing/2014/main" id="{C9DC3F24-556A-4CD9-B7FF-D783C9DC2CA2}"/>
                </a:ext>
              </a:extLst>
            </p:cNvPr>
            <p:cNvSpPr txBox="1"/>
            <p:nvPr/>
          </p:nvSpPr>
          <p:spPr>
            <a:xfrm>
              <a:off x="6735046" y="275317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Left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294" name="TextBox 293">
              <a:extLst>
                <a:ext uri="{FF2B5EF4-FFF2-40B4-BE49-F238E27FC236}">
                  <a16:creationId xmlns:a16="http://schemas.microsoft.com/office/drawing/2014/main" id="{88244794-01EF-4FD9-8EE4-748252B3B9D4}"/>
                </a:ext>
              </a:extLst>
            </p:cNvPr>
            <p:cNvSpPr txBox="1"/>
            <p:nvPr/>
          </p:nvSpPr>
          <p:spPr>
            <a:xfrm>
              <a:off x="8420845" y="397233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Right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cxnSp>
          <p:nvCxnSpPr>
            <p:cNvPr id="295" name="Straight Connector 294">
              <a:extLst>
                <a:ext uri="{FF2B5EF4-FFF2-40B4-BE49-F238E27FC236}">
                  <a16:creationId xmlns:a16="http://schemas.microsoft.com/office/drawing/2014/main" id="{F30F7827-A8F2-4D96-AA5E-84BDC6F4051F}"/>
                </a:ext>
              </a:extLst>
            </p:cNvPr>
            <p:cNvCxnSpPr>
              <a:cxnSpLocks/>
              <a:endCxn id="290" idx="2"/>
            </p:cNvCxnSpPr>
            <p:nvPr/>
          </p:nvCxnSpPr>
          <p:spPr>
            <a:xfrm flipV="1">
              <a:off x="7674383" y="2396496"/>
              <a:ext cx="44934" cy="592686"/>
            </a:xfrm>
            <a:prstGeom prst="line">
              <a:avLst/>
            </a:prstGeom>
            <a:noFill/>
            <a:ln w="6350" cap="flat" cmpd="sng" algn="ctr">
              <a:solidFill>
                <a:sysClr val="windowText" lastClr="000000"/>
              </a:solidFill>
              <a:prstDash val="solid"/>
              <a:miter lim="800000"/>
              <a:headEnd type="triangle"/>
            </a:ln>
            <a:effectLst/>
          </p:spPr>
        </p:cxnSp>
        <p:cxnSp>
          <p:nvCxnSpPr>
            <p:cNvPr id="296" name="Straight Connector 295">
              <a:extLst>
                <a:ext uri="{FF2B5EF4-FFF2-40B4-BE49-F238E27FC236}">
                  <a16:creationId xmlns:a16="http://schemas.microsoft.com/office/drawing/2014/main" id="{3671DC9E-84FC-4C25-A071-AFD528E5B43A}"/>
                </a:ext>
              </a:extLst>
            </p:cNvPr>
            <p:cNvCxnSpPr>
              <a:cxnSpLocks/>
              <a:endCxn id="290" idx="2"/>
            </p:cNvCxnSpPr>
            <p:nvPr/>
          </p:nvCxnSpPr>
          <p:spPr>
            <a:xfrm flipH="1" flipV="1">
              <a:off x="7719317" y="2396496"/>
              <a:ext cx="725973" cy="1263399"/>
            </a:xfrm>
            <a:prstGeom prst="line">
              <a:avLst/>
            </a:prstGeom>
            <a:noFill/>
            <a:ln w="6350" cap="flat" cmpd="sng" algn="ctr">
              <a:solidFill>
                <a:sysClr val="windowText" lastClr="000000"/>
              </a:solidFill>
              <a:prstDash val="solid"/>
              <a:miter lim="800000"/>
              <a:headEnd type="triangle"/>
            </a:ln>
            <a:effectLst/>
          </p:spPr>
        </p:cxnSp>
        <p:sp>
          <p:nvSpPr>
            <p:cNvPr id="297" name="TextBox 296">
              <a:extLst>
                <a:ext uri="{FF2B5EF4-FFF2-40B4-BE49-F238E27FC236}">
                  <a16:creationId xmlns:a16="http://schemas.microsoft.com/office/drawing/2014/main" id="{90F5AA02-853C-49B8-B726-875B028E8810}"/>
                </a:ext>
              </a:extLst>
            </p:cNvPr>
            <p:cNvSpPr txBox="1"/>
            <p:nvPr/>
          </p:nvSpPr>
          <p:spPr>
            <a:xfrm>
              <a:off x="6884991" y="1828560"/>
              <a:ext cx="2019087"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Strain gauges</a:t>
              </a:r>
              <a:endParaRPr kumimoji="0" lang="en-US" sz="1800" b="0" i="1" u="sng" strike="noStrike" kern="0" cap="none" spc="0" normalizeH="0" baseline="0" noProof="0" dirty="0">
                <a:ln>
                  <a:noFill/>
                </a:ln>
                <a:solidFill>
                  <a:prstClr val="black"/>
                </a:solidFill>
                <a:effectLst/>
                <a:uLnTx/>
                <a:uFillTx/>
                <a:latin typeface="Calibri" panose="020F0502020204030204"/>
              </a:endParaRPr>
            </a:p>
          </p:txBody>
        </p:sp>
      </p:grpSp>
      <p:grpSp>
        <p:nvGrpSpPr>
          <p:cNvPr id="299" name="Group 298">
            <a:extLst>
              <a:ext uri="{FF2B5EF4-FFF2-40B4-BE49-F238E27FC236}">
                <a16:creationId xmlns:a16="http://schemas.microsoft.com/office/drawing/2014/main" id="{77ED40BA-B87F-40B5-B158-ECB8B0DC848B}"/>
              </a:ext>
            </a:extLst>
          </p:cNvPr>
          <p:cNvGrpSpPr/>
          <p:nvPr/>
        </p:nvGrpSpPr>
        <p:grpSpPr>
          <a:xfrm>
            <a:off x="8134723" y="4317441"/>
            <a:ext cx="3837170" cy="2097502"/>
            <a:chOff x="8134723" y="4317441"/>
            <a:chExt cx="3837170" cy="2097502"/>
          </a:xfrm>
        </p:grpSpPr>
        <p:grpSp>
          <p:nvGrpSpPr>
            <p:cNvPr id="300" name="Group 299">
              <a:extLst>
                <a:ext uri="{FF2B5EF4-FFF2-40B4-BE49-F238E27FC236}">
                  <a16:creationId xmlns:a16="http://schemas.microsoft.com/office/drawing/2014/main" id="{948830C6-1921-4726-AA88-AAE8DFDE994D}"/>
                </a:ext>
              </a:extLst>
            </p:cNvPr>
            <p:cNvGrpSpPr>
              <a:grpSpLocks noChangeAspect="1"/>
            </p:cNvGrpSpPr>
            <p:nvPr/>
          </p:nvGrpSpPr>
          <p:grpSpPr>
            <a:xfrm>
              <a:off x="8134723" y="4317441"/>
              <a:ext cx="1857710" cy="1810500"/>
              <a:chOff x="9781142" y="2643785"/>
              <a:chExt cx="2643717" cy="2576534"/>
            </a:xfrm>
          </p:grpSpPr>
          <p:grpSp>
            <p:nvGrpSpPr>
              <p:cNvPr id="322" name="Group 321">
                <a:extLst>
                  <a:ext uri="{FF2B5EF4-FFF2-40B4-BE49-F238E27FC236}">
                    <a16:creationId xmlns:a16="http://schemas.microsoft.com/office/drawing/2014/main" id="{54DA2677-3148-4DF3-B71A-10C75B39D1BE}"/>
                  </a:ext>
                </a:extLst>
              </p:cNvPr>
              <p:cNvGrpSpPr/>
              <p:nvPr/>
            </p:nvGrpSpPr>
            <p:grpSpPr>
              <a:xfrm>
                <a:off x="9804731" y="2643785"/>
                <a:ext cx="2596538" cy="2576534"/>
                <a:chOff x="6208866" y="3282460"/>
                <a:chExt cx="2643717" cy="2485987"/>
              </a:xfrm>
            </p:grpSpPr>
            <p:grpSp>
              <p:nvGrpSpPr>
                <p:cNvPr id="330" name="Group 329">
                  <a:extLst>
                    <a:ext uri="{FF2B5EF4-FFF2-40B4-BE49-F238E27FC236}">
                      <a16:creationId xmlns:a16="http://schemas.microsoft.com/office/drawing/2014/main" id="{43E6F6EC-19AB-48C2-B27C-EE1B2050CB4A}"/>
                    </a:ext>
                  </a:extLst>
                </p:cNvPr>
                <p:cNvGrpSpPr/>
                <p:nvPr/>
              </p:nvGrpSpPr>
              <p:grpSpPr>
                <a:xfrm>
                  <a:off x="6467766" y="3694534"/>
                  <a:ext cx="2125916" cy="1661838"/>
                  <a:chOff x="6486988" y="3662043"/>
                  <a:chExt cx="2125916" cy="1661838"/>
                </a:xfrm>
              </p:grpSpPr>
              <p:sp>
                <p:nvSpPr>
                  <p:cNvPr id="338" name="Freeform: Shape 337">
                    <a:extLst>
                      <a:ext uri="{FF2B5EF4-FFF2-40B4-BE49-F238E27FC236}">
                        <a16:creationId xmlns:a16="http://schemas.microsoft.com/office/drawing/2014/main" id="{C88F2FD7-BF39-4AF1-984E-207FEBE14D73}"/>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3C6F37C6-AE18-4543-A589-A035C5823FEC}"/>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31" name="Group 330">
                  <a:extLst>
                    <a:ext uri="{FF2B5EF4-FFF2-40B4-BE49-F238E27FC236}">
                      <a16:creationId xmlns:a16="http://schemas.microsoft.com/office/drawing/2014/main" id="{28DEA3E7-C876-414C-8823-8751617408FE}"/>
                    </a:ext>
                  </a:extLst>
                </p:cNvPr>
                <p:cNvGrpSpPr/>
                <p:nvPr/>
              </p:nvGrpSpPr>
              <p:grpSpPr>
                <a:xfrm>
                  <a:off x="6208866" y="3282460"/>
                  <a:ext cx="2643717" cy="2485987"/>
                  <a:chOff x="2865821" y="3424360"/>
                  <a:chExt cx="2643717" cy="2485987"/>
                </a:xfrm>
              </p:grpSpPr>
              <p:grpSp>
                <p:nvGrpSpPr>
                  <p:cNvPr id="332" name="Group 331">
                    <a:extLst>
                      <a:ext uri="{FF2B5EF4-FFF2-40B4-BE49-F238E27FC236}">
                        <a16:creationId xmlns:a16="http://schemas.microsoft.com/office/drawing/2014/main" id="{C9235F4F-83EC-4934-9166-B00A40A55D3C}"/>
                      </a:ext>
                    </a:extLst>
                  </p:cNvPr>
                  <p:cNvGrpSpPr>
                    <a:grpSpLocks noChangeAspect="1"/>
                  </p:cNvGrpSpPr>
                  <p:nvPr/>
                </p:nvGrpSpPr>
                <p:grpSpPr>
                  <a:xfrm>
                    <a:off x="3283108" y="3762782"/>
                    <a:ext cx="1809143" cy="1809143"/>
                    <a:chOff x="1204143" y="2299810"/>
                    <a:chExt cx="2258378" cy="2258378"/>
                  </a:xfrm>
                </p:grpSpPr>
                <p:sp>
                  <p:nvSpPr>
                    <p:cNvPr id="334" name="Freeform: Shape 333">
                      <a:extLst>
                        <a:ext uri="{FF2B5EF4-FFF2-40B4-BE49-F238E27FC236}">
                          <a16:creationId xmlns:a16="http://schemas.microsoft.com/office/drawing/2014/main" id="{661A4CE6-6DF2-4A63-BE73-3BFF9855553D}"/>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9984E95-8A4F-437B-9B90-3066ACF3AA5C}"/>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1862A2CB-B86B-4305-AE3C-20AA792F9503}"/>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8CDB4E01-AB43-4072-B6A1-C127DD483CD2}"/>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33" name="Freeform: Shape 332">
                    <a:extLst>
                      <a:ext uri="{FF2B5EF4-FFF2-40B4-BE49-F238E27FC236}">
                        <a16:creationId xmlns:a16="http://schemas.microsoft.com/office/drawing/2014/main" id="{6151F045-6D6C-4BCB-BE92-A37D33D4D306}"/>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3" name="Group 322">
                <a:extLst>
                  <a:ext uri="{FF2B5EF4-FFF2-40B4-BE49-F238E27FC236}">
                    <a16:creationId xmlns:a16="http://schemas.microsoft.com/office/drawing/2014/main" id="{1A80EE30-03FE-4C2C-A1AD-24FFB6037F49}"/>
                  </a:ext>
                </a:extLst>
              </p:cNvPr>
              <p:cNvGrpSpPr/>
              <p:nvPr/>
            </p:nvGrpSpPr>
            <p:grpSpPr>
              <a:xfrm>
                <a:off x="9781142" y="2689059"/>
                <a:ext cx="2643717" cy="2485987"/>
                <a:chOff x="2865821" y="3424360"/>
                <a:chExt cx="2643717" cy="2485987"/>
              </a:xfrm>
              <a:noFill/>
            </p:grpSpPr>
            <p:grpSp>
              <p:nvGrpSpPr>
                <p:cNvPr id="324" name="Group 323">
                  <a:extLst>
                    <a:ext uri="{FF2B5EF4-FFF2-40B4-BE49-F238E27FC236}">
                      <a16:creationId xmlns:a16="http://schemas.microsoft.com/office/drawing/2014/main" id="{D79634FB-A0D6-4D8A-8C40-FFB68CC4630C}"/>
                    </a:ext>
                  </a:extLst>
                </p:cNvPr>
                <p:cNvGrpSpPr>
                  <a:grpSpLocks noChangeAspect="1"/>
                </p:cNvGrpSpPr>
                <p:nvPr/>
              </p:nvGrpSpPr>
              <p:grpSpPr>
                <a:xfrm>
                  <a:off x="3283108" y="3762782"/>
                  <a:ext cx="1809143" cy="1809143"/>
                  <a:chOff x="1204143" y="2299810"/>
                  <a:chExt cx="2258378" cy="2258378"/>
                </a:xfrm>
                <a:grpFill/>
              </p:grpSpPr>
              <p:sp>
                <p:nvSpPr>
                  <p:cNvPr id="326" name="Freeform: Shape 325">
                    <a:extLst>
                      <a:ext uri="{FF2B5EF4-FFF2-40B4-BE49-F238E27FC236}">
                        <a16:creationId xmlns:a16="http://schemas.microsoft.com/office/drawing/2014/main" id="{3D674765-454B-4D7A-8FDE-8B027A2CF2F8}"/>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15B30347-8D2E-4F0A-BFF7-A52A99B088AC}"/>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94828751-D7C2-492D-92EA-93BA9100D712}"/>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32C1FF37-8D28-414B-AE00-1BAD6C73506C}"/>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5" name="Freeform: Shape 324">
                  <a:extLst>
                    <a:ext uri="{FF2B5EF4-FFF2-40B4-BE49-F238E27FC236}">
                      <a16:creationId xmlns:a16="http://schemas.microsoft.com/office/drawing/2014/main" id="{A35DFC70-31B7-4262-B9B8-7E397CF059D5}"/>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1" name="Group 300">
              <a:extLst>
                <a:ext uri="{FF2B5EF4-FFF2-40B4-BE49-F238E27FC236}">
                  <a16:creationId xmlns:a16="http://schemas.microsoft.com/office/drawing/2014/main" id="{97EDBEFF-6387-4989-8BF4-8D189ABE34F0}"/>
                </a:ext>
              </a:extLst>
            </p:cNvPr>
            <p:cNvGrpSpPr>
              <a:grpSpLocks noChangeAspect="1"/>
            </p:cNvGrpSpPr>
            <p:nvPr/>
          </p:nvGrpSpPr>
          <p:grpSpPr>
            <a:xfrm>
              <a:off x="10114183" y="4317441"/>
              <a:ext cx="1857710" cy="1810500"/>
              <a:chOff x="9781142" y="2643785"/>
              <a:chExt cx="2643717" cy="2576534"/>
            </a:xfrm>
          </p:grpSpPr>
          <p:grpSp>
            <p:nvGrpSpPr>
              <p:cNvPr id="305" name="Group 304">
                <a:extLst>
                  <a:ext uri="{FF2B5EF4-FFF2-40B4-BE49-F238E27FC236}">
                    <a16:creationId xmlns:a16="http://schemas.microsoft.com/office/drawing/2014/main" id="{04079EF9-368D-4D62-8AA5-33A27800F50F}"/>
                  </a:ext>
                </a:extLst>
              </p:cNvPr>
              <p:cNvGrpSpPr/>
              <p:nvPr/>
            </p:nvGrpSpPr>
            <p:grpSpPr>
              <a:xfrm>
                <a:off x="9804728" y="2643785"/>
                <a:ext cx="2596537" cy="2576534"/>
                <a:chOff x="6208866" y="3282460"/>
                <a:chExt cx="2643717" cy="2485987"/>
              </a:xfrm>
            </p:grpSpPr>
            <p:grpSp>
              <p:nvGrpSpPr>
                <p:cNvPr id="313" name="Group 312">
                  <a:extLst>
                    <a:ext uri="{FF2B5EF4-FFF2-40B4-BE49-F238E27FC236}">
                      <a16:creationId xmlns:a16="http://schemas.microsoft.com/office/drawing/2014/main" id="{4A481F51-3D6E-4B3C-B1F0-6B14975C3EBE}"/>
                    </a:ext>
                  </a:extLst>
                </p:cNvPr>
                <p:cNvGrpSpPr/>
                <p:nvPr/>
              </p:nvGrpSpPr>
              <p:grpSpPr>
                <a:xfrm>
                  <a:off x="6467766" y="3694534"/>
                  <a:ext cx="2125916" cy="1661838"/>
                  <a:chOff x="6486988" y="3662043"/>
                  <a:chExt cx="2125916" cy="1661838"/>
                </a:xfrm>
              </p:grpSpPr>
              <p:sp>
                <p:nvSpPr>
                  <p:cNvPr id="320" name="Freeform: Shape 319">
                    <a:extLst>
                      <a:ext uri="{FF2B5EF4-FFF2-40B4-BE49-F238E27FC236}">
                        <a16:creationId xmlns:a16="http://schemas.microsoft.com/office/drawing/2014/main" id="{C1B1D423-F2EC-4BEB-8378-7606A84BF1F5}"/>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F1AC29F3-9CF7-47CD-A1E1-F89E156717DA}"/>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14" name="Group 313">
                  <a:extLst>
                    <a:ext uri="{FF2B5EF4-FFF2-40B4-BE49-F238E27FC236}">
                      <a16:creationId xmlns:a16="http://schemas.microsoft.com/office/drawing/2014/main" id="{0BA08ED8-D192-48FE-827A-5D929378DE20}"/>
                    </a:ext>
                  </a:extLst>
                </p:cNvPr>
                <p:cNvGrpSpPr/>
                <p:nvPr/>
              </p:nvGrpSpPr>
              <p:grpSpPr>
                <a:xfrm>
                  <a:off x="6208866" y="3282460"/>
                  <a:ext cx="2643717" cy="2485987"/>
                  <a:chOff x="2865821" y="3424360"/>
                  <a:chExt cx="2643717" cy="2485987"/>
                </a:xfrm>
              </p:grpSpPr>
              <p:grpSp>
                <p:nvGrpSpPr>
                  <p:cNvPr id="315" name="Group 314">
                    <a:extLst>
                      <a:ext uri="{FF2B5EF4-FFF2-40B4-BE49-F238E27FC236}">
                        <a16:creationId xmlns:a16="http://schemas.microsoft.com/office/drawing/2014/main" id="{068DB34A-7163-45F2-A748-75DA1474FDE5}"/>
                      </a:ext>
                    </a:extLst>
                  </p:cNvPr>
                  <p:cNvGrpSpPr>
                    <a:grpSpLocks noChangeAspect="1"/>
                  </p:cNvGrpSpPr>
                  <p:nvPr/>
                </p:nvGrpSpPr>
                <p:grpSpPr>
                  <a:xfrm>
                    <a:off x="3283108" y="3762783"/>
                    <a:ext cx="1809143" cy="1809144"/>
                    <a:chOff x="1204143" y="2299810"/>
                    <a:chExt cx="2258378" cy="2258378"/>
                  </a:xfrm>
                </p:grpSpPr>
                <p:sp>
                  <p:nvSpPr>
                    <p:cNvPr id="317" name="Freeform: Shape 316">
                      <a:extLst>
                        <a:ext uri="{FF2B5EF4-FFF2-40B4-BE49-F238E27FC236}">
                          <a16:creationId xmlns:a16="http://schemas.microsoft.com/office/drawing/2014/main" id="{3C189A0E-60FF-4446-AFCC-93400AC91F71}"/>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284EC76-561C-4F71-97AF-216B86106D1A}"/>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D771EAB3-BC3C-417F-B6AD-A05FA7EDFB41}"/>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16" name="Freeform: Shape 315">
                    <a:extLst>
                      <a:ext uri="{FF2B5EF4-FFF2-40B4-BE49-F238E27FC236}">
                        <a16:creationId xmlns:a16="http://schemas.microsoft.com/office/drawing/2014/main" id="{29335CA7-F44E-43F2-832A-2246468538DC}"/>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6" name="Group 305">
                <a:extLst>
                  <a:ext uri="{FF2B5EF4-FFF2-40B4-BE49-F238E27FC236}">
                    <a16:creationId xmlns:a16="http://schemas.microsoft.com/office/drawing/2014/main" id="{3174B3AE-1A17-4034-99D0-AF6D00ED364A}"/>
                  </a:ext>
                </a:extLst>
              </p:cNvPr>
              <p:cNvGrpSpPr/>
              <p:nvPr/>
            </p:nvGrpSpPr>
            <p:grpSpPr>
              <a:xfrm>
                <a:off x="9781142" y="2689059"/>
                <a:ext cx="2643717" cy="2485987"/>
                <a:chOff x="2865821" y="3424360"/>
                <a:chExt cx="2643717" cy="2485987"/>
              </a:xfrm>
              <a:noFill/>
            </p:grpSpPr>
            <p:grpSp>
              <p:nvGrpSpPr>
                <p:cNvPr id="307" name="Group 306">
                  <a:extLst>
                    <a:ext uri="{FF2B5EF4-FFF2-40B4-BE49-F238E27FC236}">
                      <a16:creationId xmlns:a16="http://schemas.microsoft.com/office/drawing/2014/main" id="{6A60565B-6A95-4E1B-B4F0-79FA792D6964}"/>
                    </a:ext>
                  </a:extLst>
                </p:cNvPr>
                <p:cNvGrpSpPr>
                  <a:grpSpLocks noChangeAspect="1"/>
                </p:cNvGrpSpPr>
                <p:nvPr/>
              </p:nvGrpSpPr>
              <p:grpSpPr>
                <a:xfrm>
                  <a:off x="3283108" y="3762782"/>
                  <a:ext cx="1809143" cy="1809143"/>
                  <a:chOff x="1204143" y="2299810"/>
                  <a:chExt cx="2258378" cy="2258378"/>
                </a:xfrm>
                <a:grpFill/>
              </p:grpSpPr>
              <p:sp>
                <p:nvSpPr>
                  <p:cNvPr id="309" name="Freeform: Shape 308">
                    <a:extLst>
                      <a:ext uri="{FF2B5EF4-FFF2-40B4-BE49-F238E27FC236}">
                        <a16:creationId xmlns:a16="http://schemas.microsoft.com/office/drawing/2014/main" id="{78D41382-1783-4009-A28F-98D837499291}"/>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4944DCF0-31C5-413D-804E-0B9D4B41995D}"/>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529F1677-0347-49B4-A0B5-FC2644330B9D}"/>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536C5C7-281B-47A3-9F9A-CAEC309DDA3A}"/>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08" name="Freeform: Shape 307">
                  <a:extLst>
                    <a:ext uri="{FF2B5EF4-FFF2-40B4-BE49-F238E27FC236}">
                      <a16:creationId xmlns:a16="http://schemas.microsoft.com/office/drawing/2014/main" id="{D161F3FA-BE1D-43D9-90C7-0A16C331DFBA}"/>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grp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02" name="TextBox 301">
              <a:extLst>
                <a:ext uri="{FF2B5EF4-FFF2-40B4-BE49-F238E27FC236}">
                  <a16:creationId xmlns:a16="http://schemas.microsoft.com/office/drawing/2014/main" id="{92E06BE5-5EA4-4FD7-8464-D898719F6F21}"/>
                </a:ext>
              </a:extLst>
            </p:cNvPr>
            <p:cNvSpPr txBox="1"/>
            <p:nvPr/>
          </p:nvSpPr>
          <p:spPr>
            <a:xfrm>
              <a:off x="8622755" y="6040738"/>
              <a:ext cx="87164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Sub2</a:t>
              </a:r>
              <a:endParaRPr kumimoji="0" lang="en-US" sz="1800" b="0" i="0" u="none" strike="noStrike" kern="0" cap="none" spc="0" normalizeH="0" baseline="0" noProof="0" dirty="0">
                <a:ln>
                  <a:noFill/>
                </a:ln>
                <a:solidFill>
                  <a:srgbClr val="4472C4"/>
                </a:solidFill>
                <a:effectLst/>
                <a:uLnTx/>
                <a:uFillTx/>
                <a:latin typeface="Calibri" panose="020F0502020204030204"/>
              </a:endParaRPr>
            </a:p>
          </p:txBody>
        </p:sp>
        <p:sp>
          <p:nvSpPr>
            <p:cNvPr id="303" name="TextBox 302">
              <a:extLst>
                <a:ext uri="{FF2B5EF4-FFF2-40B4-BE49-F238E27FC236}">
                  <a16:creationId xmlns:a16="http://schemas.microsoft.com/office/drawing/2014/main" id="{E40A648E-DD50-442B-BE88-7FB3F562980F}"/>
                </a:ext>
              </a:extLst>
            </p:cNvPr>
            <p:cNvSpPr txBox="1"/>
            <p:nvPr/>
          </p:nvSpPr>
          <p:spPr>
            <a:xfrm>
              <a:off x="10676715" y="6045611"/>
              <a:ext cx="87164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9900"/>
                  </a:solidFill>
                  <a:effectLst/>
                  <a:uLnTx/>
                  <a:uFillTx/>
                  <a:latin typeface="Arial" panose="020B0604020202020204" pitchFamily="34" charset="0"/>
                  <a:cs typeface="Arial" panose="020B0604020202020204" pitchFamily="34" charset="0"/>
                </a:rPr>
                <a:t>Sub3</a:t>
              </a:r>
              <a:endParaRPr kumimoji="0" lang="en-US" sz="1800" b="0" i="0" u="none" strike="noStrike" kern="0" cap="none" spc="0" normalizeH="0" baseline="0" noProof="0" dirty="0">
                <a:ln>
                  <a:noFill/>
                </a:ln>
                <a:solidFill>
                  <a:srgbClr val="FF9900"/>
                </a:solidFill>
                <a:effectLst/>
                <a:uLnTx/>
                <a:uFillTx/>
                <a:latin typeface="Calibri" panose="020F0502020204030204"/>
              </a:endParaRPr>
            </a:p>
          </p:txBody>
        </p:sp>
        <p:sp>
          <p:nvSpPr>
            <p:cNvPr id="304" name="Freeform: Shape 303">
              <a:extLst>
                <a:ext uri="{FF2B5EF4-FFF2-40B4-BE49-F238E27FC236}">
                  <a16:creationId xmlns:a16="http://schemas.microsoft.com/office/drawing/2014/main" id="{0F114FF3-A404-416B-84F2-70BA05E8E7D4}"/>
                </a:ext>
              </a:extLst>
            </p:cNvPr>
            <p:cNvSpPr>
              <a:spLocks noChangeAspect="1"/>
            </p:cNvSpPr>
            <p:nvPr/>
          </p:nvSpPr>
          <p:spPr>
            <a:xfrm>
              <a:off x="10602215" y="4757511"/>
              <a:ext cx="881646" cy="930361"/>
            </a:xfrm>
            <a:custGeom>
              <a:avLst/>
              <a:gdLst>
                <a:gd name="connsiteX0" fmla="*/ 440823 w 881646"/>
                <a:gd name="connsiteY0" fmla="*/ 242529 h 930361"/>
                <a:gd name="connsiteX1" fmla="*/ 229831 w 881646"/>
                <a:gd name="connsiteY1" fmla="*/ 465180 h 930361"/>
                <a:gd name="connsiteX2" fmla="*/ 440823 w 881646"/>
                <a:gd name="connsiteY2" fmla="*/ 687830 h 930361"/>
                <a:gd name="connsiteX3" fmla="*/ 651815 w 881646"/>
                <a:gd name="connsiteY3" fmla="*/ 465180 h 930361"/>
                <a:gd name="connsiteX4" fmla="*/ 440823 w 881646"/>
                <a:gd name="connsiteY4" fmla="*/ 242529 h 930361"/>
                <a:gd name="connsiteX5" fmla="*/ 440823 w 881646"/>
                <a:gd name="connsiteY5" fmla="*/ 0 h 930361"/>
                <a:gd name="connsiteX6" fmla="*/ 881646 w 881646"/>
                <a:gd name="connsiteY6" fmla="*/ 465181 h 930361"/>
                <a:gd name="connsiteX7" fmla="*/ 440823 w 881646"/>
                <a:gd name="connsiteY7" fmla="*/ 930361 h 930361"/>
                <a:gd name="connsiteX8" fmla="*/ 0 w 881646"/>
                <a:gd name="connsiteY8" fmla="*/ 465181 h 930361"/>
                <a:gd name="connsiteX9" fmla="*/ 440823 w 881646"/>
                <a:gd name="connsiteY9" fmla="*/ 0 h 93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646" h="930361">
                  <a:moveTo>
                    <a:pt x="440823" y="242529"/>
                  </a:moveTo>
                  <a:cubicBezTo>
                    <a:pt x="324296" y="242529"/>
                    <a:pt x="229831" y="342214"/>
                    <a:pt x="229831" y="465180"/>
                  </a:cubicBezTo>
                  <a:cubicBezTo>
                    <a:pt x="229831" y="588146"/>
                    <a:pt x="324296" y="687830"/>
                    <a:pt x="440823" y="687830"/>
                  </a:cubicBezTo>
                  <a:cubicBezTo>
                    <a:pt x="557351" y="687830"/>
                    <a:pt x="651815" y="588146"/>
                    <a:pt x="651815" y="465180"/>
                  </a:cubicBezTo>
                  <a:cubicBezTo>
                    <a:pt x="651815" y="342214"/>
                    <a:pt x="557351" y="242529"/>
                    <a:pt x="440823" y="242529"/>
                  </a:cubicBezTo>
                  <a:close/>
                  <a:moveTo>
                    <a:pt x="440823" y="0"/>
                  </a:moveTo>
                  <a:cubicBezTo>
                    <a:pt x="684283" y="0"/>
                    <a:pt x="881646" y="208269"/>
                    <a:pt x="881646" y="465181"/>
                  </a:cubicBezTo>
                  <a:cubicBezTo>
                    <a:pt x="881646" y="722093"/>
                    <a:pt x="684283" y="930361"/>
                    <a:pt x="440823" y="930361"/>
                  </a:cubicBezTo>
                  <a:cubicBezTo>
                    <a:pt x="197363" y="930361"/>
                    <a:pt x="0" y="722093"/>
                    <a:pt x="0" y="465181"/>
                  </a:cubicBezTo>
                  <a:cubicBezTo>
                    <a:pt x="0" y="208269"/>
                    <a:pt x="197363" y="0"/>
                    <a:pt x="440823"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64" name="Graphic 63">
            <a:extLst>
              <a:ext uri="{FF2B5EF4-FFF2-40B4-BE49-F238E27FC236}">
                <a16:creationId xmlns:a16="http://schemas.microsoft.com/office/drawing/2014/main" id="{71218652-26BB-41AE-8A67-3970CC13E0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0312" y="1294992"/>
            <a:ext cx="6988111" cy="4991508"/>
          </a:xfrm>
          <a:prstGeom prst="rect">
            <a:avLst/>
          </a:prstGeom>
        </p:spPr>
      </p:pic>
      <p:sp>
        <p:nvSpPr>
          <p:cNvPr id="65" name="TextBox 64">
            <a:extLst>
              <a:ext uri="{FF2B5EF4-FFF2-40B4-BE49-F238E27FC236}">
                <a16:creationId xmlns:a16="http://schemas.microsoft.com/office/drawing/2014/main" id="{02A81475-42BA-458F-A2C4-801E4D772899}"/>
              </a:ext>
            </a:extLst>
          </p:cNvPr>
          <p:cNvSpPr txBox="1"/>
          <p:nvPr/>
        </p:nvSpPr>
        <p:spPr>
          <a:xfrm>
            <a:off x="5210008" y="1780720"/>
            <a:ext cx="822689"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Sub2</a:t>
            </a:r>
            <a:endParaRPr lang="en-US" b="1" dirty="0"/>
          </a:p>
        </p:txBody>
      </p:sp>
      <p:sp>
        <p:nvSpPr>
          <p:cNvPr id="66" name="TextBox 65">
            <a:extLst>
              <a:ext uri="{FF2B5EF4-FFF2-40B4-BE49-F238E27FC236}">
                <a16:creationId xmlns:a16="http://schemas.microsoft.com/office/drawing/2014/main" id="{01DF0F91-8D16-4238-A17E-2E56AEB8594C}"/>
              </a:ext>
            </a:extLst>
          </p:cNvPr>
          <p:cNvSpPr txBox="1"/>
          <p:nvPr/>
        </p:nvSpPr>
        <p:spPr>
          <a:xfrm>
            <a:off x="5933096" y="4807616"/>
            <a:ext cx="822689"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Sub3</a:t>
            </a:r>
            <a:endParaRPr lang="en-US" b="1" dirty="0"/>
          </a:p>
        </p:txBody>
      </p:sp>
    </p:spTree>
    <p:extLst>
      <p:ext uri="{BB962C8B-B14F-4D97-AF65-F5344CB8AC3E}">
        <p14:creationId xmlns:p14="http://schemas.microsoft.com/office/powerpoint/2010/main" val="200804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Strain gage results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14</a:t>
            </a:fld>
            <a:endParaRPr lang="en-US" dirty="0"/>
          </a:p>
        </p:txBody>
      </p:sp>
      <p:pic>
        <p:nvPicPr>
          <p:cNvPr id="67" name="Graphic 66">
            <a:extLst>
              <a:ext uri="{FF2B5EF4-FFF2-40B4-BE49-F238E27FC236}">
                <a16:creationId xmlns:a16="http://schemas.microsoft.com/office/drawing/2014/main" id="{976E91B7-FD44-40A2-9741-9F1AF0FCD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371600"/>
            <a:ext cx="4907280" cy="4907280"/>
          </a:xfrm>
          <a:prstGeom prst="rect">
            <a:avLst/>
          </a:prstGeom>
        </p:spPr>
      </p:pic>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86524E89-1257-4D49-A600-03AD913CCF61}"/>
                  </a:ext>
                </a:extLst>
              </p:cNvPr>
              <p:cNvSpPr txBox="1"/>
              <p:nvPr/>
            </p:nvSpPr>
            <p:spPr>
              <a:xfrm>
                <a:off x="7795949" y="1349985"/>
                <a:ext cx="4396051" cy="4914551"/>
              </a:xfrm>
              <a:prstGeom prst="rect">
                <a:avLst/>
              </a:prstGeom>
              <a:noFill/>
            </p:spPr>
            <p:txBody>
              <a:bodyPr wrap="square">
                <a:spAutoFit/>
              </a:bodyPr>
              <a:lstStyle/>
              <a:p>
                <a:pPr marL="0" indent="0">
                  <a:buNone/>
                </a:pPr>
                <a:r>
                  <a:rPr lang="en-US" b="1" dirty="0">
                    <a:solidFill>
                      <a:schemeClr val="tx2"/>
                    </a:solidFill>
                    <a:cs typeface="Arial" panose="020B0604020202020204" pitchFamily="34" charset="0"/>
                  </a:rPr>
                  <a:t>Observation</a:t>
                </a:r>
              </a:p>
              <a:p>
                <a:pPr marL="0" indent="0">
                  <a:buNone/>
                </a:pPr>
                <a:r>
                  <a:rPr lang="en-US" dirty="0">
                    <a:solidFill>
                      <a:schemeClr val="tx2"/>
                    </a:solidFill>
                    <a:cs typeface="Arial" panose="020B0604020202020204" pitchFamily="34" charset="0"/>
                  </a:rPr>
                  <a:t>The slope of the powering curves seems to change as the training progresses.</a:t>
                </a:r>
              </a:p>
              <a:p>
                <a:pPr marL="0" indent="0">
                  <a:buNone/>
                </a:pPr>
                <a:endParaRPr lang="en-US" dirty="0">
                  <a:solidFill>
                    <a:schemeClr val="tx2"/>
                  </a:solidFill>
                  <a:cs typeface="Arial" panose="020B0604020202020204" pitchFamily="34" charset="0"/>
                </a:endParaRPr>
              </a:p>
              <a:p>
                <a:pPr marL="0" indent="0">
                  <a:buNone/>
                </a:pPr>
                <a:r>
                  <a:rPr lang="en-US" b="1" dirty="0">
                    <a:solidFill>
                      <a:schemeClr val="tx2"/>
                    </a:solidFill>
                    <a:cs typeface="Arial" panose="020B0604020202020204" pitchFamily="34" charset="0"/>
                  </a:rPr>
                  <a:t>Hypothesis</a:t>
                </a:r>
              </a:p>
              <a:p>
                <a:r>
                  <a:rPr lang="en-US" dirty="0">
                    <a:solidFill>
                      <a:schemeClr val="tx2"/>
                    </a:solidFill>
                    <a:cs typeface="Arial" panose="020B0604020202020204" pitchFamily="34" charset="0"/>
                  </a:rPr>
                  <a:t>In a CCT magnet, where training might be related to interfacial mechanisms, the global equivalent stiffness of the structure might change as a consequence of the accumulation of debonding events between the mandrel and the cable-epoxy system. The slope of a </a:t>
                </a:r>
                <a14:m>
                  <m:oMath xmlns:m="http://schemas.openxmlformats.org/officeDocument/2006/math">
                    <m: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t>∆</m:t>
                    </m:r>
                    <m: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t>𝜀</m:t>
                    </m:r>
                    <m:r>
                      <a:rPr lang="en-US" b="0" i="1" smtClean="0">
                        <a:solidFill>
                          <a:schemeClr val="tx2"/>
                        </a:solidFill>
                        <a:latin typeface="Cambria Math" panose="02040503050406030204" pitchFamily="18" charset="0"/>
                        <a:ea typeface="Cambria Math" panose="02040503050406030204" pitchFamily="18" charset="0"/>
                        <a:cs typeface="Arial" panose="020B0604020202020204" pitchFamily="34" charset="0"/>
                      </a:rPr>
                      <m:t> </m:t>
                    </m:r>
                    <m:r>
                      <a:rPr lang="en-US" b="0" i="1" smtClean="0">
                        <a:solidFill>
                          <a:schemeClr val="tx2"/>
                        </a:solidFill>
                        <a:latin typeface="Cambria Math" panose="02040503050406030204" pitchFamily="18" charset="0"/>
                        <a:ea typeface="Cambria Math" panose="02040503050406030204" pitchFamily="18" charset="0"/>
                        <a:cs typeface="Arial" panose="020B0604020202020204" pitchFamily="34" charset="0"/>
                      </a:rPr>
                      <m:t>𝑣𝑠</m:t>
                    </m:r>
                    <m:r>
                      <a:rPr lang="en-US" b="0" i="1" smtClean="0">
                        <a:solidFill>
                          <a:schemeClr val="tx2"/>
                        </a:solidFill>
                        <a:latin typeface="Cambria Math" panose="02040503050406030204" pitchFamily="18" charset="0"/>
                        <a:ea typeface="Cambria Math" panose="02040503050406030204" pitchFamily="18" charset="0"/>
                        <a:cs typeface="Arial" panose="020B0604020202020204" pitchFamily="34" charset="0"/>
                      </a:rPr>
                      <m:t>. </m:t>
                    </m:r>
                    <m:sSup>
                      <m:sSupPr>
                        <m:ctrlPr>
                          <a:rPr lang="en-US" i="1" smtClean="0">
                            <a:solidFill>
                              <a:schemeClr val="tx2"/>
                            </a:solidFill>
                            <a:latin typeface="Cambria Math" panose="02040503050406030204" pitchFamily="18" charset="0"/>
                            <a:ea typeface="Cambria Math" panose="02040503050406030204" pitchFamily="18" charset="0"/>
                            <a:cs typeface="Arial" panose="020B0604020202020204" pitchFamily="34" charset="0"/>
                          </a:rPr>
                        </m:ctrlPr>
                      </m:sSupPr>
                      <m:e>
                        <m:d>
                          <m:dPr>
                            <m:ctrlP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ctrlPr>
                          </m:dPr>
                          <m:e>
                            <m:f>
                              <m:fPr>
                                <m:type m:val="skw"/>
                                <m:ctrlP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ctrlPr>
                              </m:fPr>
                              <m:num>
                                <m: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t>𝐼</m:t>
                                </m:r>
                              </m:num>
                              <m:den>
                                <m:sSub>
                                  <m:sSubPr>
                                    <m:ctrlP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ctrlPr>
                                  </m:sSubPr>
                                  <m:e>
                                    <m: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t>𝐼</m:t>
                                    </m:r>
                                  </m:e>
                                  <m:sub>
                                    <m:r>
                                      <a:rPr lang="en-US" i="1">
                                        <a:solidFill>
                                          <a:schemeClr val="tx2"/>
                                        </a:solidFill>
                                        <a:latin typeface="Cambria Math" panose="02040503050406030204" pitchFamily="18" charset="0"/>
                                        <a:ea typeface="Cambria Math" panose="02040503050406030204" pitchFamily="18" charset="0"/>
                                        <a:cs typeface="Arial" panose="020B0604020202020204" pitchFamily="34" charset="0"/>
                                      </a:rPr>
                                      <m:t>𝑠𝑠</m:t>
                                    </m:r>
                                  </m:sub>
                                </m:sSub>
                              </m:den>
                            </m:f>
                          </m:e>
                        </m:d>
                      </m:e>
                      <m:sup>
                        <m:r>
                          <a:rPr lang="en-US" b="0" i="1" smtClean="0">
                            <a:solidFill>
                              <a:schemeClr val="tx2"/>
                            </a:solidFill>
                            <a:latin typeface="Cambria Math" panose="02040503050406030204" pitchFamily="18" charset="0"/>
                            <a:ea typeface="Cambria Math" panose="02040503050406030204" pitchFamily="18" charset="0"/>
                            <a:cs typeface="Arial" panose="020B0604020202020204" pitchFamily="34" charset="0"/>
                          </a:rPr>
                          <m:t>2</m:t>
                        </m:r>
                      </m:sup>
                    </m:sSup>
                  </m:oMath>
                </a14:m>
                <a:r>
                  <a:rPr lang="en-US" dirty="0">
                    <a:solidFill>
                      <a:schemeClr val="tx2"/>
                    </a:solidFill>
                    <a:cs typeface="Arial" panose="020B0604020202020204" pitchFamily="34" charset="0"/>
                  </a:rPr>
                  <a:t>powering curve, as illustrated in the figure, will increase for decreasing global equivalent stiffness. Furthermore, the relative angular movement of the layers might lead to similar effects.</a:t>
                </a:r>
              </a:p>
            </p:txBody>
          </p:sp>
        </mc:Choice>
        <mc:Fallback>
          <p:sp>
            <p:nvSpPr>
              <p:cNvPr id="93" name="TextBox 92">
                <a:extLst>
                  <a:ext uri="{FF2B5EF4-FFF2-40B4-BE49-F238E27FC236}">
                    <a16:creationId xmlns:a16="http://schemas.microsoft.com/office/drawing/2014/main" id="{86524E89-1257-4D49-A600-03AD913CCF61}"/>
                  </a:ext>
                </a:extLst>
              </p:cNvPr>
              <p:cNvSpPr txBox="1">
                <a:spLocks noRot="1" noChangeAspect="1" noMove="1" noResize="1" noEditPoints="1" noAdjustHandles="1" noChangeArrowheads="1" noChangeShapeType="1" noTextEdit="1"/>
              </p:cNvSpPr>
              <p:nvPr/>
            </p:nvSpPr>
            <p:spPr>
              <a:xfrm>
                <a:off x="7795949" y="1349985"/>
                <a:ext cx="4396051" cy="4914551"/>
              </a:xfrm>
              <a:prstGeom prst="rect">
                <a:avLst/>
              </a:prstGeom>
              <a:blipFill>
                <a:blip r:embed="rId5"/>
                <a:stretch>
                  <a:fillRect l="-1248" t="-620" r="-2080" b="-743"/>
                </a:stretch>
              </a:blipFill>
            </p:spPr>
            <p:txBody>
              <a:bodyPr/>
              <a:lstStyle/>
              <a:p>
                <a:r>
                  <a:rPr lang="en-US">
                    <a:noFill/>
                  </a:rPr>
                  <a:t> </a:t>
                </a:r>
              </a:p>
            </p:txBody>
          </p:sp>
        </mc:Fallback>
      </mc:AlternateContent>
      <p:grpSp>
        <p:nvGrpSpPr>
          <p:cNvPr id="119" name="Group 118">
            <a:extLst>
              <a:ext uri="{FF2B5EF4-FFF2-40B4-BE49-F238E27FC236}">
                <a16:creationId xmlns:a16="http://schemas.microsoft.com/office/drawing/2014/main" id="{AED5AAA5-23C0-40B2-9868-EEE6FBFFC5F4}"/>
              </a:ext>
            </a:extLst>
          </p:cNvPr>
          <p:cNvGrpSpPr/>
          <p:nvPr/>
        </p:nvGrpSpPr>
        <p:grpSpPr>
          <a:xfrm>
            <a:off x="4504636" y="2437823"/>
            <a:ext cx="3329581" cy="2774833"/>
            <a:chOff x="8295682" y="4132140"/>
            <a:chExt cx="3329581" cy="2774833"/>
          </a:xfrm>
        </p:grpSpPr>
        <p:grpSp>
          <p:nvGrpSpPr>
            <p:cNvPr id="120" name="Group 119">
              <a:extLst>
                <a:ext uri="{FF2B5EF4-FFF2-40B4-BE49-F238E27FC236}">
                  <a16:creationId xmlns:a16="http://schemas.microsoft.com/office/drawing/2014/main" id="{71271215-BBBF-40BB-B5AC-D3E795E07731}"/>
                </a:ext>
              </a:extLst>
            </p:cNvPr>
            <p:cNvGrpSpPr>
              <a:grpSpLocks noChangeAspect="1"/>
            </p:cNvGrpSpPr>
            <p:nvPr/>
          </p:nvGrpSpPr>
          <p:grpSpPr>
            <a:xfrm>
              <a:off x="9053171" y="4132140"/>
              <a:ext cx="2179279" cy="2123898"/>
              <a:chOff x="9781142" y="2643785"/>
              <a:chExt cx="2643717" cy="2576534"/>
            </a:xfrm>
          </p:grpSpPr>
          <p:grpSp>
            <p:nvGrpSpPr>
              <p:cNvPr id="132" name="Group 131">
                <a:extLst>
                  <a:ext uri="{FF2B5EF4-FFF2-40B4-BE49-F238E27FC236}">
                    <a16:creationId xmlns:a16="http://schemas.microsoft.com/office/drawing/2014/main" id="{59E0DA3B-BCE6-4020-8B18-CC63778F767A}"/>
                  </a:ext>
                </a:extLst>
              </p:cNvPr>
              <p:cNvGrpSpPr/>
              <p:nvPr/>
            </p:nvGrpSpPr>
            <p:grpSpPr>
              <a:xfrm>
                <a:off x="9804731" y="2643785"/>
                <a:ext cx="2596538" cy="2576534"/>
                <a:chOff x="6208866" y="3282460"/>
                <a:chExt cx="2643717" cy="2485987"/>
              </a:xfrm>
            </p:grpSpPr>
            <p:grpSp>
              <p:nvGrpSpPr>
                <p:cNvPr id="134" name="Group 133">
                  <a:extLst>
                    <a:ext uri="{FF2B5EF4-FFF2-40B4-BE49-F238E27FC236}">
                      <a16:creationId xmlns:a16="http://schemas.microsoft.com/office/drawing/2014/main" id="{94284049-1BE7-499B-AAC0-466B865AFAEF}"/>
                    </a:ext>
                  </a:extLst>
                </p:cNvPr>
                <p:cNvGrpSpPr/>
                <p:nvPr/>
              </p:nvGrpSpPr>
              <p:grpSpPr>
                <a:xfrm>
                  <a:off x="6467766" y="3694534"/>
                  <a:ext cx="2125916" cy="1661838"/>
                  <a:chOff x="6486988" y="3662043"/>
                  <a:chExt cx="2125916" cy="1661838"/>
                </a:xfrm>
              </p:grpSpPr>
              <p:sp>
                <p:nvSpPr>
                  <p:cNvPr id="142" name="Freeform: Shape 141">
                    <a:extLst>
                      <a:ext uri="{FF2B5EF4-FFF2-40B4-BE49-F238E27FC236}">
                        <a16:creationId xmlns:a16="http://schemas.microsoft.com/office/drawing/2014/main" id="{040A2E83-567D-4444-BBAA-C5638386BFC2}"/>
                      </a:ext>
                    </a:extLst>
                  </p:cNvPr>
                  <p:cNvSpPr>
                    <a:spLocks noChangeAspect="1"/>
                  </p:cNvSpPr>
                  <p:nvPr/>
                </p:nvSpPr>
                <p:spPr>
                  <a:xfrm flipH="1">
                    <a:off x="6486988"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9A31C-46F7-4165-B2C7-BEDDFA80C2ED}"/>
                      </a:ext>
                    </a:extLst>
                  </p:cNvPr>
                  <p:cNvSpPr>
                    <a:spLocks noChangeAspect="1"/>
                  </p:cNvSpPr>
                  <p:nvPr/>
                </p:nvSpPr>
                <p:spPr>
                  <a:xfrm>
                    <a:off x="8047946" y="3662043"/>
                    <a:ext cx="564958" cy="1661838"/>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11E87E91-0E29-474F-BB2E-DCE743B8543E}"/>
                    </a:ext>
                  </a:extLst>
                </p:cNvPr>
                <p:cNvGrpSpPr/>
                <p:nvPr/>
              </p:nvGrpSpPr>
              <p:grpSpPr>
                <a:xfrm>
                  <a:off x="6208866" y="3282460"/>
                  <a:ext cx="2643717" cy="2485987"/>
                  <a:chOff x="2865821" y="3424360"/>
                  <a:chExt cx="2643717" cy="2485987"/>
                </a:xfrm>
              </p:grpSpPr>
              <p:grpSp>
                <p:nvGrpSpPr>
                  <p:cNvPr id="136" name="Group 135">
                    <a:extLst>
                      <a:ext uri="{FF2B5EF4-FFF2-40B4-BE49-F238E27FC236}">
                        <a16:creationId xmlns:a16="http://schemas.microsoft.com/office/drawing/2014/main" id="{585F24C5-1A0A-4D62-8D34-CD8C2995B4D8}"/>
                      </a:ext>
                    </a:extLst>
                  </p:cNvPr>
                  <p:cNvGrpSpPr>
                    <a:grpSpLocks noChangeAspect="1"/>
                  </p:cNvGrpSpPr>
                  <p:nvPr/>
                </p:nvGrpSpPr>
                <p:grpSpPr>
                  <a:xfrm>
                    <a:off x="3283108" y="3762782"/>
                    <a:ext cx="1809143" cy="1809143"/>
                    <a:chOff x="1204143" y="2299810"/>
                    <a:chExt cx="2258378" cy="2258378"/>
                  </a:xfrm>
                </p:grpSpPr>
                <p:sp>
                  <p:nvSpPr>
                    <p:cNvPr id="138" name="Freeform: Shape 137">
                      <a:extLst>
                        <a:ext uri="{FF2B5EF4-FFF2-40B4-BE49-F238E27FC236}">
                          <a16:creationId xmlns:a16="http://schemas.microsoft.com/office/drawing/2014/main" id="{1B6AA863-C352-47FE-8132-FDE8E696E546}"/>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980ED32B-A3ED-4654-9BAC-179132889523}"/>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3CE87DF4-0AA1-4468-A1BE-6231416635A9}"/>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75FA173-606E-41B5-8D8A-5FDFBF62696B}"/>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7" name="Freeform: Shape 136">
                    <a:extLst>
                      <a:ext uri="{FF2B5EF4-FFF2-40B4-BE49-F238E27FC236}">
                        <a16:creationId xmlns:a16="http://schemas.microsoft.com/office/drawing/2014/main" id="{E0E09152-85D1-465E-B1C0-E7671F473584}"/>
                      </a:ext>
                    </a:extLst>
                  </p:cNvPr>
                  <p:cNvSpPr>
                    <a:spLocks noChangeAspect="1"/>
                  </p:cNvSpPr>
                  <p:nvPr/>
                </p:nvSpPr>
                <p:spPr>
                  <a:xfrm>
                    <a:off x="2865821" y="3424360"/>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133" name="Freeform: Shape 132">
                <a:extLst>
                  <a:ext uri="{FF2B5EF4-FFF2-40B4-BE49-F238E27FC236}">
                    <a16:creationId xmlns:a16="http://schemas.microsoft.com/office/drawing/2014/main" id="{1A5B1394-42A5-40C3-918B-4869A76DEB54}"/>
                  </a:ext>
                </a:extLst>
              </p:cNvPr>
              <p:cNvSpPr>
                <a:spLocks noChangeAspect="1"/>
              </p:cNvSpPr>
              <p:nvPr/>
            </p:nvSpPr>
            <p:spPr>
              <a:xfrm>
                <a:off x="9781142" y="2689058"/>
                <a:ext cx="2643717" cy="24859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no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1" name="TextBox 120">
              <a:extLst>
                <a:ext uri="{FF2B5EF4-FFF2-40B4-BE49-F238E27FC236}">
                  <a16:creationId xmlns:a16="http://schemas.microsoft.com/office/drawing/2014/main" id="{396A3F2E-9E82-4AB3-9EB4-826480496257}"/>
                </a:ext>
              </a:extLst>
            </p:cNvPr>
            <p:cNvSpPr txBox="1"/>
            <p:nvPr/>
          </p:nvSpPr>
          <p:spPr>
            <a:xfrm>
              <a:off x="9708605" y="4594343"/>
              <a:ext cx="866302"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L1</a:t>
              </a:r>
              <a:endParaRPr kumimoji="0" lang="en-US" sz="1200" b="0" i="1" u="none" strike="noStrike" kern="0" cap="none" spc="0" normalizeH="0" baseline="0" noProof="0" dirty="0">
                <a:ln>
                  <a:noFill/>
                </a:ln>
                <a:solidFill>
                  <a:prstClr val="black"/>
                </a:solidFill>
                <a:effectLst/>
                <a:uLnTx/>
                <a:uFillTx/>
                <a:latin typeface="Calibri" panose="020F0502020204030204"/>
              </a:endParaRPr>
            </a:p>
          </p:txBody>
        </p:sp>
        <p:sp>
          <p:nvSpPr>
            <p:cNvPr id="122" name="TextBox 121">
              <a:extLst>
                <a:ext uri="{FF2B5EF4-FFF2-40B4-BE49-F238E27FC236}">
                  <a16:creationId xmlns:a16="http://schemas.microsoft.com/office/drawing/2014/main" id="{6A01552C-CDD7-4D3C-8F2C-42152661456E}"/>
                </a:ext>
              </a:extLst>
            </p:cNvPr>
            <p:cNvSpPr txBox="1"/>
            <p:nvPr/>
          </p:nvSpPr>
          <p:spPr>
            <a:xfrm>
              <a:off x="9709495" y="5725675"/>
              <a:ext cx="866302"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L2</a:t>
              </a:r>
              <a:endParaRPr kumimoji="0" lang="en-US" sz="1200" b="0" i="1" u="none" strike="noStrike" kern="0" cap="none" spc="0" normalizeH="0" baseline="0" noProof="0" dirty="0">
                <a:ln>
                  <a:noFill/>
                </a:ln>
                <a:solidFill>
                  <a:prstClr val="black"/>
                </a:solidFill>
                <a:effectLst/>
                <a:uLnTx/>
                <a:uFillTx/>
                <a:latin typeface="Calibri" panose="020F0502020204030204"/>
              </a:endParaRPr>
            </a:p>
          </p:txBody>
        </p:sp>
        <p:sp>
          <p:nvSpPr>
            <p:cNvPr id="123" name="TextBox 122">
              <a:extLst>
                <a:ext uri="{FF2B5EF4-FFF2-40B4-BE49-F238E27FC236}">
                  <a16:creationId xmlns:a16="http://schemas.microsoft.com/office/drawing/2014/main" id="{D21979CE-71A1-4451-99EF-5CE76B78402B}"/>
                </a:ext>
              </a:extLst>
            </p:cNvPr>
            <p:cNvSpPr txBox="1"/>
            <p:nvPr/>
          </p:nvSpPr>
          <p:spPr>
            <a:xfrm>
              <a:off x="9716149" y="4152729"/>
              <a:ext cx="866302"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Shell</a:t>
              </a:r>
              <a:endParaRPr kumimoji="0" lang="en-US" sz="1200" b="0" i="1" u="none" strike="noStrike" kern="0" cap="none" spc="0" normalizeH="0" baseline="0" noProof="0" dirty="0">
                <a:ln>
                  <a:noFill/>
                </a:ln>
                <a:solidFill>
                  <a:prstClr val="black"/>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411BCFC7-4C08-4D18-9B3F-9A9BEE6EA30D}"/>
                    </a:ext>
                  </a:extLst>
                </p:cNvPr>
                <p:cNvSpPr txBox="1"/>
                <p:nvPr/>
              </p:nvSpPr>
              <p:spPr>
                <a:xfrm>
                  <a:off x="10094131" y="6537641"/>
                  <a:ext cx="109714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𝑎𝑧𝑖𝑚𝑢𝑡h𝑎𝑙</m:t>
                            </m:r>
                          </m:sub>
                        </m:sSub>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43" name="TextBox 42">
                  <a:extLst>
                    <a:ext uri="{FF2B5EF4-FFF2-40B4-BE49-F238E27FC236}">
                      <a16:creationId xmlns:a16="http://schemas.microsoft.com/office/drawing/2014/main" id="{5A4AB016-C9F0-4D22-B4F4-0A1F7D8250B6}"/>
                    </a:ext>
                  </a:extLst>
                </p:cNvPr>
                <p:cNvSpPr txBox="1">
                  <a:spLocks noRot="1" noChangeAspect="1" noMove="1" noResize="1" noEditPoints="1" noAdjustHandles="1" noChangeArrowheads="1" noChangeShapeType="1" noTextEdit="1"/>
                </p:cNvSpPr>
                <p:nvPr/>
              </p:nvSpPr>
              <p:spPr>
                <a:xfrm>
                  <a:off x="10094131" y="6537641"/>
                  <a:ext cx="1097149" cy="369332"/>
                </a:xfrm>
                <a:prstGeom prst="rect">
                  <a:avLst/>
                </a:prstGeom>
                <a:blipFill>
                  <a:blip r:embed="rId6"/>
                  <a:stretch>
                    <a:fillRect r="-1667" b="-1667"/>
                  </a:stretch>
                </a:blipFill>
              </p:spPr>
              <p:txBody>
                <a:bodyPr/>
                <a:lstStyle/>
                <a:p>
                  <a:r>
                    <a:rPr lang="en-US">
                      <a:noFill/>
                    </a:rPr>
                    <a:t> </a:t>
                  </a:r>
                </a:p>
              </p:txBody>
            </p:sp>
          </mc:Fallback>
        </mc:AlternateContent>
        <p:grpSp>
          <p:nvGrpSpPr>
            <p:cNvPr id="125" name="Group 124">
              <a:extLst>
                <a:ext uri="{FF2B5EF4-FFF2-40B4-BE49-F238E27FC236}">
                  <a16:creationId xmlns:a16="http://schemas.microsoft.com/office/drawing/2014/main" id="{CE6F1AD0-9DA9-4B1F-8917-BB60B1491243}"/>
                </a:ext>
              </a:extLst>
            </p:cNvPr>
            <p:cNvGrpSpPr/>
            <p:nvPr/>
          </p:nvGrpSpPr>
          <p:grpSpPr>
            <a:xfrm>
              <a:off x="8559901" y="5117741"/>
              <a:ext cx="3065362" cy="152696"/>
              <a:chOff x="8559901" y="5590141"/>
              <a:chExt cx="3065362" cy="152696"/>
            </a:xfrm>
          </p:grpSpPr>
          <p:sp>
            <p:nvSpPr>
              <p:cNvPr id="129" name="Rectangle 128">
                <a:extLst>
                  <a:ext uri="{FF2B5EF4-FFF2-40B4-BE49-F238E27FC236}">
                    <a16:creationId xmlns:a16="http://schemas.microsoft.com/office/drawing/2014/main" id="{E2815C88-F0EB-4623-9370-5ADBAA665DA9}"/>
                  </a:ext>
                </a:extLst>
              </p:cNvPr>
              <p:cNvSpPr/>
              <p:nvPr/>
            </p:nvSpPr>
            <p:spPr>
              <a:xfrm>
                <a:off x="11191280" y="5590141"/>
                <a:ext cx="62895" cy="152696"/>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0DC29456-0D33-4296-B957-9937C2036520}"/>
                  </a:ext>
                </a:extLst>
              </p:cNvPr>
              <p:cNvSpPr/>
              <p:nvPr/>
            </p:nvSpPr>
            <p:spPr>
              <a:xfrm>
                <a:off x="9044952" y="5590141"/>
                <a:ext cx="62895" cy="152696"/>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1" name="Straight Arrow Connector 130">
                <a:extLst>
                  <a:ext uri="{FF2B5EF4-FFF2-40B4-BE49-F238E27FC236}">
                    <a16:creationId xmlns:a16="http://schemas.microsoft.com/office/drawing/2014/main" id="{98B9B593-9510-412A-A8E3-7E75669C7958}"/>
                  </a:ext>
                </a:extLst>
              </p:cNvPr>
              <p:cNvCxnSpPr>
                <a:cxnSpLocks/>
              </p:cNvCxnSpPr>
              <p:nvPr/>
            </p:nvCxnSpPr>
            <p:spPr>
              <a:xfrm flipH="1">
                <a:off x="8559901" y="5666489"/>
                <a:ext cx="3065362" cy="0"/>
              </a:xfrm>
              <a:prstGeom prst="straightConnector1">
                <a:avLst/>
              </a:prstGeom>
              <a:noFill/>
              <a:ln w="6350" cap="flat" cmpd="sng" algn="ctr">
                <a:solidFill>
                  <a:sysClr val="windowText" lastClr="000000"/>
                </a:solidFill>
                <a:prstDash val="dash"/>
                <a:miter lim="800000"/>
                <a:tailEnd type="none"/>
              </a:ln>
              <a:effectLst/>
            </p:spPr>
          </p:cxnSp>
        </p:grpSp>
        <p:cxnSp>
          <p:nvCxnSpPr>
            <p:cNvPr id="126" name="Straight Connector 125">
              <a:extLst>
                <a:ext uri="{FF2B5EF4-FFF2-40B4-BE49-F238E27FC236}">
                  <a16:creationId xmlns:a16="http://schemas.microsoft.com/office/drawing/2014/main" id="{61B5683E-90C4-4E15-91D8-677F769E087A}"/>
                </a:ext>
              </a:extLst>
            </p:cNvPr>
            <p:cNvCxnSpPr>
              <a:cxnSpLocks/>
              <a:endCxn id="124" idx="0"/>
            </p:cNvCxnSpPr>
            <p:nvPr/>
          </p:nvCxnSpPr>
          <p:spPr>
            <a:xfrm>
              <a:off x="9080149" y="5337265"/>
              <a:ext cx="1562557" cy="1200376"/>
            </a:xfrm>
            <a:prstGeom prst="line">
              <a:avLst/>
            </a:prstGeom>
            <a:noFill/>
            <a:ln w="6350" cap="flat" cmpd="sng" algn="ctr">
              <a:solidFill>
                <a:sysClr val="windowText" lastClr="000000"/>
              </a:solidFill>
              <a:prstDash val="solid"/>
              <a:miter lim="800000"/>
              <a:headEnd type="triangle"/>
            </a:ln>
            <a:effectLst/>
          </p:spPr>
        </p:cxnSp>
        <p:cxnSp>
          <p:nvCxnSpPr>
            <p:cNvPr id="127" name="Straight Connector 126">
              <a:extLst>
                <a:ext uri="{FF2B5EF4-FFF2-40B4-BE49-F238E27FC236}">
                  <a16:creationId xmlns:a16="http://schemas.microsoft.com/office/drawing/2014/main" id="{95D0FC7F-6DB0-489C-8C27-5B8744B2FEF5}"/>
                </a:ext>
              </a:extLst>
            </p:cNvPr>
            <p:cNvCxnSpPr>
              <a:cxnSpLocks/>
              <a:endCxn id="124" idx="0"/>
            </p:cNvCxnSpPr>
            <p:nvPr/>
          </p:nvCxnSpPr>
          <p:spPr>
            <a:xfrm flipH="1">
              <a:off x="10642706" y="5324033"/>
              <a:ext cx="564745" cy="1213608"/>
            </a:xfrm>
            <a:prstGeom prst="line">
              <a:avLst/>
            </a:prstGeom>
            <a:noFill/>
            <a:ln w="6350" cap="flat" cmpd="sng" algn="ctr">
              <a:solidFill>
                <a:sysClr val="windowText" lastClr="000000"/>
              </a:solidFill>
              <a:prstDash val="solid"/>
              <a:miter lim="800000"/>
              <a:headEnd type="triangle"/>
            </a:ln>
            <a:effectLst/>
          </p:spPr>
        </p:cxnSp>
        <p:sp>
          <p:nvSpPr>
            <p:cNvPr id="128" name="TextBox 127">
              <a:extLst>
                <a:ext uri="{FF2B5EF4-FFF2-40B4-BE49-F238E27FC236}">
                  <a16:creationId xmlns:a16="http://schemas.microsoft.com/office/drawing/2014/main" id="{6D343507-11CF-4819-9FA4-435B811C9108}"/>
                </a:ext>
              </a:extLst>
            </p:cNvPr>
            <p:cNvSpPr txBox="1"/>
            <p:nvPr/>
          </p:nvSpPr>
          <p:spPr>
            <a:xfrm>
              <a:off x="8295682" y="4988798"/>
              <a:ext cx="866302"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Mid-plane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grpSp>
    </p:spTree>
    <p:extLst>
      <p:ext uri="{BB962C8B-B14F-4D97-AF65-F5344CB8AC3E}">
        <p14:creationId xmlns:p14="http://schemas.microsoft.com/office/powerpoint/2010/main" val="71658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Strain gage results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15</a:t>
            </a:fld>
            <a:endParaRPr lang="en-US" dirty="0"/>
          </a:p>
        </p:txBody>
      </p:sp>
      <p:pic>
        <p:nvPicPr>
          <p:cNvPr id="31" name="Graphic 30">
            <a:extLst>
              <a:ext uri="{FF2B5EF4-FFF2-40B4-BE49-F238E27FC236}">
                <a16:creationId xmlns:a16="http://schemas.microsoft.com/office/drawing/2014/main" id="{541E3683-3255-4666-AC85-A013189620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8600" y="1325563"/>
            <a:ext cx="3810000" cy="4762500"/>
          </a:xfrm>
          <a:prstGeom prst="rect">
            <a:avLst/>
          </a:prstGeom>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5E3FB26-457C-40CB-8424-DA1BA7BB159C}"/>
                  </a:ext>
                </a:extLst>
              </p:cNvPr>
              <p:cNvSpPr txBox="1"/>
              <p:nvPr/>
            </p:nvSpPr>
            <p:spPr>
              <a:xfrm>
                <a:off x="2438400" y="5931128"/>
                <a:ext cx="6522720" cy="352532"/>
              </a:xfrm>
              <a:prstGeom prst="rect">
                <a:avLst/>
              </a:prstGeom>
              <a:noFill/>
            </p:spPr>
            <p:txBody>
              <a:bodyPr wrap="square">
                <a:spAutoFit/>
              </a:bodyPr>
              <a:lstStyle/>
              <a:p>
                <a:pPr algn="ctr"/>
                <a:r>
                  <a:rPr lang="en-US" sz="1200" dirty="0">
                    <a:cs typeface="Arial" panose="020B0604020202020204" pitchFamily="34" charset="0"/>
                  </a:rPr>
                  <a:t>The slope of the </a:t>
                </a:r>
                <a14:m>
                  <m:oMath xmlns:m="http://schemas.openxmlformats.org/officeDocument/2006/math">
                    <m:r>
                      <a:rPr lang="en-US" sz="1200" i="1">
                        <a:ea typeface="Cambria Math" panose="02040503050406030204" pitchFamily="18" charset="0"/>
                        <a:cs typeface="Arial" panose="020B0604020202020204" pitchFamily="34" charset="0"/>
                      </a:rPr>
                      <m:t>∆</m:t>
                    </m:r>
                    <m:r>
                      <a:rPr lang="en-US" sz="1200" i="1">
                        <a:ea typeface="Cambria Math" panose="02040503050406030204" pitchFamily="18" charset="0"/>
                        <a:cs typeface="Arial" panose="020B0604020202020204" pitchFamily="34" charset="0"/>
                      </a:rPr>
                      <m:t>𝜀</m:t>
                    </m:r>
                    <m:r>
                      <a:rPr lang="en-US" sz="1200" b="0" i="1" smtClean="0">
                        <a:ea typeface="Cambria Math" panose="02040503050406030204" pitchFamily="18" charset="0"/>
                        <a:cs typeface="Arial" panose="020B0604020202020204" pitchFamily="34" charset="0"/>
                      </a:rPr>
                      <m:t> </m:t>
                    </m:r>
                    <m:r>
                      <a:rPr lang="en-US" sz="1200" b="0" i="1" smtClean="0">
                        <a:ea typeface="Cambria Math" panose="02040503050406030204" pitchFamily="18" charset="0"/>
                        <a:cs typeface="Arial" panose="020B0604020202020204" pitchFamily="34" charset="0"/>
                      </a:rPr>
                      <m:t>𝑣𝑠</m:t>
                    </m:r>
                    <m:r>
                      <a:rPr lang="en-US" sz="1200" b="0" i="1" smtClean="0">
                        <a:ea typeface="Cambria Math" panose="02040503050406030204" pitchFamily="18" charset="0"/>
                        <a:cs typeface="Arial" panose="020B0604020202020204" pitchFamily="34" charset="0"/>
                      </a:rPr>
                      <m:t>. </m:t>
                    </m:r>
                    <m:sSup>
                      <m:sSupPr>
                        <m:ctrlPr>
                          <a:rPr lang="en-US" sz="1200" i="1" smtClean="0">
                            <a:ea typeface="Cambria Math" panose="02040503050406030204" pitchFamily="18" charset="0"/>
                            <a:cs typeface="Arial" panose="020B0604020202020204" pitchFamily="34" charset="0"/>
                          </a:rPr>
                        </m:ctrlPr>
                      </m:sSupPr>
                      <m:e>
                        <m:d>
                          <m:dPr>
                            <m:ctrlPr>
                              <a:rPr lang="en-US" sz="1200" i="1">
                                <a:ea typeface="Cambria Math" panose="02040503050406030204" pitchFamily="18" charset="0"/>
                                <a:cs typeface="Arial" panose="020B0604020202020204" pitchFamily="34" charset="0"/>
                              </a:rPr>
                            </m:ctrlPr>
                          </m:dPr>
                          <m:e>
                            <m:f>
                              <m:fPr>
                                <m:type m:val="skw"/>
                                <m:ctrlPr>
                                  <a:rPr lang="en-US" sz="1200" i="1">
                                    <a:ea typeface="Cambria Math" panose="02040503050406030204" pitchFamily="18" charset="0"/>
                                    <a:cs typeface="Arial" panose="020B0604020202020204" pitchFamily="34" charset="0"/>
                                  </a:rPr>
                                </m:ctrlPr>
                              </m:fPr>
                              <m:num>
                                <m:r>
                                  <a:rPr lang="en-US" sz="1200" i="1">
                                    <a:ea typeface="Cambria Math" panose="02040503050406030204" pitchFamily="18" charset="0"/>
                                    <a:cs typeface="Arial" panose="020B0604020202020204" pitchFamily="34" charset="0"/>
                                  </a:rPr>
                                  <m:t>𝐼</m:t>
                                </m:r>
                              </m:num>
                              <m:den>
                                <m:sSub>
                                  <m:sSubPr>
                                    <m:ctrlPr>
                                      <a:rPr lang="en-US" sz="1200" i="1">
                                        <a:ea typeface="Cambria Math" panose="02040503050406030204" pitchFamily="18" charset="0"/>
                                        <a:cs typeface="Arial" panose="020B0604020202020204" pitchFamily="34" charset="0"/>
                                      </a:rPr>
                                    </m:ctrlPr>
                                  </m:sSubPr>
                                  <m:e>
                                    <m:r>
                                      <a:rPr lang="en-US" sz="1200" i="1">
                                        <a:ea typeface="Cambria Math" panose="02040503050406030204" pitchFamily="18" charset="0"/>
                                        <a:cs typeface="Arial" panose="020B0604020202020204" pitchFamily="34" charset="0"/>
                                      </a:rPr>
                                      <m:t>𝐼</m:t>
                                    </m:r>
                                  </m:e>
                                  <m:sub>
                                    <m:r>
                                      <a:rPr lang="en-US" sz="1200" i="1">
                                        <a:ea typeface="Cambria Math" panose="02040503050406030204" pitchFamily="18" charset="0"/>
                                        <a:cs typeface="Arial" panose="020B0604020202020204" pitchFamily="34" charset="0"/>
                                      </a:rPr>
                                      <m:t>𝑠𝑠</m:t>
                                    </m:r>
                                  </m:sub>
                                </m:sSub>
                              </m:den>
                            </m:f>
                          </m:e>
                        </m:d>
                      </m:e>
                      <m:sup>
                        <m:r>
                          <a:rPr lang="en-US" sz="1200" b="0" i="1" smtClean="0">
                            <a:ea typeface="Cambria Math" panose="02040503050406030204" pitchFamily="18" charset="0"/>
                            <a:cs typeface="Arial" panose="020B0604020202020204" pitchFamily="34" charset="0"/>
                          </a:rPr>
                          <m:t>2</m:t>
                        </m:r>
                      </m:sup>
                    </m:sSup>
                  </m:oMath>
                </a14:m>
                <a:r>
                  <a:rPr lang="en-US" sz="1200" dirty="0">
                    <a:cs typeface="Arial" panose="020B0604020202020204" pitchFamily="34" charset="0"/>
                  </a:rPr>
                  <a:t>powering curves was calculated between </a:t>
                </a:r>
                <a14:m>
                  <m:oMath xmlns:m="http://schemas.openxmlformats.org/officeDocument/2006/math">
                    <m:r>
                      <a:rPr lang="en-US" sz="1200" b="0" i="0" smtClean="0">
                        <a:ea typeface="Cambria Math" panose="02040503050406030204" pitchFamily="18" charset="0"/>
                        <a:cs typeface="Arial" panose="020B0604020202020204" pitchFamily="34" charset="0"/>
                      </a:rPr>
                      <m:t>0.4</m:t>
                    </m:r>
                    <m:r>
                      <a:rPr lang="en-US" sz="1200" b="0" i="1" smtClean="0">
                        <a:ea typeface="Cambria Math" panose="02040503050406030204" pitchFamily="18" charset="0"/>
                        <a:cs typeface="Arial" panose="020B0604020202020204" pitchFamily="34" charset="0"/>
                      </a:rPr>
                      <m:t>∙</m:t>
                    </m:r>
                    <m:sSub>
                      <m:sSubPr>
                        <m:ctrlPr>
                          <a:rPr lang="en-US" sz="1200" i="1">
                            <a:ea typeface="Cambria Math" panose="02040503050406030204" pitchFamily="18" charset="0"/>
                            <a:cs typeface="Arial" panose="020B0604020202020204" pitchFamily="34" charset="0"/>
                          </a:rPr>
                        </m:ctrlPr>
                      </m:sSubPr>
                      <m:e>
                        <m:r>
                          <a:rPr lang="en-US" sz="1200" i="1">
                            <a:ea typeface="Cambria Math" panose="02040503050406030204" pitchFamily="18" charset="0"/>
                            <a:cs typeface="Arial" panose="020B0604020202020204" pitchFamily="34" charset="0"/>
                          </a:rPr>
                          <m:t>𝐼</m:t>
                        </m:r>
                      </m:e>
                      <m:sub>
                        <m:r>
                          <a:rPr lang="en-US" sz="1200" i="1">
                            <a:ea typeface="Cambria Math" panose="02040503050406030204" pitchFamily="18" charset="0"/>
                            <a:cs typeface="Arial" panose="020B0604020202020204" pitchFamily="34" charset="0"/>
                          </a:rPr>
                          <m:t>𝑠𝑠</m:t>
                        </m:r>
                      </m:sub>
                    </m:sSub>
                  </m:oMath>
                </a14:m>
                <a:r>
                  <a:rPr lang="en-US" sz="1200" dirty="0"/>
                  <a:t> and </a:t>
                </a:r>
                <a14:m>
                  <m:oMath xmlns:m="http://schemas.openxmlformats.org/officeDocument/2006/math">
                    <m:r>
                      <a:rPr lang="en-US" sz="1200" b="0" i="0" smtClean="0">
                        <a:ea typeface="Cambria Math" panose="02040503050406030204" pitchFamily="18" charset="0"/>
                        <a:cs typeface="Arial" panose="020B0604020202020204" pitchFamily="34" charset="0"/>
                      </a:rPr>
                      <m:t>0.7</m:t>
                    </m:r>
                    <m:r>
                      <a:rPr lang="en-US" sz="1200" i="1">
                        <a:ea typeface="Cambria Math" panose="02040503050406030204" pitchFamily="18" charset="0"/>
                        <a:cs typeface="Arial" panose="020B0604020202020204" pitchFamily="34" charset="0"/>
                      </a:rPr>
                      <m:t>∙</m:t>
                    </m:r>
                    <m:sSub>
                      <m:sSubPr>
                        <m:ctrlPr>
                          <a:rPr lang="en-US" sz="1200" i="1">
                            <a:ea typeface="Cambria Math" panose="02040503050406030204" pitchFamily="18" charset="0"/>
                            <a:cs typeface="Arial" panose="020B0604020202020204" pitchFamily="34" charset="0"/>
                          </a:rPr>
                        </m:ctrlPr>
                      </m:sSubPr>
                      <m:e>
                        <m:r>
                          <a:rPr lang="en-US" sz="1200" i="1">
                            <a:ea typeface="Cambria Math" panose="02040503050406030204" pitchFamily="18" charset="0"/>
                            <a:cs typeface="Arial" panose="020B0604020202020204" pitchFamily="34" charset="0"/>
                          </a:rPr>
                          <m:t>𝐼</m:t>
                        </m:r>
                      </m:e>
                      <m:sub>
                        <m:r>
                          <a:rPr lang="en-US" sz="1200" i="1">
                            <a:ea typeface="Cambria Math" panose="02040503050406030204" pitchFamily="18" charset="0"/>
                            <a:cs typeface="Arial" panose="020B0604020202020204" pitchFamily="34" charset="0"/>
                          </a:rPr>
                          <m:t>𝑠𝑠</m:t>
                        </m:r>
                      </m:sub>
                    </m:sSub>
                  </m:oMath>
                </a14:m>
                <a:endParaRPr lang="en-US" sz="1200" dirty="0"/>
              </a:p>
            </p:txBody>
          </p:sp>
        </mc:Choice>
        <mc:Fallback>
          <p:sp>
            <p:nvSpPr>
              <p:cNvPr id="32" name="TextBox 31">
                <a:extLst>
                  <a:ext uri="{FF2B5EF4-FFF2-40B4-BE49-F238E27FC236}">
                    <a16:creationId xmlns:a16="http://schemas.microsoft.com/office/drawing/2014/main" id="{95E3FB26-457C-40CB-8424-DA1BA7BB159C}"/>
                  </a:ext>
                </a:extLst>
              </p:cNvPr>
              <p:cNvSpPr txBox="1">
                <a:spLocks noRot="1" noChangeAspect="1" noMove="1" noResize="1" noEditPoints="1" noAdjustHandles="1" noChangeArrowheads="1" noChangeShapeType="1" noTextEdit="1"/>
              </p:cNvSpPr>
              <p:nvPr/>
            </p:nvSpPr>
            <p:spPr>
              <a:xfrm>
                <a:off x="2438400" y="5931128"/>
                <a:ext cx="6522720" cy="352532"/>
              </a:xfrm>
              <a:prstGeom prst="rect">
                <a:avLst/>
              </a:prstGeom>
              <a:blipFill>
                <a:blip r:embed="rId5"/>
                <a:stretch>
                  <a:fillRect t="-84483" b="-15517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44FB068-3787-416E-BA4A-8C355D428D8E}"/>
              </a:ext>
            </a:extLst>
          </p:cNvPr>
          <p:cNvGrpSpPr>
            <a:grpSpLocks noChangeAspect="1"/>
          </p:cNvGrpSpPr>
          <p:nvPr/>
        </p:nvGrpSpPr>
        <p:grpSpPr>
          <a:xfrm>
            <a:off x="4478698" y="1342172"/>
            <a:ext cx="2306618" cy="4588956"/>
            <a:chOff x="3273763" y="982855"/>
            <a:chExt cx="2714286" cy="5400000"/>
          </a:xfrm>
        </p:grpSpPr>
        <p:pic>
          <p:nvPicPr>
            <p:cNvPr id="35" name="Graphic 34">
              <a:extLst>
                <a:ext uri="{FF2B5EF4-FFF2-40B4-BE49-F238E27FC236}">
                  <a16:creationId xmlns:a16="http://schemas.microsoft.com/office/drawing/2014/main" id="{22D5A696-BD7C-4D12-85D2-ADDBEF60C2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73763" y="982855"/>
              <a:ext cx="2700000" cy="2700000"/>
            </a:xfrm>
            <a:prstGeom prst="rect">
              <a:avLst/>
            </a:prstGeom>
          </p:spPr>
        </p:pic>
        <p:pic>
          <p:nvPicPr>
            <p:cNvPr id="36" name="Graphic 35">
              <a:extLst>
                <a:ext uri="{FF2B5EF4-FFF2-40B4-BE49-F238E27FC236}">
                  <a16:creationId xmlns:a16="http://schemas.microsoft.com/office/drawing/2014/main" id="{814C5181-86AE-4CEB-A474-A451D507D3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88049" y="3682855"/>
              <a:ext cx="2700000" cy="2700000"/>
            </a:xfrm>
            <a:prstGeom prst="rect">
              <a:avLst/>
            </a:prstGeom>
          </p:spPr>
        </p:pic>
      </p:grpSp>
      <p:pic>
        <p:nvPicPr>
          <p:cNvPr id="37" name="Graphic 36">
            <a:extLst>
              <a:ext uri="{FF2B5EF4-FFF2-40B4-BE49-F238E27FC236}">
                <a16:creationId xmlns:a16="http://schemas.microsoft.com/office/drawing/2014/main" id="{1F1C1661-0065-474B-9E5D-88B4B440C0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2530" y="1301605"/>
            <a:ext cx="4762500" cy="4762500"/>
          </a:xfrm>
          <a:prstGeom prst="rect">
            <a:avLst/>
          </a:prstGeom>
        </p:spPr>
      </p:pic>
      <p:sp>
        <p:nvSpPr>
          <p:cNvPr id="39" name="Rectangle 38">
            <a:extLst>
              <a:ext uri="{FF2B5EF4-FFF2-40B4-BE49-F238E27FC236}">
                <a16:creationId xmlns:a16="http://schemas.microsoft.com/office/drawing/2014/main" id="{A6E19A9E-6D0F-4EA3-A9EF-9E969594F40C}"/>
              </a:ext>
            </a:extLst>
          </p:cNvPr>
          <p:cNvSpPr/>
          <p:nvPr/>
        </p:nvSpPr>
        <p:spPr>
          <a:xfrm>
            <a:off x="4754473" y="1528873"/>
            <a:ext cx="680400" cy="18964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BE57879-442B-4DA9-B58E-B5EF0A7F3AA5}"/>
              </a:ext>
            </a:extLst>
          </p:cNvPr>
          <p:cNvSpPr/>
          <p:nvPr/>
        </p:nvSpPr>
        <p:spPr>
          <a:xfrm>
            <a:off x="4754473" y="3823351"/>
            <a:ext cx="680400" cy="18964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7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Strain gage results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16</a:t>
            </a:fld>
            <a:endParaRPr lang="en-US" dirty="0"/>
          </a:p>
        </p:txBody>
      </p:sp>
      <p:pic>
        <p:nvPicPr>
          <p:cNvPr id="31" name="Graphic 30">
            <a:extLst>
              <a:ext uri="{FF2B5EF4-FFF2-40B4-BE49-F238E27FC236}">
                <a16:creationId xmlns:a16="http://schemas.microsoft.com/office/drawing/2014/main" id="{541E3683-3255-4666-AC85-A013189620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8600" y="1325563"/>
            <a:ext cx="3810000" cy="4762500"/>
          </a:xfrm>
          <a:prstGeom prst="rect">
            <a:avLst/>
          </a:prstGeom>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5E3FB26-457C-40CB-8424-DA1BA7BB159C}"/>
                  </a:ext>
                </a:extLst>
              </p:cNvPr>
              <p:cNvSpPr txBox="1"/>
              <p:nvPr/>
            </p:nvSpPr>
            <p:spPr>
              <a:xfrm>
                <a:off x="2438400" y="6014361"/>
                <a:ext cx="6522720" cy="352532"/>
              </a:xfrm>
              <a:prstGeom prst="rect">
                <a:avLst/>
              </a:prstGeom>
              <a:noFill/>
            </p:spPr>
            <p:txBody>
              <a:bodyPr wrap="square">
                <a:spAutoFit/>
              </a:bodyPr>
              <a:lstStyle/>
              <a:p>
                <a:pPr algn="ctr"/>
                <a:r>
                  <a:rPr lang="en-US" sz="1200" dirty="0">
                    <a:cs typeface="Arial" panose="020B0604020202020204" pitchFamily="34" charset="0"/>
                  </a:rPr>
                  <a:t>The slope of the </a:t>
                </a:r>
                <a14:m>
                  <m:oMath xmlns:m="http://schemas.openxmlformats.org/officeDocument/2006/math">
                    <m:r>
                      <a:rPr lang="en-US" sz="1200" i="1">
                        <a:latin typeface="Cambria Math" panose="02040503050406030204" pitchFamily="18" charset="0"/>
                        <a:ea typeface="Cambria Math" panose="02040503050406030204" pitchFamily="18" charset="0"/>
                        <a:cs typeface="Arial" panose="020B0604020202020204" pitchFamily="34" charset="0"/>
                      </a:rPr>
                      <m:t>∆</m:t>
                    </m:r>
                    <m:r>
                      <a:rPr lang="en-US" sz="1200" i="1">
                        <a:latin typeface="Cambria Math" panose="02040503050406030204" pitchFamily="18" charset="0"/>
                        <a:ea typeface="Cambria Math" panose="02040503050406030204" pitchFamily="18" charset="0"/>
                        <a:cs typeface="Arial" panose="020B0604020202020204" pitchFamily="34" charset="0"/>
                      </a:rPr>
                      <m:t>𝜀</m:t>
                    </m:r>
                    <m:r>
                      <a:rPr lang="en-US" sz="1200" b="0" i="1" smtClean="0">
                        <a:latin typeface="Cambria Math" panose="02040503050406030204" pitchFamily="18" charset="0"/>
                        <a:ea typeface="Cambria Math" panose="02040503050406030204" pitchFamily="18" charset="0"/>
                        <a:cs typeface="Arial" panose="020B0604020202020204" pitchFamily="34" charset="0"/>
                      </a:rPr>
                      <m:t> </m:t>
                    </m:r>
                    <m:r>
                      <a:rPr lang="en-US" sz="1200" b="0" i="1" smtClean="0">
                        <a:latin typeface="Cambria Math" panose="02040503050406030204" pitchFamily="18" charset="0"/>
                        <a:ea typeface="Cambria Math" panose="02040503050406030204" pitchFamily="18" charset="0"/>
                        <a:cs typeface="Arial" panose="020B0604020202020204" pitchFamily="34" charset="0"/>
                      </a:rPr>
                      <m:t>𝑣𝑠</m:t>
                    </m:r>
                    <m:r>
                      <a:rPr lang="en-US" sz="1200" b="0" i="1"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1200" i="1" smtClean="0">
                            <a:latin typeface="Cambria Math" panose="02040503050406030204" pitchFamily="18" charset="0"/>
                            <a:ea typeface="Cambria Math" panose="02040503050406030204" pitchFamily="18" charset="0"/>
                            <a:cs typeface="Arial" panose="020B0604020202020204" pitchFamily="34" charset="0"/>
                          </a:rPr>
                        </m:ctrlPr>
                      </m:sSupPr>
                      <m:e>
                        <m:d>
                          <m:dPr>
                            <m:ctrlPr>
                              <a:rPr lang="en-US" sz="1200" i="1">
                                <a:latin typeface="Cambria Math" panose="02040503050406030204" pitchFamily="18" charset="0"/>
                                <a:ea typeface="Cambria Math" panose="02040503050406030204" pitchFamily="18" charset="0"/>
                                <a:cs typeface="Arial" panose="020B0604020202020204" pitchFamily="34" charset="0"/>
                              </a:rPr>
                            </m:ctrlPr>
                          </m:dPr>
                          <m:e>
                            <m:f>
                              <m:fPr>
                                <m:type m:val="skw"/>
                                <m:ctrlPr>
                                  <a:rPr lang="en-US" sz="1200" i="1">
                                    <a:latin typeface="Cambria Math" panose="02040503050406030204" pitchFamily="18" charset="0"/>
                                    <a:ea typeface="Cambria Math" panose="02040503050406030204" pitchFamily="18" charset="0"/>
                                    <a:cs typeface="Arial" panose="020B0604020202020204" pitchFamily="34" charset="0"/>
                                  </a:rPr>
                                </m:ctrlPr>
                              </m:fPr>
                              <m:num>
                                <m:r>
                                  <a:rPr lang="en-US" sz="1200" i="1">
                                    <a:latin typeface="Cambria Math" panose="02040503050406030204" pitchFamily="18" charset="0"/>
                                    <a:ea typeface="Cambria Math" panose="02040503050406030204" pitchFamily="18" charset="0"/>
                                    <a:cs typeface="Arial" panose="020B0604020202020204" pitchFamily="34" charset="0"/>
                                  </a:rPr>
                                  <m:t>𝐼</m:t>
                                </m:r>
                              </m:num>
                              <m:den>
                                <m:sSub>
                                  <m:sSubPr>
                                    <m:ctrlPr>
                                      <a:rPr lang="en-US" sz="1200" i="1">
                                        <a:latin typeface="Cambria Math" panose="02040503050406030204" pitchFamily="18" charset="0"/>
                                        <a:ea typeface="Cambria Math" panose="02040503050406030204" pitchFamily="18" charset="0"/>
                                        <a:cs typeface="Arial" panose="020B0604020202020204" pitchFamily="34" charset="0"/>
                                      </a:rPr>
                                    </m:ctrlPr>
                                  </m:sSubPr>
                                  <m:e>
                                    <m:r>
                                      <a:rPr lang="en-US" sz="1200" i="1">
                                        <a:latin typeface="Cambria Math" panose="02040503050406030204" pitchFamily="18" charset="0"/>
                                        <a:ea typeface="Cambria Math" panose="02040503050406030204" pitchFamily="18" charset="0"/>
                                        <a:cs typeface="Arial" panose="020B0604020202020204" pitchFamily="34" charset="0"/>
                                      </a:rPr>
                                      <m:t>𝐼</m:t>
                                    </m:r>
                                  </m:e>
                                  <m:sub>
                                    <m:r>
                                      <a:rPr lang="en-US" sz="1200" i="1">
                                        <a:latin typeface="Cambria Math" panose="02040503050406030204" pitchFamily="18" charset="0"/>
                                        <a:ea typeface="Cambria Math" panose="02040503050406030204" pitchFamily="18" charset="0"/>
                                        <a:cs typeface="Arial" panose="020B0604020202020204" pitchFamily="34" charset="0"/>
                                      </a:rPr>
                                      <m:t>𝑠𝑠</m:t>
                                    </m:r>
                                  </m:sub>
                                </m:sSub>
                              </m:den>
                            </m:f>
                          </m:e>
                        </m:d>
                      </m:e>
                      <m:sup>
                        <m:r>
                          <a:rPr lang="en-US" sz="1200" b="0" i="1" smtClean="0">
                            <a:latin typeface="Cambria Math" panose="02040503050406030204" pitchFamily="18" charset="0"/>
                            <a:ea typeface="Cambria Math" panose="02040503050406030204" pitchFamily="18" charset="0"/>
                            <a:cs typeface="Arial" panose="020B0604020202020204" pitchFamily="34" charset="0"/>
                          </a:rPr>
                          <m:t>2</m:t>
                        </m:r>
                      </m:sup>
                    </m:sSup>
                  </m:oMath>
                </a14:m>
                <a:r>
                  <a:rPr lang="en-US" sz="1200" dirty="0">
                    <a:cs typeface="Arial" panose="020B0604020202020204" pitchFamily="34" charset="0"/>
                  </a:rPr>
                  <a:t>powering curves was calculated between </a:t>
                </a:r>
                <a14:m>
                  <m:oMath xmlns:m="http://schemas.openxmlformats.org/officeDocument/2006/math">
                    <m:r>
                      <a:rPr lang="en-US" sz="1200" b="0" i="0" smtClean="0">
                        <a:latin typeface="Cambria Math" panose="02040503050406030204" pitchFamily="18" charset="0"/>
                        <a:ea typeface="Cambria Math" panose="02040503050406030204" pitchFamily="18" charset="0"/>
                        <a:cs typeface="Arial" panose="020B0604020202020204" pitchFamily="34" charset="0"/>
                      </a:rPr>
                      <m:t>0.4</m:t>
                    </m:r>
                    <m:r>
                      <a:rPr lang="en-US" sz="12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1200" i="1">
                            <a:latin typeface="Cambria Math" panose="02040503050406030204" pitchFamily="18" charset="0"/>
                            <a:ea typeface="Cambria Math" panose="02040503050406030204" pitchFamily="18" charset="0"/>
                            <a:cs typeface="Arial" panose="020B0604020202020204" pitchFamily="34" charset="0"/>
                          </a:rPr>
                        </m:ctrlPr>
                      </m:sSubPr>
                      <m:e>
                        <m:r>
                          <a:rPr lang="en-US" sz="1200" i="1">
                            <a:latin typeface="Cambria Math" panose="02040503050406030204" pitchFamily="18" charset="0"/>
                            <a:ea typeface="Cambria Math" panose="02040503050406030204" pitchFamily="18" charset="0"/>
                            <a:cs typeface="Arial" panose="020B0604020202020204" pitchFamily="34" charset="0"/>
                          </a:rPr>
                          <m:t>𝐼</m:t>
                        </m:r>
                      </m:e>
                      <m:sub>
                        <m:r>
                          <a:rPr lang="en-US" sz="1200" i="1">
                            <a:latin typeface="Cambria Math" panose="02040503050406030204" pitchFamily="18" charset="0"/>
                            <a:ea typeface="Cambria Math" panose="02040503050406030204" pitchFamily="18" charset="0"/>
                            <a:cs typeface="Arial" panose="020B0604020202020204" pitchFamily="34" charset="0"/>
                          </a:rPr>
                          <m:t>𝑠𝑠</m:t>
                        </m:r>
                      </m:sub>
                    </m:sSub>
                  </m:oMath>
                </a14:m>
                <a:r>
                  <a:rPr lang="en-US" sz="1200" dirty="0"/>
                  <a:t> and </a:t>
                </a:r>
                <a14:m>
                  <m:oMath xmlns:m="http://schemas.openxmlformats.org/officeDocument/2006/math">
                    <m:r>
                      <a:rPr lang="en-US" sz="1200" b="0" i="0" smtClean="0">
                        <a:latin typeface="Cambria Math" panose="02040503050406030204" pitchFamily="18" charset="0"/>
                        <a:ea typeface="Cambria Math" panose="02040503050406030204" pitchFamily="18" charset="0"/>
                        <a:cs typeface="Arial" panose="020B0604020202020204" pitchFamily="34" charset="0"/>
                      </a:rPr>
                      <m:t>0.7</m:t>
                    </m:r>
                    <m:r>
                      <a:rPr lang="en-US" sz="1200" i="1">
                        <a:latin typeface="Cambria Math" panose="02040503050406030204" pitchFamily="18" charset="0"/>
                        <a:ea typeface="Cambria Math" panose="02040503050406030204" pitchFamily="18" charset="0"/>
                        <a:cs typeface="Arial" panose="020B0604020202020204" pitchFamily="34" charset="0"/>
                      </a:rPr>
                      <m:t>∙</m:t>
                    </m:r>
                    <m:sSub>
                      <m:sSubPr>
                        <m:ctrlPr>
                          <a:rPr lang="en-US" sz="1200" i="1">
                            <a:latin typeface="Cambria Math" panose="02040503050406030204" pitchFamily="18" charset="0"/>
                            <a:ea typeface="Cambria Math" panose="02040503050406030204" pitchFamily="18" charset="0"/>
                            <a:cs typeface="Arial" panose="020B0604020202020204" pitchFamily="34" charset="0"/>
                          </a:rPr>
                        </m:ctrlPr>
                      </m:sSubPr>
                      <m:e>
                        <m:r>
                          <a:rPr lang="en-US" sz="1200" i="1">
                            <a:latin typeface="Cambria Math" panose="02040503050406030204" pitchFamily="18" charset="0"/>
                            <a:ea typeface="Cambria Math" panose="02040503050406030204" pitchFamily="18" charset="0"/>
                            <a:cs typeface="Arial" panose="020B0604020202020204" pitchFamily="34" charset="0"/>
                          </a:rPr>
                          <m:t>𝐼</m:t>
                        </m:r>
                      </m:e>
                      <m:sub>
                        <m:r>
                          <a:rPr lang="en-US" sz="1200" i="1">
                            <a:latin typeface="Cambria Math" panose="02040503050406030204" pitchFamily="18" charset="0"/>
                            <a:ea typeface="Cambria Math" panose="02040503050406030204" pitchFamily="18" charset="0"/>
                            <a:cs typeface="Arial" panose="020B0604020202020204" pitchFamily="34" charset="0"/>
                          </a:rPr>
                          <m:t>𝑠𝑠</m:t>
                        </m:r>
                      </m:sub>
                    </m:sSub>
                  </m:oMath>
                </a14:m>
                <a:endParaRPr lang="en-US" sz="1200" dirty="0"/>
              </a:p>
            </p:txBody>
          </p:sp>
        </mc:Choice>
        <mc:Fallback>
          <p:sp>
            <p:nvSpPr>
              <p:cNvPr id="32" name="TextBox 31">
                <a:extLst>
                  <a:ext uri="{FF2B5EF4-FFF2-40B4-BE49-F238E27FC236}">
                    <a16:creationId xmlns:a16="http://schemas.microsoft.com/office/drawing/2014/main" id="{95E3FB26-457C-40CB-8424-DA1BA7BB159C}"/>
                  </a:ext>
                </a:extLst>
              </p:cNvPr>
              <p:cNvSpPr txBox="1">
                <a:spLocks noRot="1" noChangeAspect="1" noMove="1" noResize="1" noEditPoints="1" noAdjustHandles="1" noChangeArrowheads="1" noChangeShapeType="1" noTextEdit="1"/>
              </p:cNvSpPr>
              <p:nvPr/>
            </p:nvSpPr>
            <p:spPr>
              <a:xfrm>
                <a:off x="2438400" y="6014361"/>
                <a:ext cx="6522720" cy="352532"/>
              </a:xfrm>
              <a:prstGeom prst="rect">
                <a:avLst/>
              </a:prstGeom>
              <a:blipFill>
                <a:blip r:embed="rId5"/>
                <a:stretch>
                  <a:fillRect t="-87719" b="-157895"/>
                </a:stretch>
              </a:blipFill>
            </p:spPr>
            <p:txBody>
              <a:bodyPr/>
              <a:lstStyle/>
              <a:p>
                <a:r>
                  <a:rPr lang="en-US">
                    <a:noFill/>
                  </a:rPr>
                  <a:t> </a:t>
                </a:r>
              </a:p>
            </p:txBody>
          </p:sp>
        </mc:Fallback>
      </mc:AlternateContent>
      <p:pic>
        <p:nvPicPr>
          <p:cNvPr id="33" name="Graphic 32">
            <a:extLst>
              <a:ext uri="{FF2B5EF4-FFF2-40B4-BE49-F238E27FC236}">
                <a16:creationId xmlns:a16="http://schemas.microsoft.com/office/drawing/2014/main" id="{C43C9F9E-367B-4686-BB39-468F53672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1000" y="1325563"/>
            <a:ext cx="3810000" cy="4762500"/>
          </a:xfrm>
          <a:prstGeom prst="rect">
            <a:avLst/>
          </a:prstGeom>
        </p:spPr>
      </p:pic>
      <p:pic>
        <p:nvPicPr>
          <p:cNvPr id="34" name="Graphic 33">
            <a:extLst>
              <a:ext uri="{FF2B5EF4-FFF2-40B4-BE49-F238E27FC236}">
                <a16:creationId xmlns:a16="http://schemas.microsoft.com/office/drawing/2014/main" id="{9F31E914-CA61-41D7-A406-B7157B6763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153400" y="1325563"/>
            <a:ext cx="3810000" cy="4762500"/>
          </a:xfrm>
          <a:prstGeom prst="rect">
            <a:avLst/>
          </a:prstGeom>
        </p:spPr>
      </p:pic>
    </p:spTree>
    <p:extLst>
      <p:ext uri="{BB962C8B-B14F-4D97-AF65-F5344CB8AC3E}">
        <p14:creationId xmlns:p14="http://schemas.microsoft.com/office/powerpoint/2010/main" val="233881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31DB93-A0F6-441B-BEEF-B03E040BC10E}"/>
              </a:ext>
            </a:extLst>
          </p:cNvPr>
          <p:cNvSpPr txBox="1">
            <a:spLocks/>
          </p:cNvSpPr>
          <p:nvPr/>
        </p:nvSpPr>
        <p:spPr>
          <a:xfrm>
            <a:off x="4819650" y="2555875"/>
            <a:ext cx="25527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latin typeface="Arial" panose="020B0604020202020204" pitchFamily="34" charset="0"/>
                <a:cs typeface="Arial" panose="020B0604020202020204" pitchFamily="34" charset="0"/>
              </a:rPr>
              <a:t>Thanks!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36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97780" y="1499946"/>
            <a:ext cx="10972800" cy="4525963"/>
          </a:xfrm>
        </p:spPr>
        <p:txBody>
          <a:bodyPr>
            <a:normAutofit/>
          </a:bodyPr>
          <a:lstStyle/>
          <a:p>
            <a:pPr marL="457200" indent="-457200">
              <a:buFont typeface="+mj-lt"/>
              <a:buAutoNum type="arabicPeriod"/>
            </a:pPr>
            <a:r>
              <a:rPr lang="en-US" sz="3600" dirty="0"/>
              <a:t>Fabrication methods</a:t>
            </a:r>
          </a:p>
          <a:p>
            <a:pPr marL="457200" indent="-457200">
              <a:buFont typeface="+mj-lt"/>
              <a:buAutoNum type="arabicPeriod"/>
            </a:pPr>
            <a:r>
              <a:rPr lang="en-US" sz="3600" dirty="0"/>
              <a:t>Strain gage results</a:t>
            </a:r>
          </a:p>
          <a:p>
            <a:pPr marL="457200" indent="-457200">
              <a:buFont typeface="+mj-lt"/>
              <a:buAutoNum type="arabicPeriod"/>
            </a:pPr>
            <a:endParaRPr lang="en-US" sz="3600" dirty="0"/>
          </a:p>
        </p:txBody>
      </p:sp>
      <p:sp>
        <p:nvSpPr>
          <p:cNvPr id="4" name="Slide Number Placeholder 3"/>
          <p:cNvSpPr>
            <a:spLocks noGrp="1"/>
          </p:cNvSpPr>
          <p:nvPr>
            <p:ph type="sldNum" sz="quarter" idx="12"/>
          </p:nvPr>
        </p:nvSpPr>
        <p:spPr/>
        <p:txBody>
          <a:bodyPr/>
          <a:lstStyle/>
          <a:p>
            <a:fld id="{D260E43B-7F43-FA45-AAB7-E054FD6CC4E3}" type="slidenum">
              <a:rPr lang="en-US" smtClean="0"/>
              <a:pPr/>
              <a:t>2</a:t>
            </a:fld>
            <a:endParaRPr lang="en-US" dirty="0"/>
          </a:p>
        </p:txBody>
      </p:sp>
    </p:spTree>
    <p:extLst>
      <p:ext uri="{BB962C8B-B14F-4D97-AF65-F5344CB8AC3E}">
        <p14:creationId xmlns:p14="http://schemas.microsoft.com/office/powerpoint/2010/main" val="326760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3</a:t>
            </a:fld>
            <a:endParaRPr lang="en-US" dirty="0"/>
          </a:p>
        </p:txBody>
      </p:sp>
      <p:sp>
        <p:nvSpPr>
          <p:cNvPr id="18" name="Content Placeholder 2">
            <a:extLst>
              <a:ext uri="{FF2B5EF4-FFF2-40B4-BE49-F238E27FC236}">
                <a16:creationId xmlns:a16="http://schemas.microsoft.com/office/drawing/2014/main" id="{D3672342-7FA2-4503-AC76-4DA46A1E4DC2}"/>
              </a:ext>
            </a:extLst>
          </p:cNvPr>
          <p:cNvSpPr txBox="1">
            <a:spLocks/>
          </p:cNvSpPr>
          <p:nvPr/>
        </p:nvSpPr>
        <p:spPr>
          <a:xfrm>
            <a:off x="6583680" y="1609975"/>
            <a:ext cx="4441254" cy="5630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General assembly sequence</a:t>
            </a:r>
          </a:p>
        </p:txBody>
      </p:sp>
      <p:cxnSp>
        <p:nvCxnSpPr>
          <p:cNvPr id="19" name="Straight Connector 18">
            <a:extLst>
              <a:ext uri="{FF2B5EF4-FFF2-40B4-BE49-F238E27FC236}">
                <a16:creationId xmlns:a16="http://schemas.microsoft.com/office/drawing/2014/main" id="{147C48C4-F8A5-4B0C-9A0E-83647EACE627}"/>
              </a:ext>
            </a:extLst>
          </p:cNvPr>
          <p:cNvCxnSpPr>
            <a:cxnSpLocks/>
          </p:cNvCxnSpPr>
          <p:nvPr/>
        </p:nvCxnSpPr>
        <p:spPr>
          <a:xfrm>
            <a:off x="6096000" y="2173044"/>
            <a:ext cx="5387147" cy="0"/>
          </a:xfrm>
          <a:prstGeom prst="line">
            <a:avLst/>
          </a:prstGeom>
          <a:ln w="254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F7A5BF2-A5CC-46EE-B537-30947790346E}"/>
              </a:ext>
            </a:extLst>
          </p:cNvPr>
          <p:cNvSpPr txBox="1"/>
          <p:nvPr/>
        </p:nvSpPr>
        <p:spPr>
          <a:xfrm>
            <a:off x="1968031" y="5267919"/>
            <a:ext cx="2210412" cy="938719"/>
          </a:xfrm>
          <a:prstGeom prst="rect">
            <a:avLst/>
          </a:prstGeom>
          <a:noFill/>
        </p:spPr>
        <p:txBody>
          <a:bodyPr wrap="square">
            <a:spAutoFit/>
          </a:bodyPr>
          <a:lstStyle/>
          <a:p>
            <a:r>
              <a:rPr lang="en-US" sz="1100" dirty="0">
                <a:cs typeface="Arial" panose="020B0604020202020204" pitchFamily="34" charset="0"/>
              </a:rPr>
              <a:t>List of acronyms:</a:t>
            </a:r>
          </a:p>
          <a:p>
            <a:pPr marL="171450" indent="-171450">
              <a:buFont typeface="Arial" panose="020B0604020202020204" pitchFamily="34" charset="0"/>
              <a:buChar char="•"/>
            </a:pPr>
            <a:r>
              <a:rPr lang="en-US" sz="1100" dirty="0">
                <a:cs typeface="Arial" panose="020B0604020202020204" pitchFamily="34" charset="0"/>
              </a:rPr>
              <a:t>Outer layer (L2)</a:t>
            </a:r>
          </a:p>
          <a:p>
            <a:pPr marL="171450" indent="-171450">
              <a:buFont typeface="Arial" panose="020B0604020202020204" pitchFamily="34" charset="0"/>
              <a:buChar char="•"/>
            </a:pPr>
            <a:r>
              <a:rPr lang="en-US" sz="1100" dirty="0">
                <a:cs typeface="Arial" panose="020B0604020202020204" pitchFamily="34" charset="0"/>
              </a:rPr>
              <a:t>Inner layer (L1)</a:t>
            </a:r>
          </a:p>
          <a:p>
            <a:pPr marL="171450" indent="-171450">
              <a:buFont typeface="Arial" panose="020B0604020202020204" pitchFamily="34" charset="0"/>
              <a:buChar char="•"/>
            </a:pPr>
            <a:r>
              <a:rPr lang="en-US" sz="1100" dirty="0">
                <a:cs typeface="Arial" panose="020B0604020202020204" pitchFamily="34" charset="0"/>
              </a:rPr>
              <a:t>Inner </a:t>
            </a:r>
            <a:r>
              <a:rPr lang="en-US" sz="1100" i="1" dirty="0">
                <a:cs typeface="Arial" panose="020B0604020202020204" pitchFamily="34" charset="0"/>
              </a:rPr>
              <a:t>smart </a:t>
            </a:r>
            <a:r>
              <a:rPr lang="en-US" sz="1100" dirty="0">
                <a:cs typeface="Arial" panose="020B0604020202020204" pitchFamily="34" charset="0"/>
              </a:rPr>
              <a:t>shim (S1)</a:t>
            </a:r>
          </a:p>
          <a:p>
            <a:pPr marL="171450" indent="-171450">
              <a:buFont typeface="Arial" panose="020B0604020202020204" pitchFamily="34" charset="0"/>
              <a:buChar char="•"/>
            </a:pPr>
            <a:r>
              <a:rPr lang="en-US" sz="1100" dirty="0">
                <a:cs typeface="Arial" panose="020B0604020202020204" pitchFamily="34" charset="0"/>
              </a:rPr>
              <a:t>Outer </a:t>
            </a:r>
            <a:r>
              <a:rPr lang="en-US" sz="1100" i="1" dirty="0">
                <a:cs typeface="Arial" panose="020B0604020202020204" pitchFamily="34" charset="0"/>
              </a:rPr>
              <a:t>smart</a:t>
            </a:r>
            <a:r>
              <a:rPr lang="en-US" sz="1100" dirty="0">
                <a:cs typeface="Arial" panose="020B0604020202020204" pitchFamily="34" charset="0"/>
              </a:rPr>
              <a:t> shim (S2)</a:t>
            </a:r>
          </a:p>
        </p:txBody>
      </p:sp>
      <p:sp>
        <p:nvSpPr>
          <p:cNvPr id="45" name="Content Placeholder 2">
            <a:extLst>
              <a:ext uri="{FF2B5EF4-FFF2-40B4-BE49-F238E27FC236}">
                <a16:creationId xmlns:a16="http://schemas.microsoft.com/office/drawing/2014/main" id="{9CB0CF35-B8CC-4BC2-8866-C424B3DD880D}"/>
              </a:ext>
            </a:extLst>
          </p:cNvPr>
          <p:cNvSpPr txBox="1">
            <a:spLocks/>
          </p:cNvSpPr>
          <p:nvPr/>
        </p:nvSpPr>
        <p:spPr>
          <a:xfrm>
            <a:off x="6326362" y="2358483"/>
            <a:ext cx="5275106" cy="38481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000" dirty="0"/>
              <a:t>Calibration of aluminum shell deformation.</a:t>
            </a:r>
          </a:p>
          <a:p>
            <a:pPr marL="457200" indent="-457200">
              <a:buFont typeface="+mj-lt"/>
              <a:buAutoNum type="arabicPeriod"/>
            </a:pPr>
            <a:r>
              <a:rPr lang="en-US" sz="2000" dirty="0"/>
              <a:t>Insertion of L1 into L2 and insertion of interlayer components.</a:t>
            </a:r>
          </a:p>
          <a:p>
            <a:pPr marL="457200" indent="-457200">
              <a:buFont typeface="+mj-lt"/>
              <a:buAutoNum type="arabicPeriod"/>
            </a:pPr>
            <a:r>
              <a:rPr lang="en-US" sz="2000" dirty="0"/>
              <a:t>Injection of resin in the S1 and curing.</a:t>
            </a:r>
          </a:p>
          <a:p>
            <a:pPr marL="457200" indent="-457200">
              <a:buFont typeface="+mj-lt"/>
              <a:buAutoNum type="arabicPeriod"/>
            </a:pPr>
            <a:r>
              <a:rPr lang="en-US" sz="2000" dirty="0"/>
              <a:t>Insertion of the assembly in the shell.</a:t>
            </a:r>
          </a:p>
          <a:p>
            <a:pPr marL="457200" indent="-457200">
              <a:buFont typeface="+mj-lt"/>
              <a:buAutoNum type="arabicPeriod"/>
            </a:pPr>
            <a:r>
              <a:rPr lang="en-US" sz="2000" dirty="0"/>
              <a:t>Deformation of the shell under pressure, injection of resin in the S2 and curing.</a:t>
            </a:r>
          </a:p>
          <a:p>
            <a:pPr marL="457200" indent="-457200">
              <a:buFont typeface="+mj-lt"/>
              <a:buAutoNum type="arabicPeriod"/>
            </a:pPr>
            <a:r>
              <a:rPr lang="en-US" sz="2000" dirty="0"/>
              <a:t>Release of the force exerted by the press, completing the Bend-and-Shim process</a:t>
            </a:r>
          </a:p>
        </p:txBody>
      </p:sp>
      <p:grpSp>
        <p:nvGrpSpPr>
          <p:cNvPr id="61" name="Group 60">
            <a:extLst>
              <a:ext uri="{FF2B5EF4-FFF2-40B4-BE49-F238E27FC236}">
                <a16:creationId xmlns:a16="http://schemas.microsoft.com/office/drawing/2014/main" id="{4125F956-4439-4A59-AFE9-96E6CB6FCFF4}"/>
              </a:ext>
            </a:extLst>
          </p:cNvPr>
          <p:cNvGrpSpPr/>
          <p:nvPr/>
        </p:nvGrpSpPr>
        <p:grpSpPr>
          <a:xfrm>
            <a:off x="590532" y="1882423"/>
            <a:ext cx="4597934" cy="3254986"/>
            <a:chOff x="102875" y="1801506"/>
            <a:chExt cx="4597934" cy="3254986"/>
          </a:xfrm>
        </p:grpSpPr>
        <p:sp>
          <p:nvSpPr>
            <p:cNvPr id="62" name="Freeform: Shape 61">
              <a:extLst>
                <a:ext uri="{FF2B5EF4-FFF2-40B4-BE49-F238E27FC236}">
                  <a16:creationId xmlns:a16="http://schemas.microsoft.com/office/drawing/2014/main" id="{00BFF079-A918-4BE9-98E3-D4B8B0DA8757}"/>
                </a:ext>
              </a:extLst>
            </p:cNvPr>
            <p:cNvSpPr>
              <a:spLocks noChangeAspect="1"/>
            </p:cNvSpPr>
            <p:nvPr/>
          </p:nvSpPr>
          <p:spPr>
            <a:xfrm flipH="1">
              <a:off x="1036975" y="2390919"/>
              <a:ext cx="705245" cy="2074495"/>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5724845-A3A6-458A-80D9-8322FD80E2E8}"/>
                </a:ext>
              </a:extLst>
            </p:cNvPr>
            <p:cNvSpPr>
              <a:spLocks noChangeAspect="1"/>
            </p:cNvSpPr>
            <p:nvPr/>
          </p:nvSpPr>
          <p:spPr>
            <a:xfrm>
              <a:off x="2985541" y="2390919"/>
              <a:ext cx="705245" cy="2074495"/>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40F5459A-A056-4C9F-ADD0-A5981209E3E2}"/>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2A17BDCF-83D0-4ABC-ACA6-F3354DE3B245}"/>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ABF0FDE0-F5CF-4839-9311-43D85DCB0DC7}"/>
                </a:ext>
              </a:extLst>
            </p:cNvPr>
            <p:cNvSpPr>
              <a:spLocks noChangeAspect="1"/>
            </p:cNvSpPr>
            <p:nvPr/>
          </p:nvSpPr>
          <p:spPr>
            <a:xfrm>
              <a:off x="705839" y="1801506"/>
              <a:ext cx="3254986" cy="3254986"/>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8F97CF3F-FECA-4E56-B9DF-2C81FF902101}"/>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50D96724-2333-4A42-AB9E-F4232070166B}"/>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A8562A25-6452-4038-8B04-57BC9B15B35F}"/>
                </a:ext>
              </a:extLst>
            </p:cNvPr>
            <p:cNvSpPr txBox="1"/>
            <p:nvPr/>
          </p:nvSpPr>
          <p:spPr>
            <a:xfrm>
              <a:off x="1826377" y="1837704"/>
              <a:ext cx="954923"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Shell</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0" name="TextBox 69">
              <a:extLst>
                <a:ext uri="{FF2B5EF4-FFF2-40B4-BE49-F238E27FC236}">
                  <a16:creationId xmlns:a16="http://schemas.microsoft.com/office/drawing/2014/main" id="{D4F5ED16-4635-406A-8206-7AD5CA8BD0AF}"/>
                </a:ext>
              </a:extLst>
            </p:cNvPr>
            <p:cNvSpPr txBox="1"/>
            <p:nvPr/>
          </p:nvSpPr>
          <p:spPr>
            <a:xfrm>
              <a:off x="1833311" y="2281067"/>
              <a:ext cx="954923"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L2</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1" name="TextBox 70">
              <a:extLst>
                <a:ext uri="{FF2B5EF4-FFF2-40B4-BE49-F238E27FC236}">
                  <a16:creationId xmlns:a16="http://schemas.microsoft.com/office/drawing/2014/main" id="{CE685054-B0AD-4347-8E1B-27493DC12342}"/>
                </a:ext>
              </a:extLst>
            </p:cNvPr>
            <p:cNvSpPr txBox="1"/>
            <p:nvPr/>
          </p:nvSpPr>
          <p:spPr>
            <a:xfrm>
              <a:off x="1855870" y="2583359"/>
              <a:ext cx="954923"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L1</a:t>
              </a:r>
              <a:endParaRPr kumimoji="0" 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72" name="TextBox 71">
              <a:extLst>
                <a:ext uri="{FF2B5EF4-FFF2-40B4-BE49-F238E27FC236}">
                  <a16:creationId xmlns:a16="http://schemas.microsoft.com/office/drawing/2014/main" id="{5340C8B2-9115-491D-87BE-39E3E66129B7}"/>
                </a:ext>
              </a:extLst>
            </p:cNvPr>
            <p:cNvSpPr txBox="1"/>
            <p:nvPr/>
          </p:nvSpPr>
          <p:spPr>
            <a:xfrm>
              <a:off x="102875" y="3275111"/>
              <a:ext cx="495335" cy="307777"/>
            </a:xfrm>
            <a:prstGeom prst="rect">
              <a:avLst/>
            </a:prstGeom>
            <a:solidFill>
              <a:srgbClr val="00B0F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S1</a:t>
              </a:r>
              <a:endParaRPr kumimoji="0" lang="en-US" sz="1400" b="0" i="0" u="none" strike="noStrike" kern="0" cap="none" spc="0" normalizeH="0" baseline="0" noProof="0" dirty="0">
                <a:ln>
                  <a:noFill/>
                </a:ln>
                <a:solidFill>
                  <a:prstClr val="black"/>
                </a:solidFill>
                <a:effectLst/>
                <a:uLnTx/>
                <a:uFillTx/>
                <a:latin typeface="Calibri" panose="020F0502020204030204"/>
              </a:endParaRPr>
            </a:p>
          </p:txBody>
        </p:sp>
        <p:cxnSp>
          <p:nvCxnSpPr>
            <p:cNvPr id="73" name="Straight Arrow Connector 72">
              <a:extLst>
                <a:ext uri="{FF2B5EF4-FFF2-40B4-BE49-F238E27FC236}">
                  <a16:creationId xmlns:a16="http://schemas.microsoft.com/office/drawing/2014/main" id="{97E8D150-E380-46D8-93BE-B45782BFA696}"/>
                </a:ext>
              </a:extLst>
            </p:cNvPr>
            <p:cNvCxnSpPr>
              <a:cxnSpLocks/>
              <a:stCxn id="72" idx="3"/>
              <a:endCxn id="67" idx="1"/>
            </p:cNvCxnSpPr>
            <p:nvPr/>
          </p:nvCxnSpPr>
          <p:spPr>
            <a:xfrm flipV="1">
              <a:off x="598210" y="3428999"/>
              <a:ext cx="888230" cy="1"/>
            </a:xfrm>
            <a:prstGeom prst="straightConnector1">
              <a:avLst/>
            </a:prstGeom>
            <a:noFill/>
            <a:ln w="6350" cap="flat" cmpd="sng" algn="ctr">
              <a:solidFill>
                <a:sysClr val="windowText" lastClr="000000"/>
              </a:solidFill>
              <a:prstDash val="solid"/>
              <a:miter lim="800000"/>
              <a:tailEnd type="triangle"/>
            </a:ln>
            <a:effectLst/>
          </p:spPr>
        </p:cxnSp>
        <p:sp>
          <p:nvSpPr>
            <p:cNvPr id="74" name="TextBox 73">
              <a:extLst>
                <a:ext uri="{FF2B5EF4-FFF2-40B4-BE49-F238E27FC236}">
                  <a16:creationId xmlns:a16="http://schemas.microsoft.com/office/drawing/2014/main" id="{7BF65C7C-9751-4DFC-BE03-09ACBBA48E74}"/>
                </a:ext>
              </a:extLst>
            </p:cNvPr>
            <p:cNvSpPr txBox="1"/>
            <p:nvPr/>
          </p:nvSpPr>
          <p:spPr>
            <a:xfrm>
              <a:off x="4234751" y="3275111"/>
              <a:ext cx="466058" cy="307777"/>
            </a:xfrm>
            <a:prstGeom prst="rect">
              <a:avLst/>
            </a:prstGeom>
            <a:solidFill>
              <a:srgbClr val="92D05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S2</a:t>
              </a:r>
              <a:endParaRPr kumimoji="0" lang="en-US" sz="1400" b="0" i="0" u="none" strike="noStrike" kern="0" cap="none" spc="0" normalizeH="0" baseline="0" noProof="0" dirty="0">
                <a:ln>
                  <a:noFill/>
                </a:ln>
                <a:solidFill>
                  <a:prstClr val="black"/>
                </a:solidFill>
                <a:effectLst/>
                <a:uLnTx/>
                <a:uFillTx/>
                <a:latin typeface="Calibri" panose="020F0502020204030204"/>
              </a:endParaRPr>
            </a:p>
          </p:txBody>
        </p:sp>
        <p:cxnSp>
          <p:nvCxnSpPr>
            <p:cNvPr id="75" name="Straight Arrow Connector 74">
              <a:extLst>
                <a:ext uri="{FF2B5EF4-FFF2-40B4-BE49-F238E27FC236}">
                  <a16:creationId xmlns:a16="http://schemas.microsoft.com/office/drawing/2014/main" id="{A16FC708-9B84-4325-84CE-BFDD7EF78498}"/>
                </a:ext>
              </a:extLst>
            </p:cNvPr>
            <p:cNvCxnSpPr>
              <a:cxnSpLocks/>
              <a:stCxn id="74" idx="1"/>
            </p:cNvCxnSpPr>
            <p:nvPr/>
          </p:nvCxnSpPr>
          <p:spPr>
            <a:xfrm flipH="1">
              <a:off x="3495673" y="3429000"/>
              <a:ext cx="739078" cy="0"/>
            </a:xfrm>
            <a:prstGeom prst="straightConnector1">
              <a:avLst/>
            </a:prstGeom>
            <a:noFill/>
            <a:ln w="635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126671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4</a:t>
            </a:fld>
            <a:endParaRPr lang="en-US" dirty="0"/>
          </a:p>
        </p:txBody>
      </p:sp>
      <p:sp>
        <p:nvSpPr>
          <p:cNvPr id="58" name="TextBox 57">
            <a:extLst>
              <a:ext uri="{FF2B5EF4-FFF2-40B4-BE49-F238E27FC236}">
                <a16:creationId xmlns:a16="http://schemas.microsoft.com/office/drawing/2014/main" id="{34B8B3BF-76F9-4C49-AC09-914857D76D54}"/>
              </a:ext>
            </a:extLst>
          </p:cNvPr>
          <p:cNvSpPr txBox="1"/>
          <p:nvPr/>
        </p:nvSpPr>
        <p:spPr>
          <a:xfrm>
            <a:off x="838200" y="1237131"/>
            <a:ext cx="6663318" cy="461665"/>
          </a:xfrm>
          <a:prstGeom prst="rect">
            <a:avLst/>
          </a:prstGeom>
          <a:noFill/>
        </p:spPr>
        <p:txBody>
          <a:bodyPr wrap="square">
            <a:spAutoFit/>
          </a:bodyPr>
          <a:lstStyle/>
          <a:p>
            <a:pPr algn="ctr" defTabSz="914400"/>
            <a:r>
              <a:rPr lang="en-US" sz="2400" b="1" i="1" dirty="0">
                <a:solidFill>
                  <a:srgbClr val="A5A5A5">
                    <a:lumMod val="50000"/>
                  </a:srgbClr>
                </a:solidFill>
                <a:cs typeface="Arial" panose="020B0604020202020204" pitchFamily="34" charset="0"/>
              </a:rPr>
              <a:t>1. Calibration of aluminum shell deformation</a:t>
            </a:r>
          </a:p>
        </p:txBody>
      </p:sp>
      <p:cxnSp>
        <p:nvCxnSpPr>
          <p:cNvPr id="59" name="Straight Connector 58">
            <a:extLst>
              <a:ext uri="{FF2B5EF4-FFF2-40B4-BE49-F238E27FC236}">
                <a16:creationId xmlns:a16="http://schemas.microsoft.com/office/drawing/2014/main" id="{D36AFEC0-0E7B-4827-AC5A-C0DAF0BAAFCF}"/>
              </a:ext>
            </a:extLst>
          </p:cNvPr>
          <p:cNvCxnSpPr>
            <a:cxnSpLocks/>
          </p:cNvCxnSpPr>
          <p:nvPr/>
        </p:nvCxnSpPr>
        <p:spPr>
          <a:xfrm>
            <a:off x="988965" y="1698796"/>
            <a:ext cx="10260060" cy="0"/>
          </a:xfrm>
          <a:prstGeom prst="line">
            <a:avLst/>
          </a:prstGeom>
          <a:noFill/>
          <a:ln w="25400" cap="flat" cmpd="sng" algn="ctr">
            <a:solidFill>
              <a:srgbClr val="A5A5A5"/>
            </a:solidFill>
            <a:prstDash val="solid"/>
            <a:miter lim="800000"/>
            <a:tailEnd type="none" w="lg" len="lg"/>
          </a:ln>
          <a:effectLst/>
        </p:spPr>
      </p:cxnSp>
      <p:pic>
        <p:nvPicPr>
          <p:cNvPr id="60" name="Picture 59" descr="A picture containing miller&#10;&#10;Description automatically generated">
            <a:extLst>
              <a:ext uri="{FF2B5EF4-FFF2-40B4-BE49-F238E27FC236}">
                <a16:creationId xmlns:a16="http://schemas.microsoft.com/office/drawing/2014/main" id="{FB1F9DCA-76C0-42D3-8F23-65740354BD3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766" t="29610" r="10280" b="29927"/>
          <a:stretch/>
        </p:blipFill>
        <p:spPr>
          <a:xfrm rot="5400000">
            <a:off x="-335116" y="3188052"/>
            <a:ext cx="4410246" cy="1762085"/>
          </a:xfrm>
          <a:prstGeom prst="rect">
            <a:avLst/>
          </a:prstGeom>
        </p:spPr>
      </p:pic>
      <p:pic>
        <p:nvPicPr>
          <p:cNvPr id="61" name="Picture 60" descr="A picture containing text, indoor, blue, working&#10;&#10;Description automatically generated">
            <a:extLst>
              <a:ext uri="{FF2B5EF4-FFF2-40B4-BE49-F238E27FC236}">
                <a16:creationId xmlns:a16="http://schemas.microsoft.com/office/drawing/2014/main" id="{83AA429E-C6BC-4048-833D-843338FD42F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3236"/>
          <a:stretch/>
        </p:blipFill>
        <p:spPr>
          <a:xfrm>
            <a:off x="2783399" y="1863970"/>
            <a:ext cx="3337884" cy="4410227"/>
          </a:xfrm>
          <a:prstGeom prst="rect">
            <a:avLst/>
          </a:prstGeom>
        </p:spPr>
      </p:pic>
      <p:sp>
        <p:nvSpPr>
          <p:cNvPr id="62" name="TextBox 61">
            <a:extLst>
              <a:ext uri="{FF2B5EF4-FFF2-40B4-BE49-F238E27FC236}">
                <a16:creationId xmlns:a16="http://schemas.microsoft.com/office/drawing/2014/main" id="{FA36E2B5-F34B-4794-814B-723C1D4F7837}"/>
              </a:ext>
            </a:extLst>
          </p:cNvPr>
          <p:cNvSpPr txBox="1"/>
          <p:nvPr/>
        </p:nvSpPr>
        <p:spPr>
          <a:xfrm>
            <a:off x="6470650" y="1817717"/>
            <a:ext cx="3081918" cy="400110"/>
          </a:xfrm>
          <a:prstGeom prst="rect">
            <a:avLst/>
          </a:prstGeom>
          <a:noFill/>
        </p:spPr>
        <p:txBody>
          <a:bodyPr wrap="square">
            <a:spAutoFit/>
          </a:bodyPr>
          <a:lstStyle/>
          <a:p>
            <a:pPr defTabSz="914400"/>
            <a:r>
              <a:rPr lang="en-US" sz="2000" b="1" dirty="0">
                <a:solidFill>
                  <a:schemeClr val="tx2"/>
                </a:solidFill>
                <a:cs typeface="Arial" panose="020B0604020202020204" pitchFamily="34" charset="0"/>
              </a:rPr>
              <a:t>Main objectives</a:t>
            </a:r>
            <a:endParaRPr lang="en-US" sz="2000" b="1" i="1" dirty="0">
              <a:solidFill>
                <a:schemeClr val="tx2"/>
              </a:solidFill>
              <a:cs typeface="Arial" panose="020B0604020202020204" pitchFamily="34" charset="0"/>
            </a:endParaRPr>
          </a:p>
        </p:txBody>
      </p:sp>
      <p:cxnSp>
        <p:nvCxnSpPr>
          <p:cNvPr id="63" name="Straight Connector 62">
            <a:extLst>
              <a:ext uri="{FF2B5EF4-FFF2-40B4-BE49-F238E27FC236}">
                <a16:creationId xmlns:a16="http://schemas.microsoft.com/office/drawing/2014/main" id="{30946638-9C27-4FF4-A883-C96FD47C536E}"/>
              </a:ext>
            </a:extLst>
          </p:cNvPr>
          <p:cNvCxnSpPr>
            <a:cxnSpLocks/>
          </p:cNvCxnSpPr>
          <p:nvPr/>
        </p:nvCxnSpPr>
        <p:spPr>
          <a:xfrm>
            <a:off x="6470650" y="2233864"/>
            <a:ext cx="4778375" cy="0"/>
          </a:xfrm>
          <a:prstGeom prst="line">
            <a:avLst/>
          </a:prstGeom>
          <a:noFill/>
          <a:ln w="6350" cap="flat" cmpd="sng" algn="ctr">
            <a:solidFill>
              <a:srgbClr val="A5A5A5"/>
            </a:solidFill>
            <a:prstDash val="solid"/>
            <a:miter lim="800000"/>
          </a:ln>
          <a:effectLst/>
        </p:spPr>
      </p:cxnSp>
      <p:sp>
        <p:nvSpPr>
          <p:cNvPr id="64" name="TextBox 63">
            <a:extLst>
              <a:ext uri="{FF2B5EF4-FFF2-40B4-BE49-F238E27FC236}">
                <a16:creationId xmlns:a16="http://schemas.microsoft.com/office/drawing/2014/main" id="{52B5E4C7-29FB-4A46-A962-178948586BBA}"/>
              </a:ext>
            </a:extLst>
          </p:cNvPr>
          <p:cNvSpPr txBox="1"/>
          <p:nvPr/>
        </p:nvSpPr>
        <p:spPr>
          <a:xfrm>
            <a:off x="6470650" y="3781374"/>
            <a:ext cx="3081918" cy="400110"/>
          </a:xfrm>
          <a:prstGeom prst="rect">
            <a:avLst/>
          </a:prstGeom>
          <a:noFill/>
        </p:spPr>
        <p:txBody>
          <a:bodyPr wrap="square">
            <a:spAutoFit/>
          </a:bodyPr>
          <a:lstStyle/>
          <a:p>
            <a:pPr defTabSz="914400"/>
            <a:r>
              <a:rPr lang="en-US" sz="2000" b="1" dirty="0">
                <a:solidFill>
                  <a:schemeClr val="tx2"/>
                </a:solidFill>
                <a:cs typeface="Arial" panose="020B0604020202020204" pitchFamily="34" charset="0"/>
              </a:rPr>
              <a:t>Materials and methods:</a:t>
            </a:r>
            <a:endParaRPr lang="en-US" sz="2000" b="1" i="1" dirty="0">
              <a:solidFill>
                <a:schemeClr val="tx2"/>
              </a:solidFill>
              <a:cs typeface="Arial" panose="020B0604020202020204" pitchFamily="34" charset="0"/>
            </a:endParaRPr>
          </a:p>
        </p:txBody>
      </p:sp>
      <p:cxnSp>
        <p:nvCxnSpPr>
          <p:cNvPr id="65" name="Straight Connector 64">
            <a:extLst>
              <a:ext uri="{FF2B5EF4-FFF2-40B4-BE49-F238E27FC236}">
                <a16:creationId xmlns:a16="http://schemas.microsoft.com/office/drawing/2014/main" id="{C2BD599C-48B8-49FA-9073-F3B2EE86A46B}"/>
              </a:ext>
            </a:extLst>
          </p:cNvPr>
          <p:cNvCxnSpPr>
            <a:cxnSpLocks/>
          </p:cNvCxnSpPr>
          <p:nvPr/>
        </p:nvCxnSpPr>
        <p:spPr>
          <a:xfrm>
            <a:off x="6470650" y="4197521"/>
            <a:ext cx="4778375" cy="0"/>
          </a:xfrm>
          <a:prstGeom prst="line">
            <a:avLst/>
          </a:prstGeom>
          <a:noFill/>
          <a:ln w="6350" cap="flat" cmpd="sng" algn="ctr">
            <a:solidFill>
              <a:srgbClr val="A5A5A5"/>
            </a:solidFill>
            <a:prstDash val="solid"/>
            <a:miter lim="800000"/>
          </a:ln>
          <a:effectLst/>
        </p:spPr>
      </p:cxnSp>
      <p:sp>
        <p:nvSpPr>
          <p:cNvPr id="66" name="TextBox 65">
            <a:extLst>
              <a:ext uri="{FF2B5EF4-FFF2-40B4-BE49-F238E27FC236}">
                <a16:creationId xmlns:a16="http://schemas.microsoft.com/office/drawing/2014/main" id="{E812E475-C45B-4873-B5A7-8C342813A28A}"/>
              </a:ext>
            </a:extLst>
          </p:cNvPr>
          <p:cNvSpPr txBox="1"/>
          <p:nvPr/>
        </p:nvSpPr>
        <p:spPr>
          <a:xfrm>
            <a:off x="6470650" y="4285555"/>
            <a:ext cx="4778375" cy="1477328"/>
          </a:xfrm>
          <a:prstGeom prst="rect">
            <a:avLst/>
          </a:prstGeom>
          <a:noFill/>
        </p:spPr>
        <p:txBody>
          <a:bodyPr wrap="square">
            <a:spAutoFit/>
          </a:bodyPr>
          <a:lstStyle/>
          <a:p>
            <a:pPr marL="285750" indent="-285750" defTabSz="914400">
              <a:buFont typeface="Arial" panose="020B0604020202020204" pitchFamily="34" charset="0"/>
              <a:buChar char="•"/>
            </a:pPr>
            <a:r>
              <a:rPr lang="en-US" dirty="0">
                <a:solidFill>
                  <a:schemeClr val="tx2"/>
                </a:solidFill>
                <a:cs typeface="Arial" panose="020B0604020202020204" pitchFamily="34" charset="0"/>
              </a:rPr>
              <a:t>Measurements of the radial deformation of the inner diameter based on capacitive displacement sensors.</a:t>
            </a:r>
          </a:p>
          <a:p>
            <a:pPr marL="285750" indent="-285750" defTabSz="914400">
              <a:buFont typeface="Arial" panose="020B0604020202020204" pitchFamily="34" charset="0"/>
              <a:buChar char="•"/>
            </a:pPr>
            <a:r>
              <a:rPr lang="en-US" dirty="0">
                <a:solidFill>
                  <a:schemeClr val="tx2"/>
                </a:solidFill>
                <a:cs typeface="Arial" panose="020B0604020202020204" pitchFamily="34" charset="0"/>
              </a:rPr>
              <a:t>Monitoring of axial and azimuthal strain in the center location of the shell.</a:t>
            </a:r>
          </a:p>
        </p:txBody>
      </p:sp>
      <p:sp>
        <p:nvSpPr>
          <p:cNvPr id="67" name="TextBox 66">
            <a:extLst>
              <a:ext uri="{FF2B5EF4-FFF2-40B4-BE49-F238E27FC236}">
                <a16:creationId xmlns:a16="http://schemas.microsoft.com/office/drawing/2014/main" id="{1C74C9A5-1A02-409B-90A1-714023ABA2B8}"/>
              </a:ext>
            </a:extLst>
          </p:cNvPr>
          <p:cNvSpPr txBox="1"/>
          <p:nvPr/>
        </p:nvSpPr>
        <p:spPr>
          <a:xfrm>
            <a:off x="6470650" y="2281242"/>
            <a:ext cx="5020310" cy="1200329"/>
          </a:xfrm>
          <a:prstGeom prst="rect">
            <a:avLst/>
          </a:prstGeom>
          <a:noFill/>
        </p:spPr>
        <p:txBody>
          <a:bodyPr wrap="square">
            <a:spAutoFit/>
          </a:bodyPr>
          <a:lstStyle/>
          <a:p>
            <a:pPr marL="285750" indent="-285750" defTabSz="914400">
              <a:buFont typeface="Arial" panose="020B0604020202020204" pitchFamily="34" charset="0"/>
              <a:buChar char="•"/>
            </a:pPr>
            <a:r>
              <a:rPr lang="en-US" dirty="0">
                <a:solidFill>
                  <a:schemeClr val="tx2"/>
                </a:solidFill>
                <a:cs typeface="Arial" panose="020B0604020202020204" pitchFamily="34" charset="0"/>
              </a:rPr>
              <a:t>Measure the deformation of the aluminum shell under certain force exerted by the press.</a:t>
            </a:r>
          </a:p>
          <a:p>
            <a:pPr marL="285750" indent="-285750" defTabSz="914400">
              <a:buFont typeface="Arial" panose="020B0604020202020204" pitchFamily="34" charset="0"/>
              <a:buChar char="•"/>
            </a:pPr>
            <a:r>
              <a:rPr lang="en-US" dirty="0">
                <a:solidFill>
                  <a:schemeClr val="tx2"/>
                </a:solidFill>
                <a:cs typeface="Arial" panose="020B0604020202020204" pitchFamily="34" charset="0"/>
              </a:rPr>
              <a:t>Check the instrumentation, i.e. strain gages.</a:t>
            </a:r>
          </a:p>
          <a:p>
            <a:pPr marL="285750" indent="-285750" defTabSz="914400">
              <a:buFont typeface="Arial" panose="020B0604020202020204" pitchFamily="34" charset="0"/>
              <a:buChar char="•"/>
            </a:pPr>
            <a:r>
              <a:rPr lang="en-US" dirty="0">
                <a:solidFill>
                  <a:schemeClr val="tx2"/>
                </a:solidFill>
                <a:cs typeface="Arial" panose="020B0604020202020204" pitchFamily="34" charset="0"/>
              </a:rPr>
              <a:t>Ensure uniform deformation along the length.</a:t>
            </a:r>
            <a:endParaRPr lang="en-US" dirty="0">
              <a:solidFill>
                <a:schemeClr val="tx2"/>
              </a:solidFill>
            </a:endParaRPr>
          </a:p>
        </p:txBody>
      </p:sp>
      <p:grpSp>
        <p:nvGrpSpPr>
          <p:cNvPr id="68" name="Group 67">
            <a:extLst>
              <a:ext uri="{FF2B5EF4-FFF2-40B4-BE49-F238E27FC236}">
                <a16:creationId xmlns:a16="http://schemas.microsoft.com/office/drawing/2014/main" id="{16A024A2-E42E-48EF-BDFB-1FADB766E0F8}"/>
              </a:ext>
            </a:extLst>
          </p:cNvPr>
          <p:cNvGrpSpPr>
            <a:grpSpLocks noChangeAspect="1"/>
          </p:cNvGrpSpPr>
          <p:nvPr/>
        </p:nvGrpSpPr>
        <p:grpSpPr>
          <a:xfrm>
            <a:off x="1080223" y="3786239"/>
            <a:ext cx="1474020" cy="2084479"/>
            <a:chOff x="705839" y="453467"/>
            <a:chExt cx="3254986" cy="4603025"/>
          </a:xfrm>
        </p:grpSpPr>
        <p:sp>
          <p:nvSpPr>
            <p:cNvPr id="69" name="Freeform: Shape 68">
              <a:extLst>
                <a:ext uri="{FF2B5EF4-FFF2-40B4-BE49-F238E27FC236}">
                  <a16:creationId xmlns:a16="http://schemas.microsoft.com/office/drawing/2014/main" id="{D5287830-D7BB-4D9D-9FAA-AB79605BEEA3}"/>
                </a:ext>
              </a:extLst>
            </p:cNvPr>
            <p:cNvSpPr>
              <a:spLocks noChangeAspect="1"/>
            </p:cNvSpPr>
            <p:nvPr/>
          </p:nvSpPr>
          <p:spPr>
            <a:xfrm flipH="1">
              <a:off x="1036975" y="2390919"/>
              <a:ext cx="705245" cy="2074495"/>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E7766CD9-02E5-4E23-AC85-CFC03089F932}"/>
                </a:ext>
              </a:extLst>
            </p:cNvPr>
            <p:cNvSpPr>
              <a:spLocks noChangeAspect="1"/>
            </p:cNvSpPr>
            <p:nvPr/>
          </p:nvSpPr>
          <p:spPr>
            <a:xfrm>
              <a:off x="2985541" y="2390919"/>
              <a:ext cx="705245" cy="2074495"/>
            </a:xfrm>
            <a:custGeom>
              <a:avLst/>
              <a:gdLst>
                <a:gd name="connsiteX0" fmla="*/ 221596 w 705245"/>
                <a:gd name="connsiteY0" fmla="*/ 0 h 2074495"/>
                <a:gd name="connsiteX1" fmla="*/ 307656 w 705245"/>
                <a:gd name="connsiteY1" fmla="*/ 78217 h 2074495"/>
                <a:gd name="connsiteX2" fmla="*/ 705245 w 705245"/>
                <a:gd name="connsiteY2" fmla="*/ 1038081 h 2074495"/>
                <a:gd name="connsiteX3" fmla="*/ 307657 w 705245"/>
                <a:gd name="connsiteY3" fmla="*/ 1997946 h 2074495"/>
                <a:gd name="connsiteX4" fmla="*/ 223432 w 705245"/>
                <a:gd name="connsiteY4" fmla="*/ 2074495 h 2074495"/>
                <a:gd name="connsiteX5" fmla="*/ 2674 w 705245"/>
                <a:gd name="connsiteY5" fmla="*/ 1811623 h 2074495"/>
                <a:gd name="connsiteX6" fmla="*/ 67690 w 705245"/>
                <a:gd name="connsiteY6" fmla="*/ 1757979 h 2074495"/>
                <a:gd name="connsiteX7" fmla="*/ 365882 w 705245"/>
                <a:gd name="connsiteY7" fmla="*/ 1038081 h 2074495"/>
                <a:gd name="connsiteX8" fmla="*/ 67690 w 705245"/>
                <a:gd name="connsiteY8" fmla="*/ 318183 h 2074495"/>
                <a:gd name="connsiteX9" fmla="*/ 0 w 705245"/>
                <a:gd name="connsiteY9" fmla="*/ 262334 h 20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245" h="2074495">
                  <a:moveTo>
                    <a:pt x="221596" y="0"/>
                  </a:moveTo>
                  <a:lnTo>
                    <a:pt x="307656" y="78217"/>
                  </a:lnTo>
                  <a:cubicBezTo>
                    <a:pt x="553307" y="323867"/>
                    <a:pt x="705245" y="663231"/>
                    <a:pt x="705245" y="1038081"/>
                  </a:cubicBezTo>
                  <a:cubicBezTo>
                    <a:pt x="705245" y="1412932"/>
                    <a:pt x="553307" y="1752295"/>
                    <a:pt x="307657" y="1997946"/>
                  </a:cubicBezTo>
                  <a:lnTo>
                    <a:pt x="223432" y="2074495"/>
                  </a:lnTo>
                  <a:lnTo>
                    <a:pt x="2674" y="1811623"/>
                  </a:lnTo>
                  <a:lnTo>
                    <a:pt x="67690" y="1757979"/>
                  </a:lnTo>
                  <a:cubicBezTo>
                    <a:pt x="251928" y="1573741"/>
                    <a:pt x="365882" y="1319219"/>
                    <a:pt x="365882" y="1038081"/>
                  </a:cubicBezTo>
                  <a:cubicBezTo>
                    <a:pt x="365882" y="756944"/>
                    <a:pt x="251928" y="502421"/>
                    <a:pt x="67690" y="318183"/>
                  </a:cubicBezTo>
                  <a:lnTo>
                    <a:pt x="0" y="262334"/>
                  </a:lnTo>
                  <a:close/>
                </a:path>
              </a:pathLst>
            </a:custGeom>
            <a:solidFill>
              <a:srgbClr val="92D05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9370882E-4784-43CE-9999-5039CF64BD8C}"/>
                </a:ext>
              </a:extLst>
            </p:cNvPr>
            <p:cNvSpPr>
              <a:spLocks noChangeAspect="1"/>
            </p:cNvSpPr>
            <p:nvPr/>
          </p:nvSpPr>
          <p:spPr>
            <a:xfrm flipH="1">
              <a:off x="1486440"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1797C2C-594C-4A79-A067-F61F0D6DFDE9}"/>
                </a:ext>
              </a:extLst>
            </p:cNvPr>
            <p:cNvSpPr>
              <a:spLocks noChangeAspect="1"/>
            </p:cNvSpPr>
            <p:nvPr/>
          </p:nvSpPr>
          <p:spPr>
            <a:xfrm>
              <a:off x="2840288" y="2784675"/>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C3B812A-A208-4762-A615-4FD12F681816}"/>
                </a:ext>
              </a:extLst>
            </p:cNvPr>
            <p:cNvSpPr>
              <a:spLocks noChangeAspect="1"/>
            </p:cNvSpPr>
            <p:nvPr/>
          </p:nvSpPr>
          <p:spPr>
            <a:xfrm>
              <a:off x="705839" y="1801506"/>
              <a:ext cx="3254986" cy="3254986"/>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5807DA4-516F-4062-8E67-DFFDC4F1766A}"/>
                </a:ext>
              </a:extLst>
            </p:cNvPr>
            <p:cNvSpPr>
              <a:spLocks noChangeAspect="1"/>
            </p:cNvSpPr>
            <p:nvPr/>
          </p:nvSpPr>
          <p:spPr>
            <a:xfrm>
              <a:off x="1204143" y="2299810"/>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51D5ABF4-3DAC-4E32-B363-23A50292BC44}"/>
                </a:ext>
              </a:extLst>
            </p:cNvPr>
            <p:cNvSpPr>
              <a:spLocks noChangeAspect="1"/>
            </p:cNvSpPr>
            <p:nvPr/>
          </p:nvSpPr>
          <p:spPr>
            <a:xfrm>
              <a:off x="1535989" y="2631656"/>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C9DB718E-480E-4A24-BB77-016D8652EAF2}"/>
                </a:ext>
              </a:extLst>
            </p:cNvPr>
            <p:cNvSpPr txBox="1"/>
            <p:nvPr/>
          </p:nvSpPr>
          <p:spPr>
            <a:xfrm>
              <a:off x="1574749" y="453467"/>
              <a:ext cx="1555926" cy="81557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cs typeface="Arial" panose="020B0604020202020204" pitchFamily="34" charset="0"/>
                </a:rPr>
                <a:t>Shell</a:t>
              </a: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6024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5</a:t>
            </a:fld>
            <a:endParaRPr lang="en-US" dirty="0"/>
          </a:p>
        </p:txBody>
      </p:sp>
      <p:sp>
        <p:nvSpPr>
          <p:cNvPr id="58" name="TextBox 57">
            <a:extLst>
              <a:ext uri="{FF2B5EF4-FFF2-40B4-BE49-F238E27FC236}">
                <a16:creationId xmlns:a16="http://schemas.microsoft.com/office/drawing/2014/main" id="{34B8B3BF-76F9-4C49-AC09-914857D76D54}"/>
              </a:ext>
            </a:extLst>
          </p:cNvPr>
          <p:cNvSpPr txBox="1"/>
          <p:nvPr/>
        </p:nvSpPr>
        <p:spPr>
          <a:xfrm>
            <a:off x="838200" y="1237131"/>
            <a:ext cx="6663318" cy="461665"/>
          </a:xfrm>
          <a:prstGeom prst="rect">
            <a:avLst/>
          </a:prstGeom>
          <a:noFill/>
        </p:spPr>
        <p:txBody>
          <a:bodyPr wrap="square">
            <a:spAutoFit/>
          </a:bodyPr>
          <a:lstStyle/>
          <a:p>
            <a:pPr algn="ctr" defTabSz="914400"/>
            <a:r>
              <a:rPr lang="en-US" sz="2400" b="1" i="1" dirty="0">
                <a:solidFill>
                  <a:srgbClr val="A5A5A5">
                    <a:lumMod val="50000"/>
                  </a:srgbClr>
                </a:solidFill>
                <a:cs typeface="Arial" panose="020B0604020202020204" pitchFamily="34" charset="0"/>
              </a:rPr>
              <a:t>1. Calibration of aluminum shell deformation</a:t>
            </a:r>
          </a:p>
        </p:txBody>
      </p:sp>
      <p:cxnSp>
        <p:nvCxnSpPr>
          <p:cNvPr id="59" name="Straight Connector 58">
            <a:extLst>
              <a:ext uri="{FF2B5EF4-FFF2-40B4-BE49-F238E27FC236}">
                <a16:creationId xmlns:a16="http://schemas.microsoft.com/office/drawing/2014/main" id="{D36AFEC0-0E7B-4827-AC5A-C0DAF0BAAFCF}"/>
              </a:ext>
            </a:extLst>
          </p:cNvPr>
          <p:cNvCxnSpPr>
            <a:cxnSpLocks/>
          </p:cNvCxnSpPr>
          <p:nvPr/>
        </p:nvCxnSpPr>
        <p:spPr>
          <a:xfrm>
            <a:off x="988965" y="1698796"/>
            <a:ext cx="10260060" cy="0"/>
          </a:xfrm>
          <a:prstGeom prst="line">
            <a:avLst/>
          </a:prstGeom>
          <a:noFill/>
          <a:ln w="25400" cap="flat" cmpd="sng" algn="ctr">
            <a:solidFill>
              <a:srgbClr val="A5A5A5"/>
            </a:solidFill>
            <a:prstDash val="solid"/>
            <a:miter lim="800000"/>
            <a:tailEnd type="none" w="lg" len="lg"/>
          </a:ln>
          <a:effectLst/>
        </p:spPr>
      </p:cxnSp>
      <p:grpSp>
        <p:nvGrpSpPr>
          <p:cNvPr id="80" name="Group 79">
            <a:extLst>
              <a:ext uri="{FF2B5EF4-FFF2-40B4-BE49-F238E27FC236}">
                <a16:creationId xmlns:a16="http://schemas.microsoft.com/office/drawing/2014/main" id="{F7316185-4ED8-4648-9088-08CBA7416442}"/>
              </a:ext>
            </a:extLst>
          </p:cNvPr>
          <p:cNvGrpSpPr>
            <a:grpSpLocks noChangeAspect="1"/>
          </p:cNvGrpSpPr>
          <p:nvPr/>
        </p:nvGrpSpPr>
        <p:grpSpPr>
          <a:xfrm>
            <a:off x="6425465" y="1866784"/>
            <a:ext cx="4335980" cy="3606790"/>
            <a:chOff x="6096000" y="1621892"/>
            <a:chExt cx="4335980" cy="3606790"/>
          </a:xfrm>
        </p:grpSpPr>
        <p:sp>
          <p:nvSpPr>
            <p:cNvPr id="81" name="Rectangle 80">
              <a:extLst>
                <a:ext uri="{FF2B5EF4-FFF2-40B4-BE49-F238E27FC236}">
                  <a16:creationId xmlns:a16="http://schemas.microsoft.com/office/drawing/2014/main" id="{36581E25-0C1C-486B-9102-F25D23B7C460}"/>
                </a:ext>
              </a:extLst>
            </p:cNvPr>
            <p:cNvSpPr/>
            <p:nvPr/>
          </p:nvSpPr>
          <p:spPr>
            <a:xfrm rot="19824716">
              <a:off x="7769494" y="3002294"/>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A8C31851-DAE2-47C3-AEED-F80FA111D8E6}"/>
                </a:ext>
              </a:extLst>
            </p:cNvPr>
            <p:cNvSpPr/>
            <p:nvPr/>
          </p:nvSpPr>
          <p:spPr>
            <a:xfrm rot="3478414">
              <a:off x="7621774" y="3078642"/>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65FC7E2F-4116-4C80-A0CD-F6DDB19A79D5}"/>
                </a:ext>
              </a:extLst>
            </p:cNvPr>
            <p:cNvSpPr>
              <a:spLocks noChangeAspect="1"/>
            </p:cNvSpPr>
            <p:nvPr/>
          </p:nvSpPr>
          <p:spPr>
            <a:xfrm>
              <a:off x="6096000" y="3581696"/>
              <a:ext cx="1325563" cy="1325563"/>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a:scene3d>
              <a:camera prst="isometricLeftDown"/>
              <a:lightRig rig="balanced" dir="t">
                <a:rot lat="0" lon="0" rev="1800000"/>
              </a:lightRig>
            </a:scene3d>
            <a:sp3d extrusionH="3810000" prstMaterial="clear">
              <a:extrusionClr>
                <a:srgbClr val="326699"/>
              </a:extrusion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4" name="Straight Arrow Connector 83">
              <a:extLst>
                <a:ext uri="{FF2B5EF4-FFF2-40B4-BE49-F238E27FC236}">
                  <a16:creationId xmlns:a16="http://schemas.microsoft.com/office/drawing/2014/main" id="{C820CDE7-1144-436D-B55A-F1FDA5823EEB}"/>
                </a:ext>
              </a:extLst>
            </p:cNvPr>
            <p:cNvCxnSpPr/>
            <p:nvPr/>
          </p:nvCxnSpPr>
          <p:spPr>
            <a:xfrm flipV="1">
              <a:off x="9424326" y="1621892"/>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85" name="Straight Arrow Connector 84">
              <a:extLst>
                <a:ext uri="{FF2B5EF4-FFF2-40B4-BE49-F238E27FC236}">
                  <a16:creationId xmlns:a16="http://schemas.microsoft.com/office/drawing/2014/main" id="{41A6C7CA-EA2C-44F4-945E-B1424F1E7C2C}"/>
                </a:ext>
              </a:extLst>
            </p:cNvPr>
            <p:cNvCxnSpPr>
              <a:cxnSpLocks/>
            </p:cNvCxnSpPr>
            <p:nvPr/>
          </p:nvCxnSpPr>
          <p:spPr>
            <a:xfrm rot="-7200000" flipV="1">
              <a:off x="8956672" y="2436867"/>
              <a:ext cx="0" cy="1080000"/>
            </a:xfrm>
            <a:prstGeom prst="straightConnector1">
              <a:avLst/>
            </a:prstGeom>
            <a:noFill/>
            <a:ln w="6350" cap="flat" cmpd="sng" algn="ctr">
              <a:solidFill>
                <a:sysClr val="windowText" lastClr="000000"/>
              </a:solidFill>
              <a:prstDash val="solid"/>
              <a:miter lim="800000"/>
              <a:tailEnd type="triangle"/>
            </a:ln>
            <a:effectLst/>
          </p:spPr>
        </p:cxnSp>
        <p:cxnSp>
          <p:nvCxnSpPr>
            <p:cNvPr id="86" name="Straight Arrow Connector 85">
              <a:extLst>
                <a:ext uri="{FF2B5EF4-FFF2-40B4-BE49-F238E27FC236}">
                  <a16:creationId xmlns:a16="http://schemas.microsoft.com/office/drawing/2014/main" id="{477968F3-84B9-4E6B-B033-7ADC9AA9EE2A}"/>
                </a:ext>
              </a:extLst>
            </p:cNvPr>
            <p:cNvCxnSpPr>
              <a:cxnSpLocks/>
            </p:cNvCxnSpPr>
            <p:nvPr/>
          </p:nvCxnSpPr>
          <p:spPr>
            <a:xfrm rot="7200000" flipV="1">
              <a:off x="9891980" y="2434297"/>
              <a:ext cx="0" cy="1080000"/>
            </a:xfrm>
            <a:prstGeom prst="straightConnector1">
              <a:avLst/>
            </a:prstGeom>
            <a:noFill/>
            <a:ln w="6350" cap="flat" cmpd="sng" algn="ctr">
              <a:solidFill>
                <a:sysClr val="windowText" lastClr="000000"/>
              </a:solidFill>
              <a:prstDash val="solid"/>
              <a:miter lim="800000"/>
              <a:tailEnd type="triangle"/>
            </a:ln>
            <a:effectLst/>
          </p:spPr>
        </p:cxnSp>
        <p:sp>
          <p:nvSpPr>
            <p:cNvPr id="87" name="Rectangle 86">
              <a:extLst>
                <a:ext uri="{FF2B5EF4-FFF2-40B4-BE49-F238E27FC236}">
                  <a16:creationId xmlns:a16="http://schemas.microsoft.com/office/drawing/2014/main" id="{D023CD5E-E201-4CE5-A0AE-840EF3DDB1DB}"/>
                </a:ext>
              </a:extLst>
            </p:cNvPr>
            <p:cNvSpPr/>
            <p:nvPr/>
          </p:nvSpPr>
          <p:spPr>
            <a:xfrm rot="19824716">
              <a:off x="8590019" y="3673007"/>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750C5314-3E22-4916-A9D4-C50515061EA8}"/>
                </a:ext>
              </a:extLst>
            </p:cNvPr>
            <p:cNvSpPr/>
            <p:nvPr/>
          </p:nvSpPr>
          <p:spPr>
            <a:xfrm rot="3478414">
              <a:off x="8442299" y="3749355"/>
              <a:ext cx="93435" cy="152696"/>
            </a:xfrm>
            <a:prstGeom prst="rect">
              <a:avLst/>
            </a:prstGeom>
            <a:solidFill>
              <a:srgbClr val="FF32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D270FFA5-6117-4EE6-A113-0091319125AC}"/>
                    </a:ext>
                  </a:extLst>
                </p:cNvPr>
                <p:cNvSpPr/>
                <p:nvPr/>
              </p:nvSpPr>
              <p:spPr>
                <a:xfrm>
                  <a:off x="6901978" y="2057942"/>
                  <a:ext cx="16346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𝑎𝑥𝑖𝑎𝑙</m:t>
                          </m:r>
                        </m:sub>
                      </m:sSub>
                    </m:oMath>
                  </a14:m>
                  <a:r>
                    <a:rPr kumimoji="0" lang="fr-FR"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𝜀</m:t>
                          </m:r>
                        </m:e>
                        <m: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𝑎𝑧𝑖𝑚𝑢𝑡h𝑎𝑙</m:t>
                          </m:r>
                        </m:sub>
                      </m:sSub>
                    </m:oMath>
                  </a14:m>
                  <a:endParaRPr kumimoji="0" lang="fr-FR" sz="16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52" name="Rectangle 51">
                  <a:extLst>
                    <a:ext uri="{FF2B5EF4-FFF2-40B4-BE49-F238E27FC236}">
                      <a16:creationId xmlns:a16="http://schemas.microsoft.com/office/drawing/2014/main" id="{C52949FE-DF6C-43C8-8902-6174A427D65D}"/>
                    </a:ext>
                  </a:extLst>
                </p:cNvPr>
                <p:cNvSpPr>
                  <a:spLocks noRot="1" noChangeAspect="1" noMove="1" noResize="1" noEditPoints="1" noAdjustHandles="1" noChangeArrowheads="1" noChangeShapeType="1" noTextEdit="1"/>
                </p:cNvSpPr>
                <p:nvPr/>
              </p:nvSpPr>
              <p:spPr>
                <a:xfrm>
                  <a:off x="6901978" y="2057942"/>
                  <a:ext cx="1634678" cy="338554"/>
                </a:xfrm>
                <a:prstGeom prst="rect">
                  <a:avLst/>
                </a:prstGeom>
                <a:blipFill>
                  <a:blip r:embed="rId3"/>
                  <a:stretch>
                    <a:fillRect t="-5455" b="-23636"/>
                  </a:stretch>
                </a:blipFill>
              </p:spPr>
              <p:txBody>
                <a:bodyPr/>
                <a:lstStyle/>
                <a:p>
                  <a:r>
                    <a:rPr lang="en-US">
                      <a:noFill/>
                    </a:rPr>
                    <a:t> </a:t>
                  </a:r>
                </a:p>
              </p:txBody>
            </p:sp>
          </mc:Fallback>
        </mc:AlternateContent>
        <p:sp>
          <p:nvSpPr>
            <p:cNvPr id="90" name="TextBox 89">
              <a:extLst>
                <a:ext uri="{FF2B5EF4-FFF2-40B4-BE49-F238E27FC236}">
                  <a16:creationId xmlns:a16="http://schemas.microsoft.com/office/drawing/2014/main" id="{EDDE7ACF-D5DF-45BF-BC14-7D0EBC042FC2}"/>
                </a:ext>
              </a:extLst>
            </p:cNvPr>
            <p:cNvSpPr txBox="1"/>
            <p:nvPr/>
          </p:nvSpPr>
          <p:spPr>
            <a:xfrm>
              <a:off x="9625475" y="2258368"/>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91" name="TextBox 90">
              <a:extLst>
                <a:ext uri="{FF2B5EF4-FFF2-40B4-BE49-F238E27FC236}">
                  <a16:creationId xmlns:a16="http://schemas.microsoft.com/office/drawing/2014/main" id="{71ADB23B-6E07-4AA5-85A9-9E6237F558D9}"/>
                </a:ext>
              </a:extLst>
            </p:cNvPr>
            <p:cNvSpPr txBox="1"/>
            <p:nvPr/>
          </p:nvSpPr>
          <p:spPr>
            <a:xfrm>
              <a:off x="6555287" y="4859350"/>
              <a:ext cx="53300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92" name="TextBox 91">
              <a:extLst>
                <a:ext uri="{FF2B5EF4-FFF2-40B4-BE49-F238E27FC236}">
                  <a16:creationId xmlns:a16="http://schemas.microsoft.com/office/drawing/2014/main" id="{CCAA3C85-D513-47C9-822E-1458E3864C6D}"/>
                </a:ext>
              </a:extLst>
            </p:cNvPr>
            <p:cNvSpPr txBox="1"/>
            <p:nvPr/>
          </p:nvSpPr>
          <p:spPr>
            <a:xfrm>
              <a:off x="6735046" y="275317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Left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sp>
          <p:nvSpPr>
            <p:cNvPr id="93" name="TextBox 92">
              <a:extLst>
                <a:ext uri="{FF2B5EF4-FFF2-40B4-BE49-F238E27FC236}">
                  <a16:creationId xmlns:a16="http://schemas.microsoft.com/office/drawing/2014/main" id="{A5A0611E-80EB-4B8E-9A03-5FDC18E33CDC}"/>
                </a:ext>
              </a:extLst>
            </p:cNvPr>
            <p:cNvSpPr txBox="1"/>
            <p:nvPr/>
          </p:nvSpPr>
          <p:spPr>
            <a:xfrm>
              <a:off x="8420845" y="3972339"/>
              <a:ext cx="86630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Right</a:t>
              </a:r>
              <a:endParaRPr kumimoji="0" lang="en-US" sz="1800" b="0" i="1" u="none" strike="noStrike" kern="0" cap="none" spc="0" normalizeH="0" baseline="0" noProof="0" dirty="0">
                <a:ln>
                  <a:noFill/>
                </a:ln>
                <a:solidFill>
                  <a:prstClr val="black"/>
                </a:solidFill>
                <a:effectLst/>
                <a:uLnTx/>
                <a:uFillTx/>
                <a:latin typeface="Calibri" panose="020F0502020204030204"/>
              </a:endParaRPr>
            </a:p>
          </p:txBody>
        </p:sp>
        <p:cxnSp>
          <p:nvCxnSpPr>
            <p:cNvPr id="94" name="Straight Connector 93">
              <a:extLst>
                <a:ext uri="{FF2B5EF4-FFF2-40B4-BE49-F238E27FC236}">
                  <a16:creationId xmlns:a16="http://schemas.microsoft.com/office/drawing/2014/main" id="{0D086786-BD83-4C21-AF94-C8328963BE36}"/>
                </a:ext>
              </a:extLst>
            </p:cNvPr>
            <p:cNvCxnSpPr>
              <a:cxnSpLocks/>
              <a:endCxn id="89" idx="2"/>
            </p:cNvCxnSpPr>
            <p:nvPr/>
          </p:nvCxnSpPr>
          <p:spPr>
            <a:xfrm flipV="1">
              <a:off x="7674383" y="2396496"/>
              <a:ext cx="44934" cy="592686"/>
            </a:xfrm>
            <a:prstGeom prst="line">
              <a:avLst/>
            </a:prstGeom>
            <a:noFill/>
            <a:ln w="6350" cap="flat" cmpd="sng" algn="ctr">
              <a:solidFill>
                <a:sysClr val="windowText" lastClr="000000"/>
              </a:solidFill>
              <a:prstDash val="solid"/>
              <a:miter lim="800000"/>
              <a:headEnd type="triangle"/>
            </a:ln>
            <a:effectLst/>
          </p:spPr>
        </p:cxnSp>
        <p:cxnSp>
          <p:nvCxnSpPr>
            <p:cNvPr id="95" name="Straight Connector 94">
              <a:extLst>
                <a:ext uri="{FF2B5EF4-FFF2-40B4-BE49-F238E27FC236}">
                  <a16:creationId xmlns:a16="http://schemas.microsoft.com/office/drawing/2014/main" id="{0EEA9F7C-6210-4544-918C-17F8D9F5AE9C}"/>
                </a:ext>
              </a:extLst>
            </p:cNvPr>
            <p:cNvCxnSpPr>
              <a:cxnSpLocks/>
              <a:endCxn id="89" idx="2"/>
            </p:cNvCxnSpPr>
            <p:nvPr/>
          </p:nvCxnSpPr>
          <p:spPr>
            <a:xfrm flipH="1" flipV="1">
              <a:off x="7719317" y="2396496"/>
              <a:ext cx="725973" cy="1263399"/>
            </a:xfrm>
            <a:prstGeom prst="line">
              <a:avLst/>
            </a:prstGeom>
            <a:noFill/>
            <a:ln w="6350" cap="flat" cmpd="sng" algn="ctr">
              <a:solidFill>
                <a:sysClr val="windowText" lastClr="000000"/>
              </a:solidFill>
              <a:prstDash val="solid"/>
              <a:miter lim="800000"/>
              <a:headEnd type="triangle"/>
            </a:ln>
            <a:effectLst/>
          </p:spPr>
        </p:cxnSp>
        <p:sp>
          <p:nvSpPr>
            <p:cNvPr id="96" name="TextBox 95">
              <a:extLst>
                <a:ext uri="{FF2B5EF4-FFF2-40B4-BE49-F238E27FC236}">
                  <a16:creationId xmlns:a16="http://schemas.microsoft.com/office/drawing/2014/main" id="{25587A1B-4528-4002-97F6-4D5EAA051527}"/>
                </a:ext>
              </a:extLst>
            </p:cNvPr>
            <p:cNvSpPr txBox="1"/>
            <p:nvPr/>
          </p:nvSpPr>
          <p:spPr>
            <a:xfrm>
              <a:off x="6884991" y="1828560"/>
              <a:ext cx="2019087"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Strain gauges</a:t>
              </a:r>
              <a:endParaRPr kumimoji="0" lang="en-US" sz="1800" b="0" i="1" u="sng" strike="noStrike" kern="0" cap="none" spc="0" normalizeH="0" baseline="0" noProof="0" dirty="0">
                <a:ln>
                  <a:noFill/>
                </a:ln>
                <a:solidFill>
                  <a:prstClr val="black"/>
                </a:solidFill>
                <a:effectLst/>
                <a:uLnTx/>
                <a:uFillTx/>
                <a:latin typeface="Calibri" panose="020F0502020204030204"/>
              </a:endParaRPr>
            </a:p>
          </p:txBody>
        </p:sp>
      </p:grpSp>
      <p:grpSp>
        <p:nvGrpSpPr>
          <p:cNvPr id="97" name="Group 96">
            <a:extLst>
              <a:ext uri="{FF2B5EF4-FFF2-40B4-BE49-F238E27FC236}">
                <a16:creationId xmlns:a16="http://schemas.microsoft.com/office/drawing/2014/main" id="{E2771455-FC5F-4282-991A-B94B55CB40F2}"/>
              </a:ext>
            </a:extLst>
          </p:cNvPr>
          <p:cNvGrpSpPr>
            <a:grpSpLocks noChangeAspect="1"/>
          </p:cNvGrpSpPr>
          <p:nvPr/>
        </p:nvGrpSpPr>
        <p:grpSpPr>
          <a:xfrm>
            <a:off x="362338" y="1970292"/>
            <a:ext cx="3412140" cy="4115638"/>
            <a:chOff x="1317613" y="1502720"/>
            <a:chExt cx="3963205" cy="4780319"/>
          </a:xfrm>
        </p:grpSpPr>
        <p:sp>
          <p:nvSpPr>
            <p:cNvPr id="98" name="Oval 97">
              <a:extLst>
                <a:ext uri="{FF2B5EF4-FFF2-40B4-BE49-F238E27FC236}">
                  <a16:creationId xmlns:a16="http://schemas.microsoft.com/office/drawing/2014/main" id="{F5463DF2-D9EB-46F5-833C-90AD985DFCEA}"/>
                </a:ext>
              </a:extLst>
            </p:cNvPr>
            <p:cNvSpPr/>
            <p:nvPr/>
          </p:nvSpPr>
          <p:spPr>
            <a:xfrm>
              <a:off x="2184600" y="2865711"/>
              <a:ext cx="2160000" cy="2160000"/>
            </a:xfrm>
            <a:prstGeom prst="ellipse">
              <a:avLst/>
            </a:prstGeom>
            <a:solidFill>
              <a:srgbClr val="FF99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bore</a:t>
              </a:r>
            </a:p>
          </p:txBody>
        </p:sp>
        <p:sp>
          <p:nvSpPr>
            <p:cNvPr id="99" name="Freeform: Shape 98">
              <a:extLst>
                <a:ext uri="{FF2B5EF4-FFF2-40B4-BE49-F238E27FC236}">
                  <a16:creationId xmlns:a16="http://schemas.microsoft.com/office/drawing/2014/main" id="{4D59EDFE-C3A0-4EA9-A35D-485A8CD4AC5B}"/>
                </a:ext>
              </a:extLst>
            </p:cNvPr>
            <p:cNvSpPr>
              <a:spLocks/>
            </p:cNvSpPr>
            <p:nvPr/>
          </p:nvSpPr>
          <p:spPr>
            <a:xfrm>
              <a:off x="1317613" y="2289711"/>
              <a:ext cx="3888000" cy="3312000"/>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85000"/>
              </a:srgbClr>
            </a:solidFill>
            <a:ln w="1270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ECB128DC-1903-4FFB-AE70-5FF41D1AD130}"/>
                </a:ext>
              </a:extLst>
            </p:cNvPr>
            <p:cNvSpPr>
              <a:spLocks noChangeAspect="1"/>
            </p:cNvSpPr>
            <p:nvPr/>
          </p:nvSpPr>
          <p:spPr>
            <a:xfrm>
              <a:off x="1461613" y="2145711"/>
              <a:ext cx="3600000" cy="3600000"/>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15000"/>
              </a:srgbClr>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1" name="Straight Arrow Connector 100">
              <a:extLst>
                <a:ext uri="{FF2B5EF4-FFF2-40B4-BE49-F238E27FC236}">
                  <a16:creationId xmlns:a16="http://schemas.microsoft.com/office/drawing/2014/main" id="{B1797E49-7190-4EB4-9599-5EAF53AC5B51}"/>
                </a:ext>
              </a:extLst>
            </p:cNvPr>
            <p:cNvCxnSpPr>
              <a:cxnSpLocks/>
            </p:cNvCxnSpPr>
            <p:nvPr/>
          </p:nvCxnSpPr>
          <p:spPr>
            <a:xfrm>
              <a:off x="3261613" y="1608383"/>
              <a:ext cx="0" cy="537328"/>
            </a:xfrm>
            <a:prstGeom prst="straightConnector1">
              <a:avLst/>
            </a:prstGeom>
            <a:noFill/>
            <a:ln w="63500" cap="flat" cmpd="sng" algn="ctr">
              <a:solidFill>
                <a:srgbClr val="FF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B895039E-6007-4A79-A2F4-78775300A70A}"/>
                </a:ext>
              </a:extLst>
            </p:cNvPr>
            <p:cNvCxnSpPr>
              <a:cxnSpLocks/>
            </p:cNvCxnSpPr>
            <p:nvPr/>
          </p:nvCxnSpPr>
          <p:spPr>
            <a:xfrm flipV="1">
              <a:off x="3261971" y="5745711"/>
              <a:ext cx="0" cy="537328"/>
            </a:xfrm>
            <a:prstGeom prst="straightConnector1">
              <a:avLst/>
            </a:prstGeom>
            <a:noFill/>
            <a:ln w="63500" cap="flat" cmpd="sng" algn="ctr">
              <a:solidFill>
                <a:srgbClr val="FF0000"/>
              </a:solidFill>
              <a:prstDash val="solid"/>
              <a:miter lim="800000"/>
              <a:tailEnd type="triangle"/>
            </a:ln>
            <a:effectLst/>
          </p:spPr>
        </p:cxnSp>
        <p:cxnSp>
          <p:nvCxnSpPr>
            <p:cNvPr id="103" name="Straight Connector 102">
              <a:extLst>
                <a:ext uri="{FF2B5EF4-FFF2-40B4-BE49-F238E27FC236}">
                  <a16:creationId xmlns:a16="http://schemas.microsoft.com/office/drawing/2014/main" id="{A258F160-92C8-4F92-B8E2-90B01CBF2A39}"/>
                </a:ext>
              </a:extLst>
            </p:cNvPr>
            <p:cNvCxnSpPr>
              <a:stCxn id="99" idx="8"/>
              <a:endCxn id="99" idx="6"/>
            </p:cNvCxnSpPr>
            <p:nvPr/>
          </p:nvCxnSpPr>
          <p:spPr>
            <a:xfrm>
              <a:off x="1317613" y="3945711"/>
              <a:ext cx="3888000" cy="0"/>
            </a:xfrm>
            <a:prstGeom prst="line">
              <a:avLst/>
            </a:prstGeom>
            <a:noFill/>
            <a:ln w="6350" cap="flat" cmpd="sng" algn="ctr">
              <a:solidFill>
                <a:sysClr val="windowText" lastClr="000000"/>
              </a:solidFill>
              <a:prstDash val="lgDashDot"/>
              <a:miter lim="800000"/>
            </a:ln>
            <a:effectLst/>
          </p:spPr>
        </p:cxnSp>
        <p:cxnSp>
          <p:nvCxnSpPr>
            <p:cNvPr id="104" name="Straight Connector 103">
              <a:extLst>
                <a:ext uri="{FF2B5EF4-FFF2-40B4-BE49-F238E27FC236}">
                  <a16:creationId xmlns:a16="http://schemas.microsoft.com/office/drawing/2014/main" id="{B9EF3CAE-6EF9-4101-99A5-1414A571665F}"/>
                </a:ext>
              </a:extLst>
            </p:cNvPr>
            <p:cNvCxnSpPr>
              <a:cxnSpLocks/>
              <a:stCxn id="100" idx="7"/>
              <a:endCxn id="100" idx="5"/>
            </p:cNvCxnSpPr>
            <p:nvPr/>
          </p:nvCxnSpPr>
          <p:spPr>
            <a:xfrm flipV="1">
              <a:off x="3261613" y="2145711"/>
              <a:ext cx="0" cy="3600000"/>
            </a:xfrm>
            <a:prstGeom prst="line">
              <a:avLst/>
            </a:prstGeom>
            <a:noFill/>
            <a:ln w="6350" cap="flat" cmpd="sng" algn="ctr">
              <a:solidFill>
                <a:sysClr val="windowText" lastClr="000000"/>
              </a:solidFill>
              <a:prstDash val="lgDashDot"/>
              <a:miter lim="800000"/>
            </a:ln>
            <a:effectLst/>
          </p:spPr>
        </p:cxnSp>
        <p:cxnSp>
          <p:nvCxnSpPr>
            <p:cNvPr id="105" name="Straight Connector 104">
              <a:extLst>
                <a:ext uri="{FF2B5EF4-FFF2-40B4-BE49-F238E27FC236}">
                  <a16:creationId xmlns:a16="http://schemas.microsoft.com/office/drawing/2014/main" id="{E34FABDF-B844-4767-BF01-6D0E8348C9AE}"/>
                </a:ext>
              </a:extLst>
            </p:cNvPr>
            <p:cNvCxnSpPr>
              <a:cxnSpLocks/>
            </p:cNvCxnSpPr>
            <p:nvPr/>
          </p:nvCxnSpPr>
          <p:spPr>
            <a:xfrm flipH="1" flipV="1">
              <a:off x="4612015" y="2074822"/>
              <a:ext cx="0" cy="1856607"/>
            </a:xfrm>
            <a:prstGeom prst="line">
              <a:avLst/>
            </a:prstGeom>
            <a:noFill/>
            <a:ln w="635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11182C94-E17F-4316-8778-1C4E5BE09349}"/>
                </a:ext>
              </a:extLst>
            </p:cNvPr>
            <p:cNvCxnSpPr>
              <a:cxnSpLocks/>
            </p:cNvCxnSpPr>
            <p:nvPr/>
          </p:nvCxnSpPr>
          <p:spPr>
            <a:xfrm flipH="1" flipV="1">
              <a:off x="4716790" y="2074822"/>
              <a:ext cx="0" cy="1856607"/>
            </a:xfrm>
            <a:prstGeom prst="line">
              <a:avLst/>
            </a:prstGeom>
            <a:noFill/>
            <a:ln w="6350" cap="flat" cmpd="sng" algn="ctr">
              <a:solidFill>
                <a:sysClr val="windowText" lastClr="000000"/>
              </a:solidFill>
              <a:prstDash val="solid"/>
              <a:miter lim="800000"/>
            </a:ln>
            <a:effectLst/>
          </p:spPr>
        </p:cxnSp>
        <p:cxnSp>
          <p:nvCxnSpPr>
            <p:cNvPr id="107" name="Straight Connector 106">
              <a:extLst>
                <a:ext uri="{FF2B5EF4-FFF2-40B4-BE49-F238E27FC236}">
                  <a16:creationId xmlns:a16="http://schemas.microsoft.com/office/drawing/2014/main" id="{AD441863-D89D-49B4-AE89-A484C083CA76}"/>
                </a:ext>
              </a:extLst>
            </p:cNvPr>
            <p:cNvCxnSpPr>
              <a:cxnSpLocks/>
            </p:cNvCxnSpPr>
            <p:nvPr/>
          </p:nvCxnSpPr>
          <p:spPr>
            <a:xfrm>
              <a:off x="4486273" y="2227222"/>
              <a:ext cx="363865" cy="1"/>
            </a:xfrm>
            <a:prstGeom prst="line">
              <a:avLst/>
            </a:prstGeom>
            <a:noFill/>
            <a:ln w="6350" cap="flat" cmpd="sng" algn="ctr">
              <a:solidFill>
                <a:sysClr val="windowText" lastClr="000000"/>
              </a:solidFill>
              <a:prstDash val="solid"/>
              <a:miter lim="800000"/>
            </a:ln>
            <a:effectLst/>
          </p:spPr>
        </p:cxnSp>
        <p:cxnSp>
          <p:nvCxnSpPr>
            <p:cNvPr id="108" name="Straight Connector 107">
              <a:extLst>
                <a:ext uri="{FF2B5EF4-FFF2-40B4-BE49-F238E27FC236}">
                  <a16:creationId xmlns:a16="http://schemas.microsoft.com/office/drawing/2014/main" id="{B4D02CD4-BCE8-4C91-A45F-716B8BD9F5F8}"/>
                </a:ext>
              </a:extLst>
            </p:cNvPr>
            <p:cNvCxnSpPr>
              <a:cxnSpLocks/>
            </p:cNvCxnSpPr>
            <p:nvPr/>
          </p:nvCxnSpPr>
          <p:spPr>
            <a:xfrm>
              <a:off x="4709860" y="2227219"/>
              <a:ext cx="363865" cy="1"/>
            </a:xfrm>
            <a:prstGeom prst="line">
              <a:avLst/>
            </a:prstGeom>
            <a:noFill/>
            <a:ln w="6350" cap="flat" cmpd="sng" algn="ctr">
              <a:solidFill>
                <a:sysClr val="windowText" lastClr="000000"/>
              </a:solidFill>
              <a:prstDash val="solid"/>
              <a:miter lim="800000"/>
              <a:headEnd type="triangle"/>
            </a:ln>
            <a:effectLst/>
          </p:spPr>
        </p:cxnSp>
        <p:cxnSp>
          <p:nvCxnSpPr>
            <p:cNvPr id="109" name="Straight Connector 108">
              <a:extLst>
                <a:ext uri="{FF2B5EF4-FFF2-40B4-BE49-F238E27FC236}">
                  <a16:creationId xmlns:a16="http://schemas.microsoft.com/office/drawing/2014/main" id="{55ED74DB-ADCD-42CC-AA87-059AD6FAC325}"/>
                </a:ext>
              </a:extLst>
            </p:cNvPr>
            <p:cNvCxnSpPr>
              <a:cxnSpLocks/>
            </p:cNvCxnSpPr>
            <p:nvPr/>
          </p:nvCxnSpPr>
          <p:spPr>
            <a:xfrm flipH="1">
              <a:off x="4254207" y="2227219"/>
              <a:ext cx="363865" cy="1"/>
            </a:xfrm>
            <a:prstGeom prst="line">
              <a:avLst/>
            </a:prstGeom>
            <a:noFill/>
            <a:ln w="6350" cap="flat" cmpd="sng" algn="ctr">
              <a:solidFill>
                <a:sysClr val="windowText" lastClr="000000"/>
              </a:solidFill>
              <a:prstDash val="solid"/>
              <a:miter lim="800000"/>
              <a:headEnd type="triangle"/>
            </a:ln>
            <a:effectLst/>
          </p:spPr>
        </p:cxn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09B44F04-1361-4998-85B1-71D3A9AD52CB}"/>
                    </a:ext>
                  </a:extLst>
                </p:cNvPr>
                <p:cNvSpPr/>
                <p:nvPr/>
              </p:nvSpPr>
              <p:spPr>
                <a:xfrm>
                  <a:off x="4768575" y="1614031"/>
                  <a:ext cx="512243" cy="64912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6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𝛿</m:t>
                                </m:r>
                              </m:e>
                              <m:sub>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h</m:t>
                                </m:r>
                              </m:sub>
                            </m:sSub>
                          </m:num>
                          <m:den>
                            <m:r>
                              <a:rPr kumimoji="0" lang="en-US" sz="16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kumimoji="0" lang="fr-FR" sz="16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32" name="Rectangle 31">
                  <a:extLst>
                    <a:ext uri="{FF2B5EF4-FFF2-40B4-BE49-F238E27FC236}">
                      <a16:creationId xmlns:a16="http://schemas.microsoft.com/office/drawing/2014/main" id="{775A22CD-B4A7-436E-8105-B832542C4978}"/>
                    </a:ext>
                  </a:extLst>
                </p:cNvPr>
                <p:cNvSpPr>
                  <a:spLocks noRot="1" noChangeAspect="1" noMove="1" noResize="1" noEditPoints="1" noAdjustHandles="1" noChangeArrowheads="1" noChangeShapeType="1" noTextEdit="1"/>
                </p:cNvSpPr>
                <p:nvPr/>
              </p:nvSpPr>
              <p:spPr>
                <a:xfrm>
                  <a:off x="4768575" y="1614031"/>
                  <a:ext cx="512243" cy="649129"/>
                </a:xfrm>
                <a:prstGeom prst="rect">
                  <a:avLst/>
                </a:prstGeom>
                <a:blipFill>
                  <a:blip r:embed="rId4"/>
                  <a:stretch>
                    <a:fillRect/>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7DFBBA27-99DF-4987-887F-A4AE9141074D}"/>
                </a:ext>
              </a:extLst>
            </p:cNvPr>
            <p:cNvCxnSpPr>
              <a:cxnSpLocks/>
            </p:cNvCxnSpPr>
            <p:nvPr/>
          </p:nvCxnSpPr>
          <p:spPr>
            <a:xfrm>
              <a:off x="2005195" y="2691313"/>
              <a:ext cx="2519294" cy="2519294"/>
            </a:xfrm>
            <a:prstGeom prst="line">
              <a:avLst/>
            </a:prstGeom>
            <a:noFill/>
            <a:ln w="6350" cap="flat" cmpd="sng" algn="ctr">
              <a:solidFill>
                <a:sysClr val="windowText" lastClr="000000"/>
              </a:solidFill>
              <a:prstDash val="lgDashDot"/>
              <a:miter lim="800000"/>
            </a:ln>
            <a:effectLst/>
          </p:spPr>
        </p:cxnSp>
        <p:cxnSp>
          <p:nvCxnSpPr>
            <p:cNvPr id="112" name="Straight Arrow Connector 111">
              <a:extLst>
                <a:ext uri="{FF2B5EF4-FFF2-40B4-BE49-F238E27FC236}">
                  <a16:creationId xmlns:a16="http://schemas.microsoft.com/office/drawing/2014/main" id="{CCF56355-1E46-4A0C-9ABF-7F39E1467896}"/>
                </a:ext>
              </a:extLst>
            </p:cNvPr>
            <p:cNvCxnSpPr>
              <a:cxnSpLocks/>
              <a:stCxn id="98" idx="6"/>
            </p:cNvCxnSpPr>
            <p:nvPr/>
          </p:nvCxnSpPr>
          <p:spPr>
            <a:xfrm>
              <a:off x="4344600" y="3945711"/>
              <a:ext cx="372190" cy="0"/>
            </a:xfrm>
            <a:prstGeom prst="straightConnector1">
              <a:avLst/>
            </a:prstGeom>
            <a:noFill/>
            <a:ln w="25400" cap="flat" cmpd="sng" algn="ctr">
              <a:solidFill>
                <a:srgbClr val="FF3200"/>
              </a:solidFill>
              <a:prstDash val="solid"/>
              <a:miter lim="800000"/>
              <a:headEnd type="none"/>
              <a:tailEnd type="diamond"/>
            </a:ln>
            <a:effectLst/>
          </p:spPr>
        </p:cxnSp>
        <p:cxnSp>
          <p:nvCxnSpPr>
            <p:cNvPr id="113" name="Straight Arrow Connector 112">
              <a:extLst>
                <a:ext uri="{FF2B5EF4-FFF2-40B4-BE49-F238E27FC236}">
                  <a16:creationId xmlns:a16="http://schemas.microsoft.com/office/drawing/2014/main" id="{65CF60B1-3518-4246-AD0A-A782D400505D}"/>
                </a:ext>
              </a:extLst>
            </p:cNvPr>
            <p:cNvCxnSpPr>
              <a:cxnSpLocks/>
            </p:cNvCxnSpPr>
            <p:nvPr/>
          </p:nvCxnSpPr>
          <p:spPr>
            <a:xfrm flipH="1">
              <a:off x="1819475" y="3948072"/>
              <a:ext cx="372190" cy="0"/>
            </a:xfrm>
            <a:prstGeom prst="straightConnector1">
              <a:avLst/>
            </a:prstGeom>
            <a:noFill/>
            <a:ln w="25400" cap="flat" cmpd="sng" algn="ctr">
              <a:solidFill>
                <a:srgbClr val="FF3200"/>
              </a:solidFill>
              <a:prstDash val="solid"/>
              <a:miter lim="800000"/>
              <a:headEnd type="none"/>
              <a:tailEnd type="diamond"/>
            </a:ln>
            <a:effectLst/>
          </p:spPr>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BF0C3058-007F-41BD-9FA5-6469D24219A0}"/>
                    </a:ext>
                  </a:extLst>
                </p:cNvPr>
                <p:cNvSpPr txBox="1"/>
                <p:nvPr/>
              </p:nvSpPr>
              <p:spPr>
                <a:xfrm>
                  <a:off x="3261613" y="1502720"/>
                  <a:ext cx="662680" cy="39074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𝐹</m:t>
                            </m:r>
                          </m:e>
                          <m:sub>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𝑝𝑟𝑒𝑠𝑠</m:t>
                            </m:r>
                          </m:sub>
                        </m:sSub>
                      </m:oMath>
                    </m:oMathPara>
                  </a14:m>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4" name="TextBox 83">
                  <a:extLst>
                    <a:ext uri="{FF2B5EF4-FFF2-40B4-BE49-F238E27FC236}">
                      <a16:creationId xmlns:a16="http://schemas.microsoft.com/office/drawing/2014/main" id="{42E9D172-B97A-443A-B58E-A2D908FC5515}"/>
                    </a:ext>
                  </a:extLst>
                </p:cNvPr>
                <p:cNvSpPr txBox="1">
                  <a:spLocks noRot="1" noChangeAspect="1" noMove="1" noResize="1" noEditPoints="1" noAdjustHandles="1" noChangeArrowheads="1" noChangeShapeType="1" noTextEdit="1"/>
                </p:cNvSpPr>
                <p:nvPr/>
              </p:nvSpPr>
              <p:spPr>
                <a:xfrm>
                  <a:off x="3261613" y="1502720"/>
                  <a:ext cx="662680" cy="390748"/>
                </a:xfrm>
                <a:prstGeom prst="rect">
                  <a:avLst/>
                </a:prstGeom>
                <a:blipFill>
                  <a:blip r:embed="rId5"/>
                  <a:stretch>
                    <a:fillRect r="-23656" b="-21818"/>
                  </a:stretch>
                </a:blipFill>
              </p:spPr>
              <p:txBody>
                <a:bodyPr/>
                <a:lstStyle/>
                <a:p>
                  <a:r>
                    <a:rPr lang="en-US">
                      <a:noFill/>
                    </a:rPr>
                    <a:t> </a:t>
                  </a:r>
                </a:p>
              </p:txBody>
            </p:sp>
          </mc:Fallback>
        </mc:AlternateContent>
      </p:grpSp>
      <p:sp>
        <p:nvSpPr>
          <p:cNvPr id="115" name="TextBox 114">
            <a:extLst>
              <a:ext uri="{FF2B5EF4-FFF2-40B4-BE49-F238E27FC236}">
                <a16:creationId xmlns:a16="http://schemas.microsoft.com/office/drawing/2014/main" id="{4E845440-4105-4733-9F67-40E1153DAA50}"/>
              </a:ext>
            </a:extLst>
          </p:cNvPr>
          <p:cNvSpPr txBox="1"/>
          <p:nvPr/>
        </p:nvSpPr>
        <p:spPr>
          <a:xfrm>
            <a:off x="3853928" y="2772010"/>
            <a:ext cx="2531183" cy="2862322"/>
          </a:xfrm>
          <a:prstGeom prst="rect">
            <a:avLst/>
          </a:prstGeom>
          <a:noFill/>
        </p:spPr>
        <p:txBody>
          <a:bodyPr wrap="square">
            <a:spAutoFit/>
          </a:bodyPr>
          <a:lstStyle/>
          <a:p>
            <a:pPr defTabSz="914400"/>
            <a:r>
              <a:rPr lang="en-US" dirty="0">
                <a:solidFill>
                  <a:schemeClr val="tx2"/>
                </a:solidFill>
                <a:cs typeface="Arial" panose="020B0604020202020204" pitchFamily="34" charset="0"/>
              </a:rPr>
              <a:t>The deformation is characterized by the relative variation of distance between two capacitive sensors fixed to an inner rigid thermoplastic bore, and the corresponding inner surface of the hollowed aluminum shell. </a:t>
            </a:r>
          </a:p>
        </p:txBody>
      </p:sp>
      <p:cxnSp>
        <p:nvCxnSpPr>
          <p:cNvPr id="116" name="Straight Connector 115">
            <a:extLst>
              <a:ext uri="{FF2B5EF4-FFF2-40B4-BE49-F238E27FC236}">
                <a16:creationId xmlns:a16="http://schemas.microsoft.com/office/drawing/2014/main" id="{BBFF666E-20F2-4BCA-A901-50BA59673381}"/>
              </a:ext>
            </a:extLst>
          </p:cNvPr>
          <p:cNvCxnSpPr>
            <a:cxnSpLocks/>
          </p:cNvCxnSpPr>
          <p:nvPr/>
        </p:nvCxnSpPr>
        <p:spPr>
          <a:xfrm>
            <a:off x="6425465" y="1913779"/>
            <a:ext cx="0" cy="4228664"/>
          </a:xfrm>
          <a:prstGeom prst="line">
            <a:avLst/>
          </a:prstGeom>
          <a:noFill/>
          <a:ln w="6350" cap="flat" cmpd="sng" algn="ctr">
            <a:solidFill>
              <a:srgbClr val="A5A5A5"/>
            </a:solidFill>
            <a:prstDash val="solid"/>
            <a:miter lim="800000"/>
          </a:ln>
          <a:effectLst/>
        </p:spPr>
      </p:cxnSp>
      <p:sp>
        <p:nvSpPr>
          <p:cNvPr id="117" name="TextBox 116">
            <a:extLst>
              <a:ext uri="{FF2B5EF4-FFF2-40B4-BE49-F238E27FC236}">
                <a16:creationId xmlns:a16="http://schemas.microsoft.com/office/drawing/2014/main" id="{160A059B-7F42-496F-A19C-BDFB2B763E71}"/>
              </a:ext>
            </a:extLst>
          </p:cNvPr>
          <p:cNvSpPr txBox="1"/>
          <p:nvPr/>
        </p:nvSpPr>
        <p:spPr>
          <a:xfrm>
            <a:off x="7713204" y="5000383"/>
            <a:ext cx="4483472" cy="1200329"/>
          </a:xfrm>
          <a:prstGeom prst="rect">
            <a:avLst/>
          </a:prstGeom>
          <a:noFill/>
        </p:spPr>
        <p:txBody>
          <a:bodyPr wrap="square">
            <a:spAutoFit/>
          </a:bodyPr>
          <a:lstStyle/>
          <a:p>
            <a:pPr defTabSz="914400"/>
            <a:r>
              <a:rPr lang="en-US" dirty="0">
                <a:solidFill>
                  <a:schemeClr val="tx2"/>
                </a:solidFill>
                <a:cs typeface="Arial" panose="020B0604020202020204" pitchFamily="34" charset="0"/>
              </a:rPr>
              <a:t>The variation of strain in the shell was characterized by two sets of strain gauges placed at both sides of the shell (i.e. left and right) placed on the central plane.</a:t>
            </a:r>
          </a:p>
        </p:txBody>
      </p:sp>
    </p:spTree>
    <p:extLst>
      <p:ext uri="{BB962C8B-B14F-4D97-AF65-F5344CB8AC3E}">
        <p14:creationId xmlns:p14="http://schemas.microsoft.com/office/powerpoint/2010/main" val="421047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6</a:t>
            </a:fld>
            <a:endParaRPr lang="en-US" dirty="0"/>
          </a:p>
        </p:txBody>
      </p:sp>
      <p:sp>
        <p:nvSpPr>
          <p:cNvPr id="58" name="TextBox 57">
            <a:extLst>
              <a:ext uri="{FF2B5EF4-FFF2-40B4-BE49-F238E27FC236}">
                <a16:creationId xmlns:a16="http://schemas.microsoft.com/office/drawing/2014/main" id="{34B8B3BF-76F9-4C49-AC09-914857D76D54}"/>
              </a:ext>
            </a:extLst>
          </p:cNvPr>
          <p:cNvSpPr txBox="1"/>
          <p:nvPr/>
        </p:nvSpPr>
        <p:spPr>
          <a:xfrm>
            <a:off x="838200" y="1237131"/>
            <a:ext cx="6663318" cy="461665"/>
          </a:xfrm>
          <a:prstGeom prst="rect">
            <a:avLst/>
          </a:prstGeom>
          <a:noFill/>
        </p:spPr>
        <p:txBody>
          <a:bodyPr wrap="square">
            <a:spAutoFit/>
          </a:bodyPr>
          <a:lstStyle/>
          <a:p>
            <a:pPr algn="ctr" defTabSz="914400"/>
            <a:r>
              <a:rPr lang="en-US" sz="2400" b="1" i="1" dirty="0">
                <a:solidFill>
                  <a:srgbClr val="A5A5A5">
                    <a:lumMod val="50000"/>
                  </a:srgbClr>
                </a:solidFill>
                <a:cs typeface="Arial" panose="020B0604020202020204" pitchFamily="34" charset="0"/>
              </a:rPr>
              <a:t>1. Calibration of aluminum shell deformation</a:t>
            </a:r>
          </a:p>
        </p:txBody>
      </p:sp>
      <p:cxnSp>
        <p:nvCxnSpPr>
          <p:cNvPr id="59" name="Straight Connector 58">
            <a:extLst>
              <a:ext uri="{FF2B5EF4-FFF2-40B4-BE49-F238E27FC236}">
                <a16:creationId xmlns:a16="http://schemas.microsoft.com/office/drawing/2014/main" id="{D36AFEC0-0E7B-4827-AC5A-C0DAF0BAAFCF}"/>
              </a:ext>
            </a:extLst>
          </p:cNvPr>
          <p:cNvCxnSpPr>
            <a:cxnSpLocks/>
          </p:cNvCxnSpPr>
          <p:nvPr/>
        </p:nvCxnSpPr>
        <p:spPr>
          <a:xfrm>
            <a:off x="988965" y="1698796"/>
            <a:ext cx="10260060" cy="0"/>
          </a:xfrm>
          <a:prstGeom prst="line">
            <a:avLst/>
          </a:prstGeom>
          <a:noFill/>
          <a:ln w="25400" cap="flat" cmpd="sng" algn="ctr">
            <a:solidFill>
              <a:srgbClr val="A5A5A5"/>
            </a:solidFill>
            <a:prstDash val="solid"/>
            <a:miter lim="800000"/>
            <a:tailEnd type="none" w="lg" len="lg"/>
          </a:ln>
          <a:effectLst/>
        </p:spPr>
      </p:cxnSp>
      <p:pic>
        <p:nvPicPr>
          <p:cNvPr id="53" name="Picture 52">
            <a:extLst>
              <a:ext uri="{FF2B5EF4-FFF2-40B4-BE49-F238E27FC236}">
                <a16:creationId xmlns:a16="http://schemas.microsoft.com/office/drawing/2014/main" id="{DF9E487E-92DF-4D87-89D9-D76BF3F202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35984" y="1745131"/>
            <a:ext cx="3469005" cy="2312259"/>
          </a:xfrm>
          <a:prstGeom prst="rect">
            <a:avLst/>
          </a:prstGeom>
        </p:spPr>
      </p:pic>
      <p:pic>
        <p:nvPicPr>
          <p:cNvPr id="54" name="Picture 53">
            <a:extLst>
              <a:ext uri="{FF2B5EF4-FFF2-40B4-BE49-F238E27FC236}">
                <a16:creationId xmlns:a16="http://schemas.microsoft.com/office/drawing/2014/main" id="{896D3423-4EA5-40E4-8014-287F07FAB1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23617" y="3842490"/>
            <a:ext cx="3496047" cy="2330283"/>
          </a:xfrm>
          <a:prstGeom prst="rect">
            <a:avLst/>
          </a:prstGeom>
        </p:spPr>
      </p:pic>
      <p:sp>
        <p:nvSpPr>
          <p:cNvPr id="55" name="TextBox 54">
            <a:extLst>
              <a:ext uri="{FF2B5EF4-FFF2-40B4-BE49-F238E27FC236}">
                <a16:creationId xmlns:a16="http://schemas.microsoft.com/office/drawing/2014/main" id="{E04C3589-DE4D-42FD-8D33-816CF8E55AD5}"/>
              </a:ext>
            </a:extLst>
          </p:cNvPr>
          <p:cNvSpPr txBox="1"/>
          <p:nvPr/>
        </p:nvSpPr>
        <p:spPr>
          <a:xfrm>
            <a:off x="8983980" y="3084573"/>
            <a:ext cx="2630170" cy="1631216"/>
          </a:xfrm>
          <a:prstGeom prst="rect">
            <a:avLst/>
          </a:prstGeom>
          <a:noFill/>
        </p:spPr>
        <p:txBody>
          <a:bodyPr wrap="square">
            <a:spAutoFit/>
          </a:bodyPr>
          <a:lstStyle/>
          <a:p>
            <a:pPr defTabSz="914400"/>
            <a:r>
              <a:rPr lang="en-US" sz="2000" dirty="0">
                <a:solidFill>
                  <a:schemeClr val="tx2"/>
                </a:solidFill>
                <a:cs typeface="Arial" panose="020B0604020202020204" pitchFamily="34" charset="0"/>
              </a:rPr>
              <a:t>Relatively good correlation was found between the FE prediction and actual strain measurements.</a:t>
            </a:r>
            <a:endParaRPr lang="en-US" sz="2000" dirty="0">
              <a:solidFill>
                <a:schemeClr val="tx2"/>
              </a:solidFill>
            </a:endParaRPr>
          </a:p>
        </p:txBody>
      </p:sp>
      <p:sp>
        <p:nvSpPr>
          <p:cNvPr id="56" name="Rectangle 55">
            <a:extLst>
              <a:ext uri="{FF2B5EF4-FFF2-40B4-BE49-F238E27FC236}">
                <a16:creationId xmlns:a16="http://schemas.microsoft.com/office/drawing/2014/main" id="{E7FC10F9-7E6A-4A7F-9DA8-2001CE8E3E96}"/>
              </a:ext>
            </a:extLst>
          </p:cNvPr>
          <p:cNvSpPr/>
          <p:nvPr/>
        </p:nvSpPr>
        <p:spPr>
          <a:xfrm>
            <a:off x="2783612" y="1927486"/>
            <a:ext cx="358140" cy="3975846"/>
          </a:xfrm>
          <a:prstGeom prst="rect">
            <a:avLst/>
          </a:prstGeom>
          <a:solidFill>
            <a:srgbClr val="326699">
              <a:alpha val="1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1EEC29C5-32E8-41B0-B39A-9E305A26EC8E}"/>
              </a:ext>
            </a:extLst>
          </p:cNvPr>
          <p:cNvSpPr txBox="1"/>
          <p:nvPr/>
        </p:nvSpPr>
        <p:spPr>
          <a:xfrm rot="16200000">
            <a:off x="1885135" y="4887222"/>
            <a:ext cx="2135319" cy="261610"/>
          </a:xfrm>
          <a:prstGeom prst="rect">
            <a:avLst/>
          </a:prstGeom>
          <a:noFill/>
        </p:spPr>
        <p:txBody>
          <a:bodyPr wrap="square">
            <a:spAutoFit/>
          </a:bodyPr>
          <a:lstStyle/>
          <a:p>
            <a:pPr algn="ctr" defTabSz="914400"/>
            <a:r>
              <a:rPr lang="en-US" sz="1100" dirty="0">
                <a:solidFill>
                  <a:prstClr val="black"/>
                </a:solidFill>
                <a:latin typeface="Arial" panose="020B0604020202020204" pitchFamily="34" charset="0"/>
                <a:cs typeface="Arial" panose="020B0604020202020204" pitchFamily="34" charset="0"/>
              </a:rPr>
              <a:t>Central region</a:t>
            </a:r>
            <a:endParaRPr lang="en-US" sz="1100" dirty="0">
              <a:solidFill>
                <a:prstClr val="black"/>
              </a:solidFill>
              <a:latin typeface="Calibri" panose="020F0502020204030204"/>
            </a:endParaRPr>
          </a:p>
        </p:txBody>
      </p:sp>
      <p:sp>
        <p:nvSpPr>
          <p:cNvPr id="60" name="TextBox 59">
            <a:extLst>
              <a:ext uri="{FF2B5EF4-FFF2-40B4-BE49-F238E27FC236}">
                <a16:creationId xmlns:a16="http://schemas.microsoft.com/office/drawing/2014/main" id="{52FE4E70-0319-406B-AD97-30069849B860}"/>
              </a:ext>
            </a:extLst>
          </p:cNvPr>
          <p:cNvSpPr txBox="1"/>
          <p:nvPr/>
        </p:nvSpPr>
        <p:spPr>
          <a:xfrm rot="16200000">
            <a:off x="274047" y="3730742"/>
            <a:ext cx="1962149" cy="369332"/>
          </a:xfrm>
          <a:prstGeom prst="rect">
            <a:avLst/>
          </a:prstGeom>
          <a:noFill/>
        </p:spPr>
        <p:txBody>
          <a:bodyPr wrap="square">
            <a:spAutoFit/>
          </a:bodyPr>
          <a:lstStyle/>
          <a:p>
            <a:pPr algn="ctr" defTabSz="914400"/>
            <a:r>
              <a:rPr lang="en-US" b="1" i="1" dirty="0">
                <a:solidFill>
                  <a:srgbClr val="A5A5A5">
                    <a:lumMod val="50000"/>
                  </a:srgbClr>
                </a:solidFill>
                <a:cs typeface="Arial" panose="020B0604020202020204" pitchFamily="34" charset="0"/>
              </a:rPr>
              <a:t>FE model</a:t>
            </a:r>
            <a:endParaRPr lang="en-US" dirty="0">
              <a:solidFill>
                <a:prstClr val="black"/>
              </a:solidFill>
            </a:endParaRPr>
          </a:p>
        </p:txBody>
      </p:sp>
      <p:sp>
        <p:nvSpPr>
          <p:cNvPr id="61" name="TextBox 60">
            <a:extLst>
              <a:ext uri="{FF2B5EF4-FFF2-40B4-BE49-F238E27FC236}">
                <a16:creationId xmlns:a16="http://schemas.microsoft.com/office/drawing/2014/main" id="{C243F53A-BD6F-4E98-998B-D74D3BE0C48A}"/>
              </a:ext>
            </a:extLst>
          </p:cNvPr>
          <p:cNvSpPr txBox="1"/>
          <p:nvPr/>
        </p:nvSpPr>
        <p:spPr>
          <a:xfrm rot="16200000">
            <a:off x="4129052" y="3761706"/>
            <a:ext cx="1962149" cy="369332"/>
          </a:xfrm>
          <a:prstGeom prst="rect">
            <a:avLst/>
          </a:prstGeom>
          <a:noFill/>
        </p:spPr>
        <p:txBody>
          <a:bodyPr wrap="square">
            <a:spAutoFit/>
          </a:bodyPr>
          <a:lstStyle/>
          <a:p>
            <a:pPr algn="ctr" defTabSz="914400"/>
            <a:r>
              <a:rPr lang="en-US" b="1" i="1" dirty="0">
                <a:solidFill>
                  <a:srgbClr val="A5A5A5">
                    <a:lumMod val="50000"/>
                  </a:srgbClr>
                </a:solidFill>
                <a:cs typeface="Arial" panose="020B0604020202020204" pitchFamily="34" charset="0"/>
              </a:rPr>
              <a:t>Measurement</a:t>
            </a:r>
            <a:endParaRPr lang="en-US" dirty="0">
              <a:solidFill>
                <a:prstClr val="black"/>
              </a:solidFill>
            </a:endParaRPr>
          </a:p>
        </p:txBody>
      </p:sp>
      <p:pic>
        <p:nvPicPr>
          <p:cNvPr id="62" name="Graphic 61">
            <a:extLst>
              <a:ext uri="{FF2B5EF4-FFF2-40B4-BE49-F238E27FC236}">
                <a16:creationId xmlns:a16="http://schemas.microsoft.com/office/drawing/2014/main" id="{453CD07E-65A9-48DE-B1C8-F80817D5BD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5204" y="1943888"/>
            <a:ext cx="3345424" cy="4181780"/>
          </a:xfrm>
          <a:prstGeom prst="rect">
            <a:avLst/>
          </a:prstGeom>
        </p:spPr>
      </p:pic>
    </p:spTree>
    <p:extLst>
      <p:ext uri="{BB962C8B-B14F-4D97-AF65-F5344CB8AC3E}">
        <p14:creationId xmlns:p14="http://schemas.microsoft.com/office/powerpoint/2010/main" val="33499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7</a:t>
            </a:fld>
            <a:endParaRPr lang="en-US" dirty="0"/>
          </a:p>
        </p:txBody>
      </p:sp>
      <p:sp>
        <p:nvSpPr>
          <p:cNvPr id="58" name="TextBox 57">
            <a:extLst>
              <a:ext uri="{FF2B5EF4-FFF2-40B4-BE49-F238E27FC236}">
                <a16:creationId xmlns:a16="http://schemas.microsoft.com/office/drawing/2014/main" id="{34B8B3BF-76F9-4C49-AC09-914857D76D54}"/>
              </a:ext>
            </a:extLst>
          </p:cNvPr>
          <p:cNvSpPr txBox="1"/>
          <p:nvPr/>
        </p:nvSpPr>
        <p:spPr>
          <a:xfrm>
            <a:off x="838200" y="1237131"/>
            <a:ext cx="6663318" cy="461665"/>
          </a:xfrm>
          <a:prstGeom prst="rect">
            <a:avLst/>
          </a:prstGeom>
          <a:noFill/>
        </p:spPr>
        <p:txBody>
          <a:bodyPr wrap="square">
            <a:spAutoFit/>
          </a:bodyPr>
          <a:lstStyle/>
          <a:p>
            <a:pPr defTabSz="914400"/>
            <a:r>
              <a:rPr lang="en-US" sz="2400" b="1" i="1" dirty="0">
                <a:solidFill>
                  <a:srgbClr val="A5A5A5">
                    <a:lumMod val="50000"/>
                  </a:srgbClr>
                </a:solidFill>
                <a:cs typeface="Arial" panose="020B0604020202020204" pitchFamily="34" charset="0"/>
              </a:rPr>
              <a:t>1. Calibration of aluminum shell deformation</a:t>
            </a:r>
          </a:p>
        </p:txBody>
      </p:sp>
      <p:cxnSp>
        <p:nvCxnSpPr>
          <p:cNvPr id="59" name="Straight Connector 58">
            <a:extLst>
              <a:ext uri="{FF2B5EF4-FFF2-40B4-BE49-F238E27FC236}">
                <a16:creationId xmlns:a16="http://schemas.microsoft.com/office/drawing/2014/main" id="{D36AFEC0-0E7B-4827-AC5A-C0DAF0BAAFCF}"/>
              </a:ext>
            </a:extLst>
          </p:cNvPr>
          <p:cNvCxnSpPr>
            <a:cxnSpLocks/>
          </p:cNvCxnSpPr>
          <p:nvPr/>
        </p:nvCxnSpPr>
        <p:spPr>
          <a:xfrm>
            <a:off x="988965" y="1698796"/>
            <a:ext cx="10260060" cy="0"/>
          </a:xfrm>
          <a:prstGeom prst="line">
            <a:avLst/>
          </a:prstGeom>
          <a:noFill/>
          <a:ln w="25400" cap="flat" cmpd="sng" algn="ctr">
            <a:solidFill>
              <a:srgbClr val="A5A5A5"/>
            </a:solidFill>
            <a:prstDash val="solid"/>
            <a:miter lim="800000"/>
            <a:tailEnd type="none" w="lg" len="lg"/>
          </a:ln>
          <a:effectLst/>
        </p:spPr>
      </p:cxnSp>
      <p:pic>
        <p:nvPicPr>
          <p:cNvPr id="124" name="Graphic 123">
            <a:extLst>
              <a:ext uri="{FF2B5EF4-FFF2-40B4-BE49-F238E27FC236}">
                <a16:creationId xmlns:a16="http://schemas.microsoft.com/office/drawing/2014/main" id="{A4030DED-B780-4ABD-A073-7E37FB8BE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806" y="1856486"/>
            <a:ext cx="5276850" cy="3769179"/>
          </a:xfrm>
          <a:prstGeom prst="rect">
            <a:avLst/>
          </a:prstGeom>
        </p:spPr>
      </p:pic>
      <p:sp>
        <p:nvSpPr>
          <p:cNvPr id="125" name="TextBox 124">
            <a:extLst>
              <a:ext uri="{FF2B5EF4-FFF2-40B4-BE49-F238E27FC236}">
                <a16:creationId xmlns:a16="http://schemas.microsoft.com/office/drawing/2014/main" id="{DD7EE987-5191-43AA-91CE-33D745F2F9C4}"/>
              </a:ext>
            </a:extLst>
          </p:cNvPr>
          <p:cNvSpPr txBox="1"/>
          <p:nvPr/>
        </p:nvSpPr>
        <p:spPr>
          <a:xfrm rot="16200000">
            <a:off x="-751636" y="3619502"/>
            <a:ext cx="1962149" cy="369332"/>
          </a:xfrm>
          <a:prstGeom prst="rect">
            <a:avLst/>
          </a:prstGeom>
          <a:noFill/>
        </p:spPr>
        <p:txBody>
          <a:bodyPr wrap="square">
            <a:spAutoFit/>
          </a:bodyPr>
          <a:lstStyle/>
          <a:p>
            <a:pPr algn="ctr" defTabSz="914400"/>
            <a:r>
              <a:rPr lang="en-US" b="1" i="1" dirty="0">
                <a:solidFill>
                  <a:srgbClr val="A5A5A5">
                    <a:lumMod val="50000"/>
                  </a:srgbClr>
                </a:solidFill>
                <a:latin typeface="Arial" panose="020B0604020202020204" pitchFamily="34" charset="0"/>
                <a:cs typeface="Arial" panose="020B0604020202020204" pitchFamily="34" charset="0"/>
              </a:rPr>
              <a:t>FE model</a:t>
            </a:r>
            <a:endParaRPr lang="en-US" dirty="0">
              <a:solidFill>
                <a:prstClr val="black"/>
              </a:solidFill>
              <a:latin typeface="Calibri" panose="020F0502020204030204"/>
            </a:endParaRPr>
          </a:p>
        </p:txBody>
      </p:sp>
      <p:sp>
        <p:nvSpPr>
          <p:cNvPr id="126" name="TextBox 125">
            <a:extLst>
              <a:ext uri="{FF2B5EF4-FFF2-40B4-BE49-F238E27FC236}">
                <a16:creationId xmlns:a16="http://schemas.microsoft.com/office/drawing/2014/main" id="{2A65DD00-F060-483D-AB90-DD53D9D54433}"/>
              </a:ext>
            </a:extLst>
          </p:cNvPr>
          <p:cNvSpPr txBox="1"/>
          <p:nvPr/>
        </p:nvSpPr>
        <p:spPr>
          <a:xfrm rot="16200000">
            <a:off x="5726175" y="3883359"/>
            <a:ext cx="1962149" cy="369332"/>
          </a:xfrm>
          <a:prstGeom prst="rect">
            <a:avLst/>
          </a:prstGeom>
          <a:noFill/>
        </p:spPr>
        <p:txBody>
          <a:bodyPr wrap="square">
            <a:spAutoFit/>
          </a:bodyPr>
          <a:lstStyle/>
          <a:p>
            <a:pPr algn="ctr" defTabSz="914400"/>
            <a:r>
              <a:rPr lang="en-US" b="1" i="1" dirty="0">
                <a:solidFill>
                  <a:srgbClr val="A5A5A5">
                    <a:lumMod val="50000"/>
                  </a:srgbClr>
                </a:solidFill>
                <a:latin typeface="Arial" panose="020B0604020202020204" pitchFamily="34" charset="0"/>
                <a:cs typeface="Arial" panose="020B0604020202020204" pitchFamily="34" charset="0"/>
              </a:rPr>
              <a:t>Measurement</a:t>
            </a:r>
            <a:endParaRPr lang="en-US" dirty="0">
              <a:solidFill>
                <a:prstClr val="black"/>
              </a:solidFill>
              <a:latin typeface="Calibri" panose="020F0502020204030204"/>
            </a:endParaRPr>
          </a:p>
        </p:txBody>
      </p:sp>
      <p:pic>
        <p:nvPicPr>
          <p:cNvPr id="127" name="Picture 126">
            <a:extLst>
              <a:ext uri="{FF2B5EF4-FFF2-40B4-BE49-F238E27FC236}">
                <a16:creationId xmlns:a16="http://schemas.microsoft.com/office/drawing/2014/main" id="{4F3BAB60-B65C-4FAD-8C72-890FAC842A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640" y="2307080"/>
            <a:ext cx="4687404" cy="3124380"/>
          </a:xfrm>
          <a:prstGeom prst="rect">
            <a:avLst/>
          </a:prstGeom>
        </p:spPr>
      </p:pic>
      <p:sp>
        <p:nvSpPr>
          <p:cNvPr id="128" name="TextBox 127">
            <a:extLst>
              <a:ext uri="{FF2B5EF4-FFF2-40B4-BE49-F238E27FC236}">
                <a16:creationId xmlns:a16="http://schemas.microsoft.com/office/drawing/2014/main" id="{022FD699-99D5-4BFC-ACFD-86BB2114B2F0}"/>
              </a:ext>
            </a:extLst>
          </p:cNvPr>
          <p:cNvSpPr txBox="1"/>
          <p:nvPr/>
        </p:nvSpPr>
        <p:spPr>
          <a:xfrm>
            <a:off x="657023" y="5855914"/>
            <a:ext cx="8977894" cy="369332"/>
          </a:xfrm>
          <a:prstGeom prst="rect">
            <a:avLst/>
          </a:prstGeom>
          <a:noFill/>
        </p:spPr>
        <p:txBody>
          <a:bodyPr wrap="square">
            <a:spAutoFit/>
          </a:bodyPr>
          <a:lstStyle/>
          <a:p>
            <a:pPr defTabSz="914400"/>
            <a:r>
              <a:rPr lang="en-US" dirty="0">
                <a:solidFill>
                  <a:prstClr val="black"/>
                </a:solidFill>
                <a:cs typeface="Arial" panose="020B0604020202020204" pitchFamily="34" charset="0"/>
              </a:rPr>
              <a:t>Relatively good agreement between the FE prediction and actual deformation.</a:t>
            </a:r>
            <a:endParaRPr lang="en-US" dirty="0">
              <a:solidFill>
                <a:prstClr val="black"/>
              </a:solidFill>
            </a:endParaRPr>
          </a:p>
        </p:txBody>
      </p:sp>
      <mc:AlternateContent xmlns:mc="http://schemas.openxmlformats.org/markup-compatibility/2006">
        <mc:Choice xmlns:a14="http://schemas.microsoft.com/office/drawing/2010/main" Requires="a14">
          <p:sp>
            <p:nvSpPr>
              <p:cNvPr id="129" name="Rectangle 128">
                <a:extLst>
                  <a:ext uri="{FF2B5EF4-FFF2-40B4-BE49-F238E27FC236}">
                    <a16:creationId xmlns:a16="http://schemas.microsoft.com/office/drawing/2014/main" id="{64ABC829-3E7D-49F1-ADE4-8AC53A1FF461}"/>
                  </a:ext>
                </a:extLst>
              </p:cNvPr>
              <p:cNvSpPr/>
              <p:nvPr/>
            </p:nvSpPr>
            <p:spPr>
              <a:xfrm>
                <a:off x="2144859" y="1918174"/>
                <a:ext cx="441018" cy="558871"/>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f>
                        <m:fPr>
                          <m:ctrlPr>
                            <a:rPr lang="en-US" sz="16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16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16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𝛿</m:t>
                              </m:r>
                            </m:e>
                            <m:sub>
                              <m:r>
                                <a:rPr lang="en-US" sz="16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h</m:t>
                              </m:r>
                            </m:sub>
                          </m:sSub>
                        </m:num>
                        <m:den>
                          <m:r>
                            <a:rPr lang="en-US" sz="160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fr-FR" sz="1600" kern="0" dirty="0">
                  <a:solidFill>
                    <a:prstClr val="black"/>
                  </a:solidFill>
                  <a:latin typeface="Calibri" panose="020F0502020204030204"/>
                </a:endParaRPr>
              </a:p>
            </p:txBody>
          </p:sp>
        </mc:Choice>
        <mc:Fallback>
          <p:sp>
            <p:nvSpPr>
              <p:cNvPr id="129" name="Rectangle 128">
                <a:extLst>
                  <a:ext uri="{FF2B5EF4-FFF2-40B4-BE49-F238E27FC236}">
                    <a16:creationId xmlns:a16="http://schemas.microsoft.com/office/drawing/2014/main" id="{64ABC829-3E7D-49F1-ADE4-8AC53A1FF461}"/>
                  </a:ext>
                </a:extLst>
              </p:cNvPr>
              <p:cNvSpPr>
                <a:spLocks noRot="1" noChangeAspect="1" noMove="1" noResize="1" noEditPoints="1" noAdjustHandles="1" noChangeArrowheads="1" noChangeShapeType="1" noTextEdit="1"/>
              </p:cNvSpPr>
              <p:nvPr/>
            </p:nvSpPr>
            <p:spPr>
              <a:xfrm>
                <a:off x="2144859" y="1918174"/>
                <a:ext cx="441018" cy="5588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0" name="TextBox 129">
                <a:extLst>
                  <a:ext uri="{FF2B5EF4-FFF2-40B4-BE49-F238E27FC236}">
                    <a16:creationId xmlns:a16="http://schemas.microsoft.com/office/drawing/2014/main" id="{897ACBD4-0EC3-4831-994A-1CFF79D6BEC3}"/>
                  </a:ext>
                </a:extLst>
              </p:cNvPr>
              <p:cNvSpPr txBox="1"/>
              <p:nvPr/>
            </p:nvSpPr>
            <p:spPr>
              <a:xfrm>
                <a:off x="10391154" y="1733508"/>
                <a:ext cx="1238195" cy="369332"/>
              </a:xfrm>
              <a:prstGeom prst="rect">
                <a:avLst/>
              </a:prstGeom>
              <a:noFill/>
            </p:spPr>
            <p:txBody>
              <a:bodyPr wrap="square">
                <a:spAutoFit/>
              </a:bodyPr>
              <a:lstStyle/>
              <a:p>
                <a:pPr defTabSz="914400"/>
                <a14:m>
                  <m:oMathPara xmlns:m="http://schemas.openxmlformats.org/officeDocument/2006/math">
                    <m:oMathParaPr>
                      <m:jc m:val="centerGroup"/>
                    </m:oMathParaPr>
                    <m:oMath xmlns:m="http://schemas.openxmlformats.org/officeDocument/2006/math">
                      <m:sSub>
                        <m:sSubPr>
                          <m:ctrlP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𝛿</m:t>
                          </m:r>
                        </m:e>
                        <m:sub>
                          <m: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h</m:t>
                          </m:r>
                        </m:sub>
                      </m:sSub>
                      <m: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𝛿</m:t>
                          </m:r>
                        </m:e>
                        <m:sub>
                          <m: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45</m:t>
                          </m:r>
                        </m:sub>
                      </m:sSub>
                      <m: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𝛿</m:t>
                          </m:r>
                        </m:e>
                        <m:sub>
                          <m:r>
                            <a:rPr lang="en-US"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sub>
                      </m:sSub>
                    </m:oMath>
                  </m:oMathPara>
                </a14:m>
                <a:endParaRPr lang="en-US" dirty="0">
                  <a:solidFill>
                    <a:prstClr val="black"/>
                  </a:solidFill>
                  <a:latin typeface="Calibri" panose="020F0502020204030204"/>
                </a:endParaRPr>
              </a:p>
            </p:txBody>
          </p:sp>
        </mc:Choice>
        <mc:Fallback>
          <p:sp>
            <p:nvSpPr>
              <p:cNvPr id="130" name="TextBox 129">
                <a:extLst>
                  <a:ext uri="{FF2B5EF4-FFF2-40B4-BE49-F238E27FC236}">
                    <a16:creationId xmlns:a16="http://schemas.microsoft.com/office/drawing/2014/main" id="{897ACBD4-0EC3-4831-994A-1CFF79D6BEC3}"/>
                  </a:ext>
                </a:extLst>
              </p:cNvPr>
              <p:cNvSpPr txBox="1">
                <a:spLocks noRot="1" noChangeAspect="1" noMove="1" noResize="1" noEditPoints="1" noAdjustHandles="1" noChangeArrowheads="1" noChangeShapeType="1" noTextEdit="1"/>
              </p:cNvSpPr>
              <p:nvPr/>
            </p:nvSpPr>
            <p:spPr>
              <a:xfrm>
                <a:off x="10391154" y="1733508"/>
                <a:ext cx="1238195" cy="369332"/>
              </a:xfrm>
              <a:prstGeom prst="rect">
                <a:avLst/>
              </a:prstGeom>
              <a:blipFill>
                <a:blip r:embed="rId7"/>
                <a:stretch>
                  <a:fillRect/>
                </a:stretch>
              </a:blipFill>
            </p:spPr>
            <p:txBody>
              <a:bodyPr/>
              <a:lstStyle/>
              <a:p>
                <a:r>
                  <a:rPr lang="en-US">
                    <a:noFill/>
                  </a:rPr>
                  <a:t> </a:t>
                </a:r>
              </a:p>
            </p:txBody>
          </p:sp>
        </mc:Fallback>
      </mc:AlternateContent>
      <p:grpSp>
        <p:nvGrpSpPr>
          <p:cNvPr id="131" name="Group 130">
            <a:extLst>
              <a:ext uri="{FF2B5EF4-FFF2-40B4-BE49-F238E27FC236}">
                <a16:creationId xmlns:a16="http://schemas.microsoft.com/office/drawing/2014/main" id="{FC7ED4F7-D739-4502-9B9D-BF0F38BA0E52}"/>
              </a:ext>
            </a:extLst>
          </p:cNvPr>
          <p:cNvGrpSpPr>
            <a:grpSpLocks noChangeAspect="1"/>
          </p:cNvGrpSpPr>
          <p:nvPr/>
        </p:nvGrpSpPr>
        <p:grpSpPr>
          <a:xfrm>
            <a:off x="4004445" y="2684548"/>
            <a:ext cx="2456292" cy="2411758"/>
            <a:chOff x="5247340" y="1494798"/>
            <a:chExt cx="4096198" cy="4021932"/>
          </a:xfrm>
        </p:grpSpPr>
        <p:grpSp>
          <p:nvGrpSpPr>
            <p:cNvPr id="132" name="Group 131">
              <a:extLst>
                <a:ext uri="{FF2B5EF4-FFF2-40B4-BE49-F238E27FC236}">
                  <a16:creationId xmlns:a16="http://schemas.microsoft.com/office/drawing/2014/main" id="{FF3E41E8-71E2-4DA9-A4F6-1D52D3EA126F}"/>
                </a:ext>
              </a:extLst>
            </p:cNvPr>
            <p:cNvGrpSpPr>
              <a:grpSpLocks noChangeAspect="1"/>
            </p:cNvGrpSpPr>
            <p:nvPr/>
          </p:nvGrpSpPr>
          <p:grpSpPr>
            <a:xfrm>
              <a:off x="5546597" y="1494798"/>
              <a:ext cx="3656444" cy="4021932"/>
              <a:chOff x="1317613" y="1467560"/>
              <a:chExt cx="4246964" cy="4671480"/>
            </a:xfrm>
          </p:grpSpPr>
          <p:sp>
            <p:nvSpPr>
              <p:cNvPr id="146" name="Oval 145">
                <a:extLst>
                  <a:ext uri="{FF2B5EF4-FFF2-40B4-BE49-F238E27FC236}">
                    <a16:creationId xmlns:a16="http://schemas.microsoft.com/office/drawing/2014/main" id="{4071DE2B-832D-426A-966F-5ABBAB72757A}"/>
                  </a:ext>
                </a:extLst>
              </p:cNvPr>
              <p:cNvSpPr/>
              <p:nvPr/>
            </p:nvSpPr>
            <p:spPr>
              <a:xfrm>
                <a:off x="2184600" y="2865711"/>
                <a:ext cx="2160000" cy="2160000"/>
              </a:xfrm>
              <a:prstGeom prst="ellipse">
                <a:avLst/>
              </a:prstGeom>
              <a:solidFill>
                <a:srgbClr val="FF9900">
                  <a:alpha val="32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Freeform: Shape 146">
                <a:extLst>
                  <a:ext uri="{FF2B5EF4-FFF2-40B4-BE49-F238E27FC236}">
                    <a16:creationId xmlns:a16="http://schemas.microsoft.com/office/drawing/2014/main" id="{207ACFA3-5D8E-497E-9509-FAABF3845365}"/>
                  </a:ext>
                </a:extLst>
              </p:cNvPr>
              <p:cNvSpPr>
                <a:spLocks/>
              </p:cNvSpPr>
              <p:nvPr/>
            </p:nvSpPr>
            <p:spPr>
              <a:xfrm>
                <a:off x="1317613" y="2289711"/>
                <a:ext cx="3888000" cy="3312000"/>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69000"/>
                </a:srgbClr>
              </a:solidFill>
              <a:ln w="1270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0000B1B-583D-4C32-9904-0E00235CCE58}"/>
                  </a:ext>
                </a:extLst>
              </p:cNvPr>
              <p:cNvSpPr>
                <a:spLocks noChangeAspect="1"/>
              </p:cNvSpPr>
              <p:nvPr/>
            </p:nvSpPr>
            <p:spPr>
              <a:xfrm>
                <a:off x="1461613" y="2145711"/>
                <a:ext cx="3600000" cy="3600000"/>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326699">
                  <a:alpha val="15000"/>
                </a:srgbClr>
              </a:solidFill>
              <a:ln w="12700"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9" name="Straight Arrow Connector 148">
                <a:extLst>
                  <a:ext uri="{FF2B5EF4-FFF2-40B4-BE49-F238E27FC236}">
                    <a16:creationId xmlns:a16="http://schemas.microsoft.com/office/drawing/2014/main" id="{13B758F1-C51D-4E8E-ACDD-6DA01B22268E}"/>
                  </a:ext>
                </a:extLst>
              </p:cNvPr>
              <p:cNvCxnSpPr>
                <a:cxnSpLocks/>
              </p:cNvCxnSpPr>
              <p:nvPr/>
            </p:nvCxnSpPr>
            <p:spPr>
              <a:xfrm>
                <a:off x="3261613" y="1750177"/>
                <a:ext cx="0" cy="537328"/>
              </a:xfrm>
              <a:prstGeom prst="straightConnector1">
                <a:avLst/>
              </a:prstGeom>
              <a:noFill/>
              <a:ln w="63500" cap="flat" cmpd="sng" algn="ctr">
                <a:solidFill>
                  <a:srgbClr val="FF0000">
                    <a:alpha val="31000"/>
                  </a:srgbClr>
                </a:solidFill>
                <a:prstDash val="solid"/>
                <a:miter lim="800000"/>
                <a:tailEnd type="triangle"/>
              </a:ln>
              <a:effectLst/>
            </p:spPr>
          </p:cxnSp>
          <p:cxnSp>
            <p:nvCxnSpPr>
              <p:cNvPr id="150" name="Straight Arrow Connector 149">
                <a:extLst>
                  <a:ext uri="{FF2B5EF4-FFF2-40B4-BE49-F238E27FC236}">
                    <a16:creationId xmlns:a16="http://schemas.microsoft.com/office/drawing/2014/main" id="{794A905B-54F9-4DAA-B52E-620FF2F035B7}"/>
                  </a:ext>
                </a:extLst>
              </p:cNvPr>
              <p:cNvCxnSpPr>
                <a:cxnSpLocks/>
              </p:cNvCxnSpPr>
              <p:nvPr/>
            </p:nvCxnSpPr>
            <p:spPr>
              <a:xfrm flipV="1">
                <a:off x="3261971" y="5601712"/>
                <a:ext cx="0" cy="537328"/>
              </a:xfrm>
              <a:prstGeom prst="straightConnector1">
                <a:avLst/>
              </a:prstGeom>
              <a:noFill/>
              <a:ln w="63500" cap="flat" cmpd="sng" algn="ctr">
                <a:solidFill>
                  <a:srgbClr val="FF0000">
                    <a:alpha val="31000"/>
                  </a:srgbClr>
                </a:solidFill>
                <a:prstDash val="solid"/>
                <a:miter lim="800000"/>
                <a:tailEnd type="triangle"/>
              </a:ln>
              <a:effectLst/>
            </p:spPr>
          </p:cxnSp>
          <p:cxnSp>
            <p:nvCxnSpPr>
              <p:cNvPr id="151" name="Straight Connector 150">
                <a:extLst>
                  <a:ext uri="{FF2B5EF4-FFF2-40B4-BE49-F238E27FC236}">
                    <a16:creationId xmlns:a16="http://schemas.microsoft.com/office/drawing/2014/main" id="{0705F5D6-E93D-49A2-88CC-315DD8DA187B}"/>
                  </a:ext>
                </a:extLst>
              </p:cNvPr>
              <p:cNvCxnSpPr>
                <a:stCxn id="147" idx="8"/>
                <a:endCxn id="147" idx="6"/>
              </p:cNvCxnSpPr>
              <p:nvPr/>
            </p:nvCxnSpPr>
            <p:spPr>
              <a:xfrm>
                <a:off x="1317613" y="3945711"/>
                <a:ext cx="3888000" cy="0"/>
              </a:xfrm>
              <a:prstGeom prst="line">
                <a:avLst/>
              </a:prstGeom>
              <a:noFill/>
              <a:ln w="6350" cap="flat" cmpd="sng" algn="ctr">
                <a:solidFill>
                  <a:sysClr val="windowText" lastClr="000000"/>
                </a:solidFill>
                <a:prstDash val="lgDashDot"/>
                <a:miter lim="800000"/>
              </a:ln>
              <a:effectLst/>
            </p:spPr>
          </p:cxnSp>
          <p:cxnSp>
            <p:nvCxnSpPr>
              <p:cNvPr id="152" name="Straight Connector 151">
                <a:extLst>
                  <a:ext uri="{FF2B5EF4-FFF2-40B4-BE49-F238E27FC236}">
                    <a16:creationId xmlns:a16="http://schemas.microsoft.com/office/drawing/2014/main" id="{04BCEFAC-35B9-47B6-8F8F-B7A362AF36DD}"/>
                  </a:ext>
                </a:extLst>
              </p:cNvPr>
              <p:cNvCxnSpPr>
                <a:cxnSpLocks/>
                <a:stCxn id="148" idx="7"/>
                <a:endCxn id="148" idx="5"/>
              </p:cNvCxnSpPr>
              <p:nvPr/>
            </p:nvCxnSpPr>
            <p:spPr>
              <a:xfrm flipV="1">
                <a:off x="3261613" y="2145711"/>
                <a:ext cx="0" cy="3600000"/>
              </a:xfrm>
              <a:prstGeom prst="line">
                <a:avLst/>
              </a:prstGeom>
              <a:noFill/>
              <a:ln w="6350" cap="flat" cmpd="sng" algn="ctr">
                <a:solidFill>
                  <a:sysClr val="windowText" lastClr="000000"/>
                </a:solidFill>
                <a:prstDash val="lgDashDot"/>
                <a:miter lim="800000"/>
              </a:ln>
              <a:effectLst/>
            </p:spPr>
          </p:cxnSp>
          <p:cxnSp>
            <p:nvCxnSpPr>
              <p:cNvPr id="153" name="Straight Connector 152">
                <a:extLst>
                  <a:ext uri="{FF2B5EF4-FFF2-40B4-BE49-F238E27FC236}">
                    <a16:creationId xmlns:a16="http://schemas.microsoft.com/office/drawing/2014/main" id="{1D0463F7-B218-4AB0-964A-6E42F98DA37E}"/>
                  </a:ext>
                </a:extLst>
              </p:cNvPr>
              <p:cNvCxnSpPr>
                <a:cxnSpLocks/>
              </p:cNvCxnSpPr>
              <p:nvPr/>
            </p:nvCxnSpPr>
            <p:spPr>
              <a:xfrm flipH="1" flipV="1">
                <a:off x="4612015" y="2074822"/>
                <a:ext cx="0" cy="1856607"/>
              </a:xfrm>
              <a:prstGeom prst="line">
                <a:avLst/>
              </a:prstGeom>
              <a:noFill/>
              <a:ln w="6350" cap="flat" cmpd="sng" algn="ctr">
                <a:solidFill>
                  <a:sysClr val="windowText" lastClr="000000"/>
                </a:solidFill>
                <a:prstDash val="solid"/>
                <a:miter lim="800000"/>
              </a:ln>
              <a:effectLst/>
            </p:spPr>
          </p:cxnSp>
          <p:cxnSp>
            <p:nvCxnSpPr>
              <p:cNvPr id="154" name="Straight Connector 153">
                <a:extLst>
                  <a:ext uri="{FF2B5EF4-FFF2-40B4-BE49-F238E27FC236}">
                    <a16:creationId xmlns:a16="http://schemas.microsoft.com/office/drawing/2014/main" id="{67CBA344-E5F3-4A55-8515-ED3B58111431}"/>
                  </a:ext>
                </a:extLst>
              </p:cNvPr>
              <p:cNvCxnSpPr>
                <a:cxnSpLocks/>
              </p:cNvCxnSpPr>
              <p:nvPr/>
            </p:nvCxnSpPr>
            <p:spPr>
              <a:xfrm flipH="1" flipV="1">
                <a:off x="4716790" y="2074822"/>
                <a:ext cx="0" cy="1856607"/>
              </a:xfrm>
              <a:prstGeom prst="line">
                <a:avLst/>
              </a:prstGeom>
              <a:noFill/>
              <a:ln w="6350" cap="flat" cmpd="sng" algn="ctr">
                <a:solidFill>
                  <a:sysClr val="windowText" lastClr="000000"/>
                </a:solidFill>
                <a:prstDash val="solid"/>
                <a:miter lim="800000"/>
              </a:ln>
              <a:effectLst/>
            </p:spPr>
          </p:cxnSp>
          <p:cxnSp>
            <p:nvCxnSpPr>
              <p:cNvPr id="155" name="Straight Connector 154">
                <a:extLst>
                  <a:ext uri="{FF2B5EF4-FFF2-40B4-BE49-F238E27FC236}">
                    <a16:creationId xmlns:a16="http://schemas.microsoft.com/office/drawing/2014/main" id="{CFDB11C2-9F64-40DE-A1F8-ED94514F8524}"/>
                  </a:ext>
                </a:extLst>
              </p:cNvPr>
              <p:cNvCxnSpPr>
                <a:cxnSpLocks/>
              </p:cNvCxnSpPr>
              <p:nvPr/>
            </p:nvCxnSpPr>
            <p:spPr>
              <a:xfrm>
                <a:off x="4486273" y="2227222"/>
                <a:ext cx="363865" cy="1"/>
              </a:xfrm>
              <a:prstGeom prst="line">
                <a:avLst/>
              </a:prstGeom>
              <a:noFill/>
              <a:ln w="6350" cap="flat" cmpd="sng" algn="ctr">
                <a:solidFill>
                  <a:sysClr val="windowText" lastClr="000000"/>
                </a:solidFill>
                <a:prstDash val="solid"/>
                <a:miter lim="800000"/>
              </a:ln>
              <a:effectLst/>
            </p:spPr>
          </p:cxnSp>
          <p:cxnSp>
            <p:nvCxnSpPr>
              <p:cNvPr id="156" name="Straight Connector 155">
                <a:extLst>
                  <a:ext uri="{FF2B5EF4-FFF2-40B4-BE49-F238E27FC236}">
                    <a16:creationId xmlns:a16="http://schemas.microsoft.com/office/drawing/2014/main" id="{79BEC5BE-64E2-498D-9078-CC6D8CBC2F6A}"/>
                  </a:ext>
                </a:extLst>
              </p:cNvPr>
              <p:cNvCxnSpPr>
                <a:cxnSpLocks/>
              </p:cNvCxnSpPr>
              <p:nvPr/>
            </p:nvCxnSpPr>
            <p:spPr>
              <a:xfrm>
                <a:off x="4709860" y="2227219"/>
                <a:ext cx="363865" cy="1"/>
              </a:xfrm>
              <a:prstGeom prst="line">
                <a:avLst/>
              </a:prstGeom>
              <a:noFill/>
              <a:ln w="6350" cap="flat" cmpd="sng" algn="ctr">
                <a:solidFill>
                  <a:sysClr val="windowText" lastClr="000000"/>
                </a:solidFill>
                <a:prstDash val="solid"/>
                <a:miter lim="800000"/>
                <a:headEnd type="triangle"/>
              </a:ln>
              <a:effectLst/>
            </p:spPr>
          </p:cxnSp>
          <p:cxnSp>
            <p:nvCxnSpPr>
              <p:cNvPr id="157" name="Straight Connector 156">
                <a:extLst>
                  <a:ext uri="{FF2B5EF4-FFF2-40B4-BE49-F238E27FC236}">
                    <a16:creationId xmlns:a16="http://schemas.microsoft.com/office/drawing/2014/main" id="{FAA32CBE-74F7-46D2-AB91-86061267B9AD}"/>
                  </a:ext>
                </a:extLst>
              </p:cNvPr>
              <p:cNvCxnSpPr>
                <a:cxnSpLocks/>
              </p:cNvCxnSpPr>
              <p:nvPr/>
            </p:nvCxnSpPr>
            <p:spPr>
              <a:xfrm flipH="1">
                <a:off x="4254207" y="2227219"/>
                <a:ext cx="363865" cy="1"/>
              </a:xfrm>
              <a:prstGeom prst="line">
                <a:avLst/>
              </a:prstGeom>
              <a:noFill/>
              <a:ln w="6350" cap="flat" cmpd="sng" algn="ctr">
                <a:solidFill>
                  <a:sysClr val="windowText" lastClr="000000"/>
                </a:solidFill>
                <a:prstDash val="solid"/>
                <a:miter lim="800000"/>
                <a:headEnd type="triangle"/>
              </a:ln>
              <a:effectLst/>
            </p:spPr>
          </p:cxnSp>
          <mc:AlternateContent xmlns:mc="http://schemas.openxmlformats.org/markup-compatibility/2006" xmlns:a14="http://schemas.microsoft.com/office/drawing/2010/main">
            <mc:Choice Requires="a14">
              <p:sp>
                <p:nvSpPr>
                  <p:cNvPr id="158" name="Rectangle 157">
                    <a:extLst>
                      <a:ext uri="{FF2B5EF4-FFF2-40B4-BE49-F238E27FC236}">
                        <a16:creationId xmlns:a16="http://schemas.microsoft.com/office/drawing/2014/main" id="{D806D020-4C91-47DE-8136-AA042B30E9A8}"/>
                      </a:ext>
                    </a:extLst>
                  </p:cNvPr>
                  <p:cNvSpPr/>
                  <p:nvPr/>
                </p:nvSpPr>
                <p:spPr>
                  <a:xfrm>
                    <a:off x="4842533" y="1467560"/>
                    <a:ext cx="722044" cy="856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2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𝛿</m:t>
                                  </m:r>
                                </m:e>
                                <m:sub>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h</m:t>
                                  </m:r>
                                </m:sub>
                              </m:sSub>
                            </m:num>
                            <m:den>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kumimoji="0" lang="fr-FR" sz="12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3" name="Rectangle 92">
                    <a:extLst>
                      <a:ext uri="{FF2B5EF4-FFF2-40B4-BE49-F238E27FC236}">
                        <a16:creationId xmlns:a16="http://schemas.microsoft.com/office/drawing/2014/main" id="{8BFACB27-5B69-478C-8638-CAC597211E07}"/>
                      </a:ext>
                    </a:extLst>
                  </p:cNvPr>
                  <p:cNvSpPr>
                    <a:spLocks noRot="1" noChangeAspect="1" noMove="1" noResize="1" noEditPoints="1" noAdjustHandles="1" noChangeArrowheads="1" noChangeShapeType="1" noTextEdit="1"/>
                  </p:cNvSpPr>
                  <p:nvPr/>
                </p:nvSpPr>
                <p:spPr>
                  <a:xfrm>
                    <a:off x="4842533" y="1467560"/>
                    <a:ext cx="722044" cy="856470"/>
                  </a:xfrm>
                  <a:prstGeom prst="rect">
                    <a:avLst/>
                  </a:prstGeom>
                  <a:blipFill>
                    <a:blip r:embed="rId10"/>
                    <a:stretch>
                      <a:fillRect b="-1389"/>
                    </a:stretch>
                  </a:blipFill>
                </p:spPr>
                <p:txBody>
                  <a:bodyPr/>
                  <a:lstStyle/>
                  <a:p>
                    <a:r>
                      <a:rPr lang="en-US">
                        <a:noFill/>
                      </a:rPr>
                      <a:t> </a:t>
                    </a:r>
                  </a:p>
                </p:txBody>
              </p:sp>
            </mc:Fallback>
          </mc:AlternateContent>
          <p:cxnSp>
            <p:nvCxnSpPr>
              <p:cNvPr id="159" name="Straight Connector 158">
                <a:extLst>
                  <a:ext uri="{FF2B5EF4-FFF2-40B4-BE49-F238E27FC236}">
                    <a16:creationId xmlns:a16="http://schemas.microsoft.com/office/drawing/2014/main" id="{090A3F7D-7B72-4995-B926-88793DE0D26C}"/>
                  </a:ext>
                </a:extLst>
              </p:cNvPr>
              <p:cNvCxnSpPr>
                <a:cxnSpLocks/>
              </p:cNvCxnSpPr>
              <p:nvPr/>
            </p:nvCxnSpPr>
            <p:spPr>
              <a:xfrm>
                <a:off x="2005195" y="2691313"/>
                <a:ext cx="2519294" cy="2519294"/>
              </a:xfrm>
              <a:prstGeom prst="line">
                <a:avLst/>
              </a:prstGeom>
              <a:noFill/>
              <a:ln w="6350" cap="flat" cmpd="sng" algn="ctr">
                <a:solidFill>
                  <a:sysClr val="windowText" lastClr="000000"/>
                </a:solidFill>
                <a:prstDash val="lgDashDot"/>
                <a:miter lim="800000"/>
              </a:ln>
              <a:effectLst/>
            </p:spPr>
          </p:cxnSp>
          <p:cxnSp>
            <p:nvCxnSpPr>
              <p:cNvPr id="160" name="Straight Arrow Connector 159">
                <a:extLst>
                  <a:ext uri="{FF2B5EF4-FFF2-40B4-BE49-F238E27FC236}">
                    <a16:creationId xmlns:a16="http://schemas.microsoft.com/office/drawing/2014/main" id="{36A69430-5C34-4483-A837-CD0788987FAF}"/>
                  </a:ext>
                </a:extLst>
              </p:cNvPr>
              <p:cNvCxnSpPr>
                <a:cxnSpLocks/>
                <a:stCxn id="146" idx="6"/>
              </p:cNvCxnSpPr>
              <p:nvPr/>
            </p:nvCxnSpPr>
            <p:spPr>
              <a:xfrm>
                <a:off x="4344600" y="3945711"/>
                <a:ext cx="372190" cy="0"/>
              </a:xfrm>
              <a:prstGeom prst="straightConnector1">
                <a:avLst/>
              </a:prstGeom>
              <a:noFill/>
              <a:ln w="25400" cap="flat" cmpd="sng" algn="ctr">
                <a:solidFill>
                  <a:srgbClr val="FF3200"/>
                </a:solidFill>
                <a:prstDash val="solid"/>
                <a:miter lim="800000"/>
                <a:headEnd type="none"/>
                <a:tailEnd type="diamond"/>
              </a:ln>
              <a:effectLst/>
            </p:spPr>
          </p:cxnSp>
          <p:cxnSp>
            <p:nvCxnSpPr>
              <p:cNvPr id="161" name="Straight Arrow Connector 160">
                <a:extLst>
                  <a:ext uri="{FF2B5EF4-FFF2-40B4-BE49-F238E27FC236}">
                    <a16:creationId xmlns:a16="http://schemas.microsoft.com/office/drawing/2014/main" id="{653514B8-29F2-4A8E-BF82-180A415DA06D}"/>
                  </a:ext>
                </a:extLst>
              </p:cNvPr>
              <p:cNvCxnSpPr>
                <a:cxnSpLocks/>
              </p:cNvCxnSpPr>
              <p:nvPr/>
            </p:nvCxnSpPr>
            <p:spPr>
              <a:xfrm flipH="1">
                <a:off x="1819475" y="3948072"/>
                <a:ext cx="372190" cy="0"/>
              </a:xfrm>
              <a:prstGeom prst="straightConnector1">
                <a:avLst/>
              </a:prstGeom>
              <a:noFill/>
              <a:ln w="25400" cap="flat" cmpd="sng" algn="ctr">
                <a:solidFill>
                  <a:srgbClr val="FF3200"/>
                </a:solidFill>
                <a:prstDash val="solid"/>
                <a:miter lim="800000"/>
                <a:headEnd type="none"/>
                <a:tailEnd type="diamond"/>
              </a:ln>
              <a:effectLst/>
            </p:spPr>
          </p:cxnSp>
        </p:grpSp>
        <p:grpSp>
          <p:nvGrpSpPr>
            <p:cNvPr id="133" name="Group 132">
              <a:extLst>
                <a:ext uri="{FF2B5EF4-FFF2-40B4-BE49-F238E27FC236}">
                  <a16:creationId xmlns:a16="http://schemas.microsoft.com/office/drawing/2014/main" id="{3241233E-0AC7-41BD-9CA8-61782B940AA8}"/>
                </a:ext>
              </a:extLst>
            </p:cNvPr>
            <p:cNvGrpSpPr/>
            <p:nvPr/>
          </p:nvGrpSpPr>
          <p:grpSpPr>
            <a:xfrm rot="16200000">
              <a:off x="6060900" y="1712172"/>
              <a:ext cx="705567" cy="1598455"/>
              <a:chOff x="8227272" y="2170023"/>
              <a:chExt cx="705567" cy="1598455"/>
            </a:xfrm>
          </p:grpSpPr>
          <p:cxnSp>
            <p:nvCxnSpPr>
              <p:cNvPr id="141" name="Straight Connector 140">
                <a:extLst>
                  <a:ext uri="{FF2B5EF4-FFF2-40B4-BE49-F238E27FC236}">
                    <a16:creationId xmlns:a16="http://schemas.microsoft.com/office/drawing/2014/main" id="{9D0E5D84-556D-46FE-B91D-F42A66C11824}"/>
                  </a:ext>
                </a:extLst>
              </p:cNvPr>
              <p:cNvCxnSpPr>
                <a:cxnSpLocks/>
              </p:cNvCxnSpPr>
              <p:nvPr/>
            </p:nvCxnSpPr>
            <p:spPr>
              <a:xfrm flipH="1" flipV="1">
                <a:off x="8535328" y="2170023"/>
                <a:ext cx="0" cy="1598455"/>
              </a:xfrm>
              <a:prstGeom prst="line">
                <a:avLst/>
              </a:prstGeom>
              <a:noFill/>
              <a:ln w="6350" cap="flat" cmpd="sng" algn="ctr">
                <a:solidFill>
                  <a:sysClr val="windowText" lastClr="000000"/>
                </a:solidFill>
                <a:prstDash val="solid"/>
                <a:miter lim="800000"/>
              </a:ln>
              <a:effectLst/>
            </p:spPr>
          </p:cxnSp>
          <p:cxnSp>
            <p:nvCxnSpPr>
              <p:cNvPr id="142" name="Straight Connector 141">
                <a:extLst>
                  <a:ext uri="{FF2B5EF4-FFF2-40B4-BE49-F238E27FC236}">
                    <a16:creationId xmlns:a16="http://schemas.microsoft.com/office/drawing/2014/main" id="{01713887-CC98-4C08-8705-013D2B1D09DE}"/>
                  </a:ext>
                </a:extLst>
              </p:cNvPr>
              <p:cNvCxnSpPr>
                <a:cxnSpLocks/>
              </p:cNvCxnSpPr>
              <p:nvPr/>
            </p:nvCxnSpPr>
            <p:spPr>
              <a:xfrm flipH="1" flipV="1">
                <a:off x="8625535" y="2170023"/>
                <a:ext cx="0" cy="1598455"/>
              </a:xfrm>
              <a:prstGeom prst="line">
                <a:avLst/>
              </a:prstGeom>
              <a:noFill/>
              <a:ln w="635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5B46EF6F-BD5E-4DE6-AF6A-2B4B7F7338DE}"/>
                  </a:ext>
                </a:extLst>
              </p:cNvPr>
              <p:cNvCxnSpPr>
                <a:cxnSpLocks/>
              </p:cNvCxnSpPr>
              <p:nvPr/>
            </p:nvCxnSpPr>
            <p:spPr>
              <a:xfrm>
                <a:off x="8427070" y="2301232"/>
                <a:ext cx="313271" cy="1"/>
              </a:xfrm>
              <a:prstGeom prst="line">
                <a:avLst/>
              </a:prstGeom>
              <a:noFill/>
              <a:ln w="635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B0C4E97-18B7-43B7-9FC8-84F4CEA750D9}"/>
                  </a:ext>
                </a:extLst>
              </p:cNvPr>
              <p:cNvCxnSpPr>
                <a:cxnSpLocks/>
              </p:cNvCxnSpPr>
              <p:nvPr/>
            </p:nvCxnSpPr>
            <p:spPr>
              <a:xfrm>
                <a:off x="8619568" y="2301230"/>
                <a:ext cx="313271" cy="1"/>
              </a:xfrm>
              <a:prstGeom prst="line">
                <a:avLst/>
              </a:prstGeom>
              <a:noFill/>
              <a:ln w="6350" cap="flat" cmpd="sng" algn="ctr">
                <a:solidFill>
                  <a:sysClr val="windowText" lastClr="000000"/>
                </a:solidFill>
                <a:prstDash val="solid"/>
                <a:miter lim="800000"/>
                <a:headEnd type="triangle"/>
              </a:ln>
              <a:effectLst/>
            </p:spPr>
          </p:cxnSp>
          <p:cxnSp>
            <p:nvCxnSpPr>
              <p:cNvPr id="145" name="Straight Connector 144">
                <a:extLst>
                  <a:ext uri="{FF2B5EF4-FFF2-40B4-BE49-F238E27FC236}">
                    <a16:creationId xmlns:a16="http://schemas.microsoft.com/office/drawing/2014/main" id="{144310CF-89F8-438B-8D16-5A653B2A51AF}"/>
                  </a:ext>
                </a:extLst>
              </p:cNvPr>
              <p:cNvCxnSpPr>
                <a:cxnSpLocks/>
              </p:cNvCxnSpPr>
              <p:nvPr/>
            </p:nvCxnSpPr>
            <p:spPr>
              <a:xfrm flipH="1">
                <a:off x="8227272" y="2301230"/>
                <a:ext cx="313271" cy="1"/>
              </a:xfrm>
              <a:prstGeom prst="line">
                <a:avLst/>
              </a:prstGeom>
              <a:noFill/>
              <a:ln w="6350" cap="flat" cmpd="sng" algn="ctr">
                <a:solidFill>
                  <a:sysClr val="windowText" lastClr="000000"/>
                </a:solidFill>
                <a:prstDash val="solid"/>
                <a:miter lim="800000"/>
                <a:headEnd type="triangle"/>
              </a:ln>
              <a:effectLst/>
            </p:spPr>
          </p:cxnSp>
        </p:grp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B4F8A3EE-9475-470A-98C1-593BC45894FD}"/>
                    </a:ext>
                  </a:extLst>
                </p:cNvPr>
                <p:cNvSpPr/>
                <p:nvPr/>
              </p:nvSpPr>
              <p:spPr>
                <a:xfrm>
                  <a:off x="5247340" y="1881336"/>
                  <a:ext cx="372153" cy="4421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2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𝛿</m:t>
                                </m:r>
                              </m:e>
                              <m:sub>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𝑣</m:t>
                                </m:r>
                              </m:sub>
                            </m:sSub>
                          </m:num>
                          <m:den>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kumimoji="0" lang="fr-FR" sz="12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67" name="Rectangle 66">
                  <a:extLst>
                    <a:ext uri="{FF2B5EF4-FFF2-40B4-BE49-F238E27FC236}">
                      <a16:creationId xmlns:a16="http://schemas.microsoft.com/office/drawing/2014/main" id="{8CAB9921-ABF3-4E0D-B904-AA69D9589A75}"/>
                    </a:ext>
                  </a:extLst>
                </p:cNvPr>
                <p:cNvSpPr>
                  <a:spLocks noRot="1" noChangeAspect="1" noMove="1" noResize="1" noEditPoints="1" noAdjustHandles="1" noChangeArrowheads="1" noChangeShapeType="1" noTextEdit="1"/>
                </p:cNvSpPr>
                <p:nvPr/>
              </p:nvSpPr>
              <p:spPr>
                <a:xfrm>
                  <a:off x="5247340" y="1881336"/>
                  <a:ext cx="372153" cy="442172"/>
                </a:xfrm>
                <a:prstGeom prst="rect">
                  <a:avLst/>
                </a:prstGeom>
                <a:blipFill>
                  <a:blip r:embed="rId11"/>
                  <a:stretch>
                    <a:fillRect r="-16216" b="-69767"/>
                  </a:stretch>
                </a:blipFill>
              </p:spPr>
              <p:txBody>
                <a:bodyPr/>
                <a:lstStyle/>
                <a:p>
                  <a:r>
                    <a:rPr lang="en-US">
                      <a:noFill/>
                    </a:rPr>
                    <a:t> </a:t>
                  </a:r>
                </a:p>
              </p:txBody>
            </p:sp>
          </mc:Fallback>
        </mc:AlternateContent>
        <p:grpSp>
          <p:nvGrpSpPr>
            <p:cNvPr id="135" name="Group 134">
              <a:extLst>
                <a:ext uri="{FF2B5EF4-FFF2-40B4-BE49-F238E27FC236}">
                  <a16:creationId xmlns:a16="http://schemas.microsoft.com/office/drawing/2014/main" id="{C01C3031-37FD-4F59-B32C-9CA50BE6F502}"/>
                </a:ext>
              </a:extLst>
            </p:cNvPr>
            <p:cNvGrpSpPr/>
            <p:nvPr/>
          </p:nvGrpSpPr>
          <p:grpSpPr>
            <a:xfrm rot="2630814">
              <a:off x="8276726" y="3071014"/>
              <a:ext cx="629438" cy="1598455"/>
              <a:chOff x="8227272" y="2170023"/>
              <a:chExt cx="629438" cy="1598455"/>
            </a:xfrm>
          </p:grpSpPr>
          <p:cxnSp>
            <p:nvCxnSpPr>
              <p:cNvPr id="137" name="Straight Connector 136">
                <a:extLst>
                  <a:ext uri="{FF2B5EF4-FFF2-40B4-BE49-F238E27FC236}">
                    <a16:creationId xmlns:a16="http://schemas.microsoft.com/office/drawing/2014/main" id="{89437589-21F8-4C28-8510-8AF26063F3E6}"/>
                  </a:ext>
                </a:extLst>
              </p:cNvPr>
              <p:cNvCxnSpPr>
                <a:cxnSpLocks/>
              </p:cNvCxnSpPr>
              <p:nvPr/>
            </p:nvCxnSpPr>
            <p:spPr>
              <a:xfrm flipH="1" flipV="1">
                <a:off x="8535328" y="2170023"/>
                <a:ext cx="0" cy="1598455"/>
              </a:xfrm>
              <a:prstGeom prst="line">
                <a:avLst/>
              </a:prstGeom>
              <a:noFill/>
              <a:ln w="635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7B2996D1-0856-43AA-B604-D43572C5398D}"/>
                  </a:ext>
                </a:extLst>
              </p:cNvPr>
              <p:cNvCxnSpPr>
                <a:cxnSpLocks/>
              </p:cNvCxnSpPr>
              <p:nvPr/>
            </p:nvCxnSpPr>
            <p:spPr>
              <a:xfrm>
                <a:off x="8427070" y="2301232"/>
                <a:ext cx="313271" cy="1"/>
              </a:xfrm>
              <a:prstGeom prst="line">
                <a:avLst/>
              </a:prstGeom>
              <a:noFill/>
              <a:ln w="6350" cap="flat" cmpd="sng" algn="ctr">
                <a:solidFill>
                  <a:sysClr val="windowText" lastClr="000000"/>
                </a:solidFill>
                <a:prstDash val="solid"/>
                <a:miter lim="800000"/>
              </a:ln>
              <a:effectLst/>
            </p:spPr>
          </p:cxnSp>
          <p:cxnSp>
            <p:nvCxnSpPr>
              <p:cNvPr id="139" name="Straight Connector 138">
                <a:extLst>
                  <a:ext uri="{FF2B5EF4-FFF2-40B4-BE49-F238E27FC236}">
                    <a16:creationId xmlns:a16="http://schemas.microsoft.com/office/drawing/2014/main" id="{538C2CD4-9121-47D7-B0A5-DABA21914D20}"/>
                  </a:ext>
                </a:extLst>
              </p:cNvPr>
              <p:cNvCxnSpPr>
                <a:cxnSpLocks/>
              </p:cNvCxnSpPr>
              <p:nvPr/>
            </p:nvCxnSpPr>
            <p:spPr>
              <a:xfrm>
                <a:off x="8543439" y="2301391"/>
                <a:ext cx="313271" cy="1"/>
              </a:xfrm>
              <a:prstGeom prst="line">
                <a:avLst/>
              </a:prstGeom>
              <a:noFill/>
              <a:ln w="6350" cap="flat" cmpd="sng" algn="ctr">
                <a:solidFill>
                  <a:sysClr val="windowText" lastClr="000000"/>
                </a:solidFill>
                <a:prstDash val="solid"/>
                <a:miter lim="800000"/>
                <a:headEnd type="triangle"/>
              </a:ln>
              <a:effectLst/>
            </p:spPr>
          </p:cxnSp>
          <p:cxnSp>
            <p:nvCxnSpPr>
              <p:cNvPr id="140" name="Straight Connector 139">
                <a:extLst>
                  <a:ext uri="{FF2B5EF4-FFF2-40B4-BE49-F238E27FC236}">
                    <a16:creationId xmlns:a16="http://schemas.microsoft.com/office/drawing/2014/main" id="{90FAC9B2-BDCE-4620-822A-03A85A1293F1}"/>
                  </a:ext>
                </a:extLst>
              </p:cNvPr>
              <p:cNvCxnSpPr>
                <a:cxnSpLocks/>
              </p:cNvCxnSpPr>
              <p:nvPr/>
            </p:nvCxnSpPr>
            <p:spPr>
              <a:xfrm flipH="1">
                <a:off x="8227272" y="2301230"/>
                <a:ext cx="313271" cy="1"/>
              </a:xfrm>
              <a:prstGeom prst="line">
                <a:avLst/>
              </a:prstGeom>
              <a:noFill/>
              <a:ln w="6350" cap="flat" cmpd="sng" algn="ctr">
                <a:solidFill>
                  <a:sysClr val="windowText" lastClr="000000"/>
                </a:solidFill>
                <a:prstDash val="solid"/>
                <a:miter lim="800000"/>
                <a:headEnd type="triangle"/>
              </a:ln>
              <a:effectLst/>
            </p:spPr>
          </p:cxnSp>
        </p:grpSp>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F802347F-5CFF-405B-B775-AF0F6B3AE442}"/>
                    </a:ext>
                  </a:extLst>
                </p:cNvPr>
                <p:cNvSpPr/>
                <p:nvPr/>
              </p:nvSpPr>
              <p:spPr>
                <a:xfrm>
                  <a:off x="8906880" y="3522018"/>
                  <a:ext cx="436658" cy="4421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1200" b="0"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𝛿</m:t>
                                </m:r>
                              </m:e>
                              <m:sub>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45</m:t>
                                </m:r>
                              </m:sub>
                            </m:sSub>
                          </m:num>
                          <m:den>
                            <m:r>
                              <a:rPr kumimoji="0" lang="en-US" sz="12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kumimoji="0" lang="fr-FR" sz="12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69" name="Rectangle 68">
                  <a:extLst>
                    <a:ext uri="{FF2B5EF4-FFF2-40B4-BE49-F238E27FC236}">
                      <a16:creationId xmlns:a16="http://schemas.microsoft.com/office/drawing/2014/main" id="{BB6B9008-3A29-4BFD-9710-DFDA9A324599}"/>
                    </a:ext>
                  </a:extLst>
                </p:cNvPr>
                <p:cNvSpPr>
                  <a:spLocks noRot="1" noChangeAspect="1" noMove="1" noResize="1" noEditPoints="1" noAdjustHandles="1" noChangeArrowheads="1" noChangeShapeType="1" noTextEdit="1"/>
                </p:cNvSpPr>
                <p:nvPr/>
              </p:nvSpPr>
              <p:spPr>
                <a:xfrm>
                  <a:off x="8906880" y="3522018"/>
                  <a:ext cx="436658" cy="442172"/>
                </a:xfrm>
                <a:prstGeom prst="rect">
                  <a:avLst/>
                </a:prstGeom>
                <a:blipFill>
                  <a:blip r:embed="rId12"/>
                  <a:stretch>
                    <a:fillRect r="-25581" b="-69767"/>
                  </a:stretch>
                </a:blipFill>
              </p:spPr>
              <p:txBody>
                <a:bodyPr/>
                <a:lstStyle/>
                <a:p>
                  <a:r>
                    <a:rPr lang="en-US">
                      <a:noFill/>
                    </a:rPr>
                    <a:t> </a:t>
                  </a:r>
                </a:p>
              </p:txBody>
            </p:sp>
          </mc:Fallback>
        </mc:AlternateContent>
      </p:grpSp>
    </p:spTree>
    <p:extLst>
      <p:ext uri="{BB962C8B-B14F-4D97-AF65-F5344CB8AC3E}">
        <p14:creationId xmlns:p14="http://schemas.microsoft.com/office/powerpoint/2010/main" val="234186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8</a:t>
            </a:fld>
            <a:endParaRPr lang="en-US" dirty="0"/>
          </a:p>
        </p:txBody>
      </p:sp>
      <p:sp>
        <p:nvSpPr>
          <p:cNvPr id="44" name="TextBox 43">
            <a:extLst>
              <a:ext uri="{FF2B5EF4-FFF2-40B4-BE49-F238E27FC236}">
                <a16:creationId xmlns:a16="http://schemas.microsoft.com/office/drawing/2014/main" id="{1F2373E1-8981-4346-8968-0F673F3FDC5F}"/>
              </a:ext>
            </a:extLst>
          </p:cNvPr>
          <p:cNvSpPr txBox="1"/>
          <p:nvPr/>
        </p:nvSpPr>
        <p:spPr>
          <a:xfrm>
            <a:off x="838200" y="1237131"/>
            <a:ext cx="9880600" cy="830997"/>
          </a:xfrm>
          <a:prstGeom prst="rect">
            <a:avLst/>
          </a:prstGeom>
          <a:noFill/>
        </p:spPr>
        <p:txBody>
          <a:bodyPr wrap="square">
            <a:spAutoFit/>
          </a:bodyPr>
          <a:lstStyle/>
          <a:p>
            <a:pPr defTabSz="914400"/>
            <a:r>
              <a:rPr lang="en-US" sz="2400" b="1" i="1" dirty="0">
                <a:solidFill>
                  <a:srgbClr val="A5A5A5">
                    <a:lumMod val="50000"/>
                  </a:srgbClr>
                </a:solidFill>
                <a:cs typeface="Arial" panose="020B0604020202020204" pitchFamily="34" charset="0"/>
              </a:rPr>
              <a:t>2. Insertion of L1 into L2 and insertion of interlayer components.</a:t>
            </a:r>
          </a:p>
          <a:p>
            <a:pPr defTabSz="914400"/>
            <a:endParaRPr lang="en-US" sz="2400" b="1" i="1" dirty="0">
              <a:solidFill>
                <a:srgbClr val="A5A5A5">
                  <a:lumMod val="50000"/>
                </a:srgbClr>
              </a:solidFill>
              <a:cs typeface="Arial" panose="020B0604020202020204" pitchFamily="34" charset="0"/>
            </a:endParaRPr>
          </a:p>
        </p:txBody>
      </p:sp>
      <p:cxnSp>
        <p:nvCxnSpPr>
          <p:cNvPr id="45" name="Straight Connector 44">
            <a:extLst>
              <a:ext uri="{FF2B5EF4-FFF2-40B4-BE49-F238E27FC236}">
                <a16:creationId xmlns:a16="http://schemas.microsoft.com/office/drawing/2014/main" id="{9D20D808-0620-4492-BBA9-87BBA3C90C8C}"/>
              </a:ext>
            </a:extLst>
          </p:cNvPr>
          <p:cNvCxnSpPr>
            <a:cxnSpLocks/>
          </p:cNvCxnSpPr>
          <p:nvPr/>
        </p:nvCxnSpPr>
        <p:spPr>
          <a:xfrm>
            <a:off x="965970" y="1698796"/>
            <a:ext cx="10260060" cy="0"/>
          </a:xfrm>
          <a:prstGeom prst="line">
            <a:avLst/>
          </a:prstGeom>
          <a:noFill/>
          <a:ln w="25400" cap="flat" cmpd="sng" algn="ctr">
            <a:solidFill>
              <a:srgbClr val="A5A5A5"/>
            </a:solidFill>
            <a:prstDash val="solid"/>
            <a:miter lim="800000"/>
            <a:tailEnd type="none" w="lg" len="lg"/>
          </a:ln>
          <a:effectLst/>
        </p:spPr>
      </p:cxnSp>
      <p:grpSp>
        <p:nvGrpSpPr>
          <p:cNvPr id="46" name="Group 45">
            <a:extLst>
              <a:ext uri="{FF2B5EF4-FFF2-40B4-BE49-F238E27FC236}">
                <a16:creationId xmlns:a16="http://schemas.microsoft.com/office/drawing/2014/main" id="{326BB59D-F659-46DF-A761-FFAEC421D128}"/>
              </a:ext>
            </a:extLst>
          </p:cNvPr>
          <p:cNvGrpSpPr/>
          <p:nvPr/>
        </p:nvGrpSpPr>
        <p:grpSpPr>
          <a:xfrm>
            <a:off x="195723" y="4308208"/>
            <a:ext cx="2014077" cy="1473234"/>
            <a:chOff x="8641934" y="5065678"/>
            <a:chExt cx="2014077" cy="1473234"/>
          </a:xfrm>
        </p:grpSpPr>
        <p:grpSp>
          <p:nvGrpSpPr>
            <p:cNvPr id="47" name="Group 46">
              <a:extLst>
                <a:ext uri="{FF2B5EF4-FFF2-40B4-BE49-F238E27FC236}">
                  <a16:creationId xmlns:a16="http://schemas.microsoft.com/office/drawing/2014/main" id="{9851541B-62E9-4FEA-9BAD-B86A928E2E56}"/>
                </a:ext>
              </a:extLst>
            </p:cNvPr>
            <p:cNvGrpSpPr>
              <a:grpSpLocks noChangeAspect="1"/>
            </p:cNvGrpSpPr>
            <p:nvPr/>
          </p:nvGrpSpPr>
          <p:grpSpPr>
            <a:xfrm>
              <a:off x="8806935" y="5065678"/>
              <a:ext cx="1849076" cy="1473234"/>
              <a:chOff x="6091719" y="2392739"/>
              <a:chExt cx="3756179" cy="2992701"/>
            </a:xfrm>
          </p:grpSpPr>
          <p:sp>
            <p:nvSpPr>
              <p:cNvPr id="49" name="Freeform: Shape 48">
                <a:extLst>
                  <a:ext uri="{FF2B5EF4-FFF2-40B4-BE49-F238E27FC236}">
                    <a16:creationId xmlns:a16="http://schemas.microsoft.com/office/drawing/2014/main" id="{9BCC9A80-653F-46AA-B2BC-24C67470C9C2}"/>
                  </a:ext>
                </a:extLst>
              </p:cNvPr>
              <p:cNvSpPr>
                <a:spLocks noChangeAspect="1"/>
              </p:cNvSpPr>
              <p:nvPr/>
            </p:nvSpPr>
            <p:spPr>
              <a:xfrm>
                <a:off x="7589520" y="2392739"/>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a:solidFill>
                  <a:schemeClr val="tx1"/>
                </a:solidFill>
                <a:prstDash val="solid"/>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scene3d>
                <a:camera prst="isometricLeftDown"/>
                <a:lightRig rig="threePt" dir="t"/>
              </a:scene3d>
              <a:sp3d extrusionH="5080000" prstMaterial="clear">
                <a:extrusionClr>
                  <a:srgbClr val="FF99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33B87F0C-7D7A-4B80-BFC2-8593EA1EB0E0}"/>
                  </a:ext>
                </a:extLst>
              </p:cNvPr>
              <p:cNvSpPr>
                <a:spLocks noChangeAspect="1"/>
              </p:cNvSpPr>
              <p:nvPr/>
            </p:nvSpPr>
            <p:spPr>
              <a:xfrm>
                <a:off x="6091719" y="3790752"/>
                <a:ext cx="1594687" cy="159468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a:solidFill>
                  <a:schemeClr val="tx1"/>
                </a:solidFill>
                <a:prstDash val="solid"/>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scene3d>
                <a:camera prst="isometricLeftDown"/>
                <a:lightRig rig="threePt" dir="t"/>
              </a:scene3d>
              <a:sp3d extrusionH="1270000" prstMaterial="clear">
                <a:extrusionClr>
                  <a:srgbClr val="FF3200"/>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48" name="Straight Arrow Connector 47">
              <a:extLst>
                <a:ext uri="{FF2B5EF4-FFF2-40B4-BE49-F238E27FC236}">
                  <a16:creationId xmlns:a16="http://schemas.microsoft.com/office/drawing/2014/main" id="{BAB44CBD-0ECF-4A68-A1DE-1E764863C5EA}"/>
                </a:ext>
              </a:extLst>
            </p:cNvPr>
            <p:cNvCxnSpPr>
              <a:cxnSpLocks/>
            </p:cNvCxnSpPr>
            <p:nvPr/>
          </p:nvCxnSpPr>
          <p:spPr>
            <a:xfrm flipV="1">
              <a:off x="8641934" y="6177423"/>
              <a:ext cx="514566" cy="28270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4A3262C4-B5D8-4331-BA82-9B2536FA8A68}"/>
              </a:ext>
            </a:extLst>
          </p:cNvPr>
          <p:cNvGrpSpPr/>
          <p:nvPr/>
        </p:nvGrpSpPr>
        <p:grpSpPr>
          <a:xfrm>
            <a:off x="6096000" y="3070627"/>
            <a:ext cx="2258378" cy="2258378"/>
            <a:chOff x="5224172" y="2738834"/>
            <a:chExt cx="2258378" cy="2258378"/>
          </a:xfrm>
        </p:grpSpPr>
        <p:grpSp>
          <p:nvGrpSpPr>
            <p:cNvPr id="52" name="Group 51">
              <a:extLst>
                <a:ext uri="{FF2B5EF4-FFF2-40B4-BE49-F238E27FC236}">
                  <a16:creationId xmlns:a16="http://schemas.microsoft.com/office/drawing/2014/main" id="{8A137FE8-70CF-4BD0-A6AC-7E6C462EB885}"/>
                </a:ext>
              </a:extLst>
            </p:cNvPr>
            <p:cNvGrpSpPr/>
            <p:nvPr/>
          </p:nvGrpSpPr>
          <p:grpSpPr>
            <a:xfrm>
              <a:off x="5224172" y="2738834"/>
              <a:ext cx="2258378" cy="2258378"/>
              <a:chOff x="6013880" y="2571155"/>
              <a:chExt cx="2258378" cy="2258378"/>
            </a:xfrm>
          </p:grpSpPr>
          <p:sp>
            <p:nvSpPr>
              <p:cNvPr id="55" name="Freeform: Shape 54">
                <a:extLst>
                  <a:ext uri="{FF2B5EF4-FFF2-40B4-BE49-F238E27FC236}">
                    <a16:creationId xmlns:a16="http://schemas.microsoft.com/office/drawing/2014/main" id="{B4FDDB1F-75BE-4737-BC14-CD9FEB72A5DD}"/>
                  </a:ext>
                </a:extLst>
              </p:cNvPr>
              <p:cNvSpPr>
                <a:spLocks noChangeAspect="1"/>
              </p:cNvSpPr>
              <p:nvPr/>
            </p:nvSpPr>
            <p:spPr>
              <a:xfrm>
                <a:off x="6013880" y="2571155"/>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a:solidFill>
                  <a:schemeClr val="tx1"/>
                </a:solidFill>
                <a:prstDash val="solid"/>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A5B00A2-CBAE-49FF-B404-60471D54BA6E}"/>
                  </a:ext>
                </a:extLst>
              </p:cNvPr>
              <p:cNvSpPr>
                <a:spLocks noChangeAspect="1"/>
              </p:cNvSpPr>
              <p:nvPr/>
            </p:nvSpPr>
            <p:spPr>
              <a:xfrm>
                <a:off x="6345726" y="2903001"/>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a:solidFill>
                  <a:schemeClr val="tx1"/>
                </a:solidFill>
                <a:prstDash val="solid"/>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Oval 52">
              <a:extLst>
                <a:ext uri="{FF2B5EF4-FFF2-40B4-BE49-F238E27FC236}">
                  <a16:creationId xmlns:a16="http://schemas.microsoft.com/office/drawing/2014/main" id="{58ECC32D-D791-4F2F-8B25-41C0D1FD07C0}"/>
                </a:ext>
              </a:extLst>
            </p:cNvPr>
            <p:cNvSpPr/>
            <p:nvPr/>
          </p:nvSpPr>
          <p:spPr>
            <a:xfrm>
              <a:off x="5874942" y="3077410"/>
              <a:ext cx="144000" cy="144000"/>
            </a:xfrm>
            <a:prstGeom prst="ellipse">
              <a:avLst/>
            </a:prstGeom>
            <a:solidFill>
              <a:srgbClr val="32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4FC33A5-29A4-4809-9FF8-F2BF3F26B88C}"/>
                </a:ext>
              </a:extLst>
            </p:cNvPr>
            <p:cNvSpPr/>
            <p:nvPr/>
          </p:nvSpPr>
          <p:spPr>
            <a:xfrm>
              <a:off x="6666457" y="4532287"/>
              <a:ext cx="144000" cy="144000"/>
            </a:xfrm>
            <a:prstGeom prst="ellipse">
              <a:avLst/>
            </a:prstGeom>
            <a:solidFill>
              <a:srgbClr val="32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B13079D1-D09B-42DC-8096-81FBF836032B}"/>
              </a:ext>
            </a:extLst>
          </p:cNvPr>
          <p:cNvSpPr txBox="1"/>
          <p:nvPr/>
        </p:nvSpPr>
        <p:spPr>
          <a:xfrm>
            <a:off x="8686224" y="3284855"/>
            <a:ext cx="2989109" cy="1477328"/>
          </a:xfrm>
          <a:prstGeom prst="rect">
            <a:avLst/>
          </a:prstGeom>
          <a:noFill/>
        </p:spPr>
        <p:txBody>
          <a:bodyPr wrap="square">
            <a:spAutoFit/>
          </a:bodyPr>
          <a:lstStyle/>
          <a:p>
            <a:pPr marL="0" indent="0">
              <a:buNone/>
            </a:pPr>
            <a:r>
              <a:rPr lang="en-US" dirty="0">
                <a:solidFill>
                  <a:schemeClr val="tx2"/>
                </a:solidFill>
                <a:cs typeface="Arial" panose="020B0604020202020204" pitchFamily="34" charset="0"/>
              </a:rPr>
              <a:t>Once in position, the axial and angular alignment between IL and OL is ensured by two pairs of </a:t>
            </a:r>
            <a:br>
              <a:rPr lang="en-US" dirty="0">
                <a:solidFill>
                  <a:schemeClr val="tx2"/>
                </a:solidFill>
                <a:cs typeface="Arial" panose="020B0604020202020204" pitchFamily="34" charset="0"/>
              </a:rPr>
            </a:br>
            <a:r>
              <a:rPr lang="en-US" b="1" dirty="0">
                <a:solidFill>
                  <a:schemeClr val="tx2"/>
                </a:solidFill>
                <a:cs typeface="Arial" panose="020B0604020202020204" pitchFamily="34" charset="0"/>
              </a:rPr>
              <a:t>pins</a:t>
            </a:r>
            <a:r>
              <a:rPr lang="en-US" dirty="0">
                <a:solidFill>
                  <a:schemeClr val="tx2"/>
                </a:solidFill>
                <a:cs typeface="Arial" panose="020B0604020202020204" pitchFamily="34" charset="0"/>
              </a:rPr>
              <a:t>, placed at LE and RE.</a:t>
            </a:r>
          </a:p>
        </p:txBody>
      </p:sp>
      <p:cxnSp>
        <p:nvCxnSpPr>
          <p:cNvPr id="60" name="Straight Arrow Connector 59">
            <a:extLst>
              <a:ext uri="{FF2B5EF4-FFF2-40B4-BE49-F238E27FC236}">
                <a16:creationId xmlns:a16="http://schemas.microsoft.com/office/drawing/2014/main" id="{E3ABE381-0393-476F-B4C6-7519DD994DFD}"/>
              </a:ext>
            </a:extLst>
          </p:cNvPr>
          <p:cNvCxnSpPr>
            <a:cxnSpLocks/>
          </p:cNvCxnSpPr>
          <p:nvPr/>
        </p:nvCxnSpPr>
        <p:spPr>
          <a:xfrm flipH="1" flipV="1">
            <a:off x="6899377" y="3481208"/>
            <a:ext cx="1786847" cy="1089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25763A8-757F-4B2B-ABD8-E193DFE9FF53}"/>
              </a:ext>
            </a:extLst>
          </p:cNvPr>
          <p:cNvCxnSpPr>
            <a:cxnSpLocks/>
          </p:cNvCxnSpPr>
          <p:nvPr/>
        </p:nvCxnSpPr>
        <p:spPr>
          <a:xfrm flipH="1">
            <a:off x="7752689" y="4571029"/>
            <a:ext cx="933535" cy="364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8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Fabrication methods</a:t>
            </a:r>
          </a:p>
        </p:txBody>
      </p:sp>
      <p:sp>
        <p:nvSpPr>
          <p:cNvPr id="7" name="Slide Number Placeholder 6"/>
          <p:cNvSpPr>
            <a:spLocks noGrp="1"/>
          </p:cNvSpPr>
          <p:nvPr>
            <p:ph type="sldNum" sz="quarter" idx="12"/>
          </p:nvPr>
        </p:nvSpPr>
        <p:spPr/>
        <p:txBody>
          <a:bodyPr/>
          <a:lstStyle/>
          <a:p>
            <a:fld id="{D260E43B-7F43-FA45-AAB7-E054FD6CC4E3}" type="slidenum">
              <a:rPr lang="en-US" smtClean="0"/>
              <a:pPr/>
              <a:t>9</a:t>
            </a:fld>
            <a:endParaRPr lang="en-US" dirty="0"/>
          </a:p>
        </p:txBody>
      </p:sp>
      <p:sp>
        <p:nvSpPr>
          <p:cNvPr id="20" name="TextBox 19">
            <a:extLst>
              <a:ext uri="{FF2B5EF4-FFF2-40B4-BE49-F238E27FC236}">
                <a16:creationId xmlns:a16="http://schemas.microsoft.com/office/drawing/2014/main" id="{F6D2C492-6175-461F-B5A4-EF620B51CF0B}"/>
              </a:ext>
            </a:extLst>
          </p:cNvPr>
          <p:cNvSpPr txBox="1"/>
          <p:nvPr/>
        </p:nvSpPr>
        <p:spPr>
          <a:xfrm>
            <a:off x="838200" y="1237131"/>
            <a:ext cx="9880600" cy="461665"/>
          </a:xfrm>
          <a:prstGeom prst="rect">
            <a:avLst/>
          </a:prstGeom>
          <a:noFill/>
        </p:spPr>
        <p:txBody>
          <a:bodyPr wrap="square">
            <a:spAutoFit/>
          </a:bodyPr>
          <a:lstStyle/>
          <a:p>
            <a:pPr defTabSz="914400"/>
            <a:r>
              <a:rPr lang="en-US" sz="2400" b="1" i="1" dirty="0">
                <a:solidFill>
                  <a:srgbClr val="A5A5A5">
                    <a:lumMod val="50000"/>
                  </a:srgbClr>
                </a:solidFill>
                <a:cs typeface="Arial" panose="020B0604020202020204" pitchFamily="34" charset="0"/>
              </a:rPr>
              <a:t>3. Injection of resin in the IS and curing</a:t>
            </a:r>
          </a:p>
        </p:txBody>
      </p:sp>
      <p:cxnSp>
        <p:nvCxnSpPr>
          <p:cNvPr id="21" name="Straight Connector 20">
            <a:extLst>
              <a:ext uri="{FF2B5EF4-FFF2-40B4-BE49-F238E27FC236}">
                <a16:creationId xmlns:a16="http://schemas.microsoft.com/office/drawing/2014/main" id="{2D7DCCF5-D48A-45B7-86F8-4AA456C09B59}"/>
              </a:ext>
            </a:extLst>
          </p:cNvPr>
          <p:cNvCxnSpPr>
            <a:cxnSpLocks/>
          </p:cNvCxnSpPr>
          <p:nvPr/>
        </p:nvCxnSpPr>
        <p:spPr>
          <a:xfrm>
            <a:off x="965970" y="1698796"/>
            <a:ext cx="10260060" cy="0"/>
          </a:xfrm>
          <a:prstGeom prst="line">
            <a:avLst/>
          </a:prstGeom>
          <a:noFill/>
          <a:ln w="25400" cap="flat" cmpd="sng" algn="ctr">
            <a:solidFill>
              <a:srgbClr val="A5A5A5"/>
            </a:solidFill>
            <a:prstDash val="solid"/>
            <a:miter lim="800000"/>
            <a:tailEnd type="none" w="lg" len="lg"/>
          </a:ln>
          <a:effectLst/>
        </p:spPr>
      </p:cxnSp>
      <p:grpSp>
        <p:nvGrpSpPr>
          <p:cNvPr id="32" name="Group 31">
            <a:extLst>
              <a:ext uri="{FF2B5EF4-FFF2-40B4-BE49-F238E27FC236}">
                <a16:creationId xmlns:a16="http://schemas.microsoft.com/office/drawing/2014/main" id="{2F465DA1-F44F-4088-87AD-0DA6AFEE15A3}"/>
              </a:ext>
            </a:extLst>
          </p:cNvPr>
          <p:cNvGrpSpPr>
            <a:grpSpLocks noChangeAspect="1"/>
          </p:cNvGrpSpPr>
          <p:nvPr/>
        </p:nvGrpSpPr>
        <p:grpSpPr>
          <a:xfrm>
            <a:off x="1467802" y="2470602"/>
            <a:ext cx="3386138" cy="3386138"/>
            <a:chOff x="1107054" y="2620047"/>
            <a:chExt cx="2258378" cy="2258378"/>
          </a:xfrm>
        </p:grpSpPr>
        <p:sp>
          <p:nvSpPr>
            <p:cNvPr id="33" name="Freeform: Shape 32">
              <a:extLst>
                <a:ext uri="{FF2B5EF4-FFF2-40B4-BE49-F238E27FC236}">
                  <a16:creationId xmlns:a16="http://schemas.microsoft.com/office/drawing/2014/main" id="{2B402170-C3E0-4666-BA3C-CE1EDE459994}"/>
                </a:ext>
              </a:extLst>
            </p:cNvPr>
            <p:cNvSpPr>
              <a:spLocks noChangeAspect="1"/>
            </p:cNvSpPr>
            <p:nvPr/>
          </p:nvSpPr>
          <p:spPr>
            <a:xfrm flipH="1">
              <a:off x="1389351" y="3104912"/>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C4DDDA9-5393-4814-BB66-C5B94D726A23}"/>
                </a:ext>
              </a:extLst>
            </p:cNvPr>
            <p:cNvSpPr>
              <a:spLocks noChangeAspect="1"/>
            </p:cNvSpPr>
            <p:nvPr/>
          </p:nvSpPr>
          <p:spPr>
            <a:xfrm>
              <a:off x="2743199" y="3104912"/>
              <a:ext cx="339937" cy="1292891"/>
            </a:xfrm>
            <a:custGeom>
              <a:avLst/>
              <a:gdLst>
                <a:gd name="connsiteX0" fmla="*/ 36763 w 339937"/>
                <a:gd name="connsiteY0" fmla="*/ 0 h 1292891"/>
                <a:gd name="connsiteX1" fmla="*/ 91888 w 339937"/>
                <a:gd name="connsiteY1" fmla="*/ 45482 h 1292891"/>
                <a:gd name="connsiteX2" fmla="*/ 339937 w 339937"/>
                <a:gd name="connsiteY2" fmla="*/ 644325 h 1292891"/>
                <a:gd name="connsiteX3" fmla="*/ 91888 w 339937"/>
                <a:gd name="connsiteY3" fmla="*/ 1243168 h 1292891"/>
                <a:gd name="connsiteX4" fmla="*/ 31624 w 339937"/>
                <a:gd name="connsiteY4" fmla="*/ 1292891 h 1292891"/>
                <a:gd name="connsiteX5" fmla="*/ 0 w 339937"/>
                <a:gd name="connsiteY5" fmla="*/ 1255039 h 1292891"/>
                <a:gd name="connsiteX6" fmla="*/ 56852 w 339937"/>
                <a:gd name="connsiteY6" fmla="*/ 1208132 h 1292891"/>
                <a:gd name="connsiteX7" fmla="*/ 290388 w 339937"/>
                <a:gd name="connsiteY7" fmla="*/ 644325 h 1292891"/>
                <a:gd name="connsiteX8" fmla="*/ 56852 w 339937"/>
                <a:gd name="connsiteY8" fmla="*/ 80518 h 1292891"/>
                <a:gd name="connsiteX9" fmla="*/ 4919 w 339937"/>
                <a:gd name="connsiteY9" fmla="*/ 37669 h 1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37" h="1292891">
                  <a:moveTo>
                    <a:pt x="36763" y="0"/>
                  </a:moveTo>
                  <a:lnTo>
                    <a:pt x="91888" y="45482"/>
                  </a:lnTo>
                  <a:cubicBezTo>
                    <a:pt x="245145" y="198740"/>
                    <a:pt x="339937" y="410463"/>
                    <a:pt x="339937" y="644325"/>
                  </a:cubicBezTo>
                  <a:cubicBezTo>
                    <a:pt x="339937" y="878188"/>
                    <a:pt x="245145" y="1089911"/>
                    <a:pt x="91888" y="1243168"/>
                  </a:cubicBezTo>
                  <a:lnTo>
                    <a:pt x="31624" y="1292891"/>
                  </a:lnTo>
                  <a:lnTo>
                    <a:pt x="0" y="1255039"/>
                  </a:lnTo>
                  <a:lnTo>
                    <a:pt x="56852" y="1208132"/>
                  </a:lnTo>
                  <a:cubicBezTo>
                    <a:pt x="201143" y="1063841"/>
                    <a:pt x="290388" y="864506"/>
                    <a:pt x="290388" y="644325"/>
                  </a:cubicBezTo>
                  <a:cubicBezTo>
                    <a:pt x="290388" y="424145"/>
                    <a:pt x="201143" y="224809"/>
                    <a:pt x="56852" y="80518"/>
                  </a:cubicBezTo>
                  <a:lnTo>
                    <a:pt x="4919" y="37669"/>
                  </a:lnTo>
                  <a:close/>
                </a:path>
              </a:pathLst>
            </a:custGeom>
            <a:solidFill>
              <a:srgbClr val="00B0F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5F8F69C-7D1D-488D-9F6A-1CCF950296EE}"/>
                </a:ext>
              </a:extLst>
            </p:cNvPr>
            <p:cNvSpPr>
              <a:spLocks noChangeAspect="1"/>
            </p:cNvSpPr>
            <p:nvPr/>
          </p:nvSpPr>
          <p:spPr>
            <a:xfrm>
              <a:off x="1107054" y="2620047"/>
              <a:ext cx="2258378" cy="2258378"/>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99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CF64231C-E907-4973-BCDC-E4F19F8D0531}"/>
                </a:ext>
              </a:extLst>
            </p:cNvPr>
            <p:cNvSpPr>
              <a:spLocks noChangeAspect="1"/>
            </p:cNvSpPr>
            <p:nvPr/>
          </p:nvSpPr>
          <p:spPr>
            <a:xfrm>
              <a:off x="1438900" y="2951893"/>
              <a:ext cx="1594687" cy="1594687"/>
            </a:xfrm>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450000"/>
                  </a:moveTo>
                  <a:cubicBezTo>
                    <a:pt x="1054416" y="450000"/>
                    <a:pt x="450000" y="1054416"/>
                    <a:pt x="450000" y="1800000"/>
                  </a:cubicBezTo>
                  <a:cubicBezTo>
                    <a:pt x="450000" y="2545584"/>
                    <a:pt x="1054416" y="3150000"/>
                    <a:pt x="1800000" y="3150000"/>
                  </a:cubicBezTo>
                  <a:cubicBezTo>
                    <a:pt x="2545584" y="3150000"/>
                    <a:pt x="3150000" y="2545584"/>
                    <a:pt x="3150000" y="1800000"/>
                  </a:cubicBezTo>
                  <a:cubicBezTo>
                    <a:pt x="3150000" y="1054416"/>
                    <a:pt x="2545584" y="450000"/>
                    <a:pt x="1800000" y="45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rgbClr val="FF3200"/>
            </a:solidFill>
            <a:ln w="12700" cap="flat" cmpd="sng" algn="ctr">
              <a:solidFill>
                <a:sysClr val="windowText" lastClr="000000"/>
              </a:solidFill>
              <a:prstDash val="solid"/>
              <a:miter lim="800000"/>
              <a:extLst>
                <a:ext uri="{C807C97D-BFC1-408E-A445-0C87EB9F89A2}">
                  <ask:lineSketchStyleProps xmlns:ask="http://schemas.microsoft.com/office/drawing/2018/sketchyshapes" sd="1219033472">
                    <a:custGeom>
                      <a:avLst/>
                      <a:gdLst>
                        <a:gd name="connsiteX0" fmla="*/ 1800000 w 3600000"/>
                        <a:gd name="connsiteY0" fmla="*/ 450000 h 3600000"/>
                        <a:gd name="connsiteX1" fmla="*/ 450000 w 3600000"/>
                        <a:gd name="connsiteY1" fmla="*/ 1800000 h 3600000"/>
                        <a:gd name="connsiteX2" fmla="*/ 1800000 w 3600000"/>
                        <a:gd name="connsiteY2" fmla="*/ 3150000 h 3600000"/>
                        <a:gd name="connsiteX3" fmla="*/ 3150000 w 3600000"/>
                        <a:gd name="connsiteY3" fmla="*/ 1800000 h 3600000"/>
                        <a:gd name="connsiteX4" fmla="*/ 1800000 w 3600000"/>
                        <a:gd name="connsiteY4" fmla="*/ 45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fill="none" extrusionOk="0">
                          <a:moveTo>
                            <a:pt x="1800000" y="450000"/>
                          </a:moveTo>
                          <a:cubicBezTo>
                            <a:pt x="915881" y="427593"/>
                            <a:pt x="570980" y="1153356"/>
                            <a:pt x="450000" y="1800000"/>
                          </a:cubicBezTo>
                          <a:cubicBezTo>
                            <a:pt x="464021" y="2566456"/>
                            <a:pt x="1070620" y="3317828"/>
                            <a:pt x="1800000" y="3150000"/>
                          </a:cubicBezTo>
                          <a:cubicBezTo>
                            <a:pt x="2560123" y="3172396"/>
                            <a:pt x="3179528" y="2581754"/>
                            <a:pt x="3150000" y="1800000"/>
                          </a:cubicBezTo>
                          <a:cubicBezTo>
                            <a:pt x="3222922" y="990569"/>
                            <a:pt x="2562713" y="369429"/>
                            <a:pt x="1800000" y="450000"/>
                          </a:cubicBezTo>
                          <a:close/>
                          <a:moveTo>
                            <a:pt x="1800000" y="0"/>
                          </a:moveTo>
                          <a:cubicBezTo>
                            <a:pt x="2737964" y="9220"/>
                            <a:pt x="3459325" y="708824"/>
                            <a:pt x="3600000" y="1800000"/>
                          </a:cubicBezTo>
                          <a:cubicBezTo>
                            <a:pt x="3533400" y="2789385"/>
                            <a:pt x="2721453" y="3451886"/>
                            <a:pt x="1800000" y="3600000"/>
                          </a:cubicBezTo>
                          <a:cubicBezTo>
                            <a:pt x="816007" y="3463110"/>
                            <a:pt x="-164071" y="2889915"/>
                            <a:pt x="0" y="1800000"/>
                          </a:cubicBezTo>
                          <a:cubicBezTo>
                            <a:pt x="-105719" y="994916"/>
                            <a:pt x="869012" y="46907"/>
                            <a:pt x="1800000" y="0"/>
                          </a:cubicBezTo>
                          <a:close/>
                        </a:path>
                        <a:path w="3600000" h="3600000" stroke="0" extrusionOk="0">
                          <a:moveTo>
                            <a:pt x="1800000" y="450000"/>
                          </a:moveTo>
                          <a:cubicBezTo>
                            <a:pt x="944583" y="382253"/>
                            <a:pt x="376294" y="1082079"/>
                            <a:pt x="450000" y="1800000"/>
                          </a:cubicBezTo>
                          <a:cubicBezTo>
                            <a:pt x="535430" y="2563569"/>
                            <a:pt x="961554" y="3152953"/>
                            <a:pt x="1800000" y="3150000"/>
                          </a:cubicBezTo>
                          <a:cubicBezTo>
                            <a:pt x="2505201" y="3189436"/>
                            <a:pt x="3130740" y="2652041"/>
                            <a:pt x="3150000" y="1800000"/>
                          </a:cubicBezTo>
                          <a:cubicBezTo>
                            <a:pt x="3009228" y="977396"/>
                            <a:pt x="2629994" y="490332"/>
                            <a:pt x="1800000" y="450000"/>
                          </a:cubicBezTo>
                          <a:close/>
                          <a:moveTo>
                            <a:pt x="1800000" y="0"/>
                          </a:moveTo>
                          <a:cubicBezTo>
                            <a:pt x="2871384" y="9167"/>
                            <a:pt x="3614450" y="776149"/>
                            <a:pt x="3600000" y="1800000"/>
                          </a:cubicBezTo>
                          <a:cubicBezTo>
                            <a:pt x="3555587" y="2787312"/>
                            <a:pt x="2626187" y="3758100"/>
                            <a:pt x="1800000" y="3600000"/>
                          </a:cubicBezTo>
                          <a:cubicBezTo>
                            <a:pt x="798548" y="3530010"/>
                            <a:pt x="-118823" y="2959243"/>
                            <a:pt x="0" y="1800000"/>
                          </a:cubicBezTo>
                          <a:cubicBezTo>
                            <a:pt x="121452" y="873881"/>
                            <a:pt x="1001123" y="46942"/>
                            <a:pt x="1800000" y="0"/>
                          </a:cubicBezTo>
                          <a:close/>
                        </a:path>
                      </a:pathLst>
                    </a:custGeom>
                    <ask:type>
                      <ask:lineSketchNone/>
                    </ask:type>
                  </ask:lineSketchStyleProps>
                </a:ext>
              </a:extLs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147FC28-919B-4DAC-8DC3-2E578035EBD4}"/>
                </a:ext>
              </a:extLst>
            </p:cNvPr>
            <p:cNvSpPr/>
            <p:nvPr/>
          </p:nvSpPr>
          <p:spPr>
            <a:xfrm>
              <a:off x="1778837" y="2947098"/>
              <a:ext cx="144000" cy="144000"/>
            </a:xfrm>
            <a:prstGeom prst="ellipse">
              <a:avLst/>
            </a:prstGeom>
            <a:solidFill>
              <a:srgbClr val="3266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CCF1333B-59EF-4EB4-BBD8-26BA8C855A02}"/>
                </a:ext>
              </a:extLst>
            </p:cNvPr>
            <p:cNvSpPr/>
            <p:nvPr/>
          </p:nvSpPr>
          <p:spPr>
            <a:xfrm>
              <a:off x="2570352" y="4401975"/>
              <a:ext cx="144000" cy="144000"/>
            </a:xfrm>
            <a:prstGeom prst="ellipse">
              <a:avLst/>
            </a:prstGeom>
            <a:solidFill>
              <a:srgbClr val="3266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9" name="TextBox 38">
            <a:extLst>
              <a:ext uri="{FF2B5EF4-FFF2-40B4-BE49-F238E27FC236}">
                <a16:creationId xmlns:a16="http://schemas.microsoft.com/office/drawing/2014/main" id="{6CCE6316-D7B4-4632-A827-6F982F196C81}"/>
              </a:ext>
            </a:extLst>
          </p:cNvPr>
          <p:cNvSpPr txBox="1"/>
          <p:nvPr/>
        </p:nvSpPr>
        <p:spPr>
          <a:xfrm>
            <a:off x="5138796" y="2553759"/>
            <a:ext cx="6374130" cy="2677656"/>
          </a:xfrm>
          <a:prstGeom prst="rect">
            <a:avLst/>
          </a:prstGeom>
          <a:noFill/>
        </p:spPr>
        <p:txBody>
          <a:bodyPr wrap="square">
            <a:spAutoFit/>
          </a:bodyPr>
          <a:lstStyle/>
          <a:p>
            <a:pPr marL="285750" indent="-285750" defTabSz="914400">
              <a:buFont typeface="Arial" panose="020B0604020202020204" pitchFamily="34" charset="0"/>
              <a:buChar char="•"/>
            </a:pPr>
            <a:r>
              <a:rPr lang="en-US" sz="2400" dirty="0">
                <a:solidFill>
                  <a:schemeClr val="tx2"/>
                </a:solidFill>
                <a:cs typeface="Arial" panose="020B0604020202020204" pitchFamily="34" charset="0"/>
              </a:rPr>
              <a:t>A low level of vacuum is created inside the S1.</a:t>
            </a:r>
          </a:p>
          <a:p>
            <a:pPr marL="285750" indent="-285750" defTabSz="914400">
              <a:buFont typeface="Arial" panose="020B0604020202020204" pitchFamily="34" charset="0"/>
              <a:buChar char="•"/>
            </a:pPr>
            <a:r>
              <a:rPr lang="en-US" sz="2400" dirty="0">
                <a:solidFill>
                  <a:schemeClr val="tx2"/>
                </a:solidFill>
                <a:cs typeface="Arial" panose="020B0604020202020204" pitchFamily="34" charset="0"/>
              </a:rPr>
              <a:t>Resin is injected in the polyimide S1.</a:t>
            </a:r>
          </a:p>
          <a:p>
            <a:pPr marL="285750" indent="-285750" defTabSz="914400">
              <a:buFont typeface="Arial" panose="020B0604020202020204" pitchFamily="34" charset="0"/>
              <a:buChar char="•"/>
            </a:pPr>
            <a:r>
              <a:rPr lang="en-US" sz="2400" dirty="0">
                <a:solidFill>
                  <a:schemeClr val="tx2"/>
                </a:solidFill>
                <a:cs typeface="Arial" panose="020B0604020202020204" pitchFamily="34" charset="0"/>
              </a:rPr>
              <a:t>The assembly is placed inside an oven for curing at ~ 50 °C.</a:t>
            </a:r>
          </a:p>
          <a:p>
            <a:pPr marL="285750" indent="-285750" defTabSz="914400">
              <a:buFont typeface="Arial" panose="020B0604020202020204" pitchFamily="34" charset="0"/>
              <a:buChar char="•"/>
            </a:pPr>
            <a:r>
              <a:rPr lang="en-US" sz="2400" dirty="0">
                <a:solidFill>
                  <a:schemeClr val="tx2"/>
                </a:solidFill>
                <a:cs typeface="Arial" panose="020B0604020202020204" pitchFamily="34" charset="0"/>
              </a:rPr>
              <a:t>While curing a relative pressure of ~ 1 bar is exerted on the resin.</a:t>
            </a:r>
          </a:p>
        </p:txBody>
      </p:sp>
      <p:sp>
        <p:nvSpPr>
          <p:cNvPr id="40" name="TextBox 39">
            <a:extLst>
              <a:ext uri="{FF2B5EF4-FFF2-40B4-BE49-F238E27FC236}">
                <a16:creationId xmlns:a16="http://schemas.microsoft.com/office/drawing/2014/main" id="{7BEA0DC8-B8EC-4F1C-96A7-1C74C88FF23A}"/>
              </a:ext>
            </a:extLst>
          </p:cNvPr>
          <p:cNvSpPr txBox="1"/>
          <p:nvPr/>
        </p:nvSpPr>
        <p:spPr>
          <a:xfrm>
            <a:off x="537045" y="4003195"/>
            <a:ext cx="495335" cy="307777"/>
          </a:xfrm>
          <a:prstGeom prst="rect">
            <a:avLst/>
          </a:prstGeom>
          <a:solidFill>
            <a:srgbClr val="00B0F0"/>
          </a:solidFill>
        </p:spPr>
        <p:txBody>
          <a:bodyPr wrap="square">
            <a:spAutoFit/>
          </a:bodyPr>
          <a:lstStyle/>
          <a:p>
            <a:pPr algn="ctr" defTabSz="914400"/>
            <a:r>
              <a:rPr lang="en-US" sz="1400" dirty="0">
                <a:solidFill>
                  <a:prstClr val="black"/>
                </a:solidFill>
                <a:latin typeface="Arial" panose="020B0604020202020204" pitchFamily="34" charset="0"/>
                <a:cs typeface="Arial" panose="020B0604020202020204" pitchFamily="34" charset="0"/>
              </a:rPr>
              <a:t>S1</a:t>
            </a:r>
            <a:endParaRPr lang="en-US" sz="1400" dirty="0">
              <a:solidFill>
                <a:prstClr val="black"/>
              </a:solidFill>
              <a:latin typeface="Calibri" panose="020F0502020204030204"/>
            </a:endParaRPr>
          </a:p>
        </p:txBody>
      </p:sp>
      <p:cxnSp>
        <p:nvCxnSpPr>
          <p:cNvPr id="41" name="Straight Arrow Connector 40">
            <a:extLst>
              <a:ext uri="{FF2B5EF4-FFF2-40B4-BE49-F238E27FC236}">
                <a16:creationId xmlns:a16="http://schemas.microsoft.com/office/drawing/2014/main" id="{AEFB6BD9-FA64-425B-889C-D5CDD746AA04}"/>
              </a:ext>
            </a:extLst>
          </p:cNvPr>
          <p:cNvCxnSpPr>
            <a:cxnSpLocks/>
            <a:stCxn id="40" idx="3"/>
          </p:cNvCxnSpPr>
          <p:nvPr/>
        </p:nvCxnSpPr>
        <p:spPr>
          <a:xfrm flipV="1">
            <a:off x="1032380" y="4157083"/>
            <a:ext cx="888230" cy="1"/>
          </a:xfrm>
          <a:prstGeom prst="straightConnector1">
            <a:avLst/>
          </a:prstGeom>
          <a:noFill/>
          <a:ln w="63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421862543"/>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57113</TotalTime>
  <Words>911</Words>
  <Application>Microsoft Office PowerPoint</Application>
  <PresentationFormat>Widescreen</PresentationFormat>
  <Paragraphs>162</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Courier New</vt:lpstr>
      <vt:lpstr>Franklin Gothic Book</vt:lpstr>
      <vt:lpstr>Franklin Gothic Medium</vt:lpstr>
      <vt:lpstr>ATAP No Footer</vt:lpstr>
      <vt:lpstr>PowerPoint Presentation</vt:lpstr>
      <vt:lpstr>Outline</vt:lpstr>
      <vt:lpstr>1. Fabrication methods</vt:lpstr>
      <vt:lpstr>1. Fabrication methods</vt:lpstr>
      <vt:lpstr>1. Fabrication methods</vt:lpstr>
      <vt:lpstr>1. Fabrication methods</vt:lpstr>
      <vt:lpstr>1. Fabrication methods</vt:lpstr>
      <vt:lpstr>1. Fabrication methods</vt:lpstr>
      <vt:lpstr>1. Fabrication methods</vt:lpstr>
      <vt:lpstr>1. Fabrication methods</vt:lpstr>
      <vt:lpstr>1. Fabrication methods</vt:lpstr>
      <vt:lpstr>2. Strain gage results</vt:lpstr>
      <vt:lpstr>2. Strain gage results</vt:lpstr>
      <vt:lpstr>2. Strain gage results</vt:lpstr>
      <vt:lpstr>2. Strain gage results</vt:lpstr>
      <vt:lpstr>2. Strain gage results</vt:lpstr>
      <vt:lpstr>PowerPoint Presentation</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xrwang</dc:creator>
  <cp:lastModifiedBy>Jose Fernandez</cp:lastModifiedBy>
  <cp:revision>2081</cp:revision>
  <dcterms:created xsi:type="dcterms:W3CDTF">2015-07-10T17:44:33Z</dcterms:created>
  <dcterms:modified xsi:type="dcterms:W3CDTF">2021-04-14T19:09:24Z</dcterms:modified>
</cp:coreProperties>
</file>