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1"/>
  </p:notesMasterIdLst>
  <p:handoutMasterIdLst>
    <p:handoutMasterId r:id="rId32"/>
  </p:handoutMasterIdLst>
  <p:sldIdLst>
    <p:sldId id="294" r:id="rId2"/>
    <p:sldId id="325" r:id="rId3"/>
    <p:sldId id="275" r:id="rId4"/>
    <p:sldId id="295" r:id="rId5"/>
    <p:sldId id="300" r:id="rId6"/>
    <p:sldId id="307" r:id="rId7"/>
    <p:sldId id="309" r:id="rId8"/>
    <p:sldId id="310" r:id="rId9"/>
    <p:sldId id="311" r:id="rId10"/>
    <p:sldId id="330" r:id="rId11"/>
    <p:sldId id="313" r:id="rId12"/>
    <p:sldId id="314" r:id="rId13"/>
    <p:sldId id="316" r:id="rId14"/>
    <p:sldId id="323" r:id="rId15"/>
    <p:sldId id="318" r:id="rId16"/>
    <p:sldId id="320" r:id="rId17"/>
    <p:sldId id="321" r:id="rId18"/>
    <p:sldId id="315" r:id="rId19"/>
    <p:sldId id="319" r:id="rId20"/>
    <p:sldId id="322" r:id="rId21"/>
    <p:sldId id="324" r:id="rId22"/>
    <p:sldId id="328" r:id="rId23"/>
    <p:sldId id="326" r:id="rId24"/>
    <p:sldId id="327" r:id="rId25"/>
    <p:sldId id="329" r:id="rId26"/>
    <p:sldId id="331" r:id="rId27"/>
    <p:sldId id="333" r:id="rId28"/>
    <p:sldId id="332" r:id="rId29"/>
    <p:sldId id="334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19A24"/>
    <a:srgbClr val="0F2D62"/>
    <a:srgbClr val="50504E"/>
    <a:srgbClr val="4E4E4E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3"/>
  </p:normalViewPr>
  <p:slideViewPr>
    <p:cSldViewPr snapToGrid="0" snapToObjects="1" showGuides="1">
      <p:cViewPr varScale="1">
        <p:scale>
          <a:sx n="67" d="100"/>
          <a:sy n="67" d="100"/>
        </p:scale>
        <p:origin x="1112" y="4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emf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3a9e1f5e-226e-4174-b16c-4d283c8ff514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43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0.jpeg"/><Relationship Id="rId4" Type="http://schemas.openxmlformats.org/officeDocument/2006/relationships/image" Target="../media/image4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3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5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Maria Baldini, Steve Krave and Sean Johnson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FBG optical fibers: calibration test results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8F63F8-D02C-46C3-91B0-11A205112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FBG fiber raw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0952D-F87A-479E-8E0B-1D931912C9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D8CEE-76FD-4DA6-B7F2-10E75EB6A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27B9E-E863-4A86-BD73-6D31309D1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E6E1E16-A428-4C05-BA81-46FF421C1C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183529"/>
              </p:ext>
            </p:extLst>
          </p:nvPr>
        </p:nvGraphicFramePr>
        <p:xfrm>
          <a:off x="69108" y="925568"/>
          <a:ext cx="4838557" cy="3738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1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108" y="925568"/>
                        <a:ext cx="4838557" cy="3738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6552D8A-9A43-4730-8D11-C9C310E70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221" y="829825"/>
            <a:ext cx="3462362" cy="1227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35EAFD-3047-441E-97BE-07D5FC21CC7A}"/>
              </a:ext>
            </a:extLst>
          </p:cNvPr>
          <p:cNvSpPr txBox="1"/>
          <p:nvPr/>
        </p:nvSpPr>
        <p:spPr>
          <a:xfrm>
            <a:off x="5915025" y="2743200"/>
            <a:ext cx="3000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K=0.78 (provided by the vendor)</a:t>
            </a:r>
          </a:p>
        </p:txBody>
      </p:sp>
    </p:spTree>
    <p:extLst>
      <p:ext uri="{BB962C8B-B14F-4D97-AF65-F5344CB8AC3E}">
        <p14:creationId xmlns:p14="http://schemas.microsoft.com/office/powerpoint/2010/main" val="1153284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E8DCB0-6B2A-41D1-B9C6-4167104C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Tensile strain FBG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FF2D4-1599-4DD7-9703-3AADD3F9FE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590A5-2702-4298-AE11-C27A660DC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EAFD1-11B2-4091-9915-74F6CB09B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317F0D9-E69F-43E9-B7D2-1E15C94661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867925"/>
              </p:ext>
            </p:extLst>
          </p:nvPr>
        </p:nvGraphicFramePr>
        <p:xfrm>
          <a:off x="228600" y="679629"/>
          <a:ext cx="3396976" cy="2588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8" name="Graph" r:id="rId3" imgW="3840480" imgH="2926080" progId="Origin50.Graph">
                  <p:embed/>
                </p:oleObj>
              </mc:Choice>
              <mc:Fallback>
                <p:oleObj name="Graph" r:id="rId3" imgW="38404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679629"/>
                        <a:ext cx="3396976" cy="2588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EB8D021-FF8F-42D7-97B8-14F7084AB4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720356"/>
              </p:ext>
            </p:extLst>
          </p:nvPr>
        </p:nvGraphicFramePr>
        <p:xfrm>
          <a:off x="4234068" y="433773"/>
          <a:ext cx="4759051" cy="362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9" name="Graph" r:id="rId5" imgW="3840480" imgH="2926080" progId="Origin50.Graph">
                  <p:embed/>
                </p:oleObj>
              </mc:Choice>
              <mc:Fallback>
                <p:oleObj name="Graph" r:id="rId5" imgW="38404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34068" y="433773"/>
                        <a:ext cx="4759051" cy="3625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A2EE67F-742F-4120-9AA2-06B372AFF0C3}"/>
              </a:ext>
            </a:extLst>
          </p:cNvPr>
          <p:cNvSpPr txBox="1"/>
          <p:nvPr/>
        </p:nvSpPr>
        <p:spPr>
          <a:xfrm>
            <a:off x="4772026" y="4241644"/>
            <a:ext cx="4221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FBG1 and FBG4 are basically identical.</a:t>
            </a:r>
          </a:p>
          <a:p>
            <a:r>
              <a:rPr lang="en-US" dirty="0"/>
              <a:t>Expected Young’s modulus value for steel is 190-210 </a:t>
            </a:r>
            <a:r>
              <a:rPr lang="en-US" dirty="0" err="1"/>
              <a:t>GPa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346C17F-9D3F-49F2-A412-40AD66FDDF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834854"/>
              </p:ext>
            </p:extLst>
          </p:nvPr>
        </p:nvGraphicFramePr>
        <p:xfrm>
          <a:off x="429419" y="2904883"/>
          <a:ext cx="4675981" cy="3562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0" name="Graph" r:id="rId7" imgW="3840480" imgH="2926080" progId="Origin50.Graph">
                  <p:embed/>
                </p:oleObj>
              </mc:Choice>
              <mc:Fallback>
                <p:oleObj name="Graph" r:id="rId7" imgW="3840480" imgH="292608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81695F8-EB55-4175-A77A-08ED863A1F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9419" y="2904883"/>
                        <a:ext cx="4675981" cy="3562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5665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E2FB22-83B0-4981-B435-1AB77F25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Tensile vs Poisson strain with FBG fibers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FA40E-F071-43C6-AA98-0A967998F5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8A153-3E88-4963-80A7-2952758D5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95061-56EF-4432-BA01-5BDE99CBB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F78409C-BE53-4696-9C1F-58DFF6186D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527181"/>
              </p:ext>
            </p:extLst>
          </p:nvPr>
        </p:nvGraphicFramePr>
        <p:xfrm>
          <a:off x="0" y="260048"/>
          <a:ext cx="5090638" cy="3878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3" name="Graph" r:id="rId3" imgW="3840480" imgH="2926080" progId="Origin50.Graph">
                  <p:embed/>
                </p:oleObj>
              </mc:Choice>
              <mc:Fallback>
                <p:oleObj name="Graph" r:id="rId3" imgW="38404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60048"/>
                        <a:ext cx="5090638" cy="3878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5C51FC6-29D3-428C-9DB5-DAF1D90B46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457320"/>
              </p:ext>
            </p:extLst>
          </p:nvPr>
        </p:nvGraphicFramePr>
        <p:xfrm>
          <a:off x="4148612" y="3036270"/>
          <a:ext cx="4490563" cy="3421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4" name="Graph" r:id="rId5" imgW="3840480" imgH="2926080" progId="Origin50.Graph">
                  <p:embed/>
                </p:oleObj>
              </mc:Choice>
              <mc:Fallback>
                <p:oleObj name="Graph" r:id="rId5" imgW="38404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48612" y="3036270"/>
                        <a:ext cx="4490563" cy="3421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B902FA2-94D8-4102-99BB-3593E44927A6}"/>
              </a:ext>
            </a:extLst>
          </p:cNvPr>
          <p:cNvSpPr txBox="1"/>
          <p:nvPr/>
        </p:nvSpPr>
        <p:spPr>
          <a:xfrm>
            <a:off x="504825" y="4499773"/>
            <a:ext cx="353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Expected Poisson ratio for steel: 0.27-0.30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C169A34-502C-43EE-B552-F135F64F23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814525"/>
              </p:ext>
            </p:extLst>
          </p:nvPr>
        </p:nvGraphicFramePr>
        <p:xfrm>
          <a:off x="4746626" y="679629"/>
          <a:ext cx="3568700" cy="2718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5" name="Graph" r:id="rId7" imgW="3840480" imgH="2926080" progId="Origin50.Graph">
                  <p:embed/>
                </p:oleObj>
              </mc:Choice>
              <mc:Fallback>
                <p:oleObj name="Graph" r:id="rId7" imgW="38404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46626" y="679629"/>
                        <a:ext cx="3568700" cy="2718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276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0C983C-DC6B-45F4-B134-D422D9766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12034" y="2172552"/>
            <a:ext cx="4193810" cy="314535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2A8A74-79C0-4AF5-8BA3-59F8A56C3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</a:t>
            </a:r>
            <a:r>
              <a:rPr lang="en-US" dirty="0"/>
              <a:t> Bar test on Instron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E332F-696E-4E39-A97D-750350AD53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75AD3-EA2C-4BB7-A6DB-C0E755844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AEA69-CA4A-44D1-B9D3-2393AF4DB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Picture 9" descr="A picture containing text, wall&#10;&#10;Description automatically generated">
            <a:extLst>
              <a:ext uri="{FF2B5EF4-FFF2-40B4-BE49-F238E27FC236}">
                <a16:creationId xmlns:a16="http://schemas.microsoft.com/office/drawing/2014/main" id="{5317C3F3-35B9-407B-97F7-1668545B2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42487" y="2042570"/>
            <a:ext cx="4453367" cy="3340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F3F30E-CC00-44DD-B81C-26424005A143}"/>
              </a:ext>
            </a:extLst>
          </p:cNvPr>
          <p:cNvSpPr txBox="1"/>
          <p:nvPr/>
        </p:nvSpPr>
        <p:spPr>
          <a:xfrm>
            <a:off x="1754698" y="4581525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2D62"/>
                </a:solidFill>
              </a:rPr>
              <a:t>FBG4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E5F8D-5568-4AAC-8645-27BDE6829CE6}"/>
              </a:ext>
            </a:extLst>
          </p:cNvPr>
          <p:cNvSpPr txBox="1"/>
          <p:nvPr/>
        </p:nvSpPr>
        <p:spPr>
          <a:xfrm>
            <a:off x="7472783" y="3676392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2D62"/>
                </a:solidFill>
              </a:rPr>
              <a:t>FBG2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6A1EB1-EB52-43C3-8844-26868982E123}"/>
              </a:ext>
            </a:extLst>
          </p:cNvPr>
          <p:cNvSpPr txBox="1"/>
          <p:nvPr/>
        </p:nvSpPr>
        <p:spPr>
          <a:xfrm>
            <a:off x="7657851" y="2908396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2D62"/>
                </a:solidFill>
              </a:rPr>
              <a:t>FBG3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D80F51-F7CF-400A-A124-8DF7C67DACFD}"/>
              </a:ext>
            </a:extLst>
          </p:cNvPr>
          <p:cNvSpPr txBox="1"/>
          <p:nvPr/>
        </p:nvSpPr>
        <p:spPr>
          <a:xfrm>
            <a:off x="7472783" y="4764559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2D62"/>
                </a:solidFill>
              </a:rPr>
              <a:t>FBG1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E1A446-61AD-4A53-9D14-76AB347DF8F5}"/>
              </a:ext>
            </a:extLst>
          </p:cNvPr>
          <p:cNvSpPr txBox="1"/>
          <p:nvPr/>
        </p:nvSpPr>
        <p:spPr>
          <a:xfrm>
            <a:off x="3257550" y="1751880"/>
            <a:ext cx="270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Length: 406 mm</a:t>
            </a:r>
          </a:p>
          <a:p>
            <a:r>
              <a:rPr lang="en-US" dirty="0">
                <a:solidFill>
                  <a:srgbClr val="404040"/>
                </a:solidFill>
              </a:rPr>
              <a:t>Thickness: 13.5 mm</a:t>
            </a:r>
          </a:p>
          <a:p>
            <a:r>
              <a:rPr lang="en-US" dirty="0">
                <a:solidFill>
                  <a:srgbClr val="404040"/>
                </a:solidFill>
              </a:rPr>
              <a:t>Width: 12.7 mm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1B4342-AFC7-4C4F-8C21-9F078AA13946}"/>
              </a:ext>
            </a:extLst>
          </p:cNvPr>
          <p:cNvSpPr txBox="1"/>
          <p:nvPr/>
        </p:nvSpPr>
        <p:spPr>
          <a:xfrm>
            <a:off x="3139286" y="3979729"/>
            <a:ext cx="2918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4040"/>
                </a:solidFill>
              </a:rPr>
              <a:t>Not straight cut</a:t>
            </a:r>
          </a:p>
          <a:p>
            <a:pPr algn="ctr"/>
            <a:r>
              <a:rPr lang="en-US" dirty="0">
                <a:solidFill>
                  <a:srgbClr val="404040"/>
                </a:solidFill>
              </a:rPr>
              <a:t>0.5 mm difference in width (x-direction)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06A730-09C4-492D-8C91-8F55409CED11}"/>
              </a:ext>
            </a:extLst>
          </p:cNvPr>
          <p:cNvGrpSpPr/>
          <p:nvPr/>
        </p:nvGrpSpPr>
        <p:grpSpPr>
          <a:xfrm>
            <a:off x="4356051" y="168379"/>
            <a:ext cx="1108316" cy="1566623"/>
            <a:chOff x="4003280" y="2240547"/>
            <a:chExt cx="1108316" cy="156662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C6C01A-40EB-4E3A-8591-603644AC52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0703" y="2317775"/>
              <a:ext cx="0" cy="10096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86144E2-FF9C-4604-B8A5-1E57D92311FF}"/>
                </a:ext>
              </a:extLst>
            </p:cNvPr>
            <p:cNvCxnSpPr>
              <a:cxnSpLocks/>
            </p:cNvCxnSpPr>
            <p:nvPr/>
          </p:nvCxnSpPr>
          <p:spPr>
            <a:xfrm>
              <a:off x="4003280" y="3327425"/>
              <a:ext cx="10001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2C21A2-D473-482F-AF4C-8BF713609C5C}"/>
                </a:ext>
              </a:extLst>
            </p:cNvPr>
            <p:cNvSpPr txBox="1"/>
            <p:nvPr/>
          </p:nvSpPr>
          <p:spPr>
            <a:xfrm>
              <a:off x="4020703" y="224054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1996D5-4672-47E4-886B-5467D1A2F715}"/>
                </a:ext>
              </a:extLst>
            </p:cNvPr>
            <p:cNvSpPr txBox="1"/>
            <p:nvPr/>
          </p:nvSpPr>
          <p:spPr>
            <a:xfrm>
              <a:off x="4793880" y="3345505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6479B6-FE40-4819-AF16-C37FBAAEFE21}"/>
              </a:ext>
            </a:extLst>
          </p:cNvPr>
          <p:cNvSpPr txBox="1"/>
          <p:nvPr/>
        </p:nvSpPr>
        <p:spPr>
          <a:xfrm>
            <a:off x="6481541" y="207749"/>
            <a:ext cx="22911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FBG1 was lost because fiber was broken</a:t>
            </a:r>
          </a:p>
        </p:txBody>
      </p:sp>
    </p:spTree>
    <p:extLst>
      <p:ext uri="{BB962C8B-B14F-4D97-AF65-F5344CB8AC3E}">
        <p14:creationId xmlns:p14="http://schemas.microsoft.com/office/powerpoint/2010/main" val="1697583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847180-B64A-47AD-9D8B-28B61C21E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Data were collected increasing tensile stress up to:</a:t>
            </a:r>
          </a:p>
          <a:p>
            <a:r>
              <a:rPr lang="en-US" sz="2000" dirty="0"/>
              <a:t>25 MPa @ 0.1mm/m</a:t>
            </a:r>
          </a:p>
          <a:p>
            <a:r>
              <a:rPr lang="en-US" sz="2000" dirty="0"/>
              <a:t>50 MPa </a:t>
            </a:r>
          </a:p>
          <a:p>
            <a:r>
              <a:rPr lang="en-US" sz="2000" dirty="0"/>
              <a:t>100 MPa </a:t>
            </a:r>
          </a:p>
          <a:p>
            <a:r>
              <a:rPr lang="en-US" sz="2000" dirty="0"/>
              <a:t>200 MPa </a:t>
            </a:r>
          </a:p>
          <a:p>
            <a:pPr marL="0" indent="0">
              <a:buNone/>
            </a:pPr>
            <a:r>
              <a:rPr lang="en-US" sz="2000" dirty="0"/>
              <a:t>Load was brought back to 0 at the end of each ramp up.</a:t>
            </a:r>
          </a:p>
          <a:p>
            <a:endParaRPr lang="en-US" sz="2000" dirty="0"/>
          </a:p>
          <a:p>
            <a:r>
              <a:rPr lang="en-US" sz="2000" dirty="0"/>
              <a:t>Fiber optic sensors recording rate is 50 Hz for each test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3A1CD-B134-45C2-B5F2-C053B939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details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04265-920B-4F8F-880C-E4EE3A1671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81DCB-89C0-4780-A225-3616391AC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25887-FB8F-4EC5-B908-50A21B746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506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CDB0E9-6A6F-4DA6-83F3-FE9AFE05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Tensile strain vs Stress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B4D9-3B86-4789-8CC2-3F56B4C09A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09152-CA74-4218-B1ED-1BE02F745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55081-F927-4EA8-AD16-2A5D3E440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73AFD6D-288B-4BA1-82F2-5AB5E911AC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002754"/>
              </p:ext>
            </p:extLst>
          </p:nvPr>
        </p:nvGraphicFramePr>
        <p:xfrm>
          <a:off x="-129948" y="551321"/>
          <a:ext cx="5187723" cy="4008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3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29948" y="551321"/>
                        <a:ext cx="5187723" cy="4008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C9503CA-BC0C-4F30-883A-F0AB53B3A0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817461"/>
              </p:ext>
            </p:extLst>
          </p:nvPr>
        </p:nvGraphicFramePr>
        <p:xfrm>
          <a:off x="4572000" y="2568349"/>
          <a:ext cx="4684275" cy="3619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4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2568349"/>
                        <a:ext cx="4684275" cy="3619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AB49ADD-8BE1-46AA-8545-10D6871C92DD}"/>
              </a:ext>
            </a:extLst>
          </p:cNvPr>
          <p:cNvSpPr/>
          <p:nvPr/>
        </p:nvSpPr>
        <p:spPr>
          <a:xfrm>
            <a:off x="4572000" y="10516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FBG2: 1508.144 nm ; 3.5 </a:t>
            </a:r>
          </a:p>
          <a:p>
            <a:r>
              <a:rPr lang="en-US" dirty="0"/>
              <a:t>FBG3: 1514.030 nm ; 3.5</a:t>
            </a:r>
          </a:p>
          <a:p>
            <a:r>
              <a:rPr lang="en-US" dirty="0"/>
              <a:t>FBG4: 1520.100 nm ; 3.5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D0FBE2-27ED-47EB-8D68-2D14CA2243E6}"/>
              </a:ext>
            </a:extLst>
          </p:cNvPr>
          <p:cNvSpPr txBox="1"/>
          <p:nvPr/>
        </p:nvSpPr>
        <p:spPr>
          <a:xfrm>
            <a:off x="419450" y="4557938"/>
            <a:ext cx="4287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Strain gauge behavior is in a very good agreement with the FBG sensor installed on the same side of the bar</a:t>
            </a:r>
          </a:p>
        </p:txBody>
      </p:sp>
    </p:spTree>
    <p:extLst>
      <p:ext uri="{BB962C8B-B14F-4D97-AF65-F5344CB8AC3E}">
        <p14:creationId xmlns:p14="http://schemas.microsoft.com/office/powerpoint/2010/main" val="1193660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C53817-0E56-49DB-97E2-4A3525E5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Young modulus calculation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2052-09B8-4D71-9897-2921EB9493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3ABBE-D463-41B6-A7BD-157C8DA68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0F323-7761-4657-837B-E57FB32E8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BB03377-BD97-4E58-B79F-83408C9347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209134"/>
              </p:ext>
            </p:extLst>
          </p:nvPr>
        </p:nvGraphicFramePr>
        <p:xfrm>
          <a:off x="416833" y="522913"/>
          <a:ext cx="40227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2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6833" y="522913"/>
                        <a:ext cx="40227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16EB8CD-BFDF-403C-9B91-66BCE01B5A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664646"/>
              </p:ext>
            </p:extLst>
          </p:nvPr>
        </p:nvGraphicFramePr>
        <p:xfrm>
          <a:off x="4966248" y="679628"/>
          <a:ext cx="3718140" cy="287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3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66248" y="679628"/>
                        <a:ext cx="3718140" cy="287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398CA06-75D1-4F9F-910F-7801C5B998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31667"/>
              </p:ext>
            </p:extLst>
          </p:nvPr>
        </p:nvGraphicFramePr>
        <p:xfrm>
          <a:off x="429419" y="3226762"/>
          <a:ext cx="40227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4" name="Graph" r:id="rId7" imgW="4023360" imgH="3108960" progId="Origin50.Graph">
                  <p:embed/>
                </p:oleObj>
              </mc:Choice>
              <mc:Fallback>
                <p:oleObj name="Graph" r:id="rId7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9419" y="3226762"/>
                        <a:ext cx="40227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A845383-1A31-4761-8633-5714A6AAAD16}"/>
              </a:ext>
            </a:extLst>
          </p:cNvPr>
          <p:cNvSpPr txBox="1"/>
          <p:nvPr/>
        </p:nvSpPr>
        <p:spPr>
          <a:xfrm>
            <a:off x="4410834" y="4197410"/>
            <a:ext cx="45045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FBG3 and FBG4= 123 and 121 </a:t>
            </a:r>
            <a:r>
              <a:rPr lang="en-US" dirty="0" err="1">
                <a:solidFill>
                  <a:srgbClr val="404040"/>
                </a:solidFill>
              </a:rPr>
              <a:t>GPa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 dirty="0">
                <a:solidFill>
                  <a:srgbClr val="404040"/>
                </a:solidFill>
              </a:rPr>
              <a:t>Strain gauge= 131 </a:t>
            </a:r>
            <a:r>
              <a:rPr lang="en-US" dirty="0" err="1">
                <a:solidFill>
                  <a:srgbClr val="404040"/>
                </a:solidFill>
              </a:rPr>
              <a:t>GPa</a:t>
            </a:r>
            <a:endParaRPr lang="en-US" dirty="0">
              <a:solidFill>
                <a:srgbClr val="404040"/>
              </a:solidFill>
            </a:endParaRPr>
          </a:p>
          <a:p>
            <a:endParaRPr lang="en-US" dirty="0">
              <a:solidFill>
                <a:srgbClr val="404040"/>
              </a:solidFill>
            </a:endParaRPr>
          </a:p>
          <a:p>
            <a:r>
              <a:rPr lang="en-US" dirty="0">
                <a:solidFill>
                  <a:srgbClr val="404040"/>
                </a:solidFill>
              </a:rPr>
              <a:t>Expected value 110-120 </a:t>
            </a:r>
            <a:r>
              <a:rPr lang="en-US" dirty="0" err="1">
                <a:solidFill>
                  <a:srgbClr val="404040"/>
                </a:solidFill>
              </a:rPr>
              <a:t>GPa</a:t>
            </a: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14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1CEFD3-29C7-40A8-8686-FF886014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Tensile vs Poisson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4F38E-4F2C-4EF2-95B9-223520AB12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61B79-153A-4839-A22B-4BAEDF50E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780C7-331D-4A77-AD95-BBA2BDA5C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5B52E1F-013F-4006-8EE2-260CF888A2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626740"/>
              </p:ext>
            </p:extLst>
          </p:nvPr>
        </p:nvGraphicFramePr>
        <p:xfrm>
          <a:off x="-76799" y="541337"/>
          <a:ext cx="5006833" cy="386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4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6799" y="541337"/>
                        <a:ext cx="5006833" cy="3868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5D69497-F4F9-4959-932D-DAA870B52E33}"/>
              </a:ext>
            </a:extLst>
          </p:cNvPr>
          <p:cNvSpPr txBox="1"/>
          <p:nvPr/>
        </p:nvSpPr>
        <p:spPr>
          <a:xfrm>
            <a:off x="5126143" y="366666"/>
            <a:ext cx="303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Poisson ratio= 0.3-0.37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6E30184-AE74-4D82-B292-5C16F278C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579474"/>
              </p:ext>
            </p:extLst>
          </p:nvPr>
        </p:nvGraphicFramePr>
        <p:xfrm>
          <a:off x="3058685" y="3786009"/>
          <a:ext cx="3517838" cy="2718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5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58685" y="3786009"/>
                        <a:ext cx="3517838" cy="2718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DF9F8AB-6F7B-4619-9F71-11428F4E42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892348"/>
              </p:ext>
            </p:extLst>
          </p:nvPr>
        </p:nvGraphicFramePr>
        <p:xfrm>
          <a:off x="4661662" y="921542"/>
          <a:ext cx="40227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6" name="Graph" r:id="rId7" imgW="4023360" imgH="3108960" progId="Origin50.Graph">
                  <p:embed/>
                </p:oleObj>
              </mc:Choice>
              <mc:Fallback>
                <p:oleObj name="Graph" r:id="rId7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61662" y="921542"/>
                        <a:ext cx="40227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5952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252046-962B-40A6-9123-D791A6DF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Tensile stress tests performed at ambient temperature were successful</a:t>
            </a:r>
          </a:p>
          <a:p>
            <a:r>
              <a:rPr lang="en-US" dirty="0"/>
              <a:t>FBG sensors behavior is in very good agreement with what is expected for steel and </a:t>
            </a:r>
            <a:r>
              <a:rPr lang="en-US" dirty="0" err="1"/>
              <a:t>Ti</a:t>
            </a:r>
            <a:endParaRPr lang="en-US" dirty="0"/>
          </a:p>
          <a:p>
            <a:r>
              <a:rPr lang="en-US" dirty="0"/>
              <a:t>Gluing has been performed correctly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F8C281-279B-441B-A9A7-DE822B69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009CF-EBF7-4EE6-AA6B-D3C3FBD479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770BB-1E95-45D0-85DE-38B2BEB9B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4C711-B479-4C2A-815C-5243EDB1F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58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9425E0-E928-4958-8ACD-3ACD64D1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34" y="251752"/>
            <a:ext cx="4234343" cy="427877"/>
          </a:xfrm>
        </p:spPr>
        <p:txBody>
          <a:bodyPr/>
          <a:lstStyle/>
          <a:p>
            <a:r>
              <a:rPr lang="en-US" dirty="0"/>
              <a:t>Portable cryostat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3030B-CEC7-466E-8500-0DF1FE5D80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504E1-3B5A-4D60-B3A9-96CF61FDB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3647D-2FA5-4EE9-BEDB-3E4E1CD67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59FFA2-7230-4969-BC2B-71ABFBA2C64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9" y="976327"/>
            <a:ext cx="3245273" cy="34333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A1AAB2B0-2BDE-4773-9A59-E2DA1905F35D}"/>
              </a:ext>
            </a:extLst>
          </p:cNvPr>
          <p:cNvSpPr txBox="1">
            <a:spLocks/>
          </p:cNvSpPr>
          <p:nvPr/>
        </p:nvSpPr>
        <p:spPr>
          <a:xfrm>
            <a:off x="4681056" y="251752"/>
            <a:ext cx="4234343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LN2 setup: sealing test</a:t>
            </a:r>
          </a:p>
        </p:txBody>
      </p:sp>
      <p:pic>
        <p:nvPicPr>
          <p:cNvPr id="9" name="Content Placeholder 7" descr="A picture containing wood, farm machine, stack, grill&#10;&#10;Description automatically generated">
            <a:extLst>
              <a:ext uri="{FF2B5EF4-FFF2-40B4-BE49-F238E27FC236}">
                <a16:creationId xmlns:a16="http://schemas.microsoft.com/office/drawing/2014/main" id="{7E61AF5D-47CD-4B8E-8B47-E16809E5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05642" y="1306526"/>
            <a:ext cx="3546405" cy="265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2D8E1B-413D-4FB1-8CA2-C6E09F4CF7F3}"/>
              </a:ext>
            </a:extLst>
          </p:cNvPr>
          <p:cNvSpPr txBox="1"/>
          <p:nvPr/>
        </p:nvSpPr>
        <p:spPr>
          <a:xfrm>
            <a:off x="222250" y="4642868"/>
            <a:ext cx="81014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Steel and </a:t>
            </a:r>
            <a:r>
              <a:rPr lang="en-US" sz="2000" dirty="0" err="1">
                <a:solidFill>
                  <a:srgbClr val="404040"/>
                </a:solidFill>
              </a:rPr>
              <a:t>Ti</a:t>
            </a:r>
            <a:r>
              <a:rPr lang="en-US" sz="2000" dirty="0">
                <a:solidFill>
                  <a:srgbClr val="404040"/>
                </a:solidFill>
              </a:rPr>
              <a:t> bar used for ambient T tests were inserted in the foam cryostat and everything was sealed with </a:t>
            </a:r>
            <a:r>
              <a:rPr lang="en-US" sz="2000" dirty="0" err="1">
                <a:solidFill>
                  <a:srgbClr val="404040"/>
                </a:solidFill>
              </a:rPr>
              <a:t>stycast</a:t>
            </a:r>
            <a:endParaRPr lang="en-US" sz="2000" dirty="0">
              <a:solidFill>
                <a:srgbClr val="40404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Cryostat sealing was verified before cooling down the N2 setup inserted in the </a:t>
            </a:r>
            <a:r>
              <a:rPr lang="en-US" sz="2000" dirty="0" err="1">
                <a:solidFill>
                  <a:srgbClr val="404040"/>
                </a:solidFill>
              </a:rPr>
              <a:t>istron</a:t>
            </a:r>
            <a:r>
              <a:rPr lang="en-US" sz="2000" dirty="0">
                <a:solidFill>
                  <a:srgbClr val="404040"/>
                </a:solidFill>
              </a:rPr>
              <a:t> test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2348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3762E0-BD8A-4D8B-B18D-E2744EA66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Main Goal: How to Handle fibers and make sure to get reliable data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Several calibration tests using fiber and strain gauge</a:t>
            </a:r>
          </a:p>
          <a:p>
            <a:pPr lvl="1"/>
            <a:r>
              <a:rPr lang="en-US" dirty="0"/>
              <a:t>Tensile stress tests at room T: steel and </a:t>
            </a:r>
            <a:r>
              <a:rPr lang="en-US" dirty="0" err="1"/>
              <a:t>Ti</a:t>
            </a:r>
            <a:endParaRPr lang="en-US" dirty="0"/>
          </a:p>
          <a:p>
            <a:pPr lvl="1"/>
            <a:r>
              <a:rPr lang="en-US" dirty="0"/>
              <a:t>Strain effect with cooling </a:t>
            </a:r>
          </a:p>
          <a:p>
            <a:pPr lvl="1"/>
            <a:r>
              <a:rPr lang="en-US" dirty="0"/>
              <a:t>Tensile stress at 77 K</a:t>
            </a:r>
          </a:p>
          <a:p>
            <a:r>
              <a:rPr lang="en-US" dirty="0"/>
              <a:t>Future plans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66A56-DEA4-4779-A97B-AF77AE44F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D5E3-3B6A-45D6-A45E-7FBC3B463C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4138C-E0DC-49B2-A2E5-5B060FBAC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CFA08-F1CB-4671-B152-AC1314E88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C6AB55C1-AD61-45D9-B615-BD89346F21C3}"/>
              </a:ext>
            </a:extLst>
          </p:cNvPr>
          <p:cNvSpPr/>
          <p:nvPr/>
        </p:nvSpPr>
        <p:spPr>
          <a:xfrm rot="5400000">
            <a:off x="3641787" y="1558673"/>
            <a:ext cx="694565" cy="1503045"/>
          </a:xfrm>
          <a:prstGeom prst="stripedRight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62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85D3B0-213C-47A9-A090-88C8CDD20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Steel bar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B9FDF-9F4B-46BD-B84E-DE9F856FD6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9194B-ECB3-4661-AFC7-241A5C274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33647-45E8-4E0A-B497-511B1E033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E14A35-9AEC-407A-9DDE-AE50CF8F0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50" y="899318"/>
            <a:ext cx="3794522" cy="5059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818E5C-E6ED-43C0-BA3A-E85DDBA5D7BC}"/>
              </a:ext>
            </a:extLst>
          </p:cNvPr>
          <p:cNvSpPr txBox="1"/>
          <p:nvPr/>
        </p:nvSpPr>
        <p:spPr>
          <a:xfrm>
            <a:off x="1074511" y="3429000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2D62"/>
                </a:solidFill>
              </a:rPr>
              <a:t>FBG4/1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1AB41-73B7-4C1F-9177-57431042EBFA}"/>
              </a:ext>
            </a:extLst>
          </p:cNvPr>
          <p:cNvSpPr txBox="1"/>
          <p:nvPr/>
        </p:nvSpPr>
        <p:spPr>
          <a:xfrm>
            <a:off x="1412195" y="1233932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2D62"/>
                </a:solidFill>
              </a:rPr>
              <a:t>FBG3/2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4A776E-9B50-47FB-8251-05D23B501A2F}"/>
              </a:ext>
            </a:extLst>
          </p:cNvPr>
          <p:cNvSpPr/>
          <p:nvPr/>
        </p:nvSpPr>
        <p:spPr>
          <a:xfrm>
            <a:off x="1099173" y="3952220"/>
            <a:ext cx="91440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E05495-6FBF-4568-BE00-FEF06DC86C65}"/>
              </a:ext>
            </a:extLst>
          </p:cNvPr>
          <p:cNvSpPr/>
          <p:nvPr/>
        </p:nvSpPr>
        <p:spPr>
          <a:xfrm>
            <a:off x="1123836" y="1804281"/>
            <a:ext cx="914400" cy="8239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33C20-26FA-4D96-9D09-11755D8D0E6D}"/>
              </a:ext>
            </a:extLst>
          </p:cNvPr>
          <p:cNvGrpSpPr/>
          <p:nvPr/>
        </p:nvGrpSpPr>
        <p:grpSpPr>
          <a:xfrm>
            <a:off x="4135268" y="899318"/>
            <a:ext cx="1108316" cy="1566623"/>
            <a:chOff x="4003280" y="2240547"/>
            <a:chExt cx="1108316" cy="156662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62866C-478A-4497-A6B3-CEF142294F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0703" y="2317775"/>
              <a:ext cx="0" cy="10096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42559E8-DEEC-4171-B45D-C82A56E23120}"/>
                </a:ext>
              </a:extLst>
            </p:cNvPr>
            <p:cNvCxnSpPr>
              <a:cxnSpLocks/>
            </p:cNvCxnSpPr>
            <p:nvPr/>
          </p:nvCxnSpPr>
          <p:spPr>
            <a:xfrm>
              <a:off x="4003280" y="3327425"/>
              <a:ext cx="10001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EBE9EF-F934-4348-A192-DD178B93AA8D}"/>
                </a:ext>
              </a:extLst>
            </p:cNvPr>
            <p:cNvSpPr txBox="1"/>
            <p:nvPr/>
          </p:nvSpPr>
          <p:spPr>
            <a:xfrm>
              <a:off x="4020703" y="224054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9AADE4-E67B-4FDD-90A6-E1EC0337AC53}"/>
                </a:ext>
              </a:extLst>
            </p:cNvPr>
            <p:cNvSpPr txBox="1"/>
            <p:nvPr/>
          </p:nvSpPr>
          <p:spPr>
            <a:xfrm>
              <a:off x="4793880" y="3345505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61BE7E9-9E05-4BD5-81DD-EE8708AD13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372962"/>
              </p:ext>
            </p:extLst>
          </p:nvPr>
        </p:nvGraphicFramePr>
        <p:xfrm>
          <a:off x="4320365" y="2713808"/>
          <a:ext cx="4683101" cy="361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1" name="Graph" r:id="rId4" imgW="4023360" imgH="3108960" progId="Origin50.Graph">
                  <p:embed/>
                </p:oleObj>
              </mc:Choice>
              <mc:Fallback>
                <p:oleObj name="Graph" r:id="rId4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0365" y="2713808"/>
                        <a:ext cx="4683101" cy="3618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1A9C750-9FA8-43D6-847F-7337B3C35230}"/>
              </a:ext>
            </a:extLst>
          </p:cNvPr>
          <p:cNvSpPr txBox="1"/>
          <p:nvPr/>
        </p:nvSpPr>
        <p:spPr>
          <a:xfrm>
            <a:off x="5862215" y="188454"/>
            <a:ext cx="21355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404040"/>
                </a:solidFill>
              </a:rPr>
              <a:t>1</a:t>
            </a:r>
            <a:r>
              <a:rPr lang="en-US" sz="1800" baseline="30000" dirty="0">
                <a:solidFill>
                  <a:srgbClr val="404040"/>
                </a:solidFill>
              </a:rPr>
              <a:t>st</a:t>
            </a:r>
            <a:r>
              <a:rPr lang="en-US" sz="1800" dirty="0">
                <a:solidFill>
                  <a:srgbClr val="404040"/>
                </a:solidFill>
              </a:rPr>
              <a:t> cooling</a:t>
            </a:r>
          </a:p>
          <a:p>
            <a:r>
              <a:rPr lang="en-US" sz="1800" dirty="0">
                <a:solidFill>
                  <a:srgbClr val="404040"/>
                </a:solidFill>
              </a:rPr>
              <a:t>FBG2: 1507.977 nm  </a:t>
            </a:r>
          </a:p>
          <a:p>
            <a:r>
              <a:rPr lang="en-US" sz="1800" dirty="0">
                <a:solidFill>
                  <a:srgbClr val="404040"/>
                </a:solidFill>
              </a:rPr>
              <a:t>FBG3 1513.813 nm </a:t>
            </a:r>
          </a:p>
          <a:p>
            <a:r>
              <a:rPr lang="en-US" sz="1800" dirty="0">
                <a:solidFill>
                  <a:srgbClr val="404040"/>
                </a:solidFill>
              </a:rPr>
              <a:t>FBG4: 1520.238 nm </a:t>
            </a:r>
          </a:p>
          <a:p>
            <a:r>
              <a:rPr lang="en-US" sz="1800" dirty="0">
                <a:solidFill>
                  <a:srgbClr val="404040"/>
                </a:solidFill>
              </a:rPr>
              <a:t>FBG1: 1501.753 nm </a:t>
            </a:r>
          </a:p>
          <a:p>
            <a:r>
              <a:rPr lang="en-US" sz="1800" dirty="0">
                <a:solidFill>
                  <a:srgbClr val="404040"/>
                </a:solidFill>
              </a:rPr>
              <a:t>2cooling</a:t>
            </a:r>
          </a:p>
          <a:p>
            <a:r>
              <a:rPr lang="en-US" sz="1800" dirty="0">
                <a:solidFill>
                  <a:srgbClr val="404040"/>
                </a:solidFill>
              </a:rPr>
              <a:t>FBG2 ; 1507.995 nm </a:t>
            </a:r>
          </a:p>
          <a:p>
            <a:r>
              <a:rPr lang="en-US" sz="1800" dirty="0">
                <a:solidFill>
                  <a:srgbClr val="404040"/>
                </a:solidFill>
              </a:rPr>
              <a:t>FBG3 ; 1513.826 nm</a:t>
            </a:r>
          </a:p>
          <a:p>
            <a:r>
              <a:rPr lang="en-US" sz="1800" dirty="0">
                <a:solidFill>
                  <a:srgbClr val="404040"/>
                </a:solidFill>
              </a:rPr>
              <a:t>FBG4 ; 1520.310 nm</a:t>
            </a:r>
          </a:p>
          <a:p>
            <a:r>
              <a:rPr lang="en-US" sz="1800" dirty="0">
                <a:solidFill>
                  <a:srgbClr val="404040"/>
                </a:solidFill>
              </a:rPr>
              <a:t>FBG2 ; 1501.727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549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EBAF06-169C-4F0C-8688-0BB547F1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</a:t>
            </a:r>
            <a:r>
              <a:rPr lang="en-US" dirty="0"/>
              <a:t> bar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15E25-3745-46CE-B99A-D4AE18B75A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3F537-686B-43D4-83A2-ACEEB5D80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736D4-4519-47B5-9169-63AAB7DC8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1902D04-A3A6-4D77-B76F-DFC6BA302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486690"/>
              </p:ext>
            </p:extLst>
          </p:nvPr>
        </p:nvGraphicFramePr>
        <p:xfrm>
          <a:off x="-45141" y="579413"/>
          <a:ext cx="5707063" cy="4409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9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5141" y="579413"/>
                        <a:ext cx="5707063" cy="4409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0" name="ECC728D9-D3AD-4245-AE15-AB1F884C56D5">
            <a:extLst>
              <a:ext uri="{FF2B5EF4-FFF2-40B4-BE49-F238E27FC236}">
                <a16:creationId xmlns:a16="http://schemas.microsoft.com/office/drawing/2014/main" id="{E83D84FF-AE19-4046-99A6-B9D3895CC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3610" y="736884"/>
            <a:ext cx="5007760" cy="375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8A93C8-A741-446A-8B14-B938320A1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858" y="5259512"/>
            <a:ext cx="6952501" cy="9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12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3D3CEA-36FE-48AB-9493-54BFF5B94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FBG signal is lost &gt; 2700 </a:t>
            </a:r>
            <a:r>
              <a:rPr lang="en-US" dirty="0">
                <a:latin typeface="Symbol" panose="05050102010706020507" pitchFamily="18" charset="2"/>
              </a:rPr>
              <a:t>me</a:t>
            </a:r>
            <a:r>
              <a:rPr lang="en-US" dirty="0"/>
              <a:t> </a:t>
            </a:r>
          </a:p>
          <a:p>
            <a:r>
              <a:rPr lang="en-US" dirty="0"/>
              <a:t>One of the possible reason for signal disappearing is the allowed wavelength shift</a:t>
            </a:r>
          </a:p>
          <a:p>
            <a:r>
              <a:rPr lang="en-US" dirty="0"/>
              <a:t>This feature can be modified</a:t>
            </a:r>
          </a:p>
          <a:p>
            <a:r>
              <a:rPr lang="en-US" dirty="0"/>
              <a:t>6 nm wavelength range was selected for each sensor</a:t>
            </a:r>
          </a:p>
          <a:p>
            <a:r>
              <a:rPr lang="en-US" dirty="0"/>
              <a:t>4nm shift corresponds to around 3500 </a:t>
            </a:r>
            <a:r>
              <a:rPr lang="en-US" dirty="0">
                <a:latin typeface="Symbol" panose="05050102010706020507" pitchFamily="18" charset="2"/>
              </a:rPr>
              <a:t>me</a:t>
            </a:r>
            <a:r>
              <a:rPr lang="en-US" dirty="0"/>
              <a:t> variation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969398-0116-4178-AAB8-6C41F907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wavelengths range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1EDAF-A46D-490A-8EE7-17DCC52452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9EF2F-F469-46D9-8D40-7517417F0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F5F62-F3EF-4B7B-A25F-CCA168E85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32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4E3CB6-A65A-4E93-9894-0246207DD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</a:t>
            </a:r>
            <a:r>
              <a:rPr lang="en-US" dirty="0"/>
              <a:t> bar second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4E8E7-D4D1-4D3E-A99E-D725E72BDA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89940-4BBC-498A-BA8C-F060ED1B8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BA402-BE28-4B66-B654-9F113D176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64996E8-8B67-44E5-BBD9-8799012E14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719014"/>
              </p:ext>
            </p:extLst>
          </p:nvPr>
        </p:nvGraphicFramePr>
        <p:xfrm>
          <a:off x="94376" y="552298"/>
          <a:ext cx="40227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5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376" y="552298"/>
                        <a:ext cx="40227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0B1295A-6F85-490D-9B61-0BE2535A6ABF}"/>
              </a:ext>
            </a:extLst>
          </p:cNvPr>
          <p:cNvSpPr txBox="1"/>
          <p:nvPr/>
        </p:nvSpPr>
        <p:spPr>
          <a:xfrm>
            <a:off x="1910796" y="980175"/>
            <a:ext cx="1570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Strain gauges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ED370AB-8CD4-4377-BA8D-F19BA280C8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049871"/>
              </p:ext>
            </p:extLst>
          </p:nvPr>
        </p:nvGraphicFramePr>
        <p:xfrm>
          <a:off x="94376" y="3166280"/>
          <a:ext cx="40227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6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376" y="3166280"/>
                        <a:ext cx="40227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015CB21-803A-4EBE-9312-961AAC353678}"/>
              </a:ext>
            </a:extLst>
          </p:cNvPr>
          <p:cNvSpPr txBox="1"/>
          <p:nvPr/>
        </p:nvSpPr>
        <p:spPr>
          <a:xfrm>
            <a:off x="4020424" y="611327"/>
            <a:ext cx="512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Strain Values at t=0s have been subtracted.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E1F1A-8244-4D7C-B7BE-2DF7E349F3BE}"/>
              </a:ext>
            </a:extLst>
          </p:cNvPr>
          <p:cNvSpPr txBox="1"/>
          <p:nvPr/>
        </p:nvSpPr>
        <p:spPr>
          <a:xfrm>
            <a:off x="1635358" y="3545754"/>
            <a:ext cx="811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Fibers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14E1F066-2CCF-41C7-BF61-562E83D31F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688874"/>
              </p:ext>
            </p:extLst>
          </p:nvPr>
        </p:nvGraphicFramePr>
        <p:xfrm>
          <a:off x="3752540" y="679629"/>
          <a:ext cx="5052760" cy="390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7" name="Graph" r:id="rId7" imgW="4023360" imgH="3108960" progId="Origin50.Graph">
                  <p:embed/>
                </p:oleObj>
              </mc:Choice>
              <mc:Fallback>
                <p:oleObj name="Graph" r:id="rId7" imgW="4023360" imgH="310896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3682E8B-53C9-4755-B9CB-CFB598D4A1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52540" y="679629"/>
                        <a:ext cx="5052760" cy="3904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C3F6C85-19A4-42A9-9A15-B9232F3B3B27}"/>
              </a:ext>
            </a:extLst>
          </p:cNvPr>
          <p:cNvSpPr txBox="1"/>
          <p:nvPr/>
        </p:nvSpPr>
        <p:spPr>
          <a:xfrm>
            <a:off x="3926049" y="4358084"/>
            <a:ext cx="51235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Thermal contraction measured with fibers is higher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Those values do not take into account sensor contraction, resistance change with 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78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92DAB-A052-4666-A26B-5E62DE14D7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565FD-280F-40D1-BAE1-471B52D47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39E4-96B3-4A31-834B-4EFB77830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0EE70F8-A571-4983-9698-FD69111EE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Steel bar tensile stress test at 77 K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805502D-DDBB-47FB-A41C-2C998A2EBB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10295"/>
              </p:ext>
            </p:extLst>
          </p:nvPr>
        </p:nvGraphicFramePr>
        <p:xfrm>
          <a:off x="4225867" y="465690"/>
          <a:ext cx="4431572" cy="342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5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5867" y="465690"/>
                        <a:ext cx="4431572" cy="342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595EFA5-A5E5-48C3-B1CF-435528899C91}"/>
              </a:ext>
            </a:extLst>
          </p:cNvPr>
          <p:cNvSpPr txBox="1"/>
          <p:nvPr/>
        </p:nvSpPr>
        <p:spPr>
          <a:xfrm>
            <a:off x="139813" y="4388175"/>
            <a:ext cx="8775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Signal was lost on FBG1 and FBG4 (tensile sensors)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FBG2 sensor (Poisson) survived but strain absolute value jumped to 2000 </a:t>
            </a:r>
            <a:r>
              <a:rPr lang="en-US" sz="2000" dirty="0">
                <a:solidFill>
                  <a:srgbClr val="404040"/>
                </a:solidFill>
                <a:latin typeface="Symbol" panose="05050102010706020507" pitchFamily="18" charset="2"/>
              </a:rPr>
              <a:t>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latin typeface="+mn-lt"/>
              </a:rPr>
              <a:t>Absolute Measure value is not correct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+mn-lt"/>
              </a:rPr>
              <a:t>It is still possible to verify if mechanical strain variation applied at 77 K and measured with FBG sensor is consistent with what is measured with strain gauge</a:t>
            </a:r>
          </a:p>
        </p:txBody>
      </p:sp>
      <p:pic>
        <p:nvPicPr>
          <p:cNvPr id="19482" name="0F2820BD-B3A6-4971-B2C2-C48C46DD5560">
            <a:extLst>
              <a:ext uri="{FF2B5EF4-FFF2-40B4-BE49-F238E27FC236}">
                <a16:creationId xmlns:a16="http://schemas.microsoft.com/office/drawing/2014/main" id="{3CC1A9B0-9AE5-420A-8D6E-95FFC0353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447" y="1173510"/>
            <a:ext cx="3473121" cy="260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67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56BB91-ADD3-4BDE-B843-D92D57676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19" y="74346"/>
            <a:ext cx="8686800" cy="427877"/>
          </a:xfrm>
        </p:spPr>
        <p:txBody>
          <a:bodyPr/>
          <a:lstStyle/>
          <a:p>
            <a:r>
              <a:rPr lang="en-US" dirty="0"/>
              <a:t>Strain gauge vs FBG fiber at 77 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32444-1E49-4026-BEC6-4A89DF81D1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DB1CB-C341-4470-A579-35CC472BA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323FB-822D-4DEF-B0F2-BAF6776A8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EA69687-B539-4829-A636-F3482C8025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962656"/>
              </p:ext>
            </p:extLst>
          </p:nvPr>
        </p:nvGraphicFramePr>
        <p:xfrm>
          <a:off x="-97209" y="1045954"/>
          <a:ext cx="4639328" cy="3584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1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7209" y="1045954"/>
                        <a:ext cx="4639328" cy="3584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286961B-70B1-4607-BE78-AE48A64FD3B9}"/>
              </a:ext>
            </a:extLst>
          </p:cNvPr>
          <p:cNvSpPr txBox="1"/>
          <p:nvPr/>
        </p:nvSpPr>
        <p:spPr>
          <a:xfrm>
            <a:off x="228600" y="4630723"/>
            <a:ext cx="85472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Tensile stress was applied up to 200 MPa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FBG4 signal (tensile) came back after 300 sec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Strain variation is around 800 </a:t>
            </a:r>
            <a:r>
              <a:rPr lang="en-US" dirty="0">
                <a:solidFill>
                  <a:srgbClr val="404040"/>
                </a:solidFill>
                <a:latin typeface="Symbol" panose="05050102010706020507" pitchFamily="18" charset="2"/>
              </a:rPr>
              <a:t>me</a:t>
            </a:r>
            <a:r>
              <a:rPr lang="en-US" dirty="0">
                <a:solidFill>
                  <a:srgbClr val="404040"/>
                </a:solidFill>
              </a:rPr>
              <a:t> for both strain gauge and fibers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Poisson ratio is 0.3 </a:t>
            </a:r>
          </a:p>
          <a:p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5971CFD-BCCE-4568-B982-08ED8ECD5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680340"/>
              </p:ext>
            </p:extLst>
          </p:nvPr>
        </p:nvGraphicFramePr>
        <p:xfrm>
          <a:off x="4542119" y="1209829"/>
          <a:ext cx="4373281" cy="3379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2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42119" y="1209829"/>
                        <a:ext cx="4373281" cy="3379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8645B60-D032-45AB-AFAC-96EB6EBC293F}"/>
              </a:ext>
            </a:extLst>
          </p:cNvPr>
          <p:cNvSpPr txBox="1"/>
          <p:nvPr/>
        </p:nvSpPr>
        <p:spPr>
          <a:xfrm>
            <a:off x="1331314" y="602846"/>
            <a:ext cx="1842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Strain gauges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4E8CD8-44FE-4829-9767-C99E558DDB0F}"/>
              </a:ext>
            </a:extLst>
          </p:cNvPr>
          <p:cNvSpPr txBox="1"/>
          <p:nvPr/>
        </p:nvSpPr>
        <p:spPr>
          <a:xfrm>
            <a:off x="5807738" y="667375"/>
            <a:ext cx="1695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FBG sensors</a:t>
            </a:r>
          </a:p>
        </p:txBody>
      </p:sp>
    </p:spTree>
    <p:extLst>
      <p:ext uri="{BB962C8B-B14F-4D97-AF65-F5344CB8AC3E}">
        <p14:creationId xmlns:p14="http://schemas.microsoft.com/office/powerpoint/2010/main" val="1301593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9D9230-6D17-44A2-A9AB-E5114DE0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Young Modulus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1EA26-C784-4D60-B50E-FC5B8E2382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384C7-0422-4E36-BC53-43E028068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CB3E4-B882-4738-B03C-B6562212E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C3D215B-E432-471F-B075-06B9B486B5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146939"/>
              </p:ext>
            </p:extLst>
          </p:nvPr>
        </p:nvGraphicFramePr>
        <p:xfrm>
          <a:off x="0" y="1269782"/>
          <a:ext cx="5010564" cy="387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6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69782"/>
                        <a:ext cx="5010564" cy="387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3F9460C-70AC-4A88-9EF3-12E8D2D883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965325"/>
              </p:ext>
            </p:extLst>
          </p:nvPr>
        </p:nvGraphicFramePr>
        <p:xfrm>
          <a:off x="4211925" y="1238526"/>
          <a:ext cx="5091466" cy="3934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7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1925" y="1238526"/>
                        <a:ext cx="5091466" cy="3934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3587836-9697-40AD-9E8E-88709E4F1B46}"/>
              </a:ext>
            </a:extLst>
          </p:cNvPr>
          <p:cNvSpPr txBox="1"/>
          <p:nvPr/>
        </p:nvSpPr>
        <p:spPr>
          <a:xfrm>
            <a:off x="1584260" y="1129040"/>
            <a:ext cx="1842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Strain gauges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9815D2-F4BB-43DB-962E-4235E79B7D46}"/>
              </a:ext>
            </a:extLst>
          </p:cNvPr>
          <p:cNvSpPr txBox="1"/>
          <p:nvPr/>
        </p:nvSpPr>
        <p:spPr>
          <a:xfrm>
            <a:off x="5942379" y="1129040"/>
            <a:ext cx="1695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FBG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25C4C-5F09-458A-8DBD-3A14C3641F59}"/>
              </a:ext>
            </a:extLst>
          </p:cNvPr>
          <p:cNvSpPr txBox="1"/>
          <p:nvPr/>
        </p:nvSpPr>
        <p:spPr>
          <a:xfrm>
            <a:off x="919805" y="5051311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Young Modulus: 223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83A44-67CE-42B7-97F9-94E2AAFDB88A}"/>
              </a:ext>
            </a:extLst>
          </p:cNvPr>
          <p:cNvSpPr txBox="1"/>
          <p:nvPr/>
        </p:nvSpPr>
        <p:spPr>
          <a:xfrm>
            <a:off x="5010564" y="5051311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Young Modulus: 213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3DA60A-1A82-4B78-9AC4-F8FD893EDD1D}"/>
              </a:ext>
            </a:extLst>
          </p:cNvPr>
          <p:cNvSpPr/>
          <p:nvPr/>
        </p:nvSpPr>
        <p:spPr>
          <a:xfrm>
            <a:off x="2463988" y="5737748"/>
            <a:ext cx="3725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Expected value 190-210 </a:t>
            </a:r>
            <a:r>
              <a:rPr lang="en-US" dirty="0" err="1">
                <a:solidFill>
                  <a:srgbClr val="404040"/>
                </a:solidFill>
              </a:rPr>
              <a:t>GPa</a:t>
            </a: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41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BF8E21-5AFB-4EEF-B9E8-008D13CBB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Tensile stress tests were performed using the </a:t>
            </a:r>
            <a:r>
              <a:rPr lang="en-US" dirty="0" err="1"/>
              <a:t>instron</a:t>
            </a:r>
            <a:r>
              <a:rPr lang="en-US" dirty="0"/>
              <a:t> press on </a:t>
            </a:r>
            <a:r>
              <a:rPr lang="en-US" dirty="0" err="1"/>
              <a:t>Ti</a:t>
            </a:r>
            <a:r>
              <a:rPr lang="en-US" dirty="0"/>
              <a:t> and Steel bar</a:t>
            </a:r>
          </a:p>
          <a:p>
            <a:r>
              <a:rPr lang="en-US" dirty="0"/>
              <a:t>Tensile tests performed at ambient temperature and at 77 K were successful</a:t>
            </a:r>
          </a:p>
          <a:p>
            <a:pPr lvl="1"/>
            <a:r>
              <a:rPr lang="en-US" dirty="0"/>
              <a:t>Young modulus are in good agreement with expected values </a:t>
            </a:r>
          </a:p>
          <a:p>
            <a:pPr lvl="1"/>
            <a:r>
              <a:rPr lang="en-US" dirty="0"/>
              <a:t>Strain gauges and FBG behaviors are consistent</a:t>
            </a:r>
          </a:p>
          <a:p>
            <a:r>
              <a:rPr lang="en-US" dirty="0"/>
              <a:t>Ongoing issue: FBG fiber sensor signals were lost during cooldown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144518-99AA-42D2-AC56-20D06C70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4920-1146-4B97-B61C-68E39527EA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4E849-5A79-4C2B-9811-853F78682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241EA-2680-4346-B2F4-04B19F51C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30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D191D4-BD12-48C3-85A1-92A8B99D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36686"/>
            <a:ext cx="8686800" cy="427877"/>
          </a:xfrm>
        </p:spPr>
        <p:txBody>
          <a:bodyPr/>
          <a:lstStyle/>
          <a:p>
            <a:r>
              <a:rPr lang="en-US" dirty="0"/>
              <a:t>FBG future work: investigating the loss of signal during cooldown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25735-2389-45E2-B6FB-B6410B8984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4268B-9183-4EB3-B5EE-7CB515344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BCDAF-658D-46B3-9420-47EA90F0C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A54A0D5-5ABD-43B0-A6A3-686F793FF2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28803"/>
              </p:ext>
            </p:extLst>
          </p:nvPr>
        </p:nvGraphicFramePr>
        <p:xfrm>
          <a:off x="0" y="1439677"/>
          <a:ext cx="5211418" cy="4026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439677"/>
                        <a:ext cx="5211418" cy="4026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8BC1EDA-D7B7-4BD3-A955-A213430888BB}"/>
              </a:ext>
            </a:extLst>
          </p:cNvPr>
          <p:cNvSpPr/>
          <p:nvPr/>
        </p:nvSpPr>
        <p:spPr>
          <a:xfrm>
            <a:off x="981512" y="1758578"/>
            <a:ext cx="430683" cy="3313531"/>
          </a:xfrm>
          <a:prstGeom prst="rect">
            <a:avLst/>
          </a:prstGeom>
          <a:solidFill>
            <a:srgbClr val="519A24">
              <a:alpha val="1882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F64D4F-7B09-4AA2-A7B3-0E053EAC2D3C}"/>
              </a:ext>
            </a:extLst>
          </p:cNvPr>
          <p:cNvSpPr/>
          <p:nvPr/>
        </p:nvSpPr>
        <p:spPr>
          <a:xfrm>
            <a:off x="1963024" y="1698217"/>
            <a:ext cx="2441196" cy="3313531"/>
          </a:xfrm>
          <a:prstGeom prst="rect">
            <a:avLst/>
          </a:prstGeom>
          <a:solidFill>
            <a:srgbClr val="519A24">
              <a:alpha val="1882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9DF9EF-284C-42C5-89C4-95411A48A451}"/>
              </a:ext>
            </a:extLst>
          </p:cNvPr>
          <p:cNvSpPr txBox="1"/>
          <p:nvPr/>
        </p:nvSpPr>
        <p:spPr>
          <a:xfrm>
            <a:off x="568392" y="5066385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Cooling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DCD159-F708-488F-BF2A-33E2628EC621}"/>
              </a:ext>
            </a:extLst>
          </p:cNvPr>
          <p:cNvSpPr txBox="1"/>
          <p:nvPr/>
        </p:nvSpPr>
        <p:spPr>
          <a:xfrm>
            <a:off x="2064405" y="5066385"/>
            <a:ext cx="250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404040"/>
                </a:solidFill>
              </a:rPr>
              <a:t>Mechanical strain @77 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B1ECA4-7FF2-468B-87CA-E686A30B4722}"/>
              </a:ext>
            </a:extLst>
          </p:cNvPr>
          <p:cNvSpPr/>
          <p:nvPr/>
        </p:nvSpPr>
        <p:spPr>
          <a:xfrm>
            <a:off x="4661662" y="14909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Make sure that sensor range do not bled over into the range the next sensor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This is probably not the case, but we need to make 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83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EF81C8-858F-476D-B199-83E8A7A7A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Investigating  the disappearance of FBG signals during cooldown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Study the spectrum behavior: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non-uniform strain transfer along the length of the sensor: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Widen of the peak, loss of signal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Splitting of a peak: loss of signal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4040"/>
                </a:solidFill>
              </a:rPr>
              <a:t>Use shorter sensor (3mm </a:t>
            </a:r>
            <a:r>
              <a:rPr lang="en-US" sz="2200" dirty="0" err="1">
                <a:solidFill>
                  <a:srgbClr val="404040"/>
                </a:solidFill>
              </a:rPr>
              <a:t>lenght</a:t>
            </a:r>
            <a:r>
              <a:rPr lang="en-US" sz="2200" dirty="0">
                <a:solidFill>
                  <a:srgbClr val="404040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EAD7A2-BA65-45BF-B2C6-28B761D83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the loss of signal during cooldown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790A6-4702-40F0-841F-9F2ACB10E7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BE630-C7A4-4A83-BBBF-BB8CC14A5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25969-A18A-4927-ACD2-4E86430BD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464CE-A04B-46CE-BAF9-84E408EE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631" y="2103262"/>
            <a:ext cx="1969875" cy="171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1B899A-8775-4E8B-9D36-DBC4162D0048}"/>
              </a:ext>
            </a:extLst>
          </p:cNvPr>
          <p:cNvSpPr txBox="1"/>
          <p:nvPr/>
        </p:nvSpPr>
        <p:spPr>
          <a:xfrm>
            <a:off x="490034" y="3429000"/>
            <a:ext cx="3750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04040"/>
                </a:solidFill>
              </a:rPr>
              <a:t> </a:t>
            </a:r>
            <a:r>
              <a:rPr lang="en-US" sz="1000" dirty="0" err="1">
                <a:solidFill>
                  <a:srgbClr val="404040"/>
                </a:solidFill>
              </a:rPr>
              <a:t>Chiuchiolo</a:t>
            </a:r>
            <a:r>
              <a:rPr lang="en-US" sz="1000" dirty="0">
                <a:solidFill>
                  <a:srgbClr val="404040"/>
                </a:solidFill>
              </a:rPr>
              <a:t> et al., IEEE TRANSACTIONS ON APPLIED SUPERCONDUCTIVITY, VOL. 26, NO. 4, JUNE 2016</a:t>
            </a:r>
          </a:p>
          <a:p>
            <a:r>
              <a:rPr lang="en-US" sz="1000" dirty="0" err="1">
                <a:solidFill>
                  <a:srgbClr val="404040"/>
                </a:solidFill>
              </a:rPr>
              <a:t>Chiuchiolo</a:t>
            </a:r>
            <a:r>
              <a:rPr lang="en-US" sz="1000" dirty="0">
                <a:solidFill>
                  <a:srgbClr val="404040"/>
                </a:solidFill>
              </a:rPr>
              <a:t> et al., IEEE TRANSACTIONS ON APPLIED SUPERCONDUCTIVITY, VOL. 28, NO. 4, JUNE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2171F9-ED8F-4B1E-BD9A-3DE681C8B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656" y="2681752"/>
            <a:ext cx="2268075" cy="171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21FDDD-A888-4F45-B0C5-B900626E8CB3}"/>
              </a:ext>
            </a:extLst>
          </p:cNvPr>
          <p:cNvSpPr txBox="1"/>
          <p:nvPr/>
        </p:nvSpPr>
        <p:spPr>
          <a:xfrm>
            <a:off x="152782" y="4676378"/>
            <a:ext cx="88241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step:  the goal is to study the spectral behavior during cooldown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fully synchronize HBK strain gauge and fibers with CATMAN software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We got a new license and module. Next week we plan to setup the new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Repeat the cooldown saving the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08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7981" y="3237599"/>
            <a:ext cx="3219450" cy="17218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FBG1=1502 nm</a:t>
            </a:r>
          </a:p>
          <a:p>
            <a:pPr marL="0" indent="0">
              <a:buNone/>
            </a:pPr>
            <a:r>
              <a:rPr lang="en-US" dirty="0"/>
              <a:t>FBG2=1508 nm</a:t>
            </a:r>
          </a:p>
          <a:p>
            <a:pPr marL="0" indent="0">
              <a:buNone/>
            </a:pPr>
            <a:r>
              <a:rPr lang="en-US" dirty="0"/>
              <a:t>FBG3=1514 nm</a:t>
            </a:r>
          </a:p>
          <a:p>
            <a:pPr marL="0" indent="0">
              <a:buNone/>
            </a:pPr>
            <a:r>
              <a:rPr lang="en-US" dirty="0"/>
              <a:t>FBG4=1520 nm</a:t>
            </a:r>
          </a:p>
          <a:p>
            <a:pPr marL="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configuration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25F0E6-0851-4E80-836A-078DF4EC8F01}"/>
              </a:ext>
            </a:extLst>
          </p:cNvPr>
          <p:cNvGrpSpPr/>
          <p:nvPr/>
        </p:nvGrpSpPr>
        <p:grpSpPr>
          <a:xfrm>
            <a:off x="897845" y="2233612"/>
            <a:ext cx="5245780" cy="166687"/>
            <a:chOff x="897845" y="2233612"/>
            <a:chExt cx="5245780" cy="166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A2E3990-4873-4607-B32D-065C8B6732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845" y="2266950"/>
              <a:ext cx="5245780" cy="104775"/>
            </a:xfrm>
            <a:prstGeom prst="line">
              <a:avLst/>
            </a:prstGeom>
            <a:ln w="762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FA99B0-F3BB-40C2-80CD-14361A75FAB7}"/>
                </a:ext>
              </a:extLst>
            </p:cNvPr>
            <p:cNvSpPr/>
            <p:nvPr/>
          </p:nvSpPr>
          <p:spPr>
            <a:xfrm>
              <a:off x="4512182" y="2233612"/>
              <a:ext cx="488315" cy="857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F4E9CF-81BE-4150-A431-57EB4A440D2D}"/>
                </a:ext>
              </a:extLst>
            </p:cNvPr>
            <p:cNvSpPr/>
            <p:nvPr/>
          </p:nvSpPr>
          <p:spPr>
            <a:xfrm>
              <a:off x="3514723" y="2262187"/>
              <a:ext cx="488315" cy="857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0033C7-4AAA-43D0-89A6-69D508F6DACD}"/>
                </a:ext>
              </a:extLst>
            </p:cNvPr>
            <p:cNvSpPr/>
            <p:nvPr/>
          </p:nvSpPr>
          <p:spPr>
            <a:xfrm>
              <a:off x="2535680" y="2290761"/>
              <a:ext cx="488315" cy="857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59E6AC-56DC-407E-905E-F128B99F5F50}"/>
                </a:ext>
              </a:extLst>
            </p:cNvPr>
            <p:cNvSpPr/>
            <p:nvPr/>
          </p:nvSpPr>
          <p:spPr>
            <a:xfrm>
              <a:off x="1247814" y="2314574"/>
              <a:ext cx="488315" cy="857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AF5281D-DD0D-414A-BB82-BBD2A147FBF0}"/>
              </a:ext>
            </a:extLst>
          </p:cNvPr>
          <p:cNvSpPr txBox="1"/>
          <p:nvPr/>
        </p:nvSpPr>
        <p:spPr>
          <a:xfrm>
            <a:off x="3921353" y="1549340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96E6FF-5EEE-41BA-ADEB-1EF285F0E76B}"/>
              </a:ext>
            </a:extLst>
          </p:cNvPr>
          <p:cNvSpPr txBox="1"/>
          <p:nvPr/>
        </p:nvSpPr>
        <p:spPr>
          <a:xfrm>
            <a:off x="2844224" y="1526523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D11C63-FB84-48AE-9F4E-2FA18DEF944B}"/>
              </a:ext>
            </a:extLst>
          </p:cNvPr>
          <p:cNvSpPr txBox="1"/>
          <p:nvPr/>
        </p:nvSpPr>
        <p:spPr>
          <a:xfrm>
            <a:off x="1484695" y="1678923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mm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BC0977-49EA-4FC4-90A2-FE3185D58A13}"/>
              </a:ext>
            </a:extLst>
          </p:cNvPr>
          <p:cNvCxnSpPr/>
          <p:nvPr/>
        </p:nvCxnSpPr>
        <p:spPr>
          <a:xfrm>
            <a:off x="3758880" y="1995933"/>
            <a:ext cx="99745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CB5DE0-1E7F-4A67-A40E-C77AC9884DE4}"/>
              </a:ext>
            </a:extLst>
          </p:cNvPr>
          <p:cNvCxnSpPr/>
          <p:nvPr/>
        </p:nvCxnSpPr>
        <p:spPr>
          <a:xfrm>
            <a:off x="2761421" y="1988188"/>
            <a:ext cx="99745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8C879D1-E4E7-462F-AA78-90EC6D286C88}"/>
              </a:ext>
            </a:extLst>
          </p:cNvPr>
          <p:cNvCxnSpPr/>
          <p:nvPr/>
        </p:nvCxnSpPr>
        <p:spPr>
          <a:xfrm>
            <a:off x="1646996" y="2140588"/>
            <a:ext cx="99745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D781C6D-A52A-49BA-AF9C-495D8B7F31FC}"/>
              </a:ext>
            </a:extLst>
          </p:cNvPr>
          <p:cNvSpPr txBox="1"/>
          <p:nvPr/>
        </p:nvSpPr>
        <p:spPr>
          <a:xfrm>
            <a:off x="4424150" y="2515040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FBG1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8F3633-E9C0-408E-95EC-050D58C75C2F}"/>
              </a:ext>
            </a:extLst>
          </p:cNvPr>
          <p:cNvSpPr txBox="1"/>
          <p:nvPr/>
        </p:nvSpPr>
        <p:spPr>
          <a:xfrm>
            <a:off x="3338293" y="2535261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FBG2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34E901-1186-4FDA-BAEB-DAB28A314431}"/>
              </a:ext>
            </a:extLst>
          </p:cNvPr>
          <p:cNvSpPr txBox="1"/>
          <p:nvPr/>
        </p:nvSpPr>
        <p:spPr>
          <a:xfrm>
            <a:off x="2423275" y="2541359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FBG3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8B718F-56C3-4E8A-AD19-4D05BC37FF9A}"/>
              </a:ext>
            </a:extLst>
          </p:cNvPr>
          <p:cNvSpPr txBox="1"/>
          <p:nvPr/>
        </p:nvSpPr>
        <p:spPr>
          <a:xfrm flipH="1">
            <a:off x="1074510" y="2510609"/>
            <a:ext cx="963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FBG4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0090CB-E435-40C9-8F2E-9F996407372E}"/>
              </a:ext>
            </a:extLst>
          </p:cNvPr>
          <p:cNvSpPr txBox="1"/>
          <p:nvPr/>
        </p:nvSpPr>
        <p:spPr>
          <a:xfrm>
            <a:off x="5419488" y="3138072"/>
            <a:ext cx="28281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 length= 6 mm</a:t>
            </a:r>
          </a:p>
          <a:p>
            <a:r>
              <a:rPr lang="en-US" dirty="0"/>
              <a:t>&lt; 200 um diameter</a:t>
            </a:r>
          </a:p>
          <a:p>
            <a:endParaRPr lang="en-US" dirty="0"/>
          </a:p>
          <a:p>
            <a:r>
              <a:rPr lang="en-US" dirty="0"/>
              <a:t>Fiber length = 4 m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D5A85-BCC2-4709-ABC1-4E30B609B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592" y="641780"/>
            <a:ext cx="4376469" cy="89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3390313" y="290670"/>
            <a:ext cx="5852188" cy="3342022"/>
          </a:xfrm>
        </p:spPr>
        <p:txBody>
          <a:bodyPr/>
          <a:lstStyle/>
          <a:p>
            <a:r>
              <a:rPr lang="en-US" sz="2000" dirty="0"/>
              <a:t>3 FBG sensors were glued on a piece of </a:t>
            </a:r>
            <a:r>
              <a:rPr lang="en-US" sz="2000" dirty="0" err="1"/>
              <a:t>Ti</a:t>
            </a:r>
            <a:r>
              <a:rPr lang="en-US" sz="2000" dirty="0"/>
              <a:t>.</a:t>
            </a:r>
          </a:p>
          <a:p>
            <a:r>
              <a:rPr lang="en-US" sz="2000" dirty="0"/>
              <a:t>2 sensors along Y</a:t>
            </a:r>
          </a:p>
          <a:p>
            <a:r>
              <a:rPr lang="en-US" sz="2000" dirty="0"/>
              <a:t>1 sensor along X.</a:t>
            </a:r>
          </a:p>
          <a:p>
            <a:r>
              <a:rPr lang="en-US" sz="2000" dirty="0"/>
              <a:t>There is a strain gauge glued along Y on the back of the </a:t>
            </a:r>
            <a:r>
              <a:rPr lang="en-US" sz="2000" dirty="0" err="1"/>
              <a:t>Ti</a:t>
            </a:r>
            <a:r>
              <a:rPr lang="en-US" sz="2000" dirty="0"/>
              <a:t> piece</a:t>
            </a:r>
          </a:p>
          <a:p>
            <a:r>
              <a:rPr lang="en-US" sz="2000" dirty="0"/>
              <a:t>Thickness=0.89 mm</a:t>
            </a:r>
          </a:p>
          <a:p>
            <a:r>
              <a:rPr lang="en-US" sz="2000" dirty="0"/>
              <a:t>Width= 13mm </a:t>
            </a:r>
          </a:p>
          <a:p>
            <a:r>
              <a:rPr lang="en-US" sz="2000" dirty="0"/>
              <a:t>Length= 15 cm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Tensile strain test</a:t>
            </a: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1F9BD851-22AF-4F03-A5FF-BBF6FED2D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2" t="47120" b="26876"/>
          <a:stretch/>
        </p:blipFill>
        <p:spPr>
          <a:xfrm rot="5400000">
            <a:off x="-1648293" y="3023143"/>
            <a:ext cx="6000029" cy="1356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45B617-5112-4633-BCCA-1F74C918535D}"/>
              </a:ext>
            </a:extLst>
          </p:cNvPr>
          <p:cNvSpPr txBox="1"/>
          <p:nvPr/>
        </p:nvSpPr>
        <p:spPr>
          <a:xfrm>
            <a:off x="2118736" y="5257800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FBG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CBEE03-8BD9-4540-9193-A70A8A02C6EF}"/>
              </a:ext>
            </a:extLst>
          </p:cNvPr>
          <p:cNvSpPr txBox="1"/>
          <p:nvPr/>
        </p:nvSpPr>
        <p:spPr>
          <a:xfrm>
            <a:off x="2118736" y="2030088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FBG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8F895-6D73-482A-8633-5EF9158F3D76}"/>
              </a:ext>
            </a:extLst>
          </p:cNvPr>
          <p:cNvSpPr/>
          <p:nvPr/>
        </p:nvSpPr>
        <p:spPr>
          <a:xfrm>
            <a:off x="2110722" y="3805486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FBG 2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12FB38-E8FA-4650-A8CB-0AE7EA3F6E46}"/>
              </a:ext>
            </a:extLst>
          </p:cNvPr>
          <p:cNvCxnSpPr>
            <a:cxnSpLocks/>
          </p:cNvCxnSpPr>
          <p:nvPr/>
        </p:nvCxnSpPr>
        <p:spPr>
          <a:xfrm flipV="1">
            <a:off x="2390775" y="771525"/>
            <a:ext cx="0" cy="10096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14EA5C-94CB-4D3C-9EA7-BD806C946048}"/>
              </a:ext>
            </a:extLst>
          </p:cNvPr>
          <p:cNvCxnSpPr>
            <a:cxnSpLocks/>
          </p:cNvCxnSpPr>
          <p:nvPr/>
        </p:nvCxnSpPr>
        <p:spPr>
          <a:xfrm>
            <a:off x="2390775" y="1781175"/>
            <a:ext cx="10001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1504DA5-13BC-4BCC-98C2-1C7D2FC2C701}"/>
              </a:ext>
            </a:extLst>
          </p:cNvPr>
          <p:cNvSpPr txBox="1"/>
          <p:nvPr/>
        </p:nvSpPr>
        <p:spPr>
          <a:xfrm>
            <a:off x="2408198" y="694297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92934E-7B95-4DA9-9CA9-1F6FEBC494E3}"/>
              </a:ext>
            </a:extLst>
          </p:cNvPr>
          <p:cNvSpPr txBox="1"/>
          <p:nvPr/>
        </p:nvSpPr>
        <p:spPr>
          <a:xfrm>
            <a:off x="3181375" y="1799255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E9D932D2-22B8-48F2-8C52-65D821811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28617" y="3700942"/>
            <a:ext cx="2600965" cy="1950724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7EADE20-7E65-443C-BA31-AFA777BDA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161074"/>
              </p:ext>
            </p:extLst>
          </p:nvPr>
        </p:nvGraphicFramePr>
        <p:xfrm>
          <a:off x="5922896" y="2129179"/>
          <a:ext cx="2809662" cy="2171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5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E9D8140-1C3B-42B8-B422-45A9CC2EAD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22896" y="2129179"/>
                        <a:ext cx="2809662" cy="2171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6586077-F5DF-4546-8440-C9D5D05E8CA5}"/>
              </a:ext>
            </a:extLst>
          </p:cNvPr>
          <p:cNvSpPr txBox="1"/>
          <p:nvPr/>
        </p:nvSpPr>
        <p:spPr>
          <a:xfrm>
            <a:off x="5618456" y="4542179"/>
            <a:ext cx="3624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Data were not linear</a:t>
            </a:r>
          </a:p>
          <a:p>
            <a:r>
              <a:rPr lang="en-US" dirty="0">
                <a:solidFill>
                  <a:srgbClr val="404040"/>
                </a:solidFill>
              </a:rPr>
              <a:t>Sample was too small</a:t>
            </a:r>
          </a:p>
          <a:p>
            <a:r>
              <a:rPr lang="en-US" dirty="0">
                <a:solidFill>
                  <a:srgbClr val="404040"/>
                </a:solidFill>
              </a:rPr>
              <a:t>Strong bending effects were observed</a:t>
            </a: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F276FA-3880-4195-8939-D64E4F62E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711612"/>
            <a:ext cx="7101339" cy="5059363"/>
          </a:xfrm>
        </p:spPr>
        <p:txBody>
          <a:bodyPr/>
          <a:lstStyle/>
          <a:p>
            <a:r>
              <a:rPr lang="en-US" dirty="0"/>
              <a:t>The routing path &amp; distance between sensors need to be carefully identified</a:t>
            </a:r>
          </a:p>
          <a:p>
            <a:r>
              <a:rPr lang="en-US" dirty="0"/>
              <a:t>We used small spring clamps to apply force	</a:t>
            </a:r>
          </a:p>
          <a:p>
            <a:pPr lvl="2"/>
            <a:r>
              <a:rPr lang="en-US" dirty="0"/>
              <a:t>Silicon pads with metal backing over sensor</a:t>
            </a:r>
          </a:p>
          <a:p>
            <a:r>
              <a:rPr lang="en-US" dirty="0">
                <a:solidFill>
                  <a:srgbClr val="404040"/>
                </a:solidFill>
              </a:rPr>
              <a:t>Treat sensors like strain gauge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Surface prep the same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Alignment was the same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Clamping during adhesive drying the same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Fiber need to be stretched before gluing. This step requires some learning curve. We used tape to “fix the sensor” before gluing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Observed fibers breaks were at the edge of the bar (more details later)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9C9699-BC8D-4F86-B4E6-7744898A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learned from handling and gluing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5A114-1692-4213-90E3-9A141AA886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C1F69-4367-4BEB-B93B-A4E27B7C7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9F75A-CB7F-465A-9613-4CF121C79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D6230-D57B-4E6C-87FE-CBB8EB939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997" y="4571844"/>
            <a:ext cx="1370268" cy="216965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F3584A-932E-4310-A4D2-15FD580F4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528" y="1543754"/>
            <a:ext cx="1979737" cy="148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3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1381A4-AE9A-4F7B-8C7C-ADBD318FB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Tensile strain test with AISI 1080 steel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0CC71-CDC5-49B5-B9F4-AB4DD4A99F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5F16-752C-4CC9-BA54-B83F3D2AA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ECD7E-8004-41B7-B604-969A3BCDB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29D83D-6183-4E16-BC3C-3A95CC81A855}"/>
              </a:ext>
            </a:extLst>
          </p:cNvPr>
          <p:cNvGrpSpPr/>
          <p:nvPr/>
        </p:nvGrpSpPr>
        <p:grpSpPr>
          <a:xfrm>
            <a:off x="8183585" y="776706"/>
            <a:ext cx="790600" cy="1270208"/>
            <a:chOff x="4003280" y="2240547"/>
            <a:chExt cx="1108316" cy="156662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DD14D81-2CA0-43FD-9EA6-8B68528F84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0703" y="2317775"/>
              <a:ext cx="0" cy="10096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DBC55D4-7EC7-4531-812D-017E2B6A31FD}"/>
                </a:ext>
              </a:extLst>
            </p:cNvPr>
            <p:cNvCxnSpPr>
              <a:cxnSpLocks/>
            </p:cNvCxnSpPr>
            <p:nvPr/>
          </p:nvCxnSpPr>
          <p:spPr>
            <a:xfrm>
              <a:off x="4003280" y="3327425"/>
              <a:ext cx="10001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D4160C-BCEC-497F-AEFD-677114C48EC2}"/>
                </a:ext>
              </a:extLst>
            </p:cNvPr>
            <p:cNvSpPr txBox="1"/>
            <p:nvPr/>
          </p:nvSpPr>
          <p:spPr>
            <a:xfrm>
              <a:off x="4020703" y="224054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8DD2BF-539C-48ED-9EDC-D85ADBFDFBFC}"/>
                </a:ext>
              </a:extLst>
            </p:cNvPr>
            <p:cNvSpPr txBox="1"/>
            <p:nvPr/>
          </p:nvSpPr>
          <p:spPr>
            <a:xfrm>
              <a:off x="4793880" y="3345505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pic>
        <p:nvPicPr>
          <p:cNvPr id="15" name="Picture 14" descr="A picture containing person, little, laying&#10;&#10;Description automatically generated">
            <a:extLst>
              <a:ext uri="{FF2B5EF4-FFF2-40B4-BE49-F238E27FC236}">
                <a16:creationId xmlns:a16="http://schemas.microsoft.com/office/drawing/2014/main" id="{52D1F9AC-4917-4409-8071-E6B3E447F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7" t="26876" r="3437" b="55889"/>
          <a:stretch/>
        </p:blipFill>
        <p:spPr>
          <a:xfrm>
            <a:off x="109537" y="863658"/>
            <a:ext cx="6233331" cy="87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612745-38FA-488E-BBA9-874F6370F1F6}"/>
              </a:ext>
            </a:extLst>
          </p:cNvPr>
          <p:cNvSpPr txBox="1"/>
          <p:nvPr/>
        </p:nvSpPr>
        <p:spPr>
          <a:xfrm>
            <a:off x="357948" y="1844070"/>
            <a:ext cx="2569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Length: 470 mm</a:t>
            </a:r>
          </a:p>
          <a:p>
            <a:r>
              <a:rPr lang="en-US" sz="2000" dirty="0"/>
              <a:t>Thickness: 0.508 mm</a:t>
            </a:r>
          </a:p>
          <a:p>
            <a:r>
              <a:rPr lang="en-US" sz="2000" dirty="0"/>
              <a:t>Width: 25.4 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E237D3-778A-4AA9-88E8-305C5FDF4373}"/>
              </a:ext>
            </a:extLst>
          </p:cNvPr>
          <p:cNvSpPr txBox="1"/>
          <p:nvPr/>
        </p:nvSpPr>
        <p:spPr>
          <a:xfrm>
            <a:off x="0" y="2870406"/>
            <a:ext cx="6419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Both sides of the steel bar were instrumented with fibers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Sensors were installed in the middle of the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Strain gauge measuring data along Y and X on one side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Instron press in IB3 was used for the test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11B2DC-C754-4DED-A889-A21C14C50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44" b="24836"/>
          <a:stretch/>
        </p:blipFill>
        <p:spPr>
          <a:xfrm rot="5400000">
            <a:off x="4543040" y="2824507"/>
            <a:ext cx="5433349" cy="158191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E719ECE-E02C-41EC-82EE-A7EEF8DC5C06}"/>
              </a:ext>
            </a:extLst>
          </p:cNvPr>
          <p:cNvCxnSpPr/>
          <p:nvPr/>
        </p:nvCxnSpPr>
        <p:spPr>
          <a:xfrm flipV="1">
            <a:off x="5480453" y="2438400"/>
            <a:ext cx="1685925" cy="19050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92C57A-2D4D-40F5-BB09-5F1C7211BEB0}"/>
              </a:ext>
            </a:extLst>
          </p:cNvPr>
          <p:cNvCxnSpPr/>
          <p:nvPr/>
        </p:nvCxnSpPr>
        <p:spPr>
          <a:xfrm flipV="1">
            <a:off x="5182086" y="5179029"/>
            <a:ext cx="1685925" cy="19050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Picture 1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B70799A9-3C4A-47E1-99AB-24F04B7E7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2791" y="4797448"/>
            <a:ext cx="1881252" cy="14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4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C72528-9D1A-45D5-B69E-6AE84557D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sensor labels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5F217-004C-46CD-B30F-B8B631CD82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C60B2-BEA6-4F52-B9AD-6E2E4F333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C9F92-9F25-4884-B832-606334658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1F6C3-49E7-4110-B13A-41FB0E9B2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4" y="715129"/>
            <a:ext cx="3629025" cy="4838700"/>
          </a:xfrm>
          <a:prstGeom prst="rect">
            <a:avLst/>
          </a:prstGeom>
        </p:spPr>
      </p:pic>
      <p:pic>
        <p:nvPicPr>
          <p:cNvPr id="13" name="Picture 12" descr="A picture containing indoor, rack&#10;&#10;Description automatically generated">
            <a:extLst>
              <a:ext uri="{FF2B5EF4-FFF2-40B4-BE49-F238E27FC236}">
                <a16:creationId xmlns:a16="http://schemas.microsoft.com/office/drawing/2014/main" id="{10CD5B1A-C4A8-428C-9AB8-2B4881B85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70" t="17917" r="14073" b="9910"/>
          <a:stretch/>
        </p:blipFill>
        <p:spPr>
          <a:xfrm>
            <a:off x="5196269" y="830352"/>
            <a:ext cx="3547681" cy="4838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E8C762-33DF-4E8C-86C2-94437A225234}"/>
              </a:ext>
            </a:extLst>
          </p:cNvPr>
          <p:cNvSpPr txBox="1"/>
          <p:nvPr/>
        </p:nvSpPr>
        <p:spPr>
          <a:xfrm>
            <a:off x="4928539" y="-4809"/>
            <a:ext cx="3986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FBG1 and FBG4: tensile strain </a:t>
            </a:r>
          </a:p>
          <a:p>
            <a:r>
              <a:rPr lang="en-US" dirty="0"/>
              <a:t>FBG2 and FBG3: Poisson strain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BF4097-792E-4097-910B-2CB956B992AD}"/>
              </a:ext>
            </a:extLst>
          </p:cNvPr>
          <p:cNvSpPr txBox="1"/>
          <p:nvPr/>
        </p:nvSpPr>
        <p:spPr>
          <a:xfrm>
            <a:off x="1074511" y="3101829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2D62"/>
                </a:solidFill>
              </a:rPr>
              <a:t>FBG4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F2BA6E-FA83-470D-847B-DF3B57B161A4}"/>
              </a:ext>
            </a:extLst>
          </p:cNvPr>
          <p:cNvSpPr txBox="1"/>
          <p:nvPr/>
        </p:nvSpPr>
        <p:spPr>
          <a:xfrm>
            <a:off x="7009366" y="4376410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2D62"/>
                </a:solidFill>
              </a:rPr>
              <a:t>FBG1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D2F0F-627C-4A3D-8D42-FCCFB6BE8B9E}"/>
              </a:ext>
            </a:extLst>
          </p:cNvPr>
          <p:cNvSpPr txBox="1"/>
          <p:nvPr/>
        </p:nvSpPr>
        <p:spPr>
          <a:xfrm>
            <a:off x="6970109" y="1913503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2D62"/>
                </a:solidFill>
              </a:rPr>
              <a:t>FBG2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40E3DC-7EFF-41E4-822D-93E372A0D1B8}"/>
              </a:ext>
            </a:extLst>
          </p:cNvPr>
          <p:cNvSpPr txBox="1"/>
          <p:nvPr/>
        </p:nvSpPr>
        <p:spPr>
          <a:xfrm>
            <a:off x="1074511" y="977000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2D62"/>
                </a:solidFill>
              </a:rPr>
              <a:t>FBG3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FF6537-313D-4E2A-A448-CCB640168682}"/>
              </a:ext>
            </a:extLst>
          </p:cNvPr>
          <p:cNvSpPr/>
          <p:nvPr/>
        </p:nvSpPr>
        <p:spPr>
          <a:xfrm>
            <a:off x="1099173" y="3625049"/>
            <a:ext cx="91440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7050FA-8E71-44CD-9DEB-F3D6B35C0FB0}"/>
              </a:ext>
            </a:extLst>
          </p:cNvPr>
          <p:cNvSpPr/>
          <p:nvPr/>
        </p:nvSpPr>
        <p:spPr>
          <a:xfrm>
            <a:off x="7105205" y="4865965"/>
            <a:ext cx="883743" cy="74127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0C61C24-8148-4361-AE5C-DFF6599AAE70}"/>
              </a:ext>
            </a:extLst>
          </p:cNvPr>
          <p:cNvSpPr/>
          <p:nvPr/>
        </p:nvSpPr>
        <p:spPr>
          <a:xfrm>
            <a:off x="1123836" y="1477110"/>
            <a:ext cx="914400" cy="8239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DA6D50A-943C-49DA-93C1-8B3E754F689A}"/>
              </a:ext>
            </a:extLst>
          </p:cNvPr>
          <p:cNvSpPr/>
          <p:nvPr/>
        </p:nvSpPr>
        <p:spPr>
          <a:xfrm>
            <a:off x="7018400" y="2392473"/>
            <a:ext cx="914400" cy="8239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675D26-98F3-4712-B515-B7178F0A762E}"/>
              </a:ext>
            </a:extLst>
          </p:cNvPr>
          <p:cNvSpPr txBox="1"/>
          <p:nvPr/>
        </p:nvSpPr>
        <p:spPr>
          <a:xfrm>
            <a:off x="538806" y="5681104"/>
            <a:ext cx="7198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Fiber break at the end in between FBG1 and FBG2 (small loop)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Signal was not lost because it is collected from both extremities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3765BC-88B8-4B59-9A20-6E34826CBEC2}"/>
              </a:ext>
            </a:extLst>
          </p:cNvPr>
          <p:cNvCxnSpPr/>
          <p:nvPr/>
        </p:nvCxnSpPr>
        <p:spPr>
          <a:xfrm>
            <a:off x="6795083" y="2926278"/>
            <a:ext cx="385893" cy="29963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609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847180-B64A-47AD-9D8B-28B61C21E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Data were collected increasing tensile stress up to:</a:t>
            </a:r>
          </a:p>
          <a:p>
            <a:r>
              <a:rPr lang="en-US" sz="2000" dirty="0"/>
              <a:t>32 MPa @ 0.1mm/m</a:t>
            </a:r>
          </a:p>
          <a:p>
            <a:r>
              <a:rPr lang="en-US" sz="2000" dirty="0"/>
              <a:t>50 MPa </a:t>
            </a:r>
          </a:p>
          <a:p>
            <a:r>
              <a:rPr lang="en-US" sz="2000" dirty="0"/>
              <a:t>100 MPa </a:t>
            </a:r>
          </a:p>
          <a:p>
            <a:r>
              <a:rPr lang="en-US" sz="2000" dirty="0"/>
              <a:t>200 MPa </a:t>
            </a:r>
          </a:p>
          <a:p>
            <a:pPr marL="0" indent="0">
              <a:buNone/>
            </a:pPr>
            <a:r>
              <a:rPr lang="en-US" sz="2000" dirty="0"/>
              <a:t>Load was brought back to 0 at the end of each ramp up.</a:t>
            </a:r>
          </a:p>
          <a:p>
            <a:r>
              <a:rPr lang="en-US" sz="2000" dirty="0"/>
              <a:t>Strain gauge data along tensile stress direction were not saved</a:t>
            </a:r>
          </a:p>
          <a:p>
            <a:r>
              <a:rPr lang="en-US" sz="2000" dirty="0"/>
              <a:t>Tensile strain was estimated using the bar elongation measured by the Instron press (20% error for the press frame)</a:t>
            </a:r>
          </a:p>
          <a:p>
            <a:endParaRPr lang="en-US" sz="2000" dirty="0"/>
          </a:p>
          <a:p>
            <a:r>
              <a:rPr lang="en-US" sz="2000" dirty="0"/>
              <a:t>Fiber optic sensors recording rate was 1 kHz for each test</a:t>
            </a:r>
          </a:p>
          <a:p>
            <a:r>
              <a:rPr lang="en-US" sz="2000" dirty="0"/>
              <a:t>Recording rate was 50 Hz for the 200 MPa test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3A1CD-B134-45C2-B5F2-C053B939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details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04265-920B-4F8F-880C-E4EE3A1671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81DCB-89C0-4780-A225-3616391AC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25887-FB8F-4EC5-B908-50A21B746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290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AF14D-F3C0-4482-8520-121239EA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Instron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9B16E-9866-4650-B118-70A0AF8A98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85F3E-9F10-4D4E-BFAA-FAAB55F2D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AC897-0DD4-4242-A31D-BEEA33606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5B72BA7-91A5-4865-9ADE-0D3B01B3AD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136830"/>
              </p:ext>
            </p:extLst>
          </p:nvPr>
        </p:nvGraphicFramePr>
        <p:xfrm>
          <a:off x="-104775" y="679629"/>
          <a:ext cx="7012921" cy="5343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" name="Graph" r:id="rId3" imgW="3840480" imgH="2926080" progId="Origin50.Graph">
                  <p:embed/>
                </p:oleObj>
              </mc:Choice>
              <mc:Fallback>
                <p:oleObj name="Graph" r:id="rId3" imgW="38404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4775" y="679629"/>
                        <a:ext cx="7012921" cy="5343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73B2C29-7A11-406B-B450-E67B0ED34533}"/>
              </a:ext>
            </a:extLst>
          </p:cNvPr>
          <p:cNvSpPr txBox="1"/>
          <p:nvPr/>
        </p:nvSpPr>
        <p:spPr>
          <a:xfrm>
            <a:off x="6200775" y="1652602"/>
            <a:ext cx="279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linear and well consistent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409415655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8CC8AC50-A9CA-7F4B-BFA5-9BE337716F4E}" vid="{D9B41E3C-529C-7B49-9BBD-8F1C9DF381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Istron_test_results</Template>
  <TotalTime>9518</TotalTime>
  <Words>1495</Words>
  <Application>Microsoft Office PowerPoint</Application>
  <PresentationFormat>On-screen Show (4:3)</PresentationFormat>
  <Paragraphs>291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Helvetica</vt:lpstr>
      <vt:lpstr>Symbol</vt:lpstr>
      <vt:lpstr>Fermilab_PPT_090815</vt:lpstr>
      <vt:lpstr>Graph</vt:lpstr>
      <vt:lpstr>PowerPoint Presentation</vt:lpstr>
      <vt:lpstr>Outline</vt:lpstr>
      <vt:lpstr>Fiber configuration</vt:lpstr>
      <vt:lpstr>Tensile strain test</vt:lpstr>
      <vt:lpstr>Lesson learned from handling and gluing</vt:lpstr>
      <vt:lpstr>Tensile strain test with AISI 1080 steel</vt:lpstr>
      <vt:lpstr>Fiber sensor labels</vt:lpstr>
      <vt:lpstr>Test details</vt:lpstr>
      <vt:lpstr>Instron data</vt:lpstr>
      <vt:lpstr>FBG fiber raw data</vt:lpstr>
      <vt:lpstr>Tensile strain FBG data</vt:lpstr>
      <vt:lpstr>Tensile vs Poisson strain with FBG fibers</vt:lpstr>
      <vt:lpstr>Ti Bar test on Instron</vt:lpstr>
      <vt:lpstr>Test details</vt:lpstr>
      <vt:lpstr>Tensile strain vs Stress</vt:lpstr>
      <vt:lpstr>Young modulus calculation</vt:lpstr>
      <vt:lpstr>Tensile vs Poisson </vt:lpstr>
      <vt:lpstr>Conclusions</vt:lpstr>
      <vt:lpstr>Portable cryostat design</vt:lpstr>
      <vt:lpstr>Steel bar cooling</vt:lpstr>
      <vt:lpstr>Ti bar cooling</vt:lpstr>
      <vt:lpstr>Changing wavelengths range</vt:lpstr>
      <vt:lpstr>Ti bar second cooling</vt:lpstr>
      <vt:lpstr>Steel bar tensile stress test at 77 K</vt:lpstr>
      <vt:lpstr>Strain gauge vs FBG fiber at 77 K</vt:lpstr>
      <vt:lpstr>Young Modulus</vt:lpstr>
      <vt:lpstr>Conclusion</vt:lpstr>
      <vt:lpstr>FBG future work: investigating the loss of signal during cooldown</vt:lpstr>
      <vt:lpstr>investigating the loss of signal during cooldown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Baldini</dc:creator>
  <cp:lastModifiedBy>Maria Baldini</cp:lastModifiedBy>
  <cp:revision>142</cp:revision>
  <cp:lastPrinted>2014-01-20T19:40:21Z</cp:lastPrinted>
  <dcterms:created xsi:type="dcterms:W3CDTF">2021-02-10T16:30:21Z</dcterms:created>
  <dcterms:modified xsi:type="dcterms:W3CDTF">2021-05-12T19:47:11Z</dcterms:modified>
</cp:coreProperties>
</file>