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7" r:id="rId5"/>
    <p:sldId id="288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9FC6-2EA7-439B-93C2-B89594F5F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2535C-05C3-4D29-B2AF-ACD5E7284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D758-0165-4F8C-AC98-690A3028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1E111-0D3B-467A-A694-CDDAB5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6241-8736-48F2-9A4B-B4C8C3DA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0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858E-23B0-4B6B-90D0-BF3300D4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22FF5-00B6-470F-B3ED-46E9C0F80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4C5F-C608-4551-B7B4-D5B8057D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B6FF-A47B-46E0-8C12-13E34D81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27183-ABF5-4AC0-9BA5-A363BA73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E381B-54F3-4712-B638-DA9F9DEB7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5EF7A-67E8-4D2E-928F-2BA45F1B0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CE4C-3F5B-4E9F-B0BF-B526A241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684FD-DD59-4A2D-8181-37C64F88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85ED1-9091-4B32-ADEC-36968F3D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1784-64B5-4A81-B218-0FFA9EE9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79F8E-A9C0-45AC-91EC-3BF80172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CB75-5DD2-4F2E-AC18-3EBF12BC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E005-465B-44AD-A51F-991F2D9F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C2324-02D8-48AF-8052-8C9B12A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5833-CBB2-402B-9D44-4EE85EB2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9F90E-7FC9-4098-9C5E-C4C5AACB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93B8-5C71-4453-9C53-AEC2FEFC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0A8C8-44C7-4451-AC10-1D5F9270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B4D09-2C48-4D8D-9FFB-CD74C93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5EEF-8143-44C0-85BD-27B3BAD1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ED88-D6ED-4B78-A733-760AB3BD3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ABD1E-C81B-42A2-BA87-764B2F22C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3C53E-4E42-4CA5-985D-9FF171DA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1EA1E-8E46-4EB1-A2B5-0B1F4E68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45679-FA11-4736-AE2C-AA6A3150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8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25E9-5D4C-48C2-BE24-472E2A90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1BB05-EC77-4856-BE4C-0096C8BDF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59BC7-8079-42E9-9F25-C67012912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E0B72-C46F-4B05-9F71-0F94C803B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7FE0D-4D19-4BDB-B4CD-DF700659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117AC-26D2-4C4A-9C58-2512F604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34729-ED98-446C-B5FD-DFE74B13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4C1F3-614E-46E2-9B5F-38A2B059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FBF1-D1D1-46E0-9938-1B4A71BD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B7AE5-A5E0-46F3-AF88-E01018A6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699A5-430B-421B-B375-1E1D8A3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1DCD6-0D0D-4D42-80E9-85073448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23AC1-39AD-42A0-BF62-C27F1A6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58AF0-2F51-460F-8165-6161D5A9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3EE1B-5DF1-4061-B9E8-1FA38BBB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D867-CBA9-4C61-ADE9-6C7F5F33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1DCD-6C68-4DF8-9FB7-DBC81835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0F95F-80B0-4769-B8FE-26E447C27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67A21-3862-4C4B-B8AE-4FC4AA29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8F7EF-D508-4765-A099-9025998E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8E790-72F5-4DDB-B177-088347FB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6256-7211-46F8-8FC6-FF6177AD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3E18C-620F-4B53-B76D-C7A2A30FB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D4808-0CD2-4B4D-924B-6DA9AEF7D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3F953-EF19-4551-A77D-500D8628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C5639-E162-405C-B738-AECE8EF9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C76D7-4694-46CF-9377-8343E6AC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5C37-8468-4630-A137-57B255F7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FE9B1-8823-4711-AA52-68532A16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823D-3B52-4E0D-B56D-F4A8E7438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3338-52CC-4DB9-9E8D-A0ECA2059FAA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A0A48-1015-44AD-943F-DFEF9F763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AC378-BA97-488B-AF9D-BE5759D4B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9C2D-9AAC-408D-943D-8316536B4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214E-A80A-4D65-9818-7C8C529E4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MDP Diagnostics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B4D73-7F74-4D28-9784-FA9AF2213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959" y="3602038"/>
            <a:ext cx="11282900" cy="1655762"/>
          </a:xfrm>
        </p:spPr>
        <p:txBody>
          <a:bodyPr/>
          <a:lstStyle/>
          <a:p>
            <a:r>
              <a:rPr lang="en-US" dirty="0"/>
              <a:t>Inter Layer Quench Antennas – May 14, 2021</a:t>
            </a:r>
          </a:p>
          <a:p>
            <a:r>
              <a:rPr lang="en-US" dirty="0"/>
              <a:t>Reed Teyber, Maxim </a:t>
            </a:r>
            <a:r>
              <a:rPr lang="en-US" dirty="0" err="1"/>
              <a:t>Marchevsky</a:t>
            </a:r>
            <a:r>
              <a:rPr lang="en-US" dirty="0"/>
              <a:t>, Diego Arbelaez, Matt Reynolds, Bob </a:t>
            </a:r>
            <a:r>
              <a:rPr lang="en-US" dirty="0" err="1"/>
              <a:t>Memmo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24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EE55-A6A5-45D7-A7EC-A10114C6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4D74-D824-4555-B5EF-972A8AA4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5" y="1590261"/>
            <a:ext cx="11052313" cy="33713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CCT subscale program </a:t>
            </a:r>
          </a:p>
          <a:p>
            <a:pPr lvl="1"/>
            <a:r>
              <a:rPr lang="en-US" dirty="0"/>
              <a:t>Parametric variations in mandrel mechanics, epoxy systems</a:t>
            </a:r>
          </a:p>
          <a:p>
            <a:pPr lvl="1"/>
            <a:r>
              <a:rPr lang="en-US" dirty="0"/>
              <a:t>Seek to identify (azimuthal) quench locations in magnet tests</a:t>
            </a:r>
          </a:p>
          <a:p>
            <a:r>
              <a:rPr lang="en-US" dirty="0"/>
              <a:t>Voltage tap quench localization challenging with CCT</a:t>
            </a:r>
          </a:p>
          <a:p>
            <a:pPr lvl="1"/>
            <a:r>
              <a:rPr lang="en-US" dirty="0"/>
              <a:t>Inter-tap distance covers multiple turns, covering large field and stress variations</a:t>
            </a:r>
          </a:p>
          <a:p>
            <a:r>
              <a:rPr lang="en-US" dirty="0"/>
              <a:t>Have been developing quench antennas as one method to improve understanding of azimuthal quench locations</a:t>
            </a:r>
          </a:p>
          <a:p>
            <a:pPr lvl="1"/>
            <a:r>
              <a:rPr lang="en-US" dirty="0"/>
              <a:t>Supplement acoustic sensors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FEF5E-A470-4F7D-93C8-C3C40A949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7" b="8520"/>
          <a:stretch/>
        </p:blipFill>
        <p:spPr>
          <a:xfrm>
            <a:off x="707665" y="5073881"/>
            <a:ext cx="5451164" cy="1759975"/>
          </a:xfrm>
          <a:prstGeom prst="rect">
            <a:avLst/>
          </a:prstGeom>
        </p:spPr>
      </p:pic>
      <p:pic>
        <p:nvPicPr>
          <p:cNvPr id="5" name="Picture 3" descr="\\thunder\Supercon\Large Magnets\CCT\CCT3a-Nb3Sn\L1\Photos\DSC07160.JPG">
            <a:extLst>
              <a:ext uri="{FF2B5EF4-FFF2-40B4-BE49-F238E27FC236}">
                <a16:creationId xmlns:a16="http://schemas.microsoft.com/office/drawing/2014/main" id="{ADFF21F4-A3A9-4A40-8553-4811F7AC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32" y="5059345"/>
            <a:ext cx="4954490" cy="172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173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0C08-F48C-4E8C-A583-3BA3CFE5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1317" cy="1325563"/>
          </a:xfrm>
        </p:spPr>
        <p:txBody>
          <a:bodyPr/>
          <a:lstStyle/>
          <a:p>
            <a:r>
              <a:rPr lang="en-US" dirty="0"/>
              <a:t>Flexible Quench Antennas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DD741-880E-4AAF-9FB5-2FACAE60C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77" y="1532233"/>
            <a:ext cx="6788104" cy="2746671"/>
          </a:xfrm>
        </p:spPr>
        <p:txBody>
          <a:bodyPr>
            <a:normAutofit fontScale="92500"/>
          </a:bodyPr>
          <a:lstStyle/>
          <a:p>
            <a:r>
              <a:rPr lang="en-US" dirty="0"/>
              <a:t>Mandrels wrapped in flex PCB antenna arrays</a:t>
            </a:r>
          </a:p>
          <a:p>
            <a:pPr lvl="1"/>
            <a:r>
              <a:rPr lang="en-US" dirty="0"/>
              <a:t>Scripted / automated generation of antenna arrays</a:t>
            </a:r>
          </a:p>
          <a:p>
            <a:pPr lvl="1"/>
            <a:r>
              <a:rPr lang="en-US" dirty="0"/>
              <a:t>Low cost – two ~$60-75 sheets per magnet test</a:t>
            </a:r>
          </a:p>
          <a:p>
            <a:r>
              <a:rPr lang="en-US" dirty="0"/>
              <a:t>Close proximity to cable - high sensitivity</a:t>
            </a:r>
          </a:p>
          <a:p>
            <a:r>
              <a:rPr lang="en-US" dirty="0"/>
              <a:t>Dipole (Left-right) bucking of each coil</a:t>
            </a:r>
          </a:p>
          <a:p>
            <a:pPr lvl="1"/>
            <a:r>
              <a:rPr lang="en-US" dirty="0"/>
              <a:t>One sheet covers half of magnet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FBD796-1750-42B9-90C6-7B0C6961A21B}"/>
              </a:ext>
            </a:extLst>
          </p:cNvPr>
          <p:cNvSpPr/>
          <p:nvPr/>
        </p:nvSpPr>
        <p:spPr>
          <a:xfrm>
            <a:off x="7745696" y="1905673"/>
            <a:ext cx="3768436" cy="3420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7B1E52-749C-41D2-A6CB-6FF2EEC7FA66}"/>
              </a:ext>
            </a:extLst>
          </p:cNvPr>
          <p:cNvCxnSpPr/>
          <p:nvPr/>
        </p:nvCxnSpPr>
        <p:spPr>
          <a:xfrm flipV="1">
            <a:off x="9510094" y="879571"/>
            <a:ext cx="0" cy="6768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875FAC-520E-4C54-A2AE-D5308602443C}"/>
              </a:ext>
            </a:extLst>
          </p:cNvPr>
          <p:cNvSpPr txBox="1"/>
          <p:nvPr/>
        </p:nvSpPr>
        <p:spPr>
          <a:xfrm>
            <a:off x="9163508" y="928754"/>
            <a:ext cx="43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8CC45E-C38F-48F1-AE1B-9579C882FB47}"/>
              </a:ext>
            </a:extLst>
          </p:cNvPr>
          <p:cNvSpPr/>
          <p:nvPr/>
        </p:nvSpPr>
        <p:spPr>
          <a:xfrm rot="926986">
            <a:off x="9699808" y="1780089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97312B-71E2-40B8-A739-8EC00F5DCA8B}"/>
              </a:ext>
            </a:extLst>
          </p:cNvPr>
          <p:cNvSpPr/>
          <p:nvPr/>
        </p:nvSpPr>
        <p:spPr>
          <a:xfrm rot="2314990">
            <a:off x="7879449" y="4738378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2DCA44-E4D2-4791-98EA-1DE63005AF44}"/>
              </a:ext>
            </a:extLst>
          </p:cNvPr>
          <p:cNvSpPr/>
          <p:nvPr/>
        </p:nvSpPr>
        <p:spPr>
          <a:xfrm rot="6136610">
            <a:off x="11013437" y="3975117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580C0-36B0-455F-AC96-1F2E4243A0BB}"/>
              </a:ext>
            </a:extLst>
          </p:cNvPr>
          <p:cNvSpPr/>
          <p:nvPr/>
        </p:nvSpPr>
        <p:spPr>
          <a:xfrm rot="6274523">
            <a:off x="7346836" y="3039524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4F24B-7352-44CE-A5F9-538CD32DE1DA}"/>
              </a:ext>
            </a:extLst>
          </p:cNvPr>
          <p:cNvSpPr/>
          <p:nvPr/>
        </p:nvSpPr>
        <p:spPr>
          <a:xfrm rot="2810567">
            <a:off x="10467116" y="2236403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895822-2BDD-4FBD-B5AB-843ED32F436A}"/>
              </a:ext>
            </a:extLst>
          </p:cNvPr>
          <p:cNvSpPr/>
          <p:nvPr/>
        </p:nvSpPr>
        <p:spPr>
          <a:xfrm rot="4671662">
            <a:off x="10946962" y="3025110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73DBCE-64ED-4225-8685-7C65D1BA53BF}"/>
              </a:ext>
            </a:extLst>
          </p:cNvPr>
          <p:cNvSpPr/>
          <p:nvPr/>
        </p:nvSpPr>
        <p:spPr>
          <a:xfrm rot="703255">
            <a:off x="8720024" y="5199970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95B497-3785-4692-8B09-CD59E0A77717}"/>
              </a:ext>
            </a:extLst>
          </p:cNvPr>
          <p:cNvSpPr/>
          <p:nvPr/>
        </p:nvSpPr>
        <p:spPr>
          <a:xfrm rot="4319712">
            <a:off x="7378837" y="3956654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55187D-86CF-466E-8C63-4956701D2C75}"/>
              </a:ext>
            </a:extLst>
          </p:cNvPr>
          <p:cNvSpPr/>
          <p:nvPr/>
        </p:nvSpPr>
        <p:spPr>
          <a:xfrm rot="20732551">
            <a:off x="8627597" y="1775484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57560-BA81-4015-975D-F3FB94957455}"/>
              </a:ext>
            </a:extLst>
          </p:cNvPr>
          <p:cNvSpPr/>
          <p:nvPr/>
        </p:nvSpPr>
        <p:spPr>
          <a:xfrm rot="20680566">
            <a:off x="9713857" y="5175120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D5996C-CF68-46A2-BE0B-6FF3C4851678}"/>
              </a:ext>
            </a:extLst>
          </p:cNvPr>
          <p:cNvSpPr/>
          <p:nvPr/>
        </p:nvSpPr>
        <p:spPr>
          <a:xfrm rot="8380388">
            <a:off x="7818022" y="2229651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F8C89E-D3AD-43D7-858D-0CB0F1AD68FD}"/>
              </a:ext>
            </a:extLst>
          </p:cNvPr>
          <p:cNvSpPr/>
          <p:nvPr/>
        </p:nvSpPr>
        <p:spPr>
          <a:xfrm rot="8432863">
            <a:off x="10538194" y="4721161"/>
            <a:ext cx="858981" cy="296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DFAB15-0448-4A0E-A21E-439BC5ED778A}"/>
              </a:ext>
            </a:extLst>
          </p:cNvPr>
          <p:cNvSpPr txBox="1"/>
          <p:nvPr/>
        </p:nvSpPr>
        <p:spPr>
          <a:xfrm>
            <a:off x="10036296" y="1294854"/>
            <a:ext cx="736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27CEC8-B21C-49E8-96BF-D9DCAF6C10AA}"/>
              </a:ext>
            </a:extLst>
          </p:cNvPr>
          <p:cNvSpPr txBox="1"/>
          <p:nvPr/>
        </p:nvSpPr>
        <p:spPr>
          <a:xfrm>
            <a:off x="8560784" y="1261119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352EA1-4B4C-423B-8334-58C42BD10C4D}"/>
              </a:ext>
            </a:extLst>
          </p:cNvPr>
          <p:cNvSpPr txBox="1"/>
          <p:nvPr/>
        </p:nvSpPr>
        <p:spPr>
          <a:xfrm>
            <a:off x="10945869" y="1839869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0D86B-9E51-47CB-BC66-781C607445D2}"/>
              </a:ext>
            </a:extLst>
          </p:cNvPr>
          <p:cNvSpPr txBox="1"/>
          <p:nvPr/>
        </p:nvSpPr>
        <p:spPr>
          <a:xfrm>
            <a:off x="11583400" y="2873063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DC2F7A-9ED9-43EE-8594-5C916EC83FBE}"/>
              </a:ext>
            </a:extLst>
          </p:cNvPr>
          <p:cNvSpPr txBox="1"/>
          <p:nvPr/>
        </p:nvSpPr>
        <p:spPr>
          <a:xfrm>
            <a:off x="11646210" y="3975676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3BDB90-2B96-476F-9C01-2546A673FA46}"/>
              </a:ext>
            </a:extLst>
          </p:cNvPr>
          <p:cNvSpPr txBox="1"/>
          <p:nvPr/>
        </p:nvSpPr>
        <p:spPr>
          <a:xfrm>
            <a:off x="11043203" y="4942648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5B89EC-CCEA-48BF-B6B5-6A3A258DBE2C}"/>
              </a:ext>
            </a:extLst>
          </p:cNvPr>
          <p:cNvSpPr txBox="1"/>
          <p:nvPr/>
        </p:nvSpPr>
        <p:spPr>
          <a:xfrm>
            <a:off x="7722569" y="1796995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7FC8B-B0F0-4649-9B6B-677DD5F6753A}"/>
              </a:ext>
            </a:extLst>
          </p:cNvPr>
          <p:cNvSpPr txBox="1"/>
          <p:nvPr/>
        </p:nvSpPr>
        <p:spPr>
          <a:xfrm>
            <a:off x="7028835" y="2799390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B6DE18-4758-4825-A725-63A4B7473424}"/>
              </a:ext>
            </a:extLst>
          </p:cNvPr>
          <p:cNvSpPr txBox="1"/>
          <p:nvPr/>
        </p:nvSpPr>
        <p:spPr>
          <a:xfrm>
            <a:off x="7118267" y="3958793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8F1119-97C8-480F-88B7-E47D5792C6D1}"/>
              </a:ext>
            </a:extLst>
          </p:cNvPr>
          <p:cNvSpPr txBox="1"/>
          <p:nvPr/>
        </p:nvSpPr>
        <p:spPr>
          <a:xfrm>
            <a:off x="7605768" y="4951239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110B13-815E-456B-8A66-CE7DCD08838B}"/>
              </a:ext>
            </a:extLst>
          </p:cNvPr>
          <p:cNvCxnSpPr>
            <a:cxnSpLocks/>
          </p:cNvCxnSpPr>
          <p:nvPr/>
        </p:nvCxnSpPr>
        <p:spPr>
          <a:xfrm flipH="1" flipV="1">
            <a:off x="9613965" y="1085125"/>
            <a:ext cx="15950" cy="253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457A587-061F-4165-9B71-281E800C1D5A}"/>
              </a:ext>
            </a:extLst>
          </p:cNvPr>
          <p:cNvSpPr txBox="1"/>
          <p:nvPr/>
        </p:nvSpPr>
        <p:spPr>
          <a:xfrm>
            <a:off x="9600155" y="1034761"/>
            <a:ext cx="118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Flex Cut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5321E1-DF86-4877-B42C-789938CCB044}"/>
              </a:ext>
            </a:extLst>
          </p:cNvPr>
          <p:cNvCxnSpPr>
            <a:cxnSpLocks/>
          </p:cNvCxnSpPr>
          <p:nvPr/>
        </p:nvCxnSpPr>
        <p:spPr>
          <a:xfrm>
            <a:off x="7800235" y="4106468"/>
            <a:ext cx="3659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F6D1F67-A726-437F-B8A1-DB48B22F4529}"/>
              </a:ext>
            </a:extLst>
          </p:cNvPr>
          <p:cNvCxnSpPr>
            <a:cxnSpLocks/>
          </p:cNvCxnSpPr>
          <p:nvPr/>
        </p:nvCxnSpPr>
        <p:spPr>
          <a:xfrm>
            <a:off x="8237540" y="4819826"/>
            <a:ext cx="28056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1DE320-949F-4008-A8A2-6485CA57F401}"/>
              </a:ext>
            </a:extLst>
          </p:cNvPr>
          <p:cNvCxnSpPr>
            <a:cxnSpLocks/>
          </p:cNvCxnSpPr>
          <p:nvPr/>
        </p:nvCxnSpPr>
        <p:spPr>
          <a:xfrm>
            <a:off x="8810694" y="5255758"/>
            <a:ext cx="15627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80472C1-2039-436F-B624-9DD907703187}"/>
              </a:ext>
            </a:extLst>
          </p:cNvPr>
          <p:cNvCxnSpPr>
            <a:cxnSpLocks/>
          </p:cNvCxnSpPr>
          <p:nvPr/>
        </p:nvCxnSpPr>
        <p:spPr>
          <a:xfrm>
            <a:off x="8009726" y="2431380"/>
            <a:ext cx="3131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4C64DA-5464-4FD6-94C7-AF8BF7710CFC}"/>
              </a:ext>
            </a:extLst>
          </p:cNvPr>
          <p:cNvCxnSpPr>
            <a:cxnSpLocks/>
          </p:cNvCxnSpPr>
          <p:nvPr/>
        </p:nvCxnSpPr>
        <p:spPr>
          <a:xfrm>
            <a:off x="8848539" y="1969927"/>
            <a:ext cx="15627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B20EB92-3807-4051-8D03-21A4D7F60258}"/>
              </a:ext>
            </a:extLst>
          </p:cNvPr>
          <p:cNvSpPr txBox="1"/>
          <p:nvPr/>
        </p:nvSpPr>
        <p:spPr>
          <a:xfrm>
            <a:off x="10046625" y="5457501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C44579-EBA4-4E4C-99F7-7B4437455373}"/>
              </a:ext>
            </a:extLst>
          </p:cNvPr>
          <p:cNvSpPr txBox="1"/>
          <p:nvPr/>
        </p:nvSpPr>
        <p:spPr>
          <a:xfrm>
            <a:off x="8766754" y="5431877"/>
            <a:ext cx="6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6L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EDAFC5B-6260-4DC8-A762-F0288612D5ED}"/>
              </a:ext>
            </a:extLst>
          </p:cNvPr>
          <p:cNvCxnSpPr>
            <a:cxnSpLocks/>
          </p:cNvCxnSpPr>
          <p:nvPr/>
        </p:nvCxnSpPr>
        <p:spPr>
          <a:xfrm flipV="1">
            <a:off x="7707899" y="3149228"/>
            <a:ext cx="3775639" cy="305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469D4EAD-FD95-452B-AD5F-3920BB30F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8" b="7836"/>
          <a:stretch/>
        </p:blipFill>
        <p:spPr>
          <a:xfrm>
            <a:off x="3183209" y="4498687"/>
            <a:ext cx="3790533" cy="2309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D44E4-3150-4B23-9F25-7D9A7D4BD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6" t="18161" r="13634" b="15423"/>
          <a:stretch/>
        </p:blipFill>
        <p:spPr>
          <a:xfrm>
            <a:off x="105480" y="4482012"/>
            <a:ext cx="2971220" cy="23259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D40A70-E205-46AB-86A4-28E36B6CB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54" b="48430"/>
          <a:stretch/>
        </p:blipFill>
        <p:spPr>
          <a:xfrm>
            <a:off x="7265178" y="6214336"/>
            <a:ext cx="4821342" cy="5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EE55-A6A5-45D7-A7EC-A10114C6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Subscale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4D74-D824-4555-B5EF-972A8AA4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1" y="1622066"/>
            <a:ext cx="11092068" cy="3126914"/>
          </a:xfrm>
        </p:spPr>
        <p:txBody>
          <a:bodyPr>
            <a:normAutofit/>
          </a:bodyPr>
          <a:lstStyle/>
          <a:p>
            <a:r>
              <a:rPr lang="en-US" dirty="0"/>
              <a:t>Two tests have been completed</a:t>
            </a:r>
          </a:p>
          <a:p>
            <a:pPr lvl="1"/>
            <a:r>
              <a:rPr lang="en-US" dirty="0"/>
              <a:t>Thin spar (baseline) – higher normal stresses</a:t>
            </a:r>
          </a:p>
          <a:p>
            <a:pPr lvl="1"/>
            <a:r>
              <a:rPr lang="en-US" dirty="0"/>
              <a:t>Thick spar test – higher shear stresses</a:t>
            </a:r>
          </a:p>
          <a:p>
            <a:r>
              <a:rPr lang="en-US" dirty="0"/>
              <a:t>Where do quenches come from?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ED52E-7192-4A86-9373-7FCCACB51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" t="30046" r="2299" b="11755"/>
          <a:stretch/>
        </p:blipFill>
        <p:spPr>
          <a:xfrm>
            <a:off x="570987" y="5369945"/>
            <a:ext cx="10749379" cy="1373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C7954-BAAE-49DB-9A69-605F5E21F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1" b="19026"/>
          <a:stretch/>
        </p:blipFill>
        <p:spPr>
          <a:xfrm>
            <a:off x="570987" y="3872187"/>
            <a:ext cx="10782813" cy="1497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231D6-19E0-4776-B223-E12E02E50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0" t="1554" b="2739"/>
          <a:stretch/>
        </p:blipFill>
        <p:spPr>
          <a:xfrm>
            <a:off x="8328410" y="396053"/>
            <a:ext cx="3219378" cy="2999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73530A-A544-4141-B2DC-1754D38411E8}"/>
              </a:ext>
            </a:extLst>
          </p:cNvPr>
          <p:cNvSpPr txBox="1"/>
          <p:nvPr/>
        </p:nvSpPr>
        <p:spPr>
          <a:xfrm>
            <a:off x="8889749" y="2588606"/>
            <a:ext cx="11771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Thin spar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EA584-8F04-4A4B-BF4C-77A6F3224FDC}"/>
              </a:ext>
            </a:extLst>
          </p:cNvPr>
          <p:cNvSpPr txBox="1"/>
          <p:nvPr/>
        </p:nvSpPr>
        <p:spPr>
          <a:xfrm>
            <a:off x="10316675" y="2568697"/>
            <a:ext cx="1249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Thick spar test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B02C3E-C452-4D16-B5CB-6334F316D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1623" y="360110"/>
            <a:ext cx="990257" cy="8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7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F3E6-BB4E-4199-B1DE-1D1E3903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" y="365125"/>
            <a:ext cx="10725647" cy="1325563"/>
          </a:xfrm>
        </p:spPr>
        <p:txBody>
          <a:bodyPr/>
          <a:lstStyle/>
          <a:p>
            <a:r>
              <a:rPr lang="en-US" dirty="0"/>
              <a:t>Comparison of quench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8828-05B6-44B0-853A-1EF0C52B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45" y="1606162"/>
            <a:ext cx="5194880" cy="31084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Left: thin spar (S2), full magnet (inner layer = red)</a:t>
            </a:r>
          </a:p>
          <a:p>
            <a:r>
              <a:rPr lang="en-US" dirty="0"/>
              <a:t>Right: thick spar (S3), lead half of magnet, inner layer only</a:t>
            </a:r>
          </a:p>
          <a:p>
            <a:r>
              <a:rPr lang="en-US" dirty="0"/>
              <a:t>Lack of midplane quenches in thick spar!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B9E54B-BD8C-4288-A969-FF38E02E471D}"/>
              </a:ext>
            </a:extLst>
          </p:cNvPr>
          <p:cNvGrpSpPr>
            <a:grpSpLocks noChangeAspect="1"/>
          </p:cNvGrpSpPr>
          <p:nvPr/>
        </p:nvGrpSpPr>
        <p:grpSpPr>
          <a:xfrm>
            <a:off x="5640374" y="1863962"/>
            <a:ext cx="2814515" cy="4910996"/>
            <a:chOff x="1226878" y="1401991"/>
            <a:chExt cx="2728177" cy="47031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202244-734E-4281-847F-C3F2E5B86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5" t="22044" r="18261" b="21437"/>
            <a:stretch/>
          </p:blipFill>
          <p:spPr>
            <a:xfrm>
              <a:off x="1226878" y="1401991"/>
              <a:ext cx="2728177" cy="470313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EE9867-271B-4A3B-82C4-5160C2417084}"/>
                </a:ext>
              </a:extLst>
            </p:cNvPr>
            <p:cNvSpPr/>
            <p:nvPr/>
          </p:nvSpPr>
          <p:spPr>
            <a:xfrm>
              <a:off x="2290915" y="4640826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4B07D4-8C5B-4C0E-8D72-85D6DD848208}"/>
                </a:ext>
              </a:extLst>
            </p:cNvPr>
            <p:cNvSpPr/>
            <p:nvPr/>
          </p:nvSpPr>
          <p:spPr>
            <a:xfrm>
              <a:off x="1782096" y="4132007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16453E-69EB-4CCB-A720-482C5490E52C}"/>
                </a:ext>
              </a:extLst>
            </p:cNvPr>
            <p:cNvSpPr/>
            <p:nvPr/>
          </p:nvSpPr>
          <p:spPr>
            <a:xfrm>
              <a:off x="2019014" y="2974258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039094-4536-45A8-81D1-CE91322DA575}"/>
                </a:ext>
              </a:extLst>
            </p:cNvPr>
            <p:cNvSpPr/>
            <p:nvPr/>
          </p:nvSpPr>
          <p:spPr>
            <a:xfrm>
              <a:off x="2711245" y="2295832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463175-9E07-451A-B2D2-B1DD6EF3960A}"/>
                </a:ext>
              </a:extLst>
            </p:cNvPr>
            <p:cNvSpPr/>
            <p:nvPr/>
          </p:nvSpPr>
          <p:spPr>
            <a:xfrm>
              <a:off x="1524000" y="2922638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AE463D-9FCB-4479-A378-431A05144CB4}"/>
                </a:ext>
              </a:extLst>
            </p:cNvPr>
            <p:cNvSpPr/>
            <p:nvPr/>
          </p:nvSpPr>
          <p:spPr>
            <a:xfrm>
              <a:off x="1607537" y="2659716"/>
              <a:ext cx="103239" cy="1032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3BA660F-E09F-4AC8-975B-A7A819386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79"/>
          <a:stretch/>
        </p:blipFill>
        <p:spPr>
          <a:xfrm>
            <a:off x="9239942" y="1729654"/>
            <a:ext cx="2814515" cy="51190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0EC238-541C-445B-A5CF-DEAA48A2799A}"/>
              </a:ext>
            </a:extLst>
          </p:cNvPr>
          <p:cNvSpPr txBox="1"/>
          <p:nvPr/>
        </p:nvSpPr>
        <p:spPr>
          <a:xfrm>
            <a:off x="9316540" y="1460808"/>
            <a:ext cx="255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Thick spar (SUB3)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63EE13-DE9A-4315-8F77-62689A300343}"/>
              </a:ext>
            </a:extLst>
          </p:cNvPr>
          <p:cNvSpPr txBox="1"/>
          <p:nvPr/>
        </p:nvSpPr>
        <p:spPr>
          <a:xfrm>
            <a:off x="5564028" y="1487862"/>
            <a:ext cx="189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Thin spar (SUB2)</a:t>
            </a:r>
            <a:endParaRPr lang="en-US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29D5D-2C46-4CEF-A61B-690441DDB20A}"/>
              </a:ext>
            </a:extLst>
          </p:cNvPr>
          <p:cNvCxnSpPr>
            <a:cxnSpLocks/>
          </p:cNvCxnSpPr>
          <p:nvPr/>
        </p:nvCxnSpPr>
        <p:spPr>
          <a:xfrm flipV="1">
            <a:off x="9518283" y="2137226"/>
            <a:ext cx="1316860" cy="21519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9E77AE-5EE1-4413-8E8B-58085408844A}"/>
              </a:ext>
            </a:extLst>
          </p:cNvPr>
          <p:cNvCxnSpPr>
            <a:cxnSpLocks/>
          </p:cNvCxnSpPr>
          <p:nvPr/>
        </p:nvCxnSpPr>
        <p:spPr>
          <a:xfrm>
            <a:off x="9529751" y="4289184"/>
            <a:ext cx="1164830" cy="21255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60E5A3-55B1-44EC-B79B-44D4A12CFE74}"/>
              </a:ext>
            </a:extLst>
          </p:cNvPr>
          <p:cNvCxnSpPr>
            <a:cxnSpLocks/>
          </p:cNvCxnSpPr>
          <p:nvPr/>
        </p:nvCxnSpPr>
        <p:spPr>
          <a:xfrm>
            <a:off x="5827746" y="4299611"/>
            <a:ext cx="2303897" cy="13654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0CFF8A-B6C9-41C9-8CB2-FDE79DB51B5F}"/>
              </a:ext>
            </a:extLst>
          </p:cNvPr>
          <p:cNvCxnSpPr>
            <a:cxnSpLocks/>
          </p:cNvCxnSpPr>
          <p:nvPr/>
        </p:nvCxnSpPr>
        <p:spPr>
          <a:xfrm flipV="1">
            <a:off x="5827745" y="2797308"/>
            <a:ext cx="2204665" cy="15023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64ECFC-F610-4062-980A-520B6B385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67"/>
          <a:stretch/>
        </p:blipFill>
        <p:spPr>
          <a:xfrm>
            <a:off x="7672536" y="1258631"/>
            <a:ext cx="1415915" cy="11361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54960B6-4E6F-4BB9-85A4-E0D9D6FA3C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10"/>
          <a:stretch/>
        </p:blipFill>
        <p:spPr>
          <a:xfrm>
            <a:off x="462088" y="4452730"/>
            <a:ext cx="4334072" cy="225622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DBD1B10-7A51-4A25-A6A5-F18A9D1170A4}"/>
              </a:ext>
            </a:extLst>
          </p:cNvPr>
          <p:cNvSpPr txBox="1"/>
          <p:nvPr/>
        </p:nvSpPr>
        <p:spPr>
          <a:xfrm>
            <a:off x="1137036" y="4714636"/>
            <a:ext cx="126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Thick spar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1D54C5-894E-412E-A80C-C0DEB5DA2508}"/>
              </a:ext>
            </a:extLst>
          </p:cNvPr>
          <p:cNvSpPr txBox="1"/>
          <p:nvPr/>
        </p:nvSpPr>
        <p:spPr>
          <a:xfrm>
            <a:off x="1679050" y="5469347"/>
            <a:ext cx="126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Thin spar</a:t>
            </a:r>
          </a:p>
        </p:txBody>
      </p:sp>
    </p:spTree>
    <p:extLst>
      <p:ext uri="{BB962C8B-B14F-4D97-AF65-F5344CB8AC3E}">
        <p14:creationId xmlns:p14="http://schemas.microsoft.com/office/powerpoint/2010/main" val="337401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D063628-08A9-4D3C-8C0D-B4745F01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91" y="1385559"/>
            <a:ext cx="4805238" cy="1870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503FF-60B6-4C73-A63E-14F7AF9E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3" y="218005"/>
            <a:ext cx="6941488" cy="1325563"/>
          </a:xfrm>
        </p:spPr>
        <p:txBody>
          <a:bodyPr/>
          <a:lstStyle/>
          <a:p>
            <a:r>
              <a:rPr lang="en-US" dirty="0"/>
              <a:t>Quench Antenna Confidence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F433F-E58E-46C5-9407-69254B9FC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41"/>
          <a:stretch/>
        </p:blipFill>
        <p:spPr>
          <a:xfrm>
            <a:off x="6502691" y="5057653"/>
            <a:ext cx="4805238" cy="17809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198804-6465-4EC3-A423-1B33A630B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91" y="3187193"/>
            <a:ext cx="4805238" cy="1821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CC7C4-2BE9-43D0-847C-762D812E2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888" y="1543568"/>
            <a:ext cx="2507205" cy="445642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EECC77-C665-44EA-A2C1-593BFC03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21" y="5973798"/>
            <a:ext cx="4382817" cy="69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Thin spar: comparison of inter-layer and in-bore quench antenna for thin spar</a:t>
            </a:r>
          </a:p>
          <a:p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16B1AA-EAF6-47DE-8D14-2A0EE6524820}"/>
              </a:ext>
            </a:extLst>
          </p:cNvPr>
          <p:cNvSpPr txBox="1"/>
          <p:nvPr/>
        </p:nvSpPr>
        <p:spPr>
          <a:xfrm>
            <a:off x="7842190" y="1016227"/>
            <a:ext cx="21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Thick spar quenches</a:t>
            </a:r>
          </a:p>
        </p:txBody>
      </p:sp>
    </p:spTree>
    <p:extLst>
      <p:ext uri="{BB962C8B-B14F-4D97-AF65-F5344CB8AC3E}">
        <p14:creationId xmlns:p14="http://schemas.microsoft.com/office/powerpoint/2010/main" val="1335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456B-E165-4E42-993D-861E6E0A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clearing – thick spar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2022-BCBE-4973-A3E9-DA1E3358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563625"/>
            <a:ext cx="7430608" cy="21190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addition to quench locations, see lots of interesting behavior with quench antennas</a:t>
            </a:r>
          </a:p>
          <a:p>
            <a:r>
              <a:rPr lang="en-US" dirty="0"/>
              <a:t>Sawtooth ramp profile (below) </a:t>
            </a:r>
          </a:p>
          <a:p>
            <a:pPr lvl="1"/>
            <a:r>
              <a:rPr lang="en-US" dirty="0"/>
              <a:t>Disturbances “reset” below some current (no Kaiser effect)</a:t>
            </a:r>
          </a:p>
          <a:p>
            <a:r>
              <a:rPr lang="en-US" dirty="0"/>
              <a:t>Similar activity observed as noise onset at low current during extraction (right)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98830-54DC-45A4-B6F1-3EA96A4FB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" b="50027"/>
          <a:stretch/>
        </p:blipFill>
        <p:spPr>
          <a:xfrm>
            <a:off x="152967" y="3870770"/>
            <a:ext cx="7941462" cy="29292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A236DF-4CDD-48E2-ABD2-ECC8B5B93934}"/>
              </a:ext>
            </a:extLst>
          </p:cNvPr>
          <p:cNvSpPr/>
          <p:nvPr/>
        </p:nvSpPr>
        <p:spPr>
          <a:xfrm>
            <a:off x="3467078" y="4745631"/>
            <a:ext cx="761715" cy="11795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CB6E8-6477-462D-A73E-6BCAFDB9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800" y="621373"/>
            <a:ext cx="4284809" cy="16327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6AAAB74-E027-4D72-9BEB-B95EFEF61BBD}"/>
              </a:ext>
            </a:extLst>
          </p:cNvPr>
          <p:cNvSpPr/>
          <p:nvPr/>
        </p:nvSpPr>
        <p:spPr>
          <a:xfrm>
            <a:off x="8813223" y="1179193"/>
            <a:ext cx="454252" cy="4210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EDDF6-7AD1-4C04-8BDE-21B817804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91" b="49565"/>
          <a:stretch/>
        </p:blipFill>
        <p:spPr>
          <a:xfrm>
            <a:off x="7648490" y="2254131"/>
            <a:ext cx="4435601" cy="161663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A9DD689-4AB3-4FED-A993-38C248879564}"/>
              </a:ext>
            </a:extLst>
          </p:cNvPr>
          <p:cNvSpPr/>
          <p:nvPr/>
        </p:nvSpPr>
        <p:spPr>
          <a:xfrm>
            <a:off x="10875030" y="2765496"/>
            <a:ext cx="741162" cy="6604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456B-E165-4E42-993D-861E6E0A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Ramps </a:t>
            </a:r>
            <a:r>
              <a:rPr lang="en-US"/>
              <a:t>– Thin </a:t>
            </a:r>
            <a:r>
              <a:rPr lang="en-US" dirty="0"/>
              <a:t>spar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72022-BCBE-4973-A3E9-DA1E3358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447137"/>
            <a:ext cx="11700742" cy="19818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recorded continuously throughout ramps</a:t>
            </a:r>
          </a:p>
          <a:p>
            <a:pPr lvl="1"/>
            <a:r>
              <a:rPr lang="en-US" dirty="0"/>
              <a:t>Thin spar – 10 kHz recording, thick spar – 25 kHz recording, would benefit from faster DAQ</a:t>
            </a:r>
          </a:p>
          <a:p>
            <a:pPr lvl="1"/>
            <a:r>
              <a:rPr lang="en-US" dirty="0"/>
              <a:t>Close proximity to cable – sensitive to spectrum of activity</a:t>
            </a:r>
          </a:p>
          <a:p>
            <a:r>
              <a:rPr lang="en-US" dirty="0"/>
              <a:t>Thin spar current ramp</a:t>
            </a:r>
          </a:p>
          <a:p>
            <a:pPr lvl="1"/>
            <a:r>
              <a:rPr lang="en-US" dirty="0"/>
              <a:t>(Left) Early in training, signals ringing down across channels</a:t>
            </a:r>
          </a:p>
          <a:p>
            <a:pPr lvl="1"/>
            <a:r>
              <a:rPr lang="en-US" dirty="0"/>
              <a:t>(Right) Later in training, signal pairs move in coordinated direction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0C285-A2B7-426D-9DF7-CC7866C4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2" y="3583107"/>
            <a:ext cx="5841688" cy="3233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E1406-66D8-4271-878A-8D0493B4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844" y="3567435"/>
            <a:ext cx="5841688" cy="3249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79BF7-3276-4AB7-82F3-7C6D5A885014}"/>
              </a:ext>
            </a:extLst>
          </p:cNvPr>
          <p:cNvSpPr txBox="1"/>
          <p:nvPr/>
        </p:nvSpPr>
        <p:spPr>
          <a:xfrm>
            <a:off x="1072919" y="5811359"/>
            <a:ext cx="179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Virgin ramp (Q1)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192F8-FFF4-41CA-81F5-E9308E767F02}"/>
              </a:ext>
            </a:extLst>
          </p:cNvPr>
          <p:cNvSpPr txBox="1"/>
          <p:nvPr/>
        </p:nvSpPr>
        <p:spPr>
          <a:xfrm>
            <a:off x="7005099" y="5996025"/>
            <a:ext cx="190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Later ramp (Q22)</a:t>
            </a:r>
          </a:p>
        </p:txBody>
      </p:sp>
    </p:spTree>
    <p:extLst>
      <p:ext uri="{BB962C8B-B14F-4D97-AF65-F5344CB8AC3E}">
        <p14:creationId xmlns:p14="http://schemas.microsoft.com/office/powerpoint/2010/main" val="21314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5A1D-AA70-4460-B13A-2FC579AA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EC4E-A0B7-4F10-BF0D-DDDB4028E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90688"/>
            <a:ext cx="11139031" cy="4741917"/>
          </a:xfrm>
        </p:spPr>
        <p:txBody>
          <a:bodyPr>
            <a:normAutofit/>
          </a:bodyPr>
          <a:lstStyle/>
          <a:p>
            <a:r>
              <a:rPr lang="en-US" dirty="0"/>
              <a:t>Antennas have provided a lot of value with relatively low cost &amp; effort </a:t>
            </a:r>
          </a:p>
          <a:p>
            <a:r>
              <a:rPr lang="en-US" dirty="0"/>
              <a:t>Can be challenging to derive absolute understanding, but great for comparing changes between similar tests (CCT subscale program) </a:t>
            </a:r>
          </a:p>
          <a:p>
            <a:r>
              <a:rPr lang="en-US" dirty="0"/>
              <a:t>Today’s talk has been on inter-layer flex antennas, however also exploring R&amp;D on other antennas</a:t>
            </a:r>
          </a:p>
          <a:p>
            <a:pPr lvl="1"/>
            <a:r>
              <a:rPr lang="en-US" dirty="0"/>
              <a:t>See Maxim’s “MDP Collaboration meeting” presentation – promising data from in-bore antenna!</a:t>
            </a:r>
          </a:p>
          <a:p>
            <a:r>
              <a:rPr lang="en-US" dirty="0"/>
              <a:t>Moving forward, need to derive more understanding from measurements via basic modeling</a:t>
            </a:r>
          </a:p>
          <a:p>
            <a:pPr lvl="1"/>
            <a:r>
              <a:rPr lang="en-US" i="1" dirty="0"/>
              <a:t>What types of current redistribution / motion could cause what types of signals?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1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482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MDP Diagnostics</vt:lpstr>
      <vt:lpstr>Motivation</vt:lpstr>
      <vt:lpstr>Flexible Quench Antennas</vt:lpstr>
      <vt:lpstr>Subscale tests</vt:lpstr>
      <vt:lpstr>Comparison of quench locations</vt:lpstr>
      <vt:lpstr>Quench Antenna Confidence</vt:lpstr>
      <vt:lpstr>Activity clearing – thick spar</vt:lpstr>
      <vt:lpstr>Ramps – Thin spar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Diagnostics</dc:title>
  <dc:creator>Reed Teyber</dc:creator>
  <cp:lastModifiedBy>Reed Teyber</cp:lastModifiedBy>
  <cp:revision>79</cp:revision>
  <dcterms:created xsi:type="dcterms:W3CDTF">2021-05-13T23:19:35Z</dcterms:created>
  <dcterms:modified xsi:type="dcterms:W3CDTF">2021-05-14T20:52:03Z</dcterms:modified>
</cp:coreProperties>
</file>