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906" r:id="rId3"/>
    <p:sldId id="1304" r:id="rId4"/>
    <p:sldId id="1305" r:id="rId5"/>
    <p:sldId id="1306" r:id="rId6"/>
    <p:sldId id="1307" r:id="rId7"/>
    <p:sldId id="1309" r:id="rId8"/>
    <p:sldId id="1310" r:id="rId9"/>
    <p:sldId id="1312" r:id="rId10"/>
    <p:sldId id="1313" r:id="rId11"/>
    <p:sldId id="331" r:id="rId12"/>
    <p:sldId id="332" r:id="rId13"/>
    <p:sldId id="1303" r:id="rId14"/>
    <p:sldId id="1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94660"/>
  </p:normalViewPr>
  <p:slideViewPr>
    <p:cSldViewPr>
      <p:cViewPr varScale="1">
        <p:scale>
          <a:sx n="108" d="100"/>
          <a:sy n="108" d="100"/>
        </p:scale>
        <p:origin x="318" y="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Collaboration Meeting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D286-0747-478F-85E2-813AA5E69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scalability – 2-8 layers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C6728-BDE2-44F3-9152-B5209815B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3/2/2021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5F6BD-1676-4C99-AE12-B1583F83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 Kashikhin, V. Lombardo | REBCO technology - Part 2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1CE30-57BD-4C4B-B5E5-81715CDB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B7933A-48C2-49AD-8521-F95B5643F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65" y="833146"/>
            <a:ext cx="3013751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70A1B5-21E4-4194-82C9-4EBBFD07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665" y="3563732"/>
            <a:ext cx="3030902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A14BBF-0E36-4387-A6CA-DCFCCDA69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432" y="825665"/>
            <a:ext cx="3030901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D88FEF-9881-4BDF-8C35-F1C8AE59E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582" y="3539926"/>
            <a:ext cx="3030902" cy="27432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56D048D-BAEE-47BE-B979-46FD61B10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836" y="1257783"/>
            <a:ext cx="2947687" cy="4718613"/>
          </a:xfrm>
        </p:spPr>
        <p:txBody>
          <a:bodyPr>
            <a:normAutofit fontScale="40000" lnSpcReduction="20000"/>
          </a:bodyPr>
          <a:lstStyle/>
          <a:p>
            <a:pPr indent="-182880">
              <a:lnSpc>
                <a:spcPct val="120000"/>
              </a:lnSpc>
            </a:pPr>
            <a:r>
              <a:rPr lang="en-US" dirty="0"/>
              <a:t>Due to the strain limitations, the additional layers can only be added from outside: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When a more flexible REBCO cable becomes available, the internal space down to 50 mm ID can also be explored;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rule of thumb: minimum pole width is ~1/2 of the coil ID.</a:t>
            </a:r>
          </a:p>
          <a:p>
            <a:pPr>
              <a:lnSpc>
                <a:spcPct val="120000"/>
              </a:lnSpc>
            </a:pPr>
            <a:r>
              <a:rPr lang="en-US" dirty="0"/>
              <a:t>The double-layer half-coils can be nested one on top of the other and powered independently or in series: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prestress is controlled by means of midplane and inter-layer shims.</a:t>
            </a:r>
          </a:p>
          <a:p>
            <a:pPr indent="-182880">
              <a:lnSpc>
                <a:spcPct val="120000"/>
              </a:lnSpc>
            </a:pPr>
            <a:r>
              <a:rPr lang="en-US" dirty="0"/>
              <a:t>Grading can be done by reducing the number of tapes per cable: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Has a minor effect on the cable OD (and the number of turns);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Main purpose is to save on the conductor costs, rather than to boost the field.</a:t>
            </a:r>
          </a:p>
        </p:txBody>
      </p:sp>
    </p:spTree>
    <p:extLst>
      <p:ext uri="{BB962C8B-B14F-4D97-AF65-F5344CB8AC3E}">
        <p14:creationId xmlns:p14="http://schemas.microsoft.com/office/powerpoint/2010/main" val="195902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9D574-3015-4F0B-AA57-1966CDC27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parameter space – standalone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64708-B6A8-4A8F-BF67-C7496EA9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3/2/2021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58658-D505-4E64-A061-2F43133A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 Kashikhin, V. Lombardo | REBCO technology - Part 2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357DD-45BA-42AA-B14F-3109661E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323E4D-20B4-41C3-9436-AFED92898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1493" y="1659037"/>
            <a:ext cx="2680364" cy="37386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700" dirty="0"/>
              <a:t>The studies are done with 100 mm coil ID.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700" dirty="0"/>
              <a:t>However, since the dipole field is proportional to J</a:t>
            </a:r>
            <a:r>
              <a:rPr lang="en-US" sz="1700" baseline="-25000" dirty="0"/>
              <a:t>e</a:t>
            </a:r>
            <a:r>
              <a:rPr lang="en-US" sz="1700" dirty="0"/>
              <a:t> times the coil thickness, the results (i.e. bore field vs the number of layers for a given J</a:t>
            </a:r>
            <a:r>
              <a:rPr lang="en-US" sz="1700" baseline="-25000" dirty="0"/>
              <a:t>e</a:t>
            </a:r>
            <a:r>
              <a:rPr lang="en-US" sz="1700" dirty="0"/>
              <a:t>) are independent on the coil ID.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700" dirty="0"/>
              <a:t>Includes the iron yoke of a “sufficient” thickness.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3A14C0-CACE-4E85-8712-194C00EDDEA5}"/>
              </a:ext>
            </a:extLst>
          </p:cNvPr>
          <p:cNvGrpSpPr/>
          <p:nvPr/>
        </p:nvGrpSpPr>
        <p:grpSpPr>
          <a:xfrm>
            <a:off x="1556977" y="1188334"/>
            <a:ext cx="6214510" cy="4846320"/>
            <a:chOff x="32977" y="1188334"/>
            <a:chExt cx="6214510" cy="48463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E9E535-D2D8-4474-AD2D-4EF872858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77" y="1188334"/>
              <a:ext cx="6214510" cy="48463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0B5DF4-DC87-441C-A6A3-07A08F03F495}"/>
                </a:ext>
              </a:extLst>
            </p:cNvPr>
            <p:cNvSpPr/>
            <p:nvPr/>
          </p:nvSpPr>
          <p:spPr>
            <a:xfrm>
              <a:off x="1304081" y="1342663"/>
              <a:ext cx="1199909" cy="4105156"/>
            </a:xfrm>
            <a:prstGeom prst="rect">
              <a:avLst/>
            </a:prstGeom>
            <a:solidFill>
              <a:srgbClr val="808080">
                <a:alpha val="23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A483C4-11FC-4794-B23D-51B08030CCA7}"/>
                </a:ext>
              </a:extLst>
            </p:cNvPr>
            <p:cNvSpPr txBox="1"/>
            <p:nvPr/>
          </p:nvSpPr>
          <p:spPr>
            <a:xfrm>
              <a:off x="1419577" y="1834840"/>
              <a:ext cx="1157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Presently available</a:t>
              </a:r>
            </a:p>
            <a:p>
              <a:r>
                <a:rPr lang="en-US" sz="1600" dirty="0"/>
                <a:t>conductors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070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91F27-B51C-4C4A-86A5-54C698B180CE}"/>
              </a:ext>
            </a:extLst>
          </p:cNvPr>
          <p:cNvGrpSpPr/>
          <p:nvPr/>
        </p:nvGrpSpPr>
        <p:grpSpPr>
          <a:xfrm>
            <a:off x="1631027" y="1129390"/>
            <a:ext cx="6216508" cy="4846320"/>
            <a:chOff x="107027" y="1129390"/>
            <a:chExt cx="6216508" cy="48463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4F6738-DED4-438C-9346-49A701F8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027" y="1129390"/>
              <a:ext cx="6216508" cy="48463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F28233-7158-4836-AFF1-A52C8E92D858}"/>
                </a:ext>
              </a:extLst>
            </p:cNvPr>
            <p:cNvSpPr/>
            <p:nvPr/>
          </p:nvSpPr>
          <p:spPr>
            <a:xfrm>
              <a:off x="1971554" y="1279863"/>
              <a:ext cx="2631312" cy="4086063"/>
            </a:xfrm>
            <a:prstGeom prst="rect">
              <a:avLst/>
            </a:prstGeom>
            <a:solidFill>
              <a:srgbClr val="808080">
                <a:alpha val="23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87E2A2-6F71-4955-8DCF-5E5106F6937C}"/>
                </a:ext>
              </a:extLst>
            </p:cNvPr>
            <p:cNvSpPr txBox="1"/>
            <p:nvPr/>
          </p:nvSpPr>
          <p:spPr>
            <a:xfrm>
              <a:off x="2415125" y="1380376"/>
              <a:ext cx="1678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Desired J</a:t>
              </a:r>
              <a:r>
                <a:rPr lang="en-US" sz="1600" baseline="-25000" dirty="0"/>
                <a:t>e</a:t>
              </a:r>
              <a:r>
                <a:rPr lang="en-US" sz="1600" dirty="0"/>
                <a:t> range for a 5 T insert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B9D574-3015-4F0B-AA57-1966CDC27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 parameter space – boost field in 15 T background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64708-B6A8-4A8F-BF67-C7496EA9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3/2/2021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58658-D505-4E64-A061-2F43133A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 Kashikhin, V. Lombardo | REBCO technology - Part 2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357DD-45BA-42AA-B14F-3109661E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E2AD75-4083-4EE3-89A0-01640D976F84}"/>
              </a:ext>
            </a:extLst>
          </p:cNvPr>
          <p:cNvCxnSpPr>
            <a:cxnSpLocks/>
          </p:cNvCxnSpPr>
          <p:nvPr/>
        </p:nvCxnSpPr>
        <p:spPr>
          <a:xfrm>
            <a:off x="2291788" y="3684608"/>
            <a:ext cx="5335929" cy="0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6ED3-EBAD-4B58-8CCA-52FAD54DD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9367" y="2716192"/>
            <a:ext cx="2461549" cy="2649734"/>
          </a:xfrm>
        </p:spPr>
        <p:txBody>
          <a:bodyPr>
            <a:normAutofit/>
          </a:bodyPr>
          <a:lstStyle/>
          <a:p>
            <a:r>
              <a:rPr lang="en-US" sz="1600" dirty="0"/>
              <a:t>Without the iron yoke, since it is far from the HTS insert and is already saturated by the LTS coil field. </a:t>
            </a:r>
          </a:p>
        </p:txBody>
      </p:sp>
    </p:spTree>
    <p:extLst>
      <p:ext uri="{BB962C8B-B14F-4D97-AF65-F5344CB8AC3E}">
        <p14:creationId xmlns:p14="http://schemas.microsoft.com/office/powerpoint/2010/main" val="1434935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0010-021A-4A9A-A763-82975911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950" y="101996"/>
            <a:ext cx="8782050" cy="880459"/>
          </a:xfrm>
        </p:spPr>
        <p:txBody>
          <a:bodyPr>
            <a:noAutofit/>
          </a:bodyPr>
          <a:lstStyle/>
          <a:p>
            <a:r>
              <a:rPr lang="en-US" sz="2800" dirty="0"/>
              <a:t>CORC Coil Programs with the Common Coil Dipole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A74B7-9749-4B6D-AEAD-A99C2C495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18" t="5787" r="1820"/>
          <a:stretch/>
        </p:blipFill>
        <p:spPr>
          <a:xfrm>
            <a:off x="202837" y="2357434"/>
            <a:ext cx="3543788" cy="3474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201BD-D429-4C4E-BF1B-80CE73CC9C7A}"/>
              </a:ext>
            </a:extLst>
          </p:cNvPr>
          <p:cNvSpPr txBox="1"/>
          <p:nvPr/>
        </p:nvSpPr>
        <p:spPr>
          <a:xfrm>
            <a:off x="4125613" y="4841095"/>
            <a:ext cx="2291012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FF00"/>
                </a:solidFill>
              </a:rPr>
              <a:t>MDP Coil </a:t>
            </a:r>
          </a:p>
          <a:p>
            <a:pPr algn="r"/>
            <a:r>
              <a:rPr lang="en-US" sz="2800" b="1" dirty="0">
                <a:solidFill>
                  <a:srgbClr val="FFFF00"/>
                </a:solidFill>
              </a:rPr>
              <a:t>4+4 turns</a:t>
            </a:r>
          </a:p>
          <a:p>
            <a:pPr algn="r"/>
            <a:r>
              <a:rPr lang="en-US" sz="2800" b="1" dirty="0">
                <a:solidFill>
                  <a:srgbClr val="FFFF00"/>
                </a:solidFill>
              </a:rPr>
              <a:t>with an S-turn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15646-36C3-46E8-B9CD-9AFF3B8614C4}"/>
              </a:ext>
            </a:extLst>
          </p:cNvPr>
          <p:cNvSpPr txBox="1"/>
          <p:nvPr/>
        </p:nvSpPr>
        <p:spPr>
          <a:xfrm>
            <a:off x="1580705" y="1254446"/>
            <a:ext cx="3372742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STTR Coils two sets: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Each with 6 and 8 turns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0CC087B-8B98-4026-922C-418262D2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15" y="3922142"/>
            <a:ext cx="4777818" cy="2303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D9904-007B-4EE4-9E19-67A3C2448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09" r="22536" b="-1399"/>
          <a:stretch/>
        </p:blipFill>
        <p:spPr>
          <a:xfrm rot="-600000">
            <a:off x="5444028" y="1719944"/>
            <a:ext cx="4114800" cy="2683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4DD3F-ECD5-44C0-A985-26F1ACAD1A70}"/>
              </a:ext>
            </a:extLst>
          </p:cNvPr>
          <p:cNvSpPr txBox="1"/>
          <p:nvPr/>
        </p:nvSpPr>
        <p:spPr>
          <a:xfrm>
            <a:off x="9391502" y="1575385"/>
            <a:ext cx="2705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STTR: High field Demo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MDP: Quench studies and technology demo</a:t>
            </a:r>
            <a:endParaRPr lang="en-US" sz="1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20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3162D-8EA5-4F2B-B783-C3572B05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675" y="100180"/>
            <a:ext cx="8673343" cy="914702"/>
          </a:xfrm>
        </p:spPr>
        <p:txBody>
          <a:bodyPr>
            <a:normAutofit/>
          </a:bodyPr>
          <a:lstStyle/>
          <a:p>
            <a:r>
              <a:rPr lang="en-US" sz="3200" dirty="0"/>
              <a:t>CORC Coil based HTS/LTS Hybrid Dipole STTR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4EFAD-E617-48F4-81EA-4AD3BFA8E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3" r="28906" b="-1666"/>
          <a:stretch/>
        </p:blipFill>
        <p:spPr>
          <a:xfrm>
            <a:off x="8872825" y="3657600"/>
            <a:ext cx="3200400" cy="2560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3540CD-4B1F-4F26-ABA1-27016127E557}"/>
              </a:ext>
            </a:extLst>
          </p:cNvPr>
          <p:cNvSpPr txBox="1"/>
          <p:nvPr/>
        </p:nvSpPr>
        <p:spPr>
          <a:xfrm>
            <a:off x="8872825" y="1228391"/>
            <a:ext cx="3142211" cy="2308324"/>
          </a:xfrm>
          <a:prstGeom prst="rect">
            <a:avLst/>
          </a:prstGeom>
          <a:noFill/>
          <a:ln w="127000" cmpd="tri">
            <a:solidFill>
              <a:schemeClr val="accent2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3300"/>
                </a:solidFill>
              </a:rPr>
              <a:t>CORC coils:</a:t>
            </a:r>
          </a:p>
          <a:p>
            <a:pPr lvl="1"/>
            <a:r>
              <a:rPr lang="en-US" b="1" dirty="0">
                <a:solidFill>
                  <a:srgbClr val="663300"/>
                </a:solidFill>
              </a:rPr>
              <a:t>6 and 8 turns, running</a:t>
            </a:r>
          </a:p>
          <a:p>
            <a:pPr lvl="1"/>
            <a:r>
              <a:rPr lang="en-US" b="1" dirty="0">
                <a:solidFill>
                  <a:srgbClr val="663300"/>
                </a:solidFill>
              </a:rPr>
              <a:t>in series with Nb</a:t>
            </a:r>
            <a:r>
              <a:rPr lang="en-US" b="1" baseline="-25000" dirty="0">
                <a:solidFill>
                  <a:srgbClr val="663300"/>
                </a:solidFill>
              </a:rPr>
              <a:t>3</a:t>
            </a:r>
            <a:r>
              <a:rPr lang="en-US" b="1" dirty="0">
                <a:solidFill>
                  <a:srgbClr val="663300"/>
                </a:solidFill>
              </a:rPr>
              <a:t>Sn coils</a:t>
            </a:r>
          </a:p>
          <a:p>
            <a:endParaRPr lang="en-US" dirty="0"/>
          </a:p>
          <a:p>
            <a:r>
              <a:rPr lang="en-US" dirty="0"/>
              <a:t>Hybrid field: 13.1 T @10 kA</a:t>
            </a:r>
          </a:p>
          <a:p>
            <a:r>
              <a:rPr lang="en-US" dirty="0"/>
              <a:t>		   : 14.4 T @11 kA</a:t>
            </a:r>
          </a:p>
          <a:p>
            <a:pPr lvl="1"/>
            <a:r>
              <a:rPr lang="en-US" dirty="0"/>
              <a:t>(peak field in Nb</a:t>
            </a:r>
            <a:r>
              <a:rPr lang="en-US" baseline="-25000" dirty="0"/>
              <a:t>3</a:t>
            </a:r>
            <a:r>
              <a:rPr lang="en-US" dirty="0"/>
              <a:t>Sn coils reduced by CORC coils)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3AEA82-1A40-43CD-B324-0BCCE101B935}"/>
              </a:ext>
            </a:extLst>
          </p:cNvPr>
          <p:cNvGrpSpPr/>
          <p:nvPr/>
        </p:nvGrpSpPr>
        <p:grpSpPr>
          <a:xfrm>
            <a:off x="3638550" y="1635269"/>
            <a:ext cx="5120640" cy="4389120"/>
            <a:chOff x="6938175" y="1660328"/>
            <a:chExt cx="5120640" cy="43891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A2AAC8-8CD9-4D61-AAC4-CE41ABC9E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" t="-1" r="35607" b="9434"/>
            <a:stretch/>
          </p:blipFill>
          <p:spPr>
            <a:xfrm>
              <a:off x="6938175" y="1660328"/>
              <a:ext cx="5120640" cy="43891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2A1CB7-E946-4205-B9F0-CDA276C42DDB}"/>
                </a:ext>
              </a:extLst>
            </p:cNvPr>
            <p:cNvSpPr txBox="1"/>
            <p:nvPr/>
          </p:nvSpPr>
          <p:spPr>
            <a:xfrm rot="16200000">
              <a:off x="7484232" y="3072883"/>
              <a:ext cx="1024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663300"/>
                  </a:solidFill>
                </a:rPr>
                <a:t>CORC Coils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0FEAD7-D3CA-4209-B033-A36288B0426F}"/>
                </a:ext>
              </a:extLst>
            </p:cNvPr>
            <p:cNvSpPr txBox="1"/>
            <p:nvPr/>
          </p:nvSpPr>
          <p:spPr>
            <a:xfrm rot="16200000">
              <a:off x="8007666" y="2810259"/>
              <a:ext cx="71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33CC"/>
                  </a:solidFill>
                </a:rPr>
                <a:t>Nb</a:t>
              </a:r>
              <a:r>
                <a:rPr lang="en-US" sz="1400" b="1" baseline="-25000" dirty="0">
                  <a:solidFill>
                    <a:srgbClr val="FF33CC"/>
                  </a:solidFill>
                </a:rPr>
                <a:t>3</a:t>
              </a:r>
              <a:r>
                <a:rPr lang="en-US" sz="1400" b="1" dirty="0">
                  <a:solidFill>
                    <a:srgbClr val="FF33CC"/>
                  </a:solidFill>
                </a:rPr>
                <a:t>Sn Coils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59475B-1BFE-45DA-9F48-B144087223C0}"/>
                </a:ext>
              </a:extLst>
            </p:cNvPr>
            <p:cNvSpPr txBox="1"/>
            <p:nvPr/>
          </p:nvSpPr>
          <p:spPr>
            <a:xfrm>
              <a:off x="10231461" y="1730136"/>
              <a:ext cx="1710725" cy="5232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2-d model</a:t>
              </a: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DB845103-BE93-433E-9269-C7EA800F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5" y="3201713"/>
            <a:ext cx="3657600" cy="295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77CDB-6979-4027-9E64-50CDC36580AD}"/>
              </a:ext>
            </a:extLst>
          </p:cNvPr>
          <p:cNvSpPr txBox="1"/>
          <p:nvPr/>
        </p:nvSpPr>
        <p:spPr>
          <a:xfrm>
            <a:off x="-1" y="1225621"/>
            <a:ext cx="37814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High current CORC coils in series with the Nb</a:t>
            </a:r>
            <a:r>
              <a:rPr lang="en-US" sz="2000" b="1" baseline="-25000" dirty="0">
                <a:solidFill>
                  <a:srgbClr val="FF0000"/>
                </a:solidFill>
              </a:rPr>
              <a:t>3</a:t>
            </a:r>
            <a:r>
              <a:rPr lang="en-US" sz="2000" b="1" dirty="0">
                <a:solidFill>
                  <a:srgbClr val="FF0000"/>
                </a:solidFill>
              </a:rPr>
              <a:t>Sn coils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Desired for quench protection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Large radii of common coil allows high J</a:t>
            </a:r>
            <a:r>
              <a:rPr lang="en-US" sz="2000" b="1" baseline="-25000" dirty="0">
                <a:solidFill>
                  <a:srgbClr val="FF0000"/>
                </a:solidFill>
              </a:rPr>
              <a:t>e</a:t>
            </a:r>
            <a:r>
              <a:rPr lang="en-US" sz="2000" b="1" dirty="0">
                <a:solidFill>
                  <a:srgbClr val="FF0000"/>
                </a:solidFill>
              </a:rPr>
              <a:t> CORC cables</a:t>
            </a:r>
          </a:p>
        </p:txBody>
      </p:sp>
    </p:spTree>
    <p:extLst>
      <p:ext uri="{BB962C8B-B14F-4D97-AF65-F5344CB8AC3E}">
        <p14:creationId xmlns:p14="http://schemas.microsoft.com/office/powerpoint/2010/main" val="3429192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81007-BF2A-4F45-AACD-89AF46CD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CA996-4CD3-44C6-A8B1-76DCAD301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MDP path to 20 T hybrid</a:t>
            </a:r>
          </a:p>
          <a:p>
            <a:pPr lvl="1"/>
            <a:r>
              <a:rPr lang="en-US" dirty="0"/>
              <a:t>Bi2212</a:t>
            </a:r>
          </a:p>
          <a:p>
            <a:pPr lvl="2"/>
            <a:r>
              <a:rPr lang="en-US" dirty="0"/>
              <a:t>LBNL</a:t>
            </a:r>
          </a:p>
          <a:p>
            <a:pPr lvl="3"/>
            <a:r>
              <a:rPr lang="en-US" dirty="0"/>
              <a:t>Bin5 in CCT5</a:t>
            </a:r>
          </a:p>
          <a:p>
            <a:pPr lvl="3"/>
            <a:r>
              <a:rPr lang="en-US" dirty="0"/>
              <a:t>BiCCT1 in CCT6</a:t>
            </a:r>
          </a:p>
          <a:p>
            <a:pPr lvl="2"/>
            <a:r>
              <a:rPr lang="en-US" dirty="0"/>
              <a:t>FNAL</a:t>
            </a:r>
          </a:p>
          <a:p>
            <a:pPr lvl="3"/>
            <a:r>
              <a:rPr lang="en-US" dirty="0"/>
              <a:t>Bi SMCT in 11T</a:t>
            </a:r>
          </a:p>
          <a:p>
            <a:pPr lvl="3"/>
            <a:r>
              <a:rPr lang="en-US" dirty="0"/>
              <a:t>Bi SMCT in 15T</a:t>
            </a:r>
          </a:p>
          <a:p>
            <a:pPr lvl="1"/>
            <a:r>
              <a:rPr lang="en-US" dirty="0"/>
              <a:t>REBCO</a:t>
            </a:r>
          </a:p>
          <a:p>
            <a:pPr lvl="2"/>
            <a:r>
              <a:rPr lang="en-US" dirty="0"/>
              <a:t>LBNL</a:t>
            </a:r>
          </a:p>
          <a:p>
            <a:pPr lvl="3"/>
            <a:r>
              <a:rPr lang="en-US" dirty="0"/>
              <a:t>CORC</a:t>
            </a:r>
          </a:p>
          <a:p>
            <a:pPr lvl="2"/>
            <a:r>
              <a:rPr lang="en-US" dirty="0"/>
              <a:t>FNAL</a:t>
            </a:r>
          </a:p>
          <a:p>
            <a:pPr lvl="3"/>
            <a:r>
              <a:rPr lang="en-US" dirty="0"/>
              <a:t>COMB</a:t>
            </a:r>
          </a:p>
          <a:p>
            <a:pPr lvl="2"/>
            <a:r>
              <a:rPr lang="en-US" dirty="0"/>
              <a:t>BNL</a:t>
            </a:r>
          </a:p>
          <a:p>
            <a:pPr lvl="3"/>
            <a:r>
              <a:rPr lang="en-US" dirty="0"/>
              <a:t>Racetrack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4B946-6215-45E2-9D17-0256D199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73BB-E68E-4A0C-80D4-7B69C87F6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41378-5809-4F6B-BD31-E4854249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76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BAA-F720-4035-A3ED-51A96044E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Bin5 in CCT5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42782-99BB-40AF-85F2-F50F2768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77839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Bin5: 1-2 T</a:t>
            </a:r>
          </a:p>
          <a:p>
            <a:r>
              <a:rPr lang="en-US" dirty="0"/>
              <a:t>CCT 5: 8-9 T</a:t>
            </a:r>
          </a:p>
          <a:p>
            <a:r>
              <a:rPr lang="en-US" dirty="0" err="1"/>
              <a:t>Bmax</a:t>
            </a:r>
            <a:r>
              <a:rPr lang="en-US" dirty="0"/>
              <a:t>: 9-10 T</a:t>
            </a:r>
          </a:p>
          <a:p>
            <a:r>
              <a:rPr lang="en-US" dirty="0"/>
              <a:t>Aperture 30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AA664-4BBC-4961-8978-FFB675AF8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F2B69-4E8B-493B-A655-2CEE2AFC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F9D7D-60AA-4B28-8DB3-1FA04920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06321-C190-4D50-A2ED-9C3E79AF2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03" y="3146397"/>
            <a:ext cx="4631072" cy="2877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9037A2-E203-463C-9A99-740B05B96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03" y="3146397"/>
            <a:ext cx="1679120" cy="2877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51348D-F23A-46DD-8E62-41B8A228C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075" y="3146397"/>
            <a:ext cx="1641864" cy="2877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D3EB8-A641-4F46-89A1-85089B90E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369" y="3146397"/>
            <a:ext cx="2964348" cy="28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7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DF5EC-D28C-4B4C-A2C1-F45E5756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BiCCT1 in CCT6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E9147-65AE-4C15-9C6D-87E1A79D9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7041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BiCCT1: 5 T</a:t>
            </a:r>
          </a:p>
          <a:p>
            <a:r>
              <a:rPr lang="en-US" dirty="0"/>
              <a:t>CCT6: 12 T</a:t>
            </a:r>
          </a:p>
          <a:p>
            <a:r>
              <a:rPr lang="en-US" dirty="0" err="1"/>
              <a:t>Bmax</a:t>
            </a:r>
            <a:r>
              <a:rPr lang="en-US" dirty="0"/>
              <a:t>: 14-15 T</a:t>
            </a:r>
          </a:p>
          <a:p>
            <a:r>
              <a:rPr lang="en-US" dirty="0"/>
              <a:t>Aperture 50 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CA858-2C9E-46EC-8224-1937FE726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4485-41B2-44EF-AFB8-693AB896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6AA9E-A82F-4475-AEB2-8D743DD0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1CBB8-8DE5-443C-B23F-77C483BA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96" y="3072145"/>
            <a:ext cx="4104456" cy="293723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7227D8-0F03-4842-A2C0-8E74535A7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3126060"/>
            <a:ext cx="2859878" cy="288331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AB54B4-3CA6-422F-B051-0C1980171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590" y="3126060"/>
            <a:ext cx="2943311" cy="288331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2772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2CF7-7A09-4E49-B8BC-0E2F301B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 SMCT in 11T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5E6-A03D-4E99-BBAB-BA254AAD3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 SMCT: 4-5 T</a:t>
            </a:r>
          </a:p>
          <a:p>
            <a:r>
              <a:rPr lang="en-US" dirty="0"/>
              <a:t>11 T Nb3Sn coils</a:t>
            </a:r>
          </a:p>
          <a:p>
            <a:r>
              <a:rPr lang="en-US" dirty="0" err="1"/>
              <a:t>Bmax</a:t>
            </a:r>
            <a:r>
              <a:rPr lang="en-US" dirty="0"/>
              <a:t>: 12 T</a:t>
            </a:r>
          </a:p>
          <a:p>
            <a:r>
              <a:rPr lang="en-US" dirty="0"/>
              <a:t>Aperture: 19 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CF416-0A65-49E1-AFB6-C429CB94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37915-D074-4F9F-93C3-77701644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8F4C-6B24-431E-B5BA-3A2079A8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415025A-071A-4103-9A46-A7BF4D7B2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9" t="58140" r="36000" b="12962"/>
          <a:stretch/>
        </p:blipFill>
        <p:spPr>
          <a:xfrm>
            <a:off x="5192829" y="3780218"/>
            <a:ext cx="6966132" cy="222916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B2706-6DCD-466F-83B6-EA156837C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44" t="45800" r="17188" b="23750"/>
          <a:stretch/>
        </p:blipFill>
        <p:spPr>
          <a:xfrm>
            <a:off x="10922" y="3780217"/>
            <a:ext cx="5184576" cy="224407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47252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3869-FEF8-4ACF-8CCF-D049388A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 SMCT in 15T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E8F82-BBE9-4355-8004-E8CBDCDC4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71586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Bi SMCT: 4-5 T</a:t>
            </a:r>
          </a:p>
          <a:p>
            <a:r>
              <a:rPr lang="en-US" dirty="0"/>
              <a:t>14-15 T Nb3Sn coils (CT and SMCT)</a:t>
            </a:r>
          </a:p>
          <a:p>
            <a:r>
              <a:rPr lang="en-US" dirty="0" err="1"/>
              <a:t>Bmax</a:t>
            </a:r>
            <a:r>
              <a:rPr lang="en-US" dirty="0"/>
              <a:t>: ~17 T</a:t>
            </a:r>
          </a:p>
          <a:p>
            <a:r>
              <a:rPr lang="en-US" dirty="0"/>
              <a:t>Aperture: 19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3781-C98C-4335-A55A-7BA57685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DBA13-3405-4AB7-AEDA-E31A1D327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6C441-2FF0-406E-9F2D-0C57CE35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6DE8D-B5F4-4F12-B0F8-0CDB02F2D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5" t="44750" r="51444" b="12374"/>
          <a:stretch/>
        </p:blipFill>
        <p:spPr>
          <a:xfrm>
            <a:off x="1516298" y="3083868"/>
            <a:ext cx="4522120" cy="294041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E09B26E-1392-4A2A-933A-F7F1F5774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36" t="56936" r="5898" b="12962"/>
          <a:stretch/>
        </p:blipFill>
        <p:spPr>
          <a:xfrm>
            <a:off x="7059839" y="2996952"/>
            <a:ext cx="3067534" cy="294955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8707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0A2C7-852F-4DCF-AABE-10389BBA8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S0 (2 wires in 1 groove) in CCT5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B1AF8-0BFA-4025-A37D-2CB2375F5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15461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S0: 1T (ID: 50 mm, OD: 77 mm)</a:t>
            </a:r>
          </a:p>
          <a:p>
            <a:r>
              <a:rPr lang="en-US" dirty="0"/>
              <a:t>CCT 5: 8-9 T</a:t>
            </a:r>
          </a:p>
          <a:p>
            <a:r>
              <a:rPr lang="en-US" dirty="0" err="1"/>
              <a:t>Bmax</a:t>
            </a:r>
            <a:r>
              <a:rPr lang="en-US" dirty="0"/>
              <a:t>: 9-10 T</a:t>
            </a:r>
          </a:p>
          <a:p>
            <a:r>
              <a:rPr lang="en-US" dirty="0"/>
              <a:t>Aperture 50 mm</a:t>
            </a:r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3BADCC-9160-4422-A09F-2301F16DD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15461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Next possible step for “S” series</a:t>
            </a:r>
          </a:p>
          <a:p>
            <a:pPr lvl="1"/>
            <a:r>
              <a:rPr lang="en-US" dirty="0"/>
              <a:t>Insert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S1</a:t>
            </a:r>
            <a:r>
              <a:rPr lang="en-US" dirty="0"/>
              <a:t> for CC5 two layer 2-3 T</a:t>
            </a:r>
          </a:p>
          <a:p>
            <a:pPr lvl="1"/>
            <a:r>
              <a:rPr lang="en-US" dirty="0"/>
              <a:t>Insert of CCT6: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S2</a:t>
            </a:r>
            <a:r>
              <a:rPr lang="en-US" dirty="0"/>
              <a:t> 5 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5E15-3BFF-41B7-A6FF-C42E2FAF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5263D-70C2-456D-B989-9971E493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0E2E-AE8D-4C8C-BF3B-EF14AA9C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9EC5F-FB05-4BD0-8BA4-F3818692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03" y="3146397"/>
            <a:ext cx="4631072" cy="2877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5D516F-F6CF-46DC-8461-876B7D6CF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03" y="3146397"/>
            <a:ext cx="1679120" cy="2877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4106DF-5D9C-4867-B944-FE4F7D9EC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075" y="3146397"/>
            <a:ext cx="1641864" cy="2877890"/>
          </a:xfrm>
          <a:prstGeom prst="rect">
            <a:avLst/>
          </a:prstGeom>
        </p:spPr>
      </p:pic>
      <p:pic>
        <p:nvPicPr>
          <p:cNvPr id="11" name="Picture 10" descr="https://lh6.googleusercontent.com/YSGrWAePQfKiaBU4x40t5Yz3W41vdmq0weHY8-635PT3kpQUVhT2LSOcDN0VLcOWMBjjAuaXzhtiqdZtFIIA7rQ7OzDLE1hY585AZNODSIrYj3xwIACyK_oPKg83yetGDEpfUj5Zi5g">
            <a:extLst>
              <a:ext uri="{FF2B5EF4-FFF2-40B4-BE49-F238E27FC236}">
                <a16:creationId xmlns:a16="http://schemas.microsoft.com/office/drawing/2014/main" id="{ED4BAB68-D504-4A6C-A287-1FA79E4FC96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00" y="3203709"/>
            <a:ext cx="2419534" cy="1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1F630-D5AE-4093-BC71-DEE0CE00D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000" y="4502697"/>
            <a:ext cx="2823331" cy="15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8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1921-2C73-4AA7-99D7-E43C3528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 and CCT5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A755B-4231-4328-89AD-B10B4E704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C3: 5 T, 6 layers</a:t>
            </a:r>
          </a:p>
          <a:p>
            <a:pPr lvl="1"/>
            <a:r>
              <a:rPr lang="en-US" dirty="0"/>
              <a:t>ID layer 1 65</a:t>
            </a:r>
          </a:p>
          <a:p>
            <a:pPr lvl="1"/>
            <a:r>
              <a:rPr lang="en-US" dirty="0"/>
              <a:t>OD layer 2 99</a:t>
            </a:r>
          </a:p>
          <a:p>
            <a:pPr lvl="1"/>
            <a:r>
              <a:rPr lang="en-US" dirty="0"/>
              <a:t>OD layer 4 127</a:t>
            </a:r>
          </a:p>
          <a:p>
            <a:pPr lvl="1"/>
            <a:r>
              <a:rPr lang="en-US" dirty="0"/>
              <a:t>OD layer 6 156</a:t>
            </a:r>
          </a:p>
          <a:p>
            <a:r>
              <a:rPr lang="en-US" dirty="0"/>
              <a:t>CCT 5: 8-9 T</a:t>
            </a:r>
          </a:p>
          <a:p>
            <a:endParaRPr lang="en-US" dirty="0"/>
          </a:p>
          <a:p>
            <a:r>
              <a:rPr lang="en-US" dirty="0"/>
              <a:t>In CC5 5 only layer 1 </a:t>
            </a:r>
          </a:p>
          <a:p>
            <a:endParaRPr lang="en-US" dirty="0"/>
          </a:p>
          <a:p>
            <a:r>
              <a:rPr lang="en-US" dirty="0"/>
              <a:t>In CCt6 layer 1-2 (1 T)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E4C75-F49D-48EF-AB4B-B4E441CD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DABC9-32AB-4C51-A7D4-D2E619F7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C1E45-3739-485B-A163-C6A05895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245C1-21D9-47C1-8011-C9798007CB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81" t="13114" r="2065" b="12968"/>
          <a:stretch/>
        </p:blipFill>
        <p:spPr>
          <a:xfrm>
            <a:off x="7942848" y="1518871"/>
            <a:ext cx="3900919" cy="4214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454857-5C7F-4B11-A0EE-0E2956CB0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990055"/>
            <a:ext cx="1679120" cy="2877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4FFB8-02D2-4ECF-955A-B830AE9C8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104" y="1990055"/>
            <a:ext cx="1641864" cy="28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73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1921-2C73-4AA7-99D7-E43C3528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 and CCT6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A755B-4231-4328-89AD-B10B4E704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C3: 5 T, 6 layers</a:t>
            </a:r>
          </a:p>
          <a:p>
            <a:pPr lvl="1"/>
            <a:r>
              <a:rPr lang="en-US" dirty="0"/>
              <a:t>ID layer 1 65</a:t>
            </a:r>
          </a:p>
          <a:p>
            <a:pPr lvl="1"/>
            <a:r>
              <a:rPr lang="en-US" dirty="0"/>
              <a:t>OD layer 2 99</a:t>
            </a:r>
          </a:p>
          <a:p>
            <a:pPr lvl="1"/>
            <a:r>
              <a:rPr lang="en-US" dirty="0"/>
              <a:t>OD layer 4 127</a:t>
            </a:r>
          </a:p>
          <a:p>
            <a:pPr lvl="1"/>
            <a:r>
              <a:rPr lang="en-US" dirty="0"/>
              <a:t>OD layer 6 156</a:t>
            </a:r>
          </a:p>
          <a:p>
            <a:r>
              <a:rPr lang="en-US" dirty="0"/>
              <a:t>CCT6: 12 T</a:t>
            </a:r>
          </a:p>
          <a:p>
            <a:endParaRPr lang="en-US" dirty="0"/>
          </a:p>
          <a:p>
            <a:r>
              <a:rPr lang="en-US" dirty="0"/>
              <a:t>In CCt6 layer 1-2 (1 T)</a:t>
            </a:r>
          </a:p>
          <a:p>
            <a:r>
              <a:rPr lang="en-US" dirty="0" err="1"/>
              <a:t>Bmax</a:t>
            </a:r>
            <a:r>
              <a:rPr lang="en-US" dirty="0"/>
              <a:t>: ~13 T</a:t>
            </a:r>
          </a:p>
          <a:p>
            <a:r>
              <a:rPr lang="en-US" dirty="0"/>
              <a:t>Aperture 65 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E4C75-F49D-48EF-AB4B-B4E441CD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DABC9-32AB-4C51-A7D4-D2E619F7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C1E45-3739-485B-A163-C6A05895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245C1-21D9-47C1-8011-C9798007CB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81" t="13114" r="2065" b="12968"/>
          <a:stretch/>
        </p:blipFill>
        <p:spPr>
          <a:xfrm>
            <a:off x="7942848" y="1518871"/>
            <a:ext cx="3900919" cy="4214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6961C7-4F45-4510-B264-C8A6A3CB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524" y="1922362"/>
            <a:ext cx="2943311" cy="288331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67574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31932</TotalTime>
  <Words>795</Words>
  <Application>Microsoft Office PowerPoint</Application>
  <PresentationFormat>Widescreen</PresentationFormat>
  <Paragraphs>144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Calibri</vt:lpstr>
      <vt:lpstr>Wingdings</vt:lpstr>
      <vt:lpstr>Office Theme</vt:lpstr>
      <vt:lpstr>MDP Collaboration Meeting   20 T hybrid magnet and comparative analysis</vt:lpstr>
      <vt:lpstr>Action items</vt:lpstr>
      <vt:lpstr>Bin5 in CCT5</vt:lpstr>
      <vt:lpstr>BiCCT1 in CCT6</vt:lpstr>
      <vt:lpstr>Bi SMCT in 11T</vt:lpstr>
      <vt:lpstr>Bi SMCT in 15T</vt:lpstr>
      <vt:lpstr>S0 (2 wires in 1 groove) in CCT5</vt:lpstr>
      <vt:lpstr>C3 and CCT5</vt:lpstr>
      <vt:lpstr>C3 and CCT6</vt:lpstr>
      <vt:lpstr>Design scalability – 2-8 layers</vt:lpstr>
      <vt:lpstr>Magnet parameter space – standalone</vt:lpstr>
      <vt:lpstr>Magnet parameter space – boost field in 15 T background</vt:lpstr>
      <vt:lpstr>CORC Coil Programs with the Common Coil Dipole</vt:lpstr>
      <vt:lpstr>CORC Coil based HTS/LTS Hybrid Dipole STTR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654</cp:revision>
  <dcterms:created xsi:type="dcterms:W3CDTF">2013-02-14T18:56:39Z</dcterms:created>
  <dcterms:modified xsi:type="dcterms:W3CDTF">2021-05-18T14:44:20Z</dcterms:modified>
</cp:coreProperties>
</file>