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7" r:id="rId5"/>
  </p:sldMasterIdLst>
  <p:notesMasterIdLst>
    <p:notesMasterId r:id="rId21"/>
  </p:notesMasterIdLst>
  <p:handoutMasterIdLst>
    <p:handoutMasterId r:id="rId22"/>
  </p:handoutMasterIdLst>
  <p:sldIdLst>
    <p:sldId id="1266" r:id="rId6"/>
    <p:sldId id="1269" r:id="rId7"/>
    <p:sldId id="1303" r:id="rId8"/>
    <p:sldId id="269" r:id="rId9"/>
    <p:sldId id="263" r:id="rId10"/>
    <p:sldId id="1525" r:id="rId11"/>
    <p:sldId id="1524" r:id="rId12"/>
    <p:sldId id="1526" r:id="rId13"/>
    <p:sldId id="1527" r:id="rId14"/>
    <p:sldId id="1528" r:id="rId15"/>
    <p:sldId id="1529" r:id="rId16"/>
    <p:sldId id="1518" r:id="rId17"/>
    <p:sldId id="1523" r:id="rId18"/>
    <p:sldId id="1516" r:id="rId19"/>
    <p:sldId id="697" r:id="rId2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2BDAFA-E961-45AA-8E34-76944E7F5140}">
          <p14:sldIdLst>
            <p14:sldId id="1266"/>
            <p14:sldId id="1269"/>
            <p14:sldId id="1303"/>
            <p14:sldId id="269"/>
            <p14:sldId id="263"/>
            <p14:sldId id="1525"/>
            <p14:sldId id="1524"/>
            <p14:sldId id="1526"/>
            <p14:sldId id="1527"/>
            <p14:sldId id="1528"/>
            <p14:sldId id="1529"/>
            <p14:sldId id="1518"/>
            <p14:sldId id="1523"/>
            <p14:sldId id="1516"/>
            <p14:sldId id="697"/>
          </p14:sldIdLst>
        </p14:section>
        <p14:section name="Untitled Section" id="{BA336F6A-9CE9-43BE-8B66-2D27497DC5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pos="5185" userDrawn="1">
          <p15:clr>
            <a:srgbClr val="A4A3A4"/>
          </p15:clr>
        </p15:guide>
        <p15:guide id="10" pos="4905" userDrawn="1">
          <p15:clr>
            <a:srgbClr val="A4A3A4"/>
          </p15:clr>
        </p15:guide>
        <p15:guide id="11" pos="3803" userDrawn="1">
          <p15:clr>
            <a:srgbClr val="A4A3A4"/>
          </p15:clr>
        </p15:guide>
        <p15:guide id="12" pos="2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03BE2"/>
    <a:srgbClr val="898989"/>
    <a:srgbClr val="FF33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3135" autoAdjust="0"/>
  </p:normalViewPr>
  <p:slideViewPr>
    <p:cSldViewPr snapToGrid="0" snapToObjects="1">
      <p:cViewPr varScale="1">
        <p:scale>
          <a:sx n="80" d="100"/>
          <a:sy n="80" d="100"/>
        </p:scale>
        <p:origin x="1022" y="53"/>
      </p:cViewPr>
      <p:guideLst>
        <p:guide orient="horz" pos="2560"/>
        <p:guide orient="horz" pos="1010"/>
        <p:guide orient="horz" pos="3630"/>
        <p:guide orient="horz" pos="2309"/>
        <p:guide pos="7295"/>
        <p:guide pos="393"/>
        <p:guide/>
        <p:guide pos="2767"/>
        <p:guide pos="5185"/>
        <p:guide pos="4905"/>
        <p:guide pos="3803"/>
        <p:guide pos="2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5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12192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22" y="4891939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9" y="186644"/>
            <a:ext cx="3789783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13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75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1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12192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22" y="4891939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9" y="186644"/>
            <a:ext cx="3789783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9" y="2130853"/>
            <a:ext cx="10364391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100" y="3886652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3" y="6356355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5" y="6323779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defTabSz="342812">
              <a:defRPr/>
            </a:pPr>
            <a:r>
              <a:rPr lang="en-US" sz="135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Status Report on the CORC Coil Program             -Ramesh Gupta, BNL                   May 26, 2021</a:t>
            </a: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08FBF34-4E67-6C47-A78A-9C135843AE40}"/>
              </a:ext>
            </a:extLst>
          </p:cNvPr>
          <p:cNvSpPr/>
          <p:nvPr userDrawn="1"/>
        </p:nvSpPr>
        <p:spPr>
          <a:xfrm>
            <a:off x="5" y="0"/>
            <a:ext cx="12191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4CD79B7-4787-7344-A8E3-991F38CC2D9C}"/>
              </a:ext>
            </a:extLst>
          </p:cNvPr>
          <p:cNvSpPr txBox="1">
            <a:spLocks/>
          </p:cNvSpPr>
          <p:nvPr userDrawn="1"/>
        </p:nvSpPr>
        <p:spPr>
          <a:xfrm>
            <a:off x="3610096" y="0"/>
            <a:ext cx="8581904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/>
              <a:t>Click to edit Master title style</a:t>
            </a:r>
            <a:endParaRPr lang="en-US" sz="21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AF6C34-0601-C649-8859-7C59EC754F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7" y="123515"/>
            <a:ext cx="2752384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4" r:id="rId2"/>
    <p:sldLayoutId id="2147483685" r:id="rId3"/>
    <p:sldLayoutId id="2147483686" r:id="rId4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3" y="6356355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5" y="6323779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849" y="2257969"/>
            <a:ext cx="10020301" cy="199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Status Report on the CORC Coil Program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FF00"/>
                </a:solidFill>
              </a:rPr>
              <a:t>Ramesh Gupta, BNL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C1D82-BFAC-415C-AF2B-EDD6DF3BDA34}"/>
              </a:ext>
            </a:extLst>
          </p:cNvPr>
          <p:cNvSpPr/>
          <p:nvPr/>
        </p:nvSpPr>
        <p:spPr>
          <a:xfrm>
            <a:off x="4318175" y="4933165"/>
            <a:ext cx="3555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May 26, 2021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6AA8-52CD-43CB-A7E3-892F336B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Coil Parts</a:t>
            </a:r>
          </a:p>
        </p:txBody>
      </p:sp>
      <p:pic>
        <p:nvPicPr>
          <p:cNvPr id="3074" name="DBDB72D6-12ED-4CC9-8EFF-C27B378D6F92">
            <a:extLst>
              <a:ext uri="{FF2B5EF4-FFF2-40B4-BE49-F238E27FC236}">
                <a16:creationId xmlns:a16="http://schemas.microsoft.com/office/drawing/2014/main" id="{6B84BBB2-A246-4CD3-B0C7-254229A0B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r="1390"/>
          <a:stretch/>
        </p:blipFill>
        <p:spPr bwMode="auto">
          <a:xfrm>
            <a:off x="372948" y="1232452"/>
            <a:ext cx="7041643" cy="49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9D970EE-5E95-435C-AE05-D62074D88F4C">
            <a:extLst>
              <a:ext uri="{FF2B5EF4-FFF2-40B4-BE49-F238E27FC236}">
                <a16:creationId xmlns:a16="http://schemas.microsoft.com/office/drawing/2014/main" id="{BCD10142-8908-4D52-A32D-40DBEF9A9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r="21018" b="4012"/>
          <a:stretch/>
        </p:blipFill>
        <p:spPr bwMode="auto">
          <a:xfrm>
            <a:off x="8120269" y="1302481"/>
            <a:ext cx="3578087" cy="48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2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7E76-32EA-4D12-B9B6-8135FCE1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325" y="0"/>
            <a:ext cx="7305674" cy="102870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Coil Parts</a:t>
            </a:r>
          </a:p>
        </p:txBody>
      </p:sp>
      <p:pic>
        <p:nvPicPr>
          <p:cNvPr id="4098" name="A4BA23E0-0334-4362-BDF7-E1A0A783CDC5">
            <a:extLst>
              <a:ext uri="{FF2B5EF4-FFF2-40B4-BE49-F238E27FC236}">
                <a16:creationId xmlns:a16="http://schemas.microsoft.com/office/drawing/2014/main" id="{D7D09FE4-56B6-4F02-9DF3-ED734DB43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" r="-946" b="55581"/>
          <a:stretch/>
        </p:blipFill>
        <p:spPr bwMode="auto">
          <a:xfrm>
            <a:off x="161925" y="1375588"/>
            <a:ext cx="12070080" cy="39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37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A47A-C0F5-488A-8A0C-F7A5DAE0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0" y="9525"/>
            <a:ext cx="8324850" cy="1143000"/>
          </a:xfrm>
        </p:spPr>
        <p:txBody>
          <a:bodyPr>
            <a:noAutofit/>
          </a:bodyPr>
          <a:lstStyle/>
          <a:p>
            <a:r>
              <a:rPr lang="en-US" sz="7200" dirty="0"/>
              <a:t>Acknowledgement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3AAF4-B207-4950-A21B-5CAB003CD499}"/>
              </a:ext>
            </a:extLst>
          </p:cNvPr>
          <p:cNvSpPr txBox="1"/>
          <p:nvPr/>
        </p:nvSpPr>
        <p:spPr>
          <a:xfrm>
            <a:off x="261937" y="1304925"/>
            <a:ext cx="114204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This presentation benefited from the discussions with and direct contributions from the following colleagues:</a:t>
            </a:r>
          </a:p>
          <a:p>
            <a:endParaRPr lang="en-US" sz="2800" b="1" dirty="0"/>
          </a:p>
          <a:p>
            <a:r>
              <a:rPr lang="en-US" sz="2800" b="1" dirty="0"/>
              <a:t>ACT: Danko van der </a:t>
            </a:r>
            <a:r>
              <a:rPr lang="en-US" sz="2800" b="1" dirty="0" err="1"/>
              <a:t>Laan</a:t>
            </a:r>
            <a:r>
              <a:rPr lang="en-US" sz="2800" b="1" dirty="0"/>
              <a:t>, Jeremy Weiss</a:t>
            </a:r>
          </a:p>
          <a:p>
            <a:r>
              <a:rPr lang="en-US" sz="2800" b="1" dirty="0"/>
              <a:t>ASC: Ernesto Bosque, Lance Cooley</a:t>
            </a:r>
          </a:p>
          <a:p>
            <a:r>
              <a:rPr lang="en-US" sz="2800" b="1" dirty="0"/>
              <a:t>BNL: Anis Ben Yahia, Michael </a:t>
            </a:r>
            <a:r>
              <a:rPr lang="en-US" sz="2800" b="1" dirty="0" err="1"/>
              <a:t>Anerella</a:t>
            </a:r>
            <a:r>
              <a:rPr lang="en-US" sz="2800" b="1" dirty="0"/>
              <a:t>, Jesse Schmalzle, Piyush Joshi, …</a:t>
            </a:r>
          </a:p>
          <a:p>
            <a:r>
              <a:rPr lang="en-US" sz="2800" b="1" dirty="0"/>
              <a:t>FNAL: Vadim Kashikhin, Vito </a:t>
            </a:r>
            <a:r>
              <a:rPr lang="en-US" sz="2800" b="1" dirty="0" err="1"/>
              <a:t>Lomardo</a:t>
            </a:r>
            <a:endParaRPr lang="en-US" sz="2800" b="1" dirty="0"/>
          </a:p>
          <a:p>
            <a:r>
              <a:rPr lang="en-US" sz="2800" b="1" dirty="0"/>
              <a:t>LBNL: Xiaorong Wang, Maxim </a:t>
            </a:r>
            <a:r>
              <a:rPr lang="en-US" sz="2800" b="1"/>
              <a:t>Martchevsky, </a:t>
            </a:r>
            <a:r>
              <a:rPr lang="en-US" sz="2800" b="1" dirty="0"/>
              <a:t>Reed Teyber, Steve Gourlay</a:t>
            </a:r>
          </a:p>
          <a:p>
            <a:endParaRPr lang="en-US" sz="2800" b="1" dirty="0"/>
          </a:p>
          <a:p>
            <a:r>
              <a:rPr lang="en-US" sz="2800" b="1" dirty="0"/>
              <a:t>… and more</a:t>
            </a:r>
          </a:p>
        </p:txBody>
      </p:sp>
    </p:spTree>
    <p:extLst>
      <p:ext uri="{BB962C8B-B14F-4D97-AF65-F5344CB8AC3E}">
        <p14:creationId xmlns:p14="http://schemas.microsoft.com/office/powerpoint/2010/main" val="410449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A47A-C0F5-488A-8A0C-F7A5DAE0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5" y="114300"/>
            <a:ext cx="7391400" cy="895350"/>
          </a:xfrm>
        </p:spPr>
        <p:txBody>
          <a:bodyPr>
            <a:noAutofit/>
          </a:bodyPr>
          <a:lstStyle/>
          <a:p>
            <a:r>
              <a:rPr lang="en-US" sz="4400" dirty="0"/>
              <a:t>Summary and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4BD32-A7E9-4F4D-B9EE-A8A236351524}"/>
              </a:ext>
            </a:extLst>
          </p:cNvPr>
          <p:cNvSpPr txBox="1"/>
          <p:nvPr/>
        </p:nvSpPr>
        <p:spPr>
          <a:xfrm>
            <a:off x="0" y="1142167"/>
            <a:ext cx="1219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A good collaborative effort between different partners with regular meeting and discussions on all aspects of the program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Coil parts received. All meet requirement except one (not a showstopper)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These parts are being sent to ACT for further inspection and to adjust their cable design. ACT will also investigate routing of v-tap wire and insulation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BNL to receive back coil parts and practice cable from ACT in about a month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BNL will do practice winding (including investigation of winding machine)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ACT to provide CORC cable in about 3 months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Coil construction and test preparation will take another 3 months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Target test date is by the end of 2021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A47A-C0F5-488A-8A0C-F7A5DAE0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2714625"/>
            <a:ext cx="8324850" cy="1143000"/>
          </a:xfrm>
        </p:spPr>
        <p:txBody>
          <a:bodyPr>
            <a:noAutofit/>
          </a:bodyPr>
          <a:lstStyle/>
          <a:p>
            <a:r>
              <a:rPr lang="en-US" sz="72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9520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3098AEA-B25A-44DD-A29F-655A5E43E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1" y="4082332"/>
            <a:ext cx="4400597" cy="2468880"/>
          </a:xfrm>
        </p:spPr>
      </p:pic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58639" y="92711"/>
            <a:ext cx="7833361" cy="808037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Parameters of BNL Dipole DCC017</a:t>
            </a:r>
          </a:p>
        </p:txBody>
      </p:sp>
      <p:sp>
        <p:nvSpPr>
          <p:cNvPr id="17413" name="Text Box 1031"/>
          <p:cNvSpPr txBox="1">
            <a:spLocks noChangeArrowheads="1"/>
          </p:cNvSpPr>
          <p:nvPr/>
        </p:nvSpPr>
        <p:spPr bwMode="auto">
          <a:xfrm>
            <a:off x="6848475" y="996322"/>
            <a:ext cx="4724400" cy="5466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Two layer, 2-in-1 common coil design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10.2 T bore field, 10.7 T peak field at 10.8 kA short sample current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</a:rPr>
              <a:t>31 mm horizontal aperture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b="1" dirty="0">
                <a:solidFill>
                  <a:srgbClr val="FF0000"/>
                </a:solidFill>
              </a:rPr>
              <a:t> 335 mm vertical aperture</a:t>
            </a:r>
          </a:p>
          <a:p>
            <a:pPr marL="971550" lvl="2" indent="-28575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</a:rPr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A unique feature for insert  coil or cable testing</a:t>
            </a:r>
            <a:endParaRPr lang="en-US" altLang="en-US" dirty="0"/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0.8 mm, 30 strand Rutherford cable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70 mm minimum bend radius 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85 mm coil height 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614 mm coil length 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One spacer in body and one in ends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Iron over ends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Iron bobbin</a:t>
            </a:r>
          </a:p>
          <a:p>
            <a:pPr marL="182880" indent="-182880">
              <a:lnSpc>
                <a:spcPct val="105000"/>
              </a:lnSpc>
              <a:spcBef>
                <a:spcPct val="0"/>
              </a:spcBef>
            </a:pPr>
            <a:r>
              <a:rPr lang="en-US" altLang="en-US" sz="2200" dirty="0"/>
              <a:t> Stored </a:t>
            </a:r>
            <a:r>
              <a:rPr lang="en-US" altLang="en-US" sz="2200" dirty="0" err="1"/>
              <a:t>Energy@Quench</a:t>
            </a:r>
            <a:r>
              <a:rPr lang="en-US" altLang="en-US" sz="2200" dirty="0"/>
              <a:t> ~0.2 MJ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ED800B-BB1B-4F13-8E25-34267724F0CE}"/>
              </a:ext>
            </a:extLst>
          </p:cNvPr>
          <p:cNvGrpSpPr/>
          <p:nvPr/>
        </p:nvGrpSpPr>
        <p:grpSpPr>
          <a:xfrm>
            <a:off x="1569720" y="383935"/>
            <a:ext cx="4069080" cy="3635615"/>
            <a:chOff x="45720" y="383935"/>
            <a:chExt cx="4069080" cy="3635615"/>
          </a:xfrm>
        </p:grpSpPr>
        <p:pic>
          <p:nvPicPr>
            <p:cNvPr id="17411" name="Picture 1028" descr="fig1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143000"/>
              <a:ext cx="3429000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2C03203-C0FC-4721-92A8-BE570DB7BF3E}"/>
                </a:ext>
              </a:extLst>
            </p:cNvPr>
            <p:cNvCxnSpPr/>
            <p:nvPr/>
          </p:nvCxnSpPr>
          <p:spPr bwMode="auto">
            <a:xfrm flipV="1">
              <a:off x="2322576" y="731520"/>
              <a:ext cx="0" cy="13716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BDE6B7-2ECF-45A2-AE14-24A74FD7835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14600" y="731520"/>
              <a:ext cx="0" cy="13716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F7A07B-439B-42F7-A276-6F5108082DB2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1280160" y="530352"/>
              <a:ext cx="0" cy="246888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759270-B67D-400F-99C9-6D71C86BFC7A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1280160" y="2011680"/>
              <a:ext cx="0" cy="246888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629F24-DCD8-43AF-BCBA-22648E6D1742}"/>
                </a:ext>
              </a:extLst>
            </p:cNvPr>
            <p:cNvCxnSpPr/>
            <p:nvPr/>
          </p:nvCxnSpPr>
          <p:spPr bwMode="auto">
            <a:xfrm flipV="1">
              <a:off x="457200" y="1764792"/>
              <a:ext cx="0" cy="5486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9640D3-E534-481E-B312-B662FFA6AE33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457200" y="2706624"/>
              <a:ext cx="0" cy="5486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98B304-3B50-4D83-B26E-BD2937FE9EAE}"/>
                </a:ext>
              </a:extLst>
            </p:cNvPr>
            <p:cNvSpPr txBox="1"/>
            <p:nvPr/>
          </p:nvSpPr>
          <p:spPr>
            <a:xfrm>
              <a:off x="45720" y="2305288"/>
              <a:ext cx="930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C0099"/>
                  </a:solidFill>
                </a:rPr>
                <a:t>335 mm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B544FA-01C3-4F51-B03A-AAD6B03A4CC0}"/>
                </a:ext>
              </a:extLst>
            </p:cNvPr>
            <p:cNvSpPr txBox="1"/>
            <p:nvPr/>
          </p:nvSpPr>
          <p:spPr>
            <a:xfrm>
              <a:off x="2000286" y="383935"/>
              <a:ext cx="800027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C0099"/>
                  </a:solidFill>
                </a:rPr>
                <a:t>31 mm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E3516C-32E1-404E-B959-07B99E2B9A3F}"/>
                </a:ext>
              </a:extLst>
            </p:cNvPr>
            <p:cNvCxnSpPr/>
            <p:nvPr/>
          </p:nvCxnSpPr>
          <p:spPr bwMode="auto">
            <a:xfrm flipH="1">
              <a:off x="2322576" y="822960"/>
              <a:ext cx="192023" cy="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F9E16E9-8D22-4A0F-BB00-E2F9FD07CE28}"/>
              </a:ext>
            </a:extLst>
          </p:cNvPr>
          <p:cNvSpPr txBox="1"/>
          <p:nvPr/>
        </p:nvSpPr>
        <p:spPr>
          <a:xfrm>
            <a:off x="3311809" y="3989500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C0099"/>
                </a:solidFill>
              </a:rPr>
              <a:t>304.8 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1D84EA-42C6-46E0-9091-C3045CE69093}"/>
              </a:ext>
            </a:extLst>
          </p:cNvPr>
          <p:cNvSpPr txBox="1"/>
          <p:nvPr/>
        </p:nvSpPr>
        <p:spPr>
          <a:xfrm>
            <a:off x="3436648" y="6258429"/>
            <a:ext cx="1086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C0099"/>
                </a:solidFill>
              </a:rPr>
              <a:t>614.3 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A3CF97-4C10-46BF-ACEE-4B6647EA3EA5}"/>
              </a:ext>
            </a:extLst>
          </p:cNvPr>
          <p:cNvSpPr txBox="1"/>
          <p:nvPr/>
        </p:nvSpPr>
        <p:spPr>
          <a:xfrm>
            <a:off x="4906566" y="4686484"/>
            <a:ext cx="1085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C0099"/>
                </a:solidFill>
              </a:rPr>
              <a:t>310.4 mm</a:t>
            </a:r>
          </a:p>
        </p:txBody>
      </p:sp>
    </p:spTree>
    <p:extLst>
      <p:ext uri="{BB962C8B-B14F-4D97-AF65-F5344CB8AC3E}">
        <p14:creationId xmlns:p14="http://schemas.microsoft.com/office/powerpoint/2010/main" val="266899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06487" y="76200"/>
            <a:ext cx="6409113" cy="863602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High Level Goals/Plans/Tasks</a:t>
            </a:r>
            <a:endParaRPr lang="en-US" altLang="en-US" sz="2400" dirty="0"/>
          </a:p>
        </p:txBody>
      </p:sp>
      <p:sp>
        <p:nvSpPr>
          <p:cNvPr id="29699" name="Rectangle 3" descr="Water droplets"/>
          <p:cNvSpPr>
            <a:spLocks noGrp="1" noChangeArrowheads="1"/>
          </p:cNvSpPr>
          <p:nvPr>
            <p:ph type="body" idx="4294967295"/>
          </p:nvPr>
        </p:nvSpPr>
        <p:spPr>
          <a:xfrm>
            <a:off x="119062" y="2227613"/>
            <a:ext cx="11953875" cy="292079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MDP: “In-field quench studies of a long CORC cable” in the background field of common coil dipole via one 8-turn HTS coil (S-turn in to flip the polarity)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2060"/>
                </a:solidFill>
              </a:rPr>
              <a:t>A good collaborative efforts between MDP partners and ACT. Regular discussion on goals, instrumentation and test planning, etc.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STTR: “Demonstration of a high field HTS/LTS hybrid dipole” with two sets of double pancake coils made with 6+8 turns (total 28 turns) of CORC cable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83DB0-8C53-4DBD-95C9-024BCDC98A98}"/>
              </a:ext>
            </a:extLst>
          </p:cNvPr>
          <p:cNvSpPr txBox="1"/>
          <p:nvPr/>
        </p:nvSpPr>
        <p:spPr>
          <a:xfrm>
            <a:off x="195261" y="5384292"/>
            <a:ext cx="1180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will give the status of the MDP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72EE-0040-4E02-9ACF-3ECD93F95B28}"/>
              </a:ext>
            </a:extLst>
          </p:cNvPr>
          <p:cNvSpPr txBox="1"/>
          <p:nvPr/>
        </p:nvSpPr>
        <p:spPr>
          <a:xfrm>
            <a:off x="0" y="1186215"/>
            <a:ext cx="1186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Two Related R&amp;D programs. Magnet Design Program (MDP) and Small Business Technology Transfer (STTR) </a:t>
            </a:r>
          </a:p>
        </p:txBody>
      </p:sp>
    </p:spTree>
    <p:extLst>
      <p:ext uri="{BB962C8B-B14F-4D97-AF65-F5344CB8AC3E}">
        <p14:creationId xmlns:p14="http://schemas.microsoft.com/office/powerpoint/2010/main" val="144971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0010-021A-4A9A-A763-82975911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950" y="101996"/>
            <a:ext cx="8782050" cy="880459"/>
          </a:xfrm>
        </p:spPr>
        <p:txBody>
          <a:bodyPr>
            <a:noAutofit/>
          </a:bodyPr>
          <a:lstStyle/>
          <a:p>
            <a:r>
              <a:rPr lang="en-US" sz="2800" dirty="0"/>
              <a:t>CORC Coil Programs with the Common Coil Dipole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A74B7-9749-4B6D-AEAD-A99C2C49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8" t="5787" r="1820"/>
          <a:stretch/>
        </p:blipFill>
        <p:spPr>
          <a:xfrm>
            <a:off x="117314" y="2080430"/>
            <a:ext cx="3543788" cy="347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A15646-36C3-46E8-B9CD-9AFF3B8614C4}"/>
              </a:ext>
            </a:extLst>
          </p:cNvPr>
          <p:cNvSpPr txBox="1"/>
          <p:nvPr/>
        </p:nvSpPr>
        <p:spPr>
          <a:xfrm>
            <a:off x="117165" y="1213491"/>
            <a:ext cx="329278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STTR Coils two sets: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Each with 6 and 8 turns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0CC087B-8B98-4026-922C-418262D2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40" y="3922142"/>
            <a:ext cx="4777818" cy="230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7D9904-007B-4EE4-9E19-67A3C2448F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09" r="22536" b="-1399"/>
          <a:stretch/>
        </p:blipFill>
        <p:spPr>
          <a:xfrm rot="-600000">
            <a:off x="3610010" y="1485310"/>
            <a:ext cx="4114800" cy="2683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14DD3F-ECD5-44C0-A985-26F1ACAD1A70}"/>
              </a:ext>
            </a:extLst>
          </p:cNvPr>
          <p:cNvSpPr txBox="1"/>
          <p:nvPr/>
        </p:nvSpPr>
        <p:spPr>
          <a:xfrm>
            <a:off x="7673716" y="1219247"/>
            <a:ext cx="451828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STTR: High field Demo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(13-14 T with 10 T from LTS)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MDP: Quench studies and technology demo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(10.7 T with 10 T from LTS)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201BD-D429-4C4E-BF1B-80CE73CC9C7A}"/>
              </a:ext>
            </a:extLst>
          </p:cNvPr>
          <p:cNvSpPr txBox="1"/>
          <p:nvPr/>
        </p:nvSpPr>
        <p:spPr>
          <a:xfrm>
            <a:off x="9363718" y="4578203"/>
            <a:ext cx="2320564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FF00"/>
                </a:solidFill>
              </a:rPr>
              <a:t>MDP Coil 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</a:rPr>
              <a:t>4+4 turns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</a:rPr>
              <a:t>with an S-turn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3DE6CD-1D60-4781-8EE3-C9425C0CC80D}"/>
              </a:ext>
            </a:extLst>
          </p:cNvPr>
          <p:cNvSpPr txBox="1"/>
          <p:nvPr/>
        </p:nvSpPr>
        <p:spPr>
          <a:xfrm>
            <a:off x="117165" y="5547700"/>
            <a:ext cx="4186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CORC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coils will run in series with the Nb</a:t>
            </a:r>
            <a:r>
              <a:rPr 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coils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F76C32B-C094-4EB2-BA0F-3FDDC1E12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4" y="3165671"/>
            <a:ext cx="4271748" cy="2132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78676"/>
            <a:ext cx="7496175" cy="868362"/>
          </a:xfrm>
        </p:spPr>
        <p:txBody>
          <a:bodyPr>
            <a:noAutofit/>
          </a:bodyPr>
          <a:lstStyle/>
          <a:p>
            <a:r>
              <a:rPr lang="en-US" sz="5400" dirty="0"/>
              <a:t>CORC Coil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FAC24-9AC9-49BA-A679-C146129A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90" y="1311608"/>
            <a:ext cx="8153400" cy="4648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thickness – 30.3 mm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Outer plates – 2 mm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Coil spacers – 7 mm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Inner plates – 5 mm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Gap between layers – 2.3 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0751ED-A8A5-45C3-9A82-231B426C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9110" y="63693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41AE5-5CC5-4672-9F79-9A5188A2B0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54814235-3492-4699-9182-FCAAB9EF2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22" y="4436073"/>
            <a:ext cx="3536560" cy="1854658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50611F-3D9F-4140-9A50-2DD4D86E6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10" y="1207573"/>
            <a:ext cx="3829050" cy="246697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85E478-644E-4328-843F-8A6C0AD3EC1D}"/>
              </a:ext>
            </a:extLst>
          </p:cNvPr>
          <p:cNvCxnSpPr>
            <a:cxnSpLocks/>
          </p:cNvCxnSpPr>
          <p:nvPr/>
        </p:nvCxnSpPr>
        <p:spPr>
          <a:xfrm flipV="1">
            <a:off x="2641755" y="1542973"/>
            <a:ext cx="1782393" cy="40940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53F0BC-1387-4EE9-B198-CB7F6BDFF429}"/>
              </a:ext>
            </a:extLst>
          </p:cNvPr>
          <p:cNvCxnSpPr>
            <a:cxnSpLocks/>
          </p:cNvCxnSpPr>
          <p:nvPr/>
        </p:nvCxnSpPr>
        <p:spPr>
          <a:xfrm flipV="1">
            <a:off x="2641755" y="1810974"/>
            <a:ext cx="1782393" cy="457526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68E2EE-2BCB-45CC-9D4A-F9683B605D1B}"/>
              </a:ext>
            </a:extLst>
          </p:cNvPr>
          <p:cNvCxnSpPr>
            <a:cxnSpLocks/>
          </p:cNvCxnSpPr>
          <p:nvPr/>
        </p:nvCxnSpPr>
        <p:spPr>
          <a:xfrm flipV="1">
            <a:off x="2641755" y="2191975"/>
            <a:ext cx="1782393" cy="434209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17DA42-4835-42BA-83F1-471433261A65}"/>
              </a:ext>
            </a:extLst>
          </p:cNvPr>
          <p:cNvCxnSpPr>
            <a:cxnSpLocks/>
          </p:cNvCxnSpPr>
          <p:nvPr/>
        </p:nvCxnSpPr>
        <p:spPr>
          <a:xfrm flipV="1">
            <a:off x="3537917" y="2417077"/>
            <a:ext cx="886231" cy="580814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872C80-19C2-4ABB-81E2-BECB054815F9}"/>
              </a:ext>
            </a:extLst>
          </p:cNvPr>
          <p:cNvSpPr txBox="1">
            <a:spLocks/>
          </p:cNvSpPr>
          <p:nvPr/>
        </p:nvSpPr>
        <p:spPr>
          <a:xfrm>
            <a:off x="7861860" y="1101342"/>
            <a:ext cx="4114801" cy="2017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layer held together with flat head screws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Assembly held with shoulder screws to allow separation of layers.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2C8AE7B6-DB7F-4C2A-A7CF-FD4772C66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95" y="3058866"/>
            <a:ext cx="2529915" cy="2026536"/>
          </a:xfrm>
          <a:prstGeom prst="rect">
            <a:avLst/>
          </a:prstGeom>
        </p:spPr>
      </p:pic>
      <p:pic>
        <p:nvPicPr>
          <p:cNvPr id="20" name="Picture 19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AE97F91D-D31C-4E1A-B04F-BA6FF5F9B6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5"/>
          <a:stretch/>
        </p:blipFill>
        <p:spPr>
          <a:xfrm>
            <a:off x="9783384" y="4749321"/>
            <a:ext cx="233588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3F30C5B7-9392-4885-A33F-BAE5A591D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42" y="1990965"/>
            <a:ext cx="4144823" cy="206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637" y="123015"/>
            <a:ext cx="8672816" cy="868362"/>
          </a:xfrm>
        </p:spPr>
        <p:txBody>
          <a:bodyPr>
            <a:noAutofit/>
          </a:bodyPr>
          <a:lstStyle/>
          <a:p>
            <a:r>
              <a:rPr lang="en-US" sz="4400" dirty="0"/>
              <a:t>Coil &amp; Structure Parts, as Designed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0751ED-A8A5-45C3-9A82-231B426C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41AE5-5CC5-4672-9F79-9A5188A2B0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70076A-F87C-4CA3-9678-BD5F8317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2/25/2021</a:t>
            </a:r>
          </a:p>
        </p:txBody>
      </p:sp>
      <p:pic>
        <p:nvPicPr>
          <p:cNvPr id="6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6A16B08C-C2EB-4152-BB25-9C8A589BF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94" y="1212846"/>
            <a:ext cx="3989183" cy="1928725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3037227-8357-4061-A6A3-C727E9190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5486400" cy="2592220"/>
          </a:xfrm>
          <a:prstGeom prst="rect">
            <a:avLst/>
          </a:prstGeom>
        </p:spPr>
      </p:pic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B2E5D43C-AB1C-4F08-84C0-B632841AE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4848"/>
            <a:ext cx="2521226" cy="199415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6B7E59D1-E9AC-4CD3-87FD-F572FFB40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86" y="2344570"/>
            <a:ext cx="1509151" cy="1386313"/>
          </a:xfrm>
          <a:prstGeom prst="rect">
            <a:avLst/>
          </a:prstGeom>
        </p:spPr>
      </p:pic>
      <p:pic>
        <p:nvPicPr>
          <p:cNvPr id="13" name="Picture 12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3BB62A74-234D-45ED-86EF-0A47887D3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77" y="4054528"/>
            <a:ext cx="3989183" cy="20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4975-B062-4288-8E11-10346950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4" y="0"/>
            <a:ext cx="8562975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Parts, as Made or Delivered (1) </a:t>
            </a:r>
            <a:br>
              <a:rPr lang="en-US" sz="4800" dirty="0"/>
            </a:br>
            <a:r>
              <a:rPr lang="en-US" sz="4800" dirty="0"/>
              <a:t>(all parts in hand now)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2EAC26C-504E-4BB3-BF27-99534CCB6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" t="3526" b="10885"/>
          <a:stretch/>
        </p:blipFill>
        <p:spPr>
          <a:xfrm>
            <a:off x="761999" y="1281112"/>
            <a:ext cx="10067926" cy="4932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BA8E8-8185-4EA1-AE6D-A554C6809A2E}"/>
              </a:ext>
            </a:extLst>
          </p:cNvPr>
          <p:cNvSpPr txBox="1"/>
          <p:nvPr/>
        </p:nvSpPr>
        <p:spPr>
          <a:xfrm rot="-5400000">
            <a:off x="8834980" y="3455054"/>
            <a:ext cx="519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Parts for one-side of the coil</a:t>
            </a:r>
          </a:p>
        </p:txBody>
      </p:sp>
    </p:spTree>
    <p:extLst>
      <p:ext uri="{BB962C8B-B14F-4D97-AF65-F5344CB8AC3E}">
        <p14:creationId xmlns:p14="http://schemas.microsoft.com/office/powerpoint/2010/main" val="127902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4975-B062-4288-8E11-10346950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4" y="0"/>
            <a:ext cx="8562975" cy="1143000"/>
          </a:xfrm>
        </p:spPr>
        <p:txBody>
          <a:bodyPr>
            <a:normAutofit/>
          </a:bodyPr>
          <a:lstStyle/>
          <a:p>
            <a:r>
              <a:rPr lang="en-US" sz="4800" dirty="0"/>
              <a:t>Parts, as Made or Delivered (2) </a:t>
            </a:r>
          </a:p>
        </p:txBody>
      </p:sp>
      <p:pic>
        <p:nvPicPr>
          <p:cNvPr id="5" name="Picture 4" descr="A close-up of a hard drive&#10;&#10;Description automatically generated with low confidence">
            <a:extLst>
              <a:ext uri="{FF2B5EF4-FFF2-40B4-BE49-F238E27FC236}">
                <a16:creationId xmlns:a16="http://schemas.microsoft.com/office/drawing/2014/main" id="{20041A5F-E4CC-4F4E-B4A1-714F796F4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4" b="3240"/>
          <a:stretch/>
        </p:blipFill>
        <p:spPr>
          <a:xfrm>
            <a:off x="2963596" y="1247774"/>
            <a:ext cx="8562975" cy="4989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D3159-BB23-473B-B204-0C9FE143ACEF}"/>
              </a:ext>
            </a:extLst>
          </p:cNvPr>
          <p:cNvSpPr txBox="1"/>
          <p:nvPr/>
        </p:nvSpPr>
        <p:spPr>
          <a:xfrm rot="-5400000">
            <a:off x="-1615368" y="3153658"/>
            <a:ext cx="5258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Parts for the </a:t>
            </a:r>
          </a:p>
          <a:p>
            <a:pPr algn="ctr"/>
            <a:r>
              <a:rPr lang="en-US" sz="4400" b="1" dirty="0"/>
              <a:t>other-side of the coil</a:t>
            </a:r>
          </a:p>
        </p:txBody>
      </p:sp>
    </p:spTree>
    <p:extLst>
      <p:ext uri="{BB962C8B-B14F-4D97-AF65-F5344CB8AC3E}">
        <p14:creationId xmlns:p14="http://schemas.microsoft.com/office/powerpoint/2010/main" val="401689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4975-B062-4288-8E11-10346950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4" y="0"/>
            <a:ext cx="8562975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Coil Parts</a:t>
            </a:r>
          </a:p>
        </p:txBody>
      </p:sp>
      <p:pic>
        <p:nvPicPr>
          <p:cNvPr id="1026" name="173271D3-9D91-47AA-A901-2CFBA9C1332F">
            <a:extLst>
              <a:ext uri="{FF2B5EF4-FFF2-40B4-BE49-F238E27FC236}">
                <a16:creationId xmlns:a16="http://schemas.microsoft.com/office/drawing/2014/main" id="{0659D7F7-CE25-47B9-A092-2B2FB757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85681"/>
            <a:ext cx="6743700" cy="50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D1EC0-D433-4F98-93E3-4F31E497F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6" t="34583" r="6366" b="9861"/>
          <a:stretch/>
        </p:blipFill>
        <p:spPr>
          <a:xfrm rot="-5400000">
            <a:off x="6929827" y="1648031"/>
            <a:ext cx="5041480" cy="41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4975-B062-4288-8E11-10346950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4" y="0"/>
            <a:ext cx="8562975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Coil Parts</a:t>
            </a:r>
          </a:p>
        </p:txBody>
      </p:sp>
      <p:pic>
        <p:nvPicPr>
          <p:cNvPr id="2051" name="55E72C2C-A7ED-4833-A6F2-E34C5F4E33E3">
            <a:extLst>
              <a:ext uri="{FF2B5EF4-FFF2-40B4-BE49-F238E27FC236}">
                <a16:creationId xmlns:a16="http://schemas.microsoft.com/office/drawing/2014/main" id="{EF26699C-7B8B-4FA6-9B13-A78692ED6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5" t="39560" r="52778" b="26480"/>
          <a:stretch/>
        </p:blipFill>
        <p:spPr bwMode="auto">
          <a:xfrm>
            <a:off x="7436123" y="1272209"/>
            <a:ext cx="3419476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B0ED8-1BEC-4D72-BC0C-F275E229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14424" y="533526"/>
            <a:ext cx="5029201" cy="65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01229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3C50077B73F4081A727CE26F7297D" ma:contentTypeVersion="13" ma:contentTypeDescription="Create a new document." ma:contentTypeScope="" ma:versionID="728083fc9d673f68be60a86c999b5ede">
  <xsd:schema xmlns:xsd="http://www.w3.org/2001/XMLSchema" xmlns:xs="http://www.w3.org/2001/XMLSchema" xmlns:p="http://schemas.microsoft.com/office/2006/metadata/properties" xmlns:ns3="d198decf-2ff7-46b8-bd1c-477e40bd1f45" xmlns:ns4="c66da833-743e-4877-8ff4-bd7d31564978" targetNamespace="http://schemas.microsoft.com/office/2006/metadata/properties" ma:root="true" ma:fieldsID="e3b51183db3b30395368252b0f7bc3ea" ns3:_="" ns4:_="">
    <xsd:import namespace="d198decf-2ff7-46b8-bd1c-477e40bd1f45"/>
    <xsd:import namespace="c66da833-743e-4877-8ff4-bd7d315649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decf-2ff7-46b8-bd1c-477e40bd1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833-743e-4877-8ff4-bd7d31564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4EAA2D-D873-47C1-B2C4-B9A6310289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10A9C-A194-4F47-A155-03E33315F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8decf-2ff7-46b8-bd1c-477e40bd1f45"/>
    <ds:schemaRef ds:uri="c66da833-743e-4877-8ff4-bd7d31564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BA2CFB-FA42-43C6-91CA-BE64ACAE07C1}">
  <ds:schemaRefs>
    <ds:schemaRef ds:uri="http://purl.org/dc/elements/1.1/"/>
    <ds:schemaRef ds:uri="http://schemas.microsoft.com/office/2006/metadata/properties"/>
    <ds:schemaRef ds:uri="c66da833-743e-4877-8ff4-bd7d3156497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198decf-2ff7-46b8-bd1c-477e40bd1f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65620</TotalTime>
  <Words>609</Words>
  <Application>Microsoft Office PowerPoint</Application>
  <PresentationFormat>Widescreen</PresentationFormat>
  <Paragraphs>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ATAP No Footer</vt:lpstr>
      <vt:lpstr>1_ATAP No Footer</vt:lpstr>
      <vt:lpstr>PowerPoint Presentation</vt:lpstr>
      <vt:lpstr>High Level Goals/Plans/Tasks</vt:lpstr>
      <vt:lpstr>CORC Coil Programs with the Common Coil Dipole</vt:lpstr>
      <vt:lpstr>CORC Coil Package</vt:lpstr>
      <vt:lpstr>Coil &amp; Structure Parts, as Designed</vt:lpstr>
      <vt:lpstr>Parts, as Made or Delivered (1)  (all parts in hand now)</vt:lpstr>
      <vt:lpstr>Parts, as Made or Delivered (2) </vt:lpstr>
      <vt:lpstr>Coil Parts</vt:lpstr>
      <vt:lpstr>Coil Parts</vt:lpstr>
      <vt:lpstr>Coil Parts</vt:lpstr>
      <vt:lpstr>Coil Parts</vt:lpstr>
      <vt:lpstr>Acknowledgement</vt:lpstr>
      <vt:lpstr>Summary and Schedule</vt:lpstr>
      <vt:lpstr>EXTRA SLIDES</vt:lpstr>
      <vt:lpstr>Parameters of BNL Dipole DCC017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Gupta, Ramesh C</cp:lastModifiedBy>
  <cp:revision>831</cp:revision>
  <cp:lastPrinted>2019-05-15T18:36:20Z</cp:lastPrinted>
  <dcterms:created xsi:type="dcterms:W3CDTF">2015-07-10T17:44:33Z</dcterms:created>
  <dcterms:modified xsi:type="dcterms:W3CDTF">2021-05-26T19:29:03Z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0x010100AE93C50077B73F4081A727CE26F7297D</vt:lpwstr>
  </property>
</Properties>
</file>