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832" r:id="rId3"/>
    <p:sldId id="833" r:id="rId4"/>
    <p:sldId id="842" r:id="rId5"/>
    <p:sldId id="835" r:id="rId6"/>
    <p:sldId id="836" r:id="rId7"/>
    <p:sldId id="837" r:id="rId8"/>
    <p:sldId id="838" r:id="rId9"/>
    <p:sldId id="839" r:id="rId10"/>
    <p:sldId id="840" r:id="rId11"/>
    <p:sldId id="8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4660"/>
  </p:normalViewPr>
  <p:slideViewPr>
    <p:cSldViewPr>
      <p:cViewPr varScale="1">
        <p:scale>
          <a:sx n="62" d="100"/>
          <a:sy n="62" d="100"/>
        </p:scale>
        <p:origin x="568" y="5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F2828-8B02-4E0D-9FD0-B7ED745635A3}"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F71F8-9A6C-44E8-AA58-302F2B215167}" type="slidenum">
              <a:rPr lang="en-US" smtClean="0"/>
              <a:t>‹#›</a:t>
            </a:fld>
            <a:endParaRPr lang="en-US"/>
          </a:p>
        </p:txBody>
      </p:sp>
    </p:spTree>
    <p:extLst>
      <p:ext uri="{BB962C8B-B14F-4D97-AF65-F5344CB8AC3E}">
        <p14:creationId xmlns:p14="http://schemas.microsoft.com/office/powerpoint/2010/main" val="36199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3F71F8-9A6C-44E8-AA58-302F2B215167}" type="slidenum">
              <a:rPr lang="en-US" smtClean="0"/>
              <a:t>1</a:t>
            </a:fld>
            <a:endParaRPr lang="en-US"/>
          </a:p>
        </p:txBody>
      </p:sp>
    </p:spTree>
    <p:extLst>
      <p:ext uri="{BB962C8B-B14F-4D97-AF65-F5344CB8AC3E}">
        <p14:creationId xmlns:p14="http://schemas.microsoft.com/office/powerpoint/2010/main" val="69845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20160714_001-2-Edit_blueppt.jpg"/>
          <p:cNvPicPr>
            <a:picLocks/>
          </p:cNvPicPr>
          <p:nvPr userDrawn="1"/>
        </p:nvPicPr>
        <p:blipFill rotWithShape="1">
          <a:blip r:embed="rId2">
            <a:extLst>
              <a:ext uri="{28A0092B-C50C-407E-A947-70E740481C1C}">
                <a14:useLocalDpi xmlns:a14="http://schemas.microsoft.com/office/drawing/2010/main" val="0"/>
              </a:ext>
            </a:extLst>
          </a:blip>
          <a:srcRect l="-8" t="21978" r="42" b="20335"/>
          <a:stretch/>
        </p:blipFill>
        <p:spPr>
          <a:xfrm>
            <a:off x="-600" y="0"/>
            <a:ext cx="12193200" cy="6858000"/>
          </a:xfrm>
          <a:prstGeom prst="rect">
            <a:avLst/>
          </a:prstGeom>
        </p:spPr>
      </p:pic>
      <p:pic>
        <p:nvPicPr>
          <p:cNvPr id="9" name="Picture 8"/>
          <p:cNvPicPr>
            <a:picLocks noChangeAspect="1"/>
          </p:cNvPicPr>
          <p:nvPr userDrawn="1"/>
        </p:nvPicPr>
        <p:blipFill>
          <a:blip r:embed="rId3"/>
          <a:stretch>
            <a:fillRect/>
          </a:stretch>
        </p:blipFill>
        <p:spPr>
          <a:xfrm>
            <a:off x="248592" y="186639"/>
            <a:ext cx="2842337" cy="1020399"/>
          </a:xfrm>
          <a:prstGeom prst="rect">
            <a:avLst/>
          </a:prstGeom>
        </p:spPr>
      </p:pic>
      <p:pic>
        <p:nvPicPr>
          <p:cNvPr id="7" name="Picture 2" descr="C:\Users\Ian Pong\Documents\LBNL\Logo\LBNL_Full_Logo_Final.jpg" hidden="1"/>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28800" y="4653136"/>
            <a:ext cx="8534400" cy="98566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hidden="1"/>
          <p:cNvSpPr>
            <a:spLocks noGrp="1"/>
          </p:cNvSpPr>
          <p:nvPr>
            <p:ph type="dt" sz="half" idx="10"/>
          </p:nvPr>
        </p:nvSpPr>
        <p:spPr/>
        <p:txBody>
          <a:bodyPr/>
          <a:lstStyle/>
          <a:p>
            <a:fld id="{F688A5FE-F257-481F-BC85-4BC8E4BA46EE}" type="datetime1">
              <a:rPr lang="en-US" smtClean="0"/>
              <a:t>6/9/2021</a:t>
            </a:fld>
            <a:endParaRPr lang="en-GB"/>
          </a:p>
        </p:txBody>
      </p:sp>
      <p:sp>
        <p:nvSpPr>
          <p:cNvPr id="5" name="Footer Placeholder 4"/>
          <p:cNvSpPr>
            <a:spLocks noGrp="1"/>
          </p:cNvSpPr>
          <p:nvPr>
            <p:ph type="ftr" sz="quarter" idx="11"/>
          </p:nvPr>
        </p:nvSpPr>
        <p:spPr>
          <a:xfrm>
            <a:off x="3432000" y="6448251"/>
            <a:ext cx="5328000" cy="365125"/>
          </a:xfrm>
        </p:spPr>
        <p:txBody>
          <a:bodyPr/>
          <a:lstStyle>
            <a:lvl1pPr>
              <a:defRPr>
                <a:solidFill>
                  <a:schemeClr val="bg1">
                    <a:lumMod val="95000"/>
                  </a:schemeClr>
                </a:solidFill>
              </a:defRPr>
            </a:lvl1pPr>
          </a:lstStyle>
          <a:p>
            <a:endParaRPr lang="en-GB"/>
          </a:p>
        </p:txBody>
      </p:sp>
      <p:sp>
        <p:nvSpPr>
          <p:cNvPr id="6" name="Slide Number Placeholder 5" hidden="1"/>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
        <p:nvSpPr>
          <p:cNvPr id="10" name="Rectangle 9"/>
          <p:cNvSpPr/>
          <p:nvPr userDrawn="1"/>
        </p:nvSpPr>
        <p:spPr>
          <a:xfrm>
            <a:off x="895296" y="2099704"/>
            <a:ext cx="10382304" cy="2193392"/>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32"/>
            <a:ext cx="10363200" cy="2162664"/>
          </a:xfrm>
          <a:noFill/>
        </p:spPr>
        <p:txBody>
          <a:bodyPr/>
          <a:lstStyle/>
          <a:p>
            <a:r>
              <a:rPr lang="en-US"/>
              <a:t>Click to edit Master title style</a:t>
            </a:r>
            <a:endParaRPr lang="en-GB"/>
          </a:p>
        </p:txBody>
      </p:sp>
      <p:sp>
        <p:nvSpPr>
          <p:cNvPr id="11" name="Rectangle 10"/>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2" name="Picture 11" descr="RGB_White-Seal_White-Mark_SC_Horizontal–400dpi.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146369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fld id="{67F633BC-09C6-4CD4-A20F-60362EADBEA5}" type="datetime1">
              <a:rPr lang="en-US" smtClean="0"/>
              <a:t>6/9/2021</a:t>
            </a:fld>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82003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fld id="{378553C9-7EDC-4E83-A816-D941101970FF}" type="datetime1">
              <a:rPr lang="en-US" smtClean="0"/>
              <a:t>6/9/2021</a:t>
            </a:fld>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68190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C:\Users\Ian Pong\Documents\LBNL\Logo\LBNL_Full_Logo_Final.jpg" hidden="1"/>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080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1368000"/>
            <a:ext cx="10972800" cy="46413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hidden="1"/>
          <p:cNvSpPr>
            <a:spLocks noGrp="1"/>
          </p:cNvSpPr>
          <p:nvPr>
            <p:ph type="dt" sz="half" idx="10"/>
          </p:nvPr>
        </p:nvSpPr>
        <p:spPr/>
        <p:txBody>
          <a:bodyPr/>
          <a:lstStyle/>
          <a:p>
            <a:fld id="{28CC1D1E-F330-440D-A98B-BDBF03FF8A93}" type="datetime1">
              <a:rPr lang="en-US" smtClean="0"/>
              <a:t>6/9/2021</a:t>
            </a:fld>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289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hidden="1"/>
          <p:cNvSpPr>
            <a:spLocks noGrp="1"/>
          </p:cNvSpPr>
          <p:nvPr>
            <p:ph type="dt" sz="half" idx="10"/>
          </p:nvPr>
        </p:nvSpPr>
        <p:spPr/>
        <p:txBody>
          <a:bodyPr/>
          <a:lstStyle/>
          <a:p>
            <a:fld id="{4DBA33CD-A862-4B8C-BA02-81305068F16F}" type="datetime1">
              <a:rPr lang="en-US" smtClean="0"/>
              <a:t>6/9/2021</a:t>
            </a:fld>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7993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hidden="1"/>
          <p:cNvSpPr>
            <a:spLocks noGrp="1"/>
          </p:cNvSpPr>
          <p:nvPr>
            <p:ph type="dt" sz="half" idx="10"/>
          </p:nvPr>
        </p:nvSpPr>
        <p:spPr/>
        <p:txBody>
          <a:bodyPr/>
          <a:lstStyle/>
          <a:p>
            <a:fld id="{75A97177-CE8F-4660-949A-B61CDFC25C39}" type="datetime1">
              <a:rPr lang="en-US" smtClean="0"/>
              <a:t>6/9/2021</a:t>
            </a:fld>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8317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hidden="1"/>
          <p:cNvSpPr>
            <a:spLocks noGrp="1"/>
          </p:cNvSpPr>
          <p:nvPr>
            <p:ph type="dt" sz="half" idx="10"/>
          </p:nvPr>
        </p:nvSpPr>
        <p:spPr/>
        <p:txBody>
          <a:bodyPr/>
          <a:lstStyle/>
          <a:p>
            <a:fld id="{14E38B47-FFE0-4E1E-8C53-CB485810F19B}" type="datetime1">
              <a:rPr lang="en-US" smtClean="0"/>
              <a:t>6/9/2021</a:t>
            </a:fld>
            <a:endParaRPr lang="en-GB"/>
          </a:p>
        </p:txBody>
      </p:sp>
      <p:sp>
        <p:nvSpPr>
          <p:cNvPr id="9" name="Slide Number Placeholder 8"/>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3600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hidden="1"/>
          <p:cNvSpPr>
            <a:spLocks noGrp="1"/>
          </p:cNvSpPr>
          <p:nvPr>
            <p:ph type="dt" sz="half" idx="10"/>
          </p:nvPr>
        </p:nvSpPr>
        <p:spPr/>
        <p:txBody>
          <a:bodyPr/>
          <a:lstStyle/>
          <a:p>
            <a:fld id="{E17626C4-620D-4216-9840-943F1AC6E5EE}" type="datetime1">
              <a:rPr lang="en-US" smtClean="0"/>
              <a:t>6/9/2021</a:t>
            </a:fld>
            <a:endParaRPr lang="en-GB"/>
          </a:p>
        </p:txBody>
      </p:sp>
      <p:sp>
        <p:nvSpPr>
          <p:cNvPr id="5" name="Slide Number Placeholder 4"/>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33663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fld id="{1751F587-82DE-407A-8C03-8DBACFACCE6B}" type="datetime1">
              <a:rPr lang="en-US" smtClean="0"/>
              <a:t>6/9/2021</a:t>
            </a:fld>
            <a:endParaRPr lang="en-GB"/>
          </a:p>
        </p:txBody>
      </p:sp>
      <p:sp>
        <p:nvSpPr>
          <p:cNvPr id="4" name="Slide Number Placeholder 3"/>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42926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fld id="{C6992D07-5D0F-4837-8D15-FDB9EE1B00A9}" type="datetime1">
              <a:rPr lang="en-US" smtClean="0"/>
              <a:t>6/9/2021</a:t>
            </a:fld>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79787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fld id="{28ED25FC-8EE0-4360-80C8-BE32E6A1C420}" type="datetime1">
              <a:rPr lang="en-US" smtClean="0"/>
              <a:t>6/9/2021</a:t>
            </a:fld>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5378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80000"/>
          </a:xfrm>
          <a:prstGeom prst="rect">
            <a:avLst/>
          </a:prstGeom>
          <a:solidFill>
            <a:schemeClr val="tx2"/>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3680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903294" y="6433343"/>
            <a:ext cx="1551105" cy="365125"/>
          </a:xfrm>
          <a:prstGeom prst="rect">
            <a:avLst/>
          </a:prstGeom>
        </p:spPr>
        <p:txBody>
          <a:bodyPr vert="horz" lIns="91440" tIns="45720" rIns="91440" bIns="45720" rtlCol="0" anchor="ctr"/>
          <a:lstStyle>
            <a:lvl1pPr algn="l">
              <a:defRPr sz="1200">
                <a:solidFill>
                  <a:schemeClr val="bg1"/>
                </a:solidFill>
              </a:defRPr>
            </a:lvl1pPr>
          </a:lstStyle>
          <a:p>
            <a:fld id="{26A7247B-DC1B-432F-B39F-8F81B3DB9FF8}" type="datetime1">
              <a:rPr lang="en-US" smtClean="0"/>
              <a:t>6/9/2021</a:t>
            </a:fld>
            <a:endParaRPr lang="en-GB"/>
          </a:p>
        </p:txBody>
      </p:sp>
      <p:sp>
        <p:nvSpPr>
          <p:cNvPr id="5" name="Footer Placeholder 4"/>
          <p:cNvSpPr>
            <a:spLocks noGrp="1"/>
          </p:cNvSpPr>
          <p:nvPr>
            <p:ph type="ftr" sz="quarter" idx="3"/>
          </p:nvPr>
        </p:nvSpPr>
        <p:spPr>
          <a:xfrm>
            <a:off x="3432000" y="6433343"/>
            <a:ext cx="53280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9768408" y="6433343"/>
            <a:ext cx="1813992" cy="365125"/>
          </a:xfrm>
          <a:prstGeom prst="rect">
            <a:avLst/>
          </a:prstGeom>
        </p:spPr>
        <p:txBody>
          <a:bodyPr vert="horz" lIns="91440" tIns="45720" rIns="91440" bIns="45720" rtlCol="0" anchor="ctr"/>
          <a:lstStyle>
            <a:lvl1pPr algn="r">
              <a:defRPr sz="1200">
                <a:solidFill>
                  <a:schemeClr val="bg1"/>
                </a:solidFill>
              </a:defRPr>
            </a:lvl1pPr>
          </a:lstStyle>
          <a:p>
            <a:fld id="{E6910A57-C4C2-471D-B852-7E80F10F5A4C}" type="slidenum">
              <a:rPr lang="en-GB" smtClean="0"/>
              <a:pPr/>
              <a:t>‹#›</a:t>
            </a:fld>
            <a:endParaRPr lang="en-GB"/>
          </a:p>
        </p:txBody>
      </p:sp>
      <p:sp>
        <p:nvSpPr>
          <p:cNvPr id="9" name="Rectangle 8"/>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0" name="Picture 9" descr="RGB_White-Seal_White-Mark_SC_Horizontal–400dpi.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241475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cid:3a9e1f5e-226e-4174-b16c-4d283c8ff514"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2348880"/>
            <a:ext cx="10363200" cy="1728192"/>
          </a:xfrm>
        </p:spPr>
        <p:txBody>
          <a:bodyPr>
            <a:normAutofit fontScale="90000"/>
          </a:bodyPr>
          <a:lstStyle/>
          <a:p>
            <a:r>
              <a:rPr lang="en-US" b="1" dirty="0">
                <a:latin typeface="Helvetica" panose="020B0604020202020204" pitchFamily="34" charset="0"/>
                <a:cs typeface="Helvetica" panose="020B0604020202020204" pitchFamily="34" charset="0"/>
              </a:rPr>
              <a:t>Fiber-optic diagnostics development at FNAL</a:t>
            </a:r>
            <a:br>
              <a:rPr lang="en-GB" dirty="0">
                <a:latin typeface="Helvetica" panose="020B0604020202020204" pitchFamily="34" charset="0"/>
                <a:cs typeface="Helvetica" panose="020B0604020202020204" pitchFamily="34" charset="0"/>
              </a:rPr>
            </a:br>
            <a:endParaRPr lang="en-GB"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914400" y="4653136"/>
            <a:ext cx="10363200" cy="1728192"/>
          </a:xfrm>
          <a:solidFill>
            <a:srgbClr val="EAEAEA">
              <a:alpha val="23137"/>
            </a:srgbClr>
          </a:solidFill>
        </p:spPr>
        <p:txBody>
          <a:bodyPr>
            <a:noAutofit/>
          </a:bodyPr>
          <a:lstStyle/>
          <a:p>
            <a:pPr>
              <a:lnSpc>
                <a:spcPct val="80000"/>
              </a:lnSpc>
              <a:spcBef>
                <a:spcPts val="800"/>
              </a:spcBef>
              <a:defRPr sz="3600"/>
            </a:pPr>
            <a:r>
              <a:rPr lang="en-US" sz="2800" dirty="0">
                <a:latin typeface="Helvetica" panose="020B0604020202020204" pitchFamily="34" charset="0"/>
                <a:cs typeface="Helvetica" panose="020B0604020202020204" pitchFamily="34" charset="0"/>
              </a:rPr>
              <a:t>M. Baldini,  S. Krave</a:t>
            </a:r>
          </a:p>
          <a:p>
            <a:pPr>
              <a:lnSpc>
                <a:spcPct val="80000"/>
              </a:lnSpc>
              <a:spcBef>
                <a:spcPts val="800"/>
              </a:spcBef>
              <a:defRPr sz="3600"/>
            </a:pPr>
            <a:endParaRPr lang="en-US" sz="2800" dirty="0">
              <a:latin typeface="Helvetica" panose="020B0604020202020204" pitchFamily="34" charset="0"/>
              <a:cs typeface="Helvetica" panose="020B0604020202020204" pitchFamily="34" charset="0"/>
            </a:endParaRPr>
          </a:p>
          <a:p>
            <a:pPr>
              <a:lnSpc>
                <a:spcPct val="80000"/>
              </a:lnSpc>
              <a:spcBef>
                <a:spcPts val="800"/>
              </a:spcBef>
              <a:defRPr sz="3600"/>
            </a:pPr>
            <a:r>
              <a:rPr lang="en-US" sz="2800" dirty="0">
                <a:latin typeface="Helvetica" panose="020B0604020202020204" pitchFamily="34" charset="0"/>
                <a:cs typeface="Helvetica" panose="020B0604020202020204" pitchFamily="34" charset="0"/>
              </a:rPr>
              <a:t>US Magnet Development Program</a:t>
            </a:r>
          </a:p>
          <a:p>
            <a:pPr>
              <a:lnSpc>
                <a:spcPct val="80000"/>
              </a:lnSpc>
              <a:spcBef>
                <a:spcPts val="800"/>
              </a:spcBef>
              <a:defRPr sz="3600"/>
            </a:pPr>
            <a:r>
              <a:rPr lang="en-US" sz="2800" dirty="0"/>
              <a:t>Fermi National Accelerator Laboratory</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1045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EDF8-6444-40C4-8E7A-2D915EC5EA06}"/>
              </a:ext>
            </a:extLst>
          </p:cNvPr>
          <p:cNvSpPr>
            <a:spLocks noGrp="1"/>
          </p:cNvSpPr>
          <p:nvPr>
            <p:ph type="title"/>
          </p:nvPr>
        </p:nvSpPr>
        <p:spPr/>
        <p:txBody>
          <a:bodyPr/>
          <a:lstStyle/>
          <a:p>
            <a:r>
              <a:rPr lang="en-US" dirty="0"/>
              <a:t>Short term plan</a:t>
            </a:r>
          </a:p>
        </p:txBody>
      </p:sp>
      <p:sp>
        <p:nvSpPr>
          <p:cNvPr id="3" name="Date Placeholder 2">
            <a:extLst>
              <a:ext uri="{FF2B5EF4-FFF2-40B4-BE49-F238E27FC236}">
                <a16:creationId xmlns:a16="http://schemas.microsoft.com/office/drawing/2014/main" id="{056F855F-7335-40EA-BA7C-F5B45402717A}"/>
              </a:ext>
            </a:extLst>
          </p:cNvPr>
          <p:cNvSpPr>
            <a:spLocks noGrp="1"/>
          </p:cNvSpPr>
          <p:nvPr>
            <p:ph type="dt" sz="half" idx="10"/>
          </p:nvPr>
        </p:nvSpPr>
        <p:spPr/>
        <p:txBody>
          <a:bodyPr/>
          <a:lstStyle/>
          <a:p>
            <a:fld id="{745AF2A9-AB97-46DF-99F4-A57FB715AF19}" type="datetime1">
              <a:rPr lang="en-US" smtClean="0"/>
              <a:t>6/9/2021</a:t>
            </a:fld>
            <a:endParaRPr lang="en-GB"/>
          </a:p>
        </p:txBody>
      </p:sp>
      <p:sp>
        <p:nvSpPr>
          <p:cNvPr id="6" name="Text Placeholder 2">
            <a:extLst>
              <a:ext uri="{FF2B5EF4-FFF2-40B4-BE49-F238E27FC236}">
                <a16:creationId xmlns:a16="http://schemas.microsoft.com/office/drawing/2014/main" id="{F1FECE6B-747B-4FA9-8FA8-9931671E1CFD}"/>
              </a:ext>
            </a:extLst>
          </p:cNvPr>
          <p:cNvSpPr txBox="1">
            <a:spLocks/>
          </p:cNvSpPr>
          <p:nvPr/>
        </p:nvSpPr>
        <p:spPr>
          <a:xfrm>
            <a:off x="6115531" y="5779298"/>
            <a:ext cx="4298148" cy="563723"/>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r>
              <a:rPr lang="en-US" dirty="0"/>
              <a:t>Small solenoid design and impregnation have been already tested for AUP coil insulation strength studies</a:t>
            </a:r>
          </a:p>
        </p:txBody>
      </p:sp>
      <p:grpSp>
        <p:nvGrpSpPr>
          <p:cNvPr id="7" name="Group 6">
            <a:extLst>
              <a:ext uri="{FF2B5EF4-FFF2-40B4-BE49-F238E27FC236}">
                <a16:creationId xmlns:a16="http://schemas.microsoft.com/office/drawing/2014/main" id="{2FD64089-6BC0-4989-98C4-F8A6708208BD}"/>
              </a:ext>
            </a:extLst>
          </p:cNvPr>
          <p:cNvGrpSpPr/>
          <p:nvPr/>
        </p:nvGrpSpPr>
        <p:grpSpPr>
          <a:xfrm>
            <a:off x="4490451" y="1181694"/>
            <a:ext cx="3534361" cy="2714048"/>
            <a:chOff x="0" y="0"/>
            <a:chExt cx="4311650" cy="3638052"/>
          </a:xfrm>
        </p:grpSpPr>
        <p:sp>
          <p:nvSpPr>
            <p:cNvPr id="8" name="Text Box 103">
              <a:extLst>
                <a:ext uri="{FF2B5EF4-FFF2-40B4-BE49-F238E27FC236}">
                  <a16:creationId xmlns:a16="http://schemas.microsoft.com/office/drawing/2014/main" id="{B384F5F1-9702-4863-A56B-E661712ADD72}"/>
                </a:ext>
              </a:extLst>
            </p:cNvPr>
            <p:cNvSpPr txBox="1"/>
            <p:nvPr/>
          </p:nvSpPr>
          <p:spPr>
            <a:xfrm>
              <a:off x="0" y="3357454"/>
              <a:ext cx="4311650" cy="28059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200"/>
                </a:spcBef>
                <a:spcAft>
                  <a:spcPts val="0"/>
                </a:spcAft>
              </a:pPr>
              <a:endParaRPr lang="en-US" sz="1200" dirty="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6485EF60-3D80-44EB-832F-81DCFEC878B6}"/>
                </a:ext>
              </a:extLst>
            </p:cNvPr>
            <p:cNvGrpSpPr/>
            <p:nvPr/>
          </p:nvGrpSpPr>
          <p:grpSpPr>
            <a:xfrm>
              <a:off x="593313" y="0"/>
              <a:ext cx="3159760" cy="3357400"/>
              <a:chOff x="0" y="0"/>
              <a:chExt cx="3159760" cy="3357400"/>
            </a:xfrm>
          </p:grpSpPr>
          <p:pic>
            <p:nvPicPr>
              <p:cNvPr id="10" name="Content Placeholder 10">
                <a:extLst>
                  <a:ext uri="{FF2B5EF4-FFF2-40B4-BE49-F238E27FC236}">
                    <a16:creationId xmlns:a16="http://schemas.microsoft.com/office/drawing/2014/main" id="{C725F12A-D103-4545-AB2A-22FE22E41624}"/>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5435"/>
                <a:ext cx="3159760" cy="1751965"/>
              </a:xfrm>
              <a:prstGeom prst="rect">
                <a:avLst/>
              </a:prstGeom>
            </p:spPr>
          </p:pic>
          <p:grpSp>
            <p:nvGrpSpPr>
              <p:cNvPr id="11" name="Group 10">
                <a:extLst>
                  <a:ext uri="{FF2B5EF4-FFF2-40B4-BE49-F238E27FC236}">
                    <a16:creationId xmlns:a16="http://schemas.microsoft.com/office/drawing/2014/main" id="{BEB23061-B88C-4715-A9B6-71103BA4B250}"/>
                  </a:ext>
                </a:extLst>
              </p:cNvPr>
              <p:cNvGrpSpPr/>
              <p:nvPr/>
            </p:nvGrpSpPr>
            <p:grpSpPr>
              <a:xfrm>
                <a:off x="0" y="0"/>
                <a:ext cx="3157855" cy="1535430"/>
                <a:chOff x="0" y="0"/>
                <a:chExt cx="3892438" cy="1892300"/>
              </a:xfrm>
            </p:grpSpPr>
            <p:pic>
              <p:nvPicPr>
                <p:cNvPr id="12" name="Picture 11">
                  <a:extLst>
                    <a:ext uri="{FF2B5EF4-FFF2-40B4-BE49-F238E27FC236}">
                      <a16:creationId xmlns:a16="http://schemas.microsoft.com/office/drawing/2014/main" id="{BFEAA8D9-4435-4137-BBA7-B2A6C66C6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4845" cy="1892300"/>
                </a:xfrm>
                <a:prstGeom prst="rect">
                  <a:avLst/>
                </a:prstGeom>
              </p:spPr>
            </p:pic>
            <p:pic>
              <p:nvPicPr>
                <p:cNvPr id="13" name="Content Placeholder 28">
                  <a:extLst>
                    <a:ext uri="{FF2B5EF4-FFF2-40B4-BE49-F238E27FC236}">
                      <a16:creationId xmlns:a16="http://schemas.microsoft.com/office/drawing/2014/main" id="{C9902F5B-D9D1-4AEE-AEB0-E1DF18F096F5}"/>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9343" y="0"/>
                  <a:ext cx="1903095" cy="1875155"/>
                </a:xfrm>
                <a:prstGeom prst="rect">
                  <a:avLst/>
                </a:prstGeom>
              </p:spPr>
            </p:pic>
          </p:grpSp>
        </p:grpSp>
      </p:grpSp>
      <p:sp>
        <p:nvSpPr>
          <p:cNvPr id="14" name="TextBox 13">
            <a:extLst>
              <a:ext uri="{FF2B5EF4-FFF2-40B4-BE49-F238E27FC236}">
                <a16:creationId xmlns:a16="http://schemas.microsoft.com/office/drawing/2014/main" id="{32AAF1EA-AAD2-4001-A28B-C988C94BE1C8}"/>
              </a:ext>
            </a:extLst>
          </p:cNvPr>
          <p:cNvSpPr txBox="1"/>
          <p:nvPr/>
        </p:nvSpPr>
        <p:spPr>
          <a:xfrm>
            <a:off x="259294" y="3251493"/>
            <a:ext cx="4474333" cy="3046988"/>
          </a:xfrm>
          <a:prstGeom prst="rect">
            <a:avLst/>
          </a:prstGeom>
          <a:noFill/>
        </p:spPr>
        <p:txBody>
          <a:bodyPr wrap="square" rtlCol="0">
            <a:spAutoFit/>
          </a:bodyPr>
          <a:lstStyle/>
          <a:p>
            <a:r>
              <a:rPr lang="en-US" sz="2400" dirty="0"/>
              <a:t>Use small solenoid made of cheap </a:t>
            </a:r>
            <a:r>
              <a:rPr lang="en-US" sz="2400" dirty="0" err="1"/>
              <a:t>NiCr</a:t>
            </a:r>
            <a:r>
              <a:rPr lang="en-US" sz="2400" dirty="0"/>
              <a:t> wires:</a:t>
            </a:r>
          </a:p>
          <a:p>
            <a:r>
              <a:rPr lang="en-US" sz="2400" dirty="0"/>
              <a:t> </a:t>
            </a:r>
          </a:p>
          <a:p>
            <a:pPr marL="285750" indent="-285750">
              <a:buFont typeface="Arial" panose="020B0604020202020204" pitchFamily="34" charset="0"/>
              <a:buChar char="•"/>
            </a:pPr>
            <a:r>
              <a:rPr lang="en-US" sz="2400" dirty="0"/>
              <a:t>Wound one fiber with the wire and impregnate coils with epoxy</a:t>
            </a:r>
          </a:p>
          <a:p>
            <a:pPr marL="285750" indent="-285750">
              <a:buFont typeface="Arial" panose="020B0604020202020204" pitchFamily="34" charset="0"/>
              <a:buChar char="•"/>
            </a:pPr>
            <a:r>
              <a:rPr lang="en-US" sz="2400" dirty="0"/>
              <a:t>Use CLIQ to simulate quench condition at 4.5 K in IB3 lab of APS-TD</a:t>
            </a:r>
          </a:p>
        </p:txBody>
      </p:sp>
      <p:pic>
        <p:nvPicPr>
          <p:cNvPr id="15" name="Picture 14">
            <a:extLst>
              <a:ext uri="{FF2B5EF4-FFF2-40B4-BE49-F238E27FC236}">
                <a16:creationId xmlns:a16="http://schemas.microsoft.com/office/drawing/2014/main" id="{8471F731-417C-4875-A47B-5CCA64C3599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0706" y="1666467"/>
            <a:ext cx="3231348" cy="1762533"/>
          </a:xfrm>
          <a:prstGeom prst="rect">
            <a:avLst/>
          </a:prstGeom>
        </p:spPr>
      </p:pic>
      <p:pic>
        <p:nvPicPr>
          <p:cNvPr id="16" name="Picture 10" descr="C:\Users\Manu\Desktop\ROMA\DSC05080.JPG">
            <a:extLst>
              <a:ext uri="{FF2B5EF4-FFF2-40B4-BE49-F238E27FC236}">
                <a16:creationId xmlns:a16="http://schemas.microsoft.com/office/drawing/2014/main" id="{A905DDEE-6DC9-444C-A5C1-0825C124AC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6028" y="3836811"/>
            <a:ext cx="2296115" cy="1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20000A56-8A03-4FCA-9AC1-07C7BB3C969D}"/>
              </a:ext>
            </a:extLst>
          </p:cNvPr>
          <p:cNvSpPr txBox="1"/>
          <p:nvPr/>
        </p:nvSpPr>
        <p:spPr>
          <a:xfrm>
            <a:off x="7874743" y="1276973"/>
            <a:ext cx="3806551" cy="3539430"/>
          </a:xfrm>
          <a:prstGeom prst="rect">
            <a:avLst/>
          </a:prstGeom>
          <a:noFill/>
        </p:spPr>
        <p:txBody>
          <a:bodyPr wrap="square" rtlCol="0">
            <a:spAutoFit/>
          </a:bodyPr>
          <a:lstStyle/>
          <a:p>
            <a:pPr algn="ctr"/>
            <a:r>
              <a:rPr lang="en-US" sz="2400" b="1" dirty="0"/>
              <a:t>GOALS</a:t>
            </a:r>
          </a:p>
          <a:p>
            <a:pPr marL="342900" indent="-342900">
              <a:buFont typeface="Arial" panose="020B0604020202020204" pitchFamily="34" charset="0"/>
              <a:buChar char="•"/>
            </a:pPr>
            <a:r>
              <a:rPr lang="en-US" sz="2400" dirty="0"/>
              <a:t>learn the effect of epoxy impregnation on fiber sensors</a:t>
            </a:r>
          </a:p>
          <a:p>
            <a:pPr marL="342900" indent="-342900">
              <a:buFont typeface="Arial" panose="020B0604020202020204" pitchFamily="34" charset="0"/>
              <a:buChar char="•"/>
            </a:pPr>
            <a:r>
              <a:rPr lang="en-US" sz="2400" dirty="0"/>
              <a:t>Simulate quench conditions: </a:t>
            </a:r>
          </a:p>
          <a:p>
            <a:pPr marL="800100" lvl="1" indent="-342900">
              <a:buFont typeface="Arial" panose="020B0604020202020204" pitchFamily="34" charset="0"/>
              <a:buChar char="•"/>
            </a:pPr>
            <a:r>
              <a:rPr lang="en-US" sz="2000" dirty="0"/>
              <a:t>If 40 mF CLIQ unit charged at 300 V is discharged into the coil, it should reach 200 K in about 100 </a:t>
            </a:r>
            <a:r>
              <a:rPr lang="en-US" sz="2000" dirty="0" err="1"/>
              <a:t>ms.</a:t>
            </a:r>
            <a:r>
              <a:rPr lang="en-US" sz="2000" dirty="0"/>
              <a:t> </a:t>
            </a:r>
          </a:p>
        </p:txBody>
      </p:sp>
      <p:sp>
        <p:nvSpPr>
          <p:cNvPr id="18" name="TextBox 17">
            <a:extLst>
              <a:ext uri="{FF2B5EF4-FFF2-40B4-BE49-F238E27FC236}">
                <a16:creationId xmlns:a16="http://schemas.microsoft.com/office/drawing/2014/main" id="{4B1008D4-F8DC-4432-B7BF-FDA14BFE56D8}"/>
              </a:ext>
            </a:extLst>
          </p:cNvPr>
          <p:cNvSpPr txBox="1"/>
          <p:nvPr/>
        </p:nvSpPr>
        <p:spPr>
          <a:xfrm>
            <a:off x="179463" y="1111237"/>
            <a:ext cx="4310988" cy="800219"/>
          </a:xfrm>
          <a:prstGeom prst="rect">
            <a:avLst/>
          </a:prstGeom>
          <a:noFill/>
        </p:spPr>
        <p:txBody>
          <a:bodyPr wrap="none" rtlCol="0">
            <a:spAutoFit/>
          </a:bodyPr>
          <a:lstStyle/>
          <a:p>
            <a:r>
              <a:rPr lang="en-US" sz="2800" b="1" dirty="0"/>
              <a:t>Simulate quench conditions</a:t>
            </a:r>
          </a:p>
          <a:p>
            <a:endParaRPr lang="en-US" dirty="0"/>
          </a:p>
        </p:txBody>
      </p:sp>
      <p:sp>
        <p:nvSpPr>
          <p:cNvPr id="19" name="Slide Number Placeholder 18">
            <a:extLst>
              <a:ext uri="{FF2B5EF4-FFF2-40B4-BE49-F238E27FC236}">
                <a16:creationId xmlns:a16="http://schemas.microsoft.com/office/drawing/2014/main" id="{D6AF2DC5-D6F3-40CC-BD69-ABE4E2EBC084}"/>
              </a:ext>
            </a:extLst>
          </p:cNvPr>
          <p:cNvSpPr>
            <a:spLocks noGrp="1"/>
          </p:cNvSpPr>
          <p:nvPr>
            <p:ph type="sldNum" sz="quarter" idx="12"/>
          </p:nvPr>
        </p:nvSpPr>
        <p:spPr/>
        <p:txBody>
          <a:bodyPr/>
          <a:lstStyle/>
          <a:p>
            <a:fld id="{E6910A57-C4C2-471D-B852-7E80F10F5A4C}" type="slidenum">
              <a:rPr lang="en-GB" smtClean="0"/>
              <a:pPr/>
              <a:t>10</a:t>
            </a:fld>
            <a:endParaRPr lang="en-GB"/>
          </a:p>
        </p:txBody>
      </p:sp>
    </p:spTree>
    <p:extLst>
      <p:ext uri="{BB962C8B-B14F-4D97-AF65-F5344CB8AC3E}">
        <p14:creationId xmlns:p14="http://schemas.microsoft.com/office/powerpoint/2010/main" val="417524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DD86-F835-4ECF-BEE6-B53078E7FDFA}"/>
              </a:ext>
            </a:extLst>
          </p:cNvPr>
          <p:cNvSpPr>
            <a:spLocks noGrp="1"/>
          </p:cNvSpPr>
          <p:nvPr>
            <p:ph type="title"/>
          </p:nvPr>
        </p:nvSpPr>
        <p:spPr/>
        <p:txBody>
          <a:bodyPr/>
          <a:lstStyle/>
          <a:p>
            <a:r>
              <a:rPr lang="en-US" dirty="0"/>
              <a:t>Short term plan</a:t>
            </a:r>
          </a:p>
        </p:txBody>
      </p:sp>
      <p:sp>
        <p:nvSpPr>
          <p:cNvPr id="3" name="Date Placeholder 2">
            <a:extLst>
              <a:ext uri="{FF2B5EF4-FFF2-40B4-BE49-F238E27FC236}">
                <a16:creationId xmlns:a16="http://schemas.microsoft.com/office/drawing/2014/main" id="{1BFED242-8684-4B57-BB34-D9E580328127}"/>
              </a:ext>
            </a:extLst>
          </p:cNvPr>
          <p:cNvSpPr>
            <a:spLocks noGrp="1"/>
          </p:cNvSpPr>
          <p:nvPr>
            <p:ph type="dt" sz="half" idx="10"/>
          </p:nvPr>
        </p:nvSpPr>
        <p:spPr/>
        <p:txBody>
          <a:bodyPr/>
          <a:lstStyle/>
          <a:p>
            <a:fld id="{C2517B26-D385-48CB-A0FA-C99A1EED84BF}" type="datetime1">
              <a:rPr lang="en-US" smtClean="0"/>
              <a:t>6/9/2021</a:t>
            </a:fld>
            <a:endParaRPr lang="en-GB"/>
          </a:p>
        </p:txBody>
      </p:sp>
      <p:sp>
        <p:nvSpPr>
          <p:cNvPr id="6" name="TextBox 5">
            <a:extLst>
              <a:ext uri="{FF2B5EF4-FFF2-40B4-BE49-F238E27FC236}">
                <a16:creationId xmlns:a16="http://schemas.microsoft.com/office/drawing/2014/main" id="{305A1AB5-A9A2-429E-8C88-CD2D740933CD}"/>
              </a:ext>
            </a:extLst>
          </p:cNvPr>
          <p:cNvSpPr txBox="1"/>
          <p:nvPr/>
        </p:nvSpPr>
        <p:spPr>
          <a:xfrm>
            <a:off x="5087888" y="1245443"/>
            <a:ext cx="4901663" cy="800219"/>
          </a:xfrm>
          <a:prstGeom prst="rect">
            <a:avLst/>
          </a:prstGeom>
          <a:noFill/>
        </p:spPr>
        <p:txBody>
          <a:bodyPr wrap="none" rtlCol="0">
            <a:spAutoFit/>
          </a:bodyPr>
          <a:lstStyle/>
          <a:p>
            <a:r>
              <a:rPr lang="en-US" sz="2800" b="1" dirty="0"/>
              <a:t>Apply load on a ten stack cable </a:t>
            </a:r>
          </a:p>
          <a:p>
            <a:endParaRPr lang="en-US" dirty="0"/>
          </a:p>
        </p:txBody>
      </p:sp>
      <p:sp>
        <p:nvSpPr>
          <p:cNvPr id="7" name="Rectangle 6">
            <a:extLst>
              <a:ext uri="{FF2B5EF4-FFF2-40B4-BE49-F238E27FC236}">
                <a16:creationId xmlns:a16="http://schemas.microsoft.com/office/drawing/2014/main" id="{EAFA99BE-8235-4DC0-9BFF-4D9FC3E8AA00}"/>
              </a:ext>
            </a:extLst>
          </p:cNvPr>
          <p:cNvSpPr/>
          <p:nvPr/>
        </p:nvSpPr>
        <p:spPr>
          <a:xfrm>
            <a:off x="5102565" y="1916832"/>
            <a:ext cx="6840760" cy="3046988"/>
          </a:xfrm>
          <a:prstGeom prst="rect">
            <a:avLst/>
          </a:prstGeom>
        </p:spPr>
        <p:txBody>
          <a:bodyPr wrap="square">
            <a:spAutoFit/>
          </a:bodyPr>
          <a:lstStyle/>
          <a:p>
            <a:r>
              <a:rPr lang="en-US" sz="2400" dirty="0"/>
              <a:t>Use an impregnated Nb3Sn ten stack cable</a:t>
            </a:r>
          </a:p>
          <a:p>
            <a:pPr marL="285750" indent="-285750">
              <a:buFont typeface="Arial" panose="020B0604020202020204" pitchFamily="34" charset="0"/>
              <a:buChar char="•"/>
            </a:pPr>
            <a:r>
              <a:rPr lang="en-US" sz="2400" dirty="0"/>
              <a:t>Apply fiber sensors on each side of the ten stack, across and along the cable and apply a load at 300k and in </a:t>
            </a:r>
            <a:r>
              <a:rPr lang="en-US" sz="2400" dirty="0" err="1"/>
              <a:t>LNi</a:t>
            </a:r>
            <a:endParaRPr lang="en-US" sz="2400" dirty="0"/>
          </a:p>
          <a:p>
            <a:pPr algn="ctr"/>
            <a:r>
              <a:rPr lang="en-US" sz="2400" b="1" dirty="0"/>
              <a:t>GOALS</a:t>
            </a:r>
            <a:endParaRPr lang="en-US" sz="2400" dirty="0"/>
          </a:p>
          <a:p>
            <a:pPr marL="285750" indent="-285750">
              <a:buFont typeface="Arial" panose="020B0604020202020204" pitchFamily="34" charset="0"/>
              <a:buChar char="•"/>
            </a:pPr>
            <a:r>
              <a:rPr lang="en-US" sz="2400" dirty="0"/>
              <a:t>apply a load at 300k and in </a:t>
            </a:r>
            <a:r>
              <a:rPr lang="en-US" sz="2400" dirty="0" err="1"/>
              <a:t>Lni</a:t>
            </a:r>
            <a:r>
              <a:rPr lang="en-US" sz="2400" dirty="0"/>
              <a:t> on a “simulated coil”</a:t>
            </a:r>
          </a:p>
          <a:p>
            <a:pPr marL="285750" indent="-285750">
              <a:buFont typeface="Arial" panose="020B0604020202020204" pitchFamily="34" charset="0"/>
              <a:buChar char="•"/>
            </a:pPr>
            <a:r>
              <a:rPr lang="en-US" sz="2400" dirty="0"/>
              <a:t>Distinguish between epoxy and Nb3Sb behavior (spectra</a:t>
            </a:r>
            <a:r>
              <a:rPr lang="en-US" dirty="0"/>
              <a:t>)</a:t>
            </a:r>
          </a:p>
        </p:txBody>
      </p:sp>
      <p:grpSp>
        <p:nvGrpSpPr>
          <p:cNvPr id="29" name="Group 28">
            <a:extLst>
              <a:ext uri="{FF2B5EF4-FFF2-40B4-BE49-F238E27FC236}">
                <a16:creationId xmlns:a16="http://schemas.microsoft.com/office/drawing/2014/main" id="{B667264F-9706-4AF7-B1B1-85B0C8DA1448}"/>
              </a:ext>
            </a:extLst>
          </p:cNvPr>
          <p:cNvGrpSpPr/>
          <p:nvPr/>
        </p:nvGrpSpPr>
        <p:grpSpPr>
          <a:xfrm>
            <a:off x="335360" y="1245443"/>
            <a:ext cx="4032448" cy="3837238"/>
            <a:chOff x="263352" y="1031922"/>
            <a:chExt cx="4320480" cy="4318796"/>
          </a:xfrm>
        </p:grpSpPr>
        <p:grpSp>
          <p:nvGrpSpPr>
            <p:cNvPr id="28" name="Group 27">
              <a:extLst>
                <a:ext uri="{FF2B5EF4-FFF2-40B4-BE49-F238E27FC236}">
                  <a16:creationId xmlns:a16="http://schemas.microsoft.com/office/drawing/2014/main" id="{BDC1BB0E-F285-4E1E-868C-B978F8AA36E3}"/>
                </a:ext>
              </a:extLst>
            </p:cNvPr>
            <p:cNvGrpSpPr/>
            <p:nvPr/>
          </p:nvGrpSpPr>
          <p:grpSpPr>
            <a:xfrm>
              <a:off x="263352" y="1031922"/>
              <a:ext cx="4320480" cy="4318796"/>
              <a:chOff x="263352" y="1031922"/>
              <a:chExt cx="4320480" cy="4318796"/>
            </a:xfrm>
          </p:grpSpPr>
          <p:pic>
            <p:nvPicPr>
              <p:cNvPr id="8" name="Picture 7">
                <a:extLst>
                  <a:ext uri="{FF2B5EF4-FFF2-40B4-BE49-F238E27FC236}">
                    <a16:creationId xmlns:a16="http://schemas.microsoft.com/office/drawing/2014/main" id="{5723555C-BC92-4EC6-A642-C7723BBAC6D8}"/>
                  </a:ext>
                </a:extLst>
              </p:cNvPr>
              <p:cNvPicPr>
                <a:picLocks noChangeAspect="1"/>
              </p:cNvPicPr>
              <p:nvPr/>
            </p:nvPicPr>
            <p:blipFill>
              <a:blip r:embed="rId2"/>
              <a:stretch>
                <a:fillRect/>
              </a:stretch>
            </p:blipFill>
            <p:spPr>
              <a:xfrm>
                <a:off x="695400" y="1245443"/>
                <a:ext cx="3762375" cy="4105275"/>
              </a:xfrm>
              <a:prstGeom prst="rect">
                <a:avLst/>
              </a:prstGeom>
            </p:spPr>
          </p:pic>
          <p:cxnSp>
            <p:nvCxnSpPr>
              <p:cNvPr id="10" name="Straight Arrow Connector 9">
                <a:extLst>
                  <a:ext uri="{FF2B5EF4-FFF2-40B4-BE49-F238E27FC236}">
                    <a16:creationId xmlns:a16="http://schemas.microsoft.com/office/drawing/2014/main" id="{16FE41C4-2380-44F5-A4D4-1F160CFAE7C5}"/>
                  </a:ext>
                </a:extLst>
              </p:cNvPr>
              <p:cNvCxnSpPr>
                <a:cxnSpLocks/>
              </p:cNvCxnSpPr>
              <p:nvPr/>
            </p:nvCxnSpPr>
            <p:spPr>
              <a:xfrm flipH="1">
                <a:off x="3287688" y="2551837"/>
                <a:ext cx="12961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07AF4A-96E0-4FA9-9D38-4436A6238142}"/>
                  </a:ext>
                </a:extLst>
              </p:cNvPr>
              <p:cNvCxnSpPr>
                <a:cxnSpLocks/>
              </p:cNvCxnSpPr>
              <p:nvPr/>
            </p:nvCxnSpPr>
            <p:spPr>
              <a:xfrm>
                <a:off x="263352" y="2924944"/>
                <a:ext cx="12961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2A9078-B0F8-4C2F-B0D0-38FD26FEC91F}"/>
                  </a:ext>
                </a:extLst>
              </p:cNvPr>
              <p:cNvCxnSpPr>
                <a:cxnSpLocks/>
              </p:cNvCxnSpPr>
              <p:nvPr/>
            </p:nvCxnSpPr>
            <p:spPr>
              <a:xfrm flipH="1">
                <a:off x="1127448" y="1031922"/>
                <a:ext cx="323596" cy="5296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182AC37D-1B6A-47CC-B447-6132AFE68438}"/>
                </a:ext>
              </a:extLst>
            </p:cNvPr>
            <p:cNvCxnSpPr>
              <a:cxnSpLocks/>
            </p:cNvCxnSpPr>
            <p:nvPr/>
          </p:nvCxnSpPr>
          <p:spPr>
            <a:xfrm flipV="1">
              <a:off x="2678846" y="4437731"/>
              <a:ext cx="901066" cy="797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6A398BD4-FA48-478E-8998-17C02F3986CC}"/>
              </a:ext>
            </a:extLst>
          </p:cNvPr>
          <p:cNvSpPr txBox="1"/>
          <p:nvPr/>
        </p:nvSpPr>
        <p:spPr>
          <a:xfrm>
            <a:off x="335360" y="5449856"/>
            <a:ext cx="7898894" cy="830997"/>
          </a:xfrm>
          <a:prstGeom prst="rect">
            <a:avLst/>
          </a:prstGeom>
          <a:noFill/>
        </p:spPr>
        <p:txBody>
          <a:bodyPr wrap="none" rtlCol="0">
            <a:spAutoFit/>
          </a:bodyPr>
          <a:lstStyle/>
          <a:p>
            <a:r>
              <a:rPr lang="en-US" sz="2400" dirty="0"/>
              <a:t>Ten stacks and small coils: order new fibers (2-3 months lead).</a:t>
            </a:r>
          </a:p>
          <a:p>
            <a:r>
              <a:rPr lang="en-US" sz="2400" dirty="0"/>
              <a:t>Test will be in September/October 2021</a:t>
            </a:r>
          </a:p>
        </p:txBody>
      </p:sp>
      <p:sp>
        <p:nvSpPr>
          <p:cNvPr id="31" name="Slide Number Placeholder 30">
            <a:extLst>
              <a:ext uri="{FF2B5EF4-FFF2-40B4-BE49-F238E27FC236}">
                <a16:creationId xmlns:a16="http://schemas.microsoft.com/office/drawing/2014/main" id="{90F3EE14-940C-46BC-B2FF-CFE5229E3D88}"/>
              </a:ext>
            </a:extLst>
          </p:cNvPr>
          <p:cNvSpPr>
            <a:spLocks noGrp="1"/>
          </p:cNvSpPr>
          <p:nvPr>
            <p:ph type="sldNum" sz="quarter" idx="12"/>
          </p:nvPr>
        </p:nvSpPr>
        <p:spPr/>
        <p:txBody>
          <a:bodyPr/>
          <a:lstStyle/>
          <a:p>
            <a:fld id="{E6910A57-C4C2-471D-B852-7E80F10F5A4C}" type="slidenum">
              <a:rPr lang="en-GB" smtClean="0"/>
              <a:pPr/>
              <a:t>11</a:t>
            </a:fld>
            <a:endParaRPr lang="en-GB"/>
          </a:p>
        </p:txBody>
      </p:sp>
    </p:spTree>
    <p:extLst>
      <p:ext uri="{BB962C8B-B14F-4D97-AF65-F5344CB8AC3E}">
        <p14:creationId xmlns:p14="http://schemas.microsoft.com/office/powerpoint/2010/main" val="166994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8C57-B87F-4490-954B-738EAE71770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CA608C8-B9A0-4A7B-BC0B-1424969B6977}"/>
              </a:ext>
            </a:extLst>
          </p:cNvPr>
          <p:cNvSpPr>
            <a:spLocks noGrp="1"/>
          </p:cNvSpPr>
          <p:nvPr>
            <p:ph idx="1"/>
          </p:nvPr>
        </p:nvSpPr>
        <p:spPr/>
        <p:txBody>
          <a:bodyPr/>
          <a:lstStyle/>
          <a:p>
            <a:r>
              <a:rPr lang="en-US" dirty="0"/>
              <a:t>MDP milestones </a:t>
            </a:r>
          </a:p>
          <a:p>
            <a:r>
              <a:rPr lang="en-US" dirty="0"/>
              <a:t>Tensile stress test at 300 and at 77 K</a:t>
            </a:r>
          </a:p>
          <a:p>
            <a:r>
              <a:rPr lang="en-US" dirty="0"/>
              <a:t>Short term plans</a:t>
            </a:r>
          </a:p>
        </p:txBody>
      </p:sp>
      <p:sp>
        <p:nvSpPr>
          <p:cNvPr id="4" name="Date Placeholder 3">
            <a:extLst>
              <a:ext uri="{FF2B5EF4-FFF2-40B4-BE49-F238E27FC236}">
                <a16:creationId xmlns:a16="http://schemas.microsoft.com/office/drawing/2014/main" id="{95808858-8346-4DE0-8B27-E650D2230D3F}"/>
              </a:ext>
            </a:extLst>
          </p:cNvPr>
          <p:cNvSpPr>
            <a:spLocks noGrp="1"/>
          </p:cNvSpPr>
          <p:nvPr>
            <p:ph type="dt" sz="half" idx="10"/>
          </p:nvPr>
        </p:nvSpPr>
        <p:spPr/>
        <p:txBody>
          <a:bodyPr/>
          <a:lstStyle/>
          <a:p>
            <a:fld id="{7D50BBA6-6F74-40C7-BE12-667E45F5FAC2}" type="datetime1">
              <a:rPr lang="en-US" smtClean="0"/>
              <a:t>6/9/2021</a:t>
            </a:fld>
            <a:endParaRPr lang="en-GB"/>
          </a:p>
        </p:txBody>
      </p:sp>
      <p:sp>
        <p:nvSpPr>
          <p:cNvPr id="6" name="Slide Number Placeholder 5">
            <a:extLst>
              <a:ext uri="{FF2B5EF4-FFF2-40B4-BE49-F238E27FC236}">
                <a16:creationId xmlns:a16="http://schemas.microsoft.com/office/drawing/2014/main" id="{D03BE367-14DB-413E-8EEE-C433E6AC87C4}"/>
              </a:ext>
            </a:extLst>
          </p:cNvPr>
          <p:cNvSpPr>
            <a:spLocks noGrp="1"/>
          </p:cNvSpPr>
          <p:nvPr>
            <p:ph type="sldNum" sz="quarter" idx="12"/>
          </p:nvPr>
        </p:nvSpPr>
        <p:spPr/>
        <p:txBody>
          <a:bodyPr/>
          <a:lstStyle/>
          <a:p>
            <a:fld id="{E6910A57-C4C2-471D-B852-7E80F10F5A4C}" type="slidenum">
              <a:rPr lang="en-GB" smtClean="0"/>
              <a:pPr/>
              <a:t>2</a:t>
            </a:fld>
            <a:endParaRPr lang="en-GB"/>
          </a:p>
        </p:txBody>
      </p:sp>
    </p:spTree>
    <p:extLst>
      <p:ext uri="{BB962C8B-B14F-4D97-AF65-F5344CB8AC3E}">
        <p14:creationId xmlns:p14="http://schemas.microsoft.com/office/powerpoint/2010/main" val="85372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36A0-9281-4C31-8288-82ABF2B019F2}"/>
              </a:ext>
            </a:extLst>
          </p:cNvPr>
          <p:cNvSpPr>
            <a:spLocks noGrp="1"/>
          </p:cNvSpPr>
          <p:nvPr>
            <p:ph type="title"/>
          </p:nvPr>
        </p:nvSpPr>
        <p:spPr/>
        <p:txBody>
          <a:bodyPr/>
          <a:lstStyle/>
          <a:p>
            <a:r>
              <a:rPr lang="en-US"/>
              <a:t>MIlestones</a:t>
            </a:r>
            <a:endParaRPr lang="en-US" dirty="0"/>
          </a:p>
        </p:txBody>
      </p:sp>
      <p:sp>
        <p:nvSpPr>
          <p:cNvPr id="3" name="Content Placeholder 2">
            <a:extLst>
              <a:ext uri="{FF2B5EF4-FFF2-40B4-BE49-F238E27FC236}">
                <a16:creationId xmlns:a16="http://schemas.microsoft.com/office/drawing/2014/main" id="{919C4C34-B42C-4123-A1A3-B8BCB89AC7C4}"/>
              </a:ext>
            </a:extLst>
          </p:cNvPr>
          <p:cNvSpPr>
            <a:spLocks noGrp="1"/>
          </p:cNvSpPr>
          <p:nvPr>
            <p:ph idx="1"/>
          </p:nvPr>
        </p:nvSpPr>
        <p:spPr/>
        <p:txBody>
          <a:bodyPr/>
          <a:lstStyle/>
          <a:p>
            <a:r>
              <a:rPr lang="en-US" dirty="0">
                <a:latin typeface="Helvetica" panose="020B0604020202020204" pitchFamily="34" charset="0"/>
                <a:cs typeface="Helvetica" panose="020B0604020202020204" pitchFamily="34" charset="0"/>
              </a:rPr>
              <a:t>Develop a novel diagnostic tool and analysis technique based on fiber optics sensors.</a:t>
            </a:r>
          </a:p>
          <a:p>
            <a:pPr>
              <a:buClr>
                <a:srgbClr val="C00000"/>
              </a:buClr>
              <a:buFont typeface="Wingdings" panose="05000000000000000000" pitchFamily="2" charset="2"/>
              <a:buChar char="§"/>
            </a:pPr>
            <a:r>
              <a:rPr lang="en-US" sz="3600" dirty="0">
                <a:latin typeface="Helvetica" panose="020B0604020202020204" pitchFamily="34" charset="0"/>
                <a:cs typeface="Helvetica" panose="020B0604020202020204" pitchFamily="34" charset="0"/>
              </a:rPr>
              <a:t>FBG: discrete sensors  </a:t>
            </a:r>
          </a:p>
          <a:p>
            <a:pPr>
              <a:buClr>
                <a:srgbClr val="C00000"/>
              </a:buClr>
              <a:buFont typeface="Wingdings" panose="05000000000000000000" pitchFamily="2" charset="2"/>
              <a:buChar char="§"/>
            </a:pPr>
            <a:endParaRPr lang="en-US" sz="3600" dirty="0">
              <a:effectLst>
                <a:outerShdw blurRad="38100" dist="38100" dir="2700000" algn="tl">
                  <a:srgbClr val="000000">
                    <a:alpha val="43137"/>
                  </a:srgbClr>
                </a:outerShdw>
              </a:effectLst>
            </a:endParaRPr>
          </a:p>
          <a:p>
            <a:pPr>
              <a:buClr>
                <a:srgbClr val="C00000"/>
              </a:buClr>
              <a:buFont typeface="Wingdings" panose="05000000000000000000" pitchFamily="2" charset="2"/>
              <a:buChar char="§"/>
            </a:pPr>
            <a:endParaRPr lang="en-US" sz="3600" dirty="0">
              <a:effectLst>
                <a:outerShdw blurRad="38100" dist="38100" dir="2700000" algn="tl">
                  <a:srgbClr val="000000">
                    <a:alpha val="43137"/>
                  </a:srgbClr>
                </a:outerShdw>
              </a:effectLst>
            </a:endParaRPr>
          </a:p>
          <a:p>
            <a:endParaRPr lang="en-US" dirty="0"/>
          </a:p>
        </p:txBody>
      </p:sp>
      <p:sp>
        <p:nvSpPr>
          <p:cNvPr id="4" name="Date Placeholder 3">
            <a:extLst>
              <a:ext uri="{FF2B5EF4-FFF2-40B4-BE49-F238E27FC236}">
                <a16:creationId xmlns:a16="http://schemas.microsoft.com/office/drawing/2014/main" id="{92D4C195-8119-4E8A-A91A-65084B0E068D}"/>
              </a:ext>
            </a:extLst>
          </p:cNvPr>
          <p:cNvSpPr>
            <a:spLocks noGrp="1"/>
          </p:cNvSpPr>
          <p:nvPr>
            <p:ph type="dt" sz="half" idx="10"/>
          </p:nvPr>
        </p:nvSpPr>
        <p:spPr/>
        <p:txBody>
          <a:bodyPr/>
          <a:lstStyle/>
          <a:p>
            <a:fld id="{88341CF8-DEC5-407F-A3F6-3DDE8ED4200A}" type="datetime1">
              <a:rPr lang="en-US" smtClean="0"/>
              <a:t>6/9/2021</a:t>
            </a:fld>
            <a:endParaRPr lang="en-GB"/>
          </a:p>
        </p:txBody>
      </p:sp>
      <p:graphicFrame>
        <p:nvGraphicFramePr>
          <p:cNvPr id="6" name="Table 5">
            <a:extLst>
              <a:ext uri="{FF2B5EF4-FFF2-40B4-BE49-F238E27FC236}">
                <a16:creationId xmlns:a16="http://schemas.microsoft.com/office/drawing/2014/main" id="{B7BEFC1D-68DE-4CAD-9DD4-7AB00FF244E0}"/>
              </a:ext>
            </a:extLst>
          </p:cNvPr>
          <p:cNvGraphicFramePr>
            <a:graphicFrameLocks noGrp="1"/>
          </p:cNvGraphicFramePr>
          <p:nvPr>
            <p:extLst>
              <p:ext uri="{D42A27DB-BD31-4B8C-83A1-F6EECF244321}">
                <p14:modId xmlns:p14="http://schemas.microsoft.com/office/powerpoint/2010/main" val="4176014066"/>
              </p:ext>
            </p:extLst>
          </p:nvPr>
        </p:nvGraphicFramePr>
        <p:xfrm>
          <a:off x="839416" y="3250406"/>
          <a:ext cx="10585176" cy="2194560"/>
        </p:xfrm>
        <a:graphic>
          <a:graphicData uri="http://schemas.openxmlformats.org/drawingml/2006/table">
            <a:tbl>
              <a:tblPr firstRow="1" firstCol="1" bandRow="1">
                <a:tableStyleId>{5C22544A-7EE6-4342-B048-85BDC9FD1C3A}</a:tableStyleId>
              </a:tblPr>
              <a:tblGrid>
                <a:gridCol w="1778522">
                  <a:extLst>
                    <a:ext uri="{9D8B030D-6E8A-4147-A177-3AD203B41FA5}">
                      <a16:colId xmlns:a16="http://schemas.microsoft.com/office/drawing/2014/main" val="1581901530"/>
                    </a:ext>
                  </a:extLst>
                </a:gridCol>
                <a:gridCol w="8806654">
                  <a:extLst>
                    <a:ext uri="{9D8B030D-6E8A-4147-A177-3AD203B41FA5}">
                      <a16:colId xmlns:a16="http://schemas.microsoft.com/office/drawing/2014/main" val="4266412003"/>
                    </a:ext>
                  </a:extLst>
                </a:gridCol>
              </a:tblGrid>
              <a:tr h="1978794">
                <a:tc>
                  <a:txBody>
                    <a:bodyPr/>
                    <a:lstStyle/>
                    <a:p>
                      <a:pPr marL="0" marR="0" algn="just">
                        <a:spcBef>
                          <a:spcPts val="0"/>
                        </a:spcBef>
                        <a:spcAft>
                          <a:spcPts val="0"/>
                        </a:spcAft>
                      </a:pPr>
                      <a:r>
                        <a:rPr lang="en-US" sz="3200" b="0" dirty="0">
                          <a:effectLst/>
                        </a:rPr>
                        <a:t>AIIId-M9</a:t>
                      </a:r>
                      <a:endParaRPr lang="en-US" sz="3200" b="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spcBef>
                          <a:spcPts val="0"/>
                        </a:spcBef>
                        <a:spcAft>
                          <a:spcPts val="0"/>
                        </a:spcAft>
                      </a:pPr>
                      <a:r>
                        <a:rPr lang="en-US" sz="2400" dirty="0">
                          <a:effectLst/>
                        </a:rPr>
                        <a:t>Calibration of FBG fibers in a small cryostat (...). Installation on an MDP magnet and strain measurement during a quench (...). Design a proof of principle experiment for quench 3D spatial detection and coil azimuthal strain mapping and install fiber on MDP magnet (...). Use fibers for energy spectrum analysis and HTS quench detection(...).</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617629"/>
                  </a:ext>
                </a:extLst>
              </a:tr>
            </a:tbl>
          </a:graphicData>
        </a:graphic>
      </p:graphicFrame>
      <p:sp>
        <p:nvSpPr>
          <p:cNvPr id="7" name="Slide Number Placeholder 6">
            <a:extLst>
              <a:ext uri="{FF2B5EF4-FFF2-40B4-BE49-F238E27FC236}">
                <a16:creationId xmlns:a16="http://schemas.microsoft.com/office/drawing/2014/main" id="{4B2BFD2A-C0D2-4248-9DA3-9EC634F485A6}"/>
              </a:ext>
            </a:extLst>
          </p:cNvPr>
          <p:cNvSpPr>
            <a:spLocks noGrp="1"/>
          </p:cNvSpPr>
          <p:nvPr>
            <p:ph type="sldNum" sz="quarter" idx="12"/>
          </p:nvPr>
        </p:nvSpPr>
        <p:spPr/>
        <p:txBody>
          <a:bodyPr/>
          <a:lstStyle/>
          <a:p>
            <a:fld id="{E6910A57-C4C2-471D-B852-7E80F10F5A4C}" type="slidenum">
              <a:rPr lang="en-GB" smtClean="0"/>
              <a:pPr/>
              <a:t>3</a:t>
            </a:fld>
            <a:endParaRPr lang="en-GB"/>
          </a:p>
        </p:txBody>
      </p:sp>
    </p:spTree>
    <p:extLst>
      <p:ext uri="{BB962C8B-B14F-4D97-AF65-F5344CB8AC3E}">
        <p14:creationId xmlns:p14="http://schemas.microsoft.com/office/powerpoint/2010/main" val="36028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BF76-DB76-4E65-A880-D9757BC2A07F}"/>
              </a:ext>
            </a:extLst>
          </p:cNvPr>
          <p:cNvSpPr>
            <a:spLocks noGrp="1"/>
          </p:cNvSpPr>
          <p:nvPr>
            <p:ph type="title"/>
          </p:nvPr>
        </p:nvSpPr>
        <p:spPr/>
        <p:txBody>
          <a:bodyPr/>
          <a:lstStyle/>
          <a:p>
            <a:r>
              <a:rPr lang="en-US" dirty="0"/>
              <a:t>Diagnostic roadmap</a:t>
            </a:r>
          </a:p>
        </p:txBody>
      </p:sp>
      <p:sp>
        <p:nvSpPr>
          <p:cNvPr id="3" name="Date Placeholder 2">
            <a:extLst>
              <a:ext uri="{FF2B5EF4-FFF2-40B4-BE49-F238E27FC236}">
                <a16:creationId xmlns:a16="http://schemas.microsoft.com/office/drawing/2014/main" id="{F25BFF75-1AB9-4B3E-9316-C0C788251E4C}"/>
              </a:ext>
            </a:extLst>
          </p:cNvPr>
          <p:cNvSpPr>
            <a:spLocks noGrp="1"/>
          </p:cNvSpPr>
          <p:nvPr>
            <p:ph type="dt" sz="half" idx="10"/>
          </p:nvPr>
        </p:nvSpPr>
        <p:spPr/>
        <p:txBody>
          <a:bodyPr/>
          <a:lstStyle/>
          <a:p>
            <a:fld id="{6589ADBB-5F60-4414-BFAB-9977D2C3DE68}" type="datetime1">
              <a:rPr lang="en-US" smtClean="0"/>
              <a:t>6/9/2021</a:t>
            </a:fld>
            <a:endParaRPr lang="en-GB"/>
          </a:p>
        </p:txBody>
      </p:sp>
      <p:pic>
        <p:nvPicPr>
          <p:cNvPr id="5" name="Picture 4">
            <a:extLst>
              <a:ext uri="{FF2B5EF4-FFF2-40B4-BE49-F238E27FC236}">
                <a16:creationId xmlns:a16="http://schemas.microsoft.com/office/drawing/2014/main" id="{21BD5477-EAFF-4DF7-A260-0D6E4AE68D48}"/>
              </a:ext>
            </a:extLst>
          </p:cNvPr>
          <p:cNvPicPr>
            <a:picLocks noChangeAspect="1"/>
          </p:cNvPicPr>
          <p:nvPr/>
        </p:nvPicPr>
        <p:blipFill>
          <a:blip r:embed="rId2"/>
          <a:stretch>
            <a:fillRect/>
          </a:stretch>
        </p:blipFill>
        <p:spPr>
          <a:xfrm>
            <a:off x="695400" y="1058468"/>
            <a:ext cx="10610724" cy="5311084"/>
          </a:xfrm>
          <a:prstGeom prst="rect">
            <a:avLst/>
          </a:prstGeom>
        </p:spPr>
      </p:pic>
      <p:sp>
        <p:nvSpPr>
          <p:cNvPr id="6" name="Oval 5">
            <a:extLst>
              <a:ext uri="{FF2B5EF4-FFF2-40B4-BE49-F238E27FC236}">
                <a16:creationId xmlns:a16="http://schemas.microsoft.com/office/drawing/2014/main" id="{AAA87500-6D33-4DF9-875F-9FDCBA75F906}"/>
              </a:ext>
            </a:extLst>
          </p:cNvPr>
          <p:cNvSpPr/>
          <p:nvPr/>
        </p:nvSpPr>
        <p:spPr>
          <a:xfrm>
            <a:off x="2279576" y="4581128"/>
            <a:ext cx="295232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977BE4C-DE8B-4AD4-8205-959EB8F1FE83}"/>
              </a:ext>
            </a:extLst>
          </p:cNvPr>
          <p:cNvSpPr>
            <a:spLocks noGrp="1"/>
          </p:cNvSpPr>
          <p:nvPr>
            <p:ph type="sldNum" sz="quarter" idx="12"/>
          </p:nvPr>
        </p:nvSpPr>
        <p:spPr/>
        <p:txBody>
          <a:bodyPr/>
          <a:lstStyle/>
          <a:p>
            <a:fld id="{E6910A57-C4C2-471D-B852-7E80F10F5A4C}" type="slidenum">
              <a:rPr lang="en-GB" smtClean="0"/>
              <a:pPr/>
              <a:t>4</a:t>
            </a:fld>
            <a:endParaRPr lang="en-GB"/>
          </a:p>
        </p:txBody>
      </p:sp>
    </p:spTree>
    <p:extLst>
      <p:ext uri="{BB962C8B-B14F-4D97-AF65-F5344CB8AC3E}">
        <p14:creationId xmlns:p14="http://schemas.microsoft.com/office/powerpoint/2010/main" val="290970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68C8-03F0-45D6-8AD2-5B748BC645D8}"/>
              </a:ext>
            </a:extLst>
          </p:cNvPr>
          <p:cNvSpPr>
            <a:spLocks noGrp="1"/>
          </p:cNvSpPr>
          <p:nvPr>
            <p:ph type="title"/>
          </p:nvPr>
        </p:nvSpPr>
        <p:spPr/>
        <p:txBody>
          <a:bodyPr/>
          <a:lstStyle/>
          <a:p>
            <a:r>
              <a:rPr lang="en-US" dirty="0"/>
              <a:t>Tensile stress test: </a:t>
            </a:r>
            <a:r>
              <a:rPr lang="en-US" dirty="0" err="1"/>
              <a:t>Ti</a:t>
            </a:r>
            <a:r>
              <a:rPr lang="en-US" dirty="0"/>
              <a:t> and Steel </a:t>
            </a:r>
          </a:p>
        </p:txBody>
      </p:sp>
      <p:sp>
        <p:nvSpPr>
          <p:cNvPr id="3" name="Date Placeholder 2">
            <a:extLst>
              <a:ext uri="{FF2B5EF4-FFF2-40B4-BE49-F238E27FC236}">
                <a16:creationId xmlns:a16="http://schemas.microsoft.com/office/drawing/2014/main" id="{7C9301A8-5479-48A8-8AD6-70113A08B14D}"/>
              </a:ext>
            </a:extLst>
          </p:cNvPr>
          <p:cNvSpPr>
            <a:spLocks noGrp="1"/>
          </p:cNvSpPr>
          <p:nvPr>
            <p:ph type="dt" sz="half" idx="10"/>
          </p:nvPr>
        </p:nvSpPr>
        <p:spPr/>
        <p:txBody>
          <a:bodyPr/>
          <a:lstStyle/>
          <a:p>
            <a:fld id="{69B8C61F-D2FA-4804-814B-9103F8E79EB3}" type="datetime1">
              <a:rPr lang="en-US" smtClean="0"/>
              <a:t>6/9/2021</a:t>
            </a:fld>
            <a:endParaRPr lang="en-GB"/>
          </a:p>
        </p:txBody>
      </p:sp>
      <p:sp>
        <p:nvSpPr>
          <p:cNvPr id="5" name="Content Placeholder 5">
            <a:extLst>
              <a:ext uri="{FF2B5EF4-FFF2-40B4-BE49-F238E27FC236}">
                <a16:creationId xmlns:a16="http://schemas.microsoft.com/office/drawing/2014/main" id="{9AC98388-927D-47FA-A411-2D9E0E7DCD7F}"/>
              </a:ext>
            </a:extLst>
          </p:cNvPr>
          <p:cNvSpPr txBox="1">
            <a:spLocks/>
          </p:cNvSpPr>
          <p:nvPr/>
        </p:nvSpPr>
        <p:spPr>
          <a:xfrm>
            <a:off x="658271" y="1189463"/>
            <a:ext cx="3219450" cy="20364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latin typeface="Helvetica" panose="020B0604020202020204" pitchFamily="34" charset="0"/>
                <a:cs typeface="Helvetica" panose="020B0604020202020204" pitchFamily="34" charset="0"/>
              </a:rPr>
              <a:t>Nominal wavelengths FBG1=1502 nm</a:t>
            </a:r>
          </a:p>
          <a:p>
            <a:pPr marL="0" indent="0">
              <a:buFont typeface="Arial" pitchFamily="34" charset="0"/>
              <a:buNone/>
            </a:pPr>
            <a:r>
              <a:rPr lang="en-US" sz="2000" dirty="0">
                <a:latin typeface="Helvetica" panose="020B0604020202020204" pitchFamily="34" charset="0"/>
                <a:cs typeface="Helvetica" panose="020B0604020202020204" pitchFamily="34" charset="0"/>
              </a:rPr>
              <a:t>FBG2=1508 nm</a:t>
            </a:r>
          </a:p>
          <a:p>
            <a:pPr marL="0" indent="0">
              <a:buFont typeface="Arial" pitchFamily="34" charset="0"/>
              <a:buNone/>
            </a:pPr>
            <a:r>
              <a:rPr lang="en-US" sz="2000" dirty="0">
                <a:latin typeface="Helvetica" panose="020B0604020202020204" pitchFamily="34" charset="0"/>
                <a:cs typeface="Helvetica" panose="020B0604020202020204" pitchFamily="34" charset="0"/>
              </a:rPr>
              <a:t>FBG3=1514 nm</a:t>
            </a:r>
          </a:p>
          <a:p>
            <a:pPr marL="0" indent="0">
              <a:buFont typeface="Arial" pitchFamily="34" charset="0"/>
              <a:buNone/>
            </a:pPr>
            <a:r>
              <a:rPr lang="en-US" sz="2000" dirty="0">
                <a:latin typeface="Helvetica" panose="020B0604020202020204" pitchFamily="34" charset="0"/>
                <a:cs typeface="Helvetica" panose="020B0604020202020204" pitchFamily="34" charset="0"/>
              </a:rPr>
              <a:t>FBG4=1520 nm</a:t>
            </a:r>
          </a:p>
          <a:p>
            <a:pPr marL="1828800" lvl="4" indent="0">
              <a:buFont typeface="Arial" pitchFamily="34" charset="0"/>
              <a:buNone/>
            </a:pPr>
            <a:endParaRPr lang="en-US" dirty="0"/>
          </a:p>
        </p:txBody>
      </p:sp>
      <p:grpSp>
        <p:nvGrpSpPr>
          <p:cNvPr id="27" name="Group 26">
            <a:extLst>
              <a:ext uri="{FF2B5EF4-FFF2-40B4-BE49-F238E27FC236}">
                <a16:creationId xmlns:a16="http://schemas.microsoft.com/office/drawing/2014/main" id="{D5CE4DBD-E46C-4150-B6CD-74F1442979A1}"/>
              </a:ext>
            </a:extLst>
          </p:cNvPr>
          <p:cNvGrpSpPr/>
          <p:nvPr/>
        </p:nvGrpSpPr>
        <p:grpSpPr>
          <a:xfrm>
            <a:off x="6430544" y="2637134"/>
            <a:ext cx="5245780" cy="1196015"/>
            <a:chOff x="897845" y="1710295"/>
            <a:chExt cx="5245780" cy="1196015"/>
          </a:xfrm>
        </p:grpSpPr>
        <p:grpSp>
          <p:nvGrpSpPr>
            <p:cNvPr id="7" name="Group 6">
              <a:extLst>
                <a:ext uri="{FF2B5EF4-FFF2-40B4-BE49-F238E27FC236}">
                  <a16:creationId xmlns:a16="http://schemas.microsoft.com/office/drawing/2014/main" id="{FD3B6813-AA3C-4710-8B7C-0B97D5C7D748}"/>
                </a:ext>
              </a:extLst>
            </p:cNvPr>
            <p:cNvGrpSpPr/>
            <p:nvPr/>
          </p:nvGrpSpPr>
          <p:grpSpPr>
            <a:xfrm>
              <a:off x="897845" y="2263155"/>
              <a:ext cx="5245780" cy="137144"/>
              <a:chOff x="897845" y="2263155"/>
              <a:chExt cx="5245780" cy="137144"/>
            </a:xfrm>
          </p:grpSpPr>
          <p:cxnSp>
            <p:nvCxnSpPr>
              <p:cNvPr id="8" name="Straight Connector 7">
                <a:extLst>
                  <a:ext uri="{FF2B5EF4-FFF2-40B4-BE49-F238E27FC236}">
                    <a16:creationId xmlns:a16="http://schemas.microsoft.com/office/drawing/2014/main" id="{D19BBFBE-97E6-4E70-9980-DB6F51BB16AD}"/>
                  </a:ext>
                </a:extLst>
              </p:cNvPr>
              <p:cNvCxnSpPr>
                <a:cxnSpLocks/>
              </p:cNvCxnSpPr>
              <p:nvPr/>
            </p:nvCxnSpPr>
            <p:spPr>
              <a:xfrm flipV="1">
                <a:off x="897845" y="2266950"/>
                <a:ext cx="5245780" cy="104775"/>
              </a:xfrm>
              <a:prstGeom prst="line">
                <a:avLst/>
              </a:prstGeom>
              <a:ln w="76200"/>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5DDDB488-6ECB-474A-9021-BDF4ED41EFE6}"/>
                  </a:ext>
                </a:extLst>
              </p:cNvPr>
              <p:cNvSpPr/>
              <p:nvPr/>
            </p:nvSpPr>
            <p:spPr>
              <a:xfrm>
                <a:off x="4512182" y="2263155"/>
                <a:ext cx="488315" cy="85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79755-BAEC-4949-B35F-52F4B75E48F2}"/>
                  </a:ext>
                </a:extLst>
              </p:cNvPr>
              <p:cNvSpPr/>
              <p:nvPr/>
            </p:nvSpPr>
            <p:spPr>
              <a:xfrm>
                <a:off x="3514723" y="2276872"/>
                <a:ext cx="488315" cy="85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3580A0-8DFE-47F6-A3ED-DF03F7CAA889}"/>
                  </a:ext>
                </a:extLst>
              </p:cNvPr>
              <p:cNvSpPr/>
              <p:nvPr/>
            </p:nvSpPr>
            <p:spPr>
              <a:xfrm>
                <a:off x="2535680" y="2290761"/>
                <a:ext cx="488315" cy="85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0E81FD-DC80-47D3-B6EC-7752B4597E39}"/>
                  </a:ext>
                </a:extLst>
              </p:cNvPr>
              <p:cNvSpPr/>
              <p:nvPr/>
            </p:nvSpPr>
            <p:spPr>
              <a:xfrm>
                <a:off x="1247814" y="2314574"/>
                <a:ext cx="488315" cy="85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D8EA3234-65FE-45DE-85BD-B05F72F6EA07}"/>
                </a:ext>
              </a:extLst>
            </p:cNvPr>
            <p:cNvSpPr txBox="1"/>
            <p:nvPr/>
          </p:nvSpPr>
          <p:spPr>
            <a:xfrm>
              <a:off x="3932029" y="1726907"/>
              <a:ext cx="1210588" cy="461665"/>
            </a:xfrm>
            <a:prstGeom prst="rect">
              <a:avLst/>
            </a:prstGeom>
            <a:noFill/>
          </p:spPr>
          <p:txBody>
            <a:bodyPr wrap="none" rtlCol="0">
              <a:spAutoFit/>
            </a:bodyPr>
            <a:lstStyle/>
            <a:p>
              <a:r>
                <a:rPr lang="en-US" dirty="0"/>
                <a:t>100 mm</a:t>
              </a:r>
            </a:p>
          </p:txBody>
        </p:sp>
        <p:sp>
          <p:nvSpPr>
            <p:cNvPr id="14" name="TextBox 13">
              <a:extLst>
                <a:ext uri="{FF2B5EF4-FFF2-40B4-BE49-F238E27FC236}">
                  <a16:creationId xmlns:a16="http://schemas.microsoft.com/office/drawing/2014/main" id="{032FA99A-0624-410E-9CBD-000DFD65E214}"/>
                </a:ext>
              </a:extLst>
            </p:cNvPr>
            <p:cNvSpPr txBox="1"/>
            <p:nvPr/>
          </p:nvSpPr>
          <p:spPr>
            <a:xfrm>
              <a:off x="2721441" y="1710986"/>
              <a:ext cx="1210588" cy="461665"/>
            </a:xfrm>
            <a:prstGeom prst="rect">
              <a:avLst/>
            </a:prstGeom>
            <a:noFill/>
          </p:spPr>
          <p:txBody>
            <a:bodyPr wrap="none" rtlCol="0">
              <a:spAutoFit/>
            </a:bodyPr>
            <a:lstStyle/>
            <a:p>
              <a:r>
                <a:rPr lang="en-US" dirty="0"/>
                <a:t>100 mm</a:t>
              </a:r>
            </a:p>
          </p:txBody>
        </p:sp>
        <p:sp>
          <p:nvSpPr>
            <p:cNvPr id="15" name="TextBox 14">
              <a:extLst>
                <a:ext uri="{FF2B5EF4-FFF2-40B4-BE49-F238E27FC236}">
                  <a16:creationId xmlns:a16="http://schemas.microsoft.com/office/drawing/2014/main" id="{203442E1-2475-43FB-9A91-633B9879CFB8}"/>
                </a:ext>
              </a:extLst>
            </p:cNvPr>
            <p:cNvSpPr txBox="1"/>
            <p:nvPr/>
          </p:nvSpPr>
          <p:spPr>
            <a:xfrm>
              <a:off x="1646996" y="1710295"/>
              <a:ext cx="1210588" cy="461665"/>
            </a:xfrm>
            <a:prstGeom prst="rect">
              <a:avLst/>
            </a:prstGeom>
            <a:noFill/>
          </p:spPr>
          <p:txBody>
            <a:bodyPr wrap="none" rtlCol="0">
              <a:spAutoFit/>
            </a:bodyPr>
            <a:lstStyle/>
            <a:p>
              <a:r>
                <a:rPr lang="en-US" dirty="0"/>
                <a:t>500 mm</a:t>
              </a:r>
            </a:p>
          </p:txBody>
        </p:sp>
        <p:cxnSp>
          <p:nvCxnSpPr>
            <p:cNvPr id="16" name="Straight Arrow Connector 15">
              <a:extLst>
                <a:ext uri="{FF2B5EF4-FFF2-40B4-BE49-F238E27FC236}">
                  <a16:creationId xmlns:a16="http://schemas.microsoft.com/office/drawing/2014/main" id="{20DB8376-B323-44D8-B216-4A9EA7A1816E}"/>
                </a:ext>
              </a:extLst>
            </p:cNvPr>
            <p:cNvCxnSpPr/>
            <p:nvPr/>
          </p:nvCxnSpPr>
          <p:spPr>
            <a:xfrm>
              <a:off x="3874405" y="2132856"/>
              <a:ext cx="997459"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7C2F6FAD-745C-4568-88F0-CEAA87836C1A}"/>
                </a:ext>
              </a:extLst>
            </p:cNvPr>
            <p:cNvCxnSpPr/>
            <p:nvPr/>
          </p:nvCxnSpPr>
          <p:spPr>
            <a:xfrm>
              <a:off x="2761421" y="2132856"/>
              <a:ext cx="997459"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58069CBE-77A0-4234-BF2A-300DBCAECBD4}"/>
                </a:ext>
              </a:extLst>
            </p:cNvPr>
            <p:cNvCxnSpPr/>
            <p:nvPr/>
          </p:nvCxnSpPr>
          <p:spPr>
            <a:xfrm>
              <a:off x="1646996" y="2140588"/>
              <a:ext cx="997459"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9303AC68-0538-43BB-8DA7-566221570800}"/>
                </a:ext>
              </a:extLst>
            </p:cNvPr>
            <p:cNvSpPr txBox="1"/>
            <p:nvPr/>
          </p:nvSpPr>
          <p:spPr>
            <a:xfrm>
              <a:off x="4450915" y="2444645"/>
              <a:ext cx="841897" cy="461665"/>
            </a:xfrm>
            <a:prstGeom prst="rect">
              <a:avLst/>
            </a:prstGeom>
            <a:noFill/>
          </p:spPr>
          <p:txBody>
            <a:bodyPr wrap="none" rtlCol="0">
              <a:spAutoFit/>
            </a:bodyPr>
            <a:lstStyle/>
            <a:p>
              <a:r>
                <a:rPr lang="en-US" dirty="0"/>
                <a:t>FBG1</a:t>
              </a:r>
            </a:p>
          </p:txBody>
        </p:sp>
        <p:sp>
          <p:nvSpPr>
            <p:cNvPr id="20" name="TextBox 19">
              <a:extLst>
                <a:ext uri="{FF2B5EF4-FFF2-40B4-BE49-F238E27FC236}">
                  <a16:creationId xmlns:a16="http://schemas.microsoft.com/office/drawing/2014/main" id="{C96DD681-953E-482B-B86D-70C37423004C}"/>
                </a:ext>
              </a:extLst>
            </p:cNvPr>
            <p:cNvSpPr txBox="1"/>
            <p:nvPr/>
          </p:nvSpPr>
          <p:spPr>
            <a:xfrm>
              <a:off x="3452890" y="2447974"/>
              <a:ext cx="678391" cy="369332"/>
            </a:xfrm>
            <a:prstGeom prst="rect">
              <a:avLst/>
            </a:prstGeom>
            <a:noFill/>
          </p:spPr>
          <p:txBody>
            <a:bodyPr wrap="none" rtlCol="0">
              <a:spAutoFit/>
            </a:bodyPr>
            <a:lstStyle/>
            <a:p>
              <a:r>
                <a:rPr lang="en-US" dirty="0"/>
                <a:t>FBG2</a:t>
              </a:r>
            </a:p>
          </p:txBody>
        </p:sp>
        <p:sp>
          <p:nvSpPr>
            <p:cNvPr id="21" name="TextBox 20">
              <a:extLst>
                <a:ext uri="{FF2B5EF4-FFF2-40B4-BE49-F238E27FC236}">
                  <a16:creationId xmlns:a16="http://schemas.microsoft.com/office/drawing/2014/main" id="{A51BBC84-5BA7-4D1A-8749-CF5A21B2D759}"/>
                </a:ext>
              </a:extLst>
            </p:cNvPr>
            <p:cNvSpPr txBox="1"/>
            <p:nvPr/>
          </p:nvSpPr>
          <p:spPr>
            <a:xfrm>
              <a:off x="2456169" y="2466024"/>
              <a:ext cx="678391" cy="369332"/>
            </a:xfrm>
            <a:prstGeom prst="rect">
              <a:avLst/>
            </a:prstGeom>
            <a:noFill/>
          </p:spPr>
          <p:txBody>
            <a:bodyPr wrap="none" rtlCol="0">
              <a:spAutoFit/>
            </a:bodyPr>
            <a:lstStyle/>
            <a:p>
              <a:r>
                <a:rPr lang="en-US" dirty="0"/>
                <a:t>FBG3</a:t>
              </a:r>
            </a:p>
          </p:txBody>
        </p:sp>
        <p:sp>
          <p:nvSpPr>
            <p:cNvPr id="22" name="TextBox 21">
              <a:extLst>
                <a:ext uri="{FF2B5EF4-FFF2-40B4-BE49-F238E27FC236}">
                  <a16:creationId xmlns:a16="http://schemas.microsoft.com/office/drawing/2014/main" id="{F77034AA-D673-454D-A7B8-CF082ACA3375}"/>
                </a:ext>
              </a:extLst>
            </p:cNvPr>
            <p:cNvSpPr txBox="1"/>
            <p:nvPr/>
          </p:nvSpPr>
          <p:spPr>
            <a:xfrm flipH="1">
              <a:off x="1181886" y="2466024"/>
              <a:ext cx="963839" cy="369332"/>
            </a:xfrm>
            <a:prstGeom prst="rect">
              <a:avLst/>
            </a:prstGeom>
            <a:noFill/>
          </p:spPr>
          <p:txBody>
            <a:bodyPr wrap="square" rtlCol="0">
              <a:spAutoFit/>
            </a:bodyPr>
            <a:lstStyle/>
            <a:p>
              <a:r>
                <a:rPr lang="en-US" dirty="0"/>
                <a:t>FBG4</a:t>
              </a:r>
            </a:p>
          </p:txBody>
        </p:sp>
      </p:grpSp>
      <p:pic>
        <p:nvPicPr>
          <p:cNvPr id="23" name="Picture 22">
            <a:extLst>
              <a:ext uri="{FF2B5EF4-FFF2-40B4-BE49-F238E27FC236}">
                <a16:creationId xmlns:a16="http://schemas.microsoft.com/office/drawing/2014/main" id="{4584C324-DF6E-4EFC-8611-BA761E5DB028}"/>
              </a:ext>
            </a:extLst>
          </p:cNvPr>
          <p:cNvPicPr>
            <a:picLocks noChangeAspect="1"/>
          </p:cNvPicPr>
          <p:nvPr/>
        </p:nvPicPr>
        <p:blipFill>
          <a:blip r:embed="rId2"/>
          <a:stretch>
            <a:fillRect/>
          </a:stretch>
        </p:blipFill>
        <p:spPr>
          <a:xfrm>
            <a:off x="4054053" y="1318789"/>
            <a:ext cx="4206231" cy="1021639"/>
          </a:xfrm>
          <a:prstGeom prst="rect">
            <a:avLst/>
          </a:prstGeom>
        </p:spPr>
      </p:pic>
      <p:sp>
        <p:nvSpPr>
          <p:cNvPr id="24" name="TextBox 23">
            <a:extLst>
              <a:ext uri="{FF2B5EF4-FFF2-40B4-BE49-F238E27FC236}">
                <a16:creationId xmlns:a16="http://schemas.microsoft.com/office/drawing/2014/main" id="{7C0751CF-4328-4A27-A7F4-5A3876C39624}"/>
              </a:ext>
            </a:extLst>
          </p:cNvPr>
          <p:cNvSpPr txBox="1"/>
          <p:nvPr/>
        </p:nvSpPr>
        <p:spPr>
          <a:xfrm>
            <a:off x="6074096" y="4048759"/>
            <a:ext cx="5640502" cy="2400657"/>
          </a:xfrm>
          <a:prstGeom prst="rect">
            <a:avLst/>
          </a:prstGeom>
          <a:noFill/>
        </p:spPr>
        <p:txBody>
          <a:bodyPr wrap="square" rtlCol="0">
            <a:spAutoFit/>
          </a:bodyPr>
          <a:lstStyle/>
          <a:p>
            <a:r>
              <a:rPr lang="en-US" sz="2200" dirty="0">
                <a:latin typeface="Helvetica" panose="020B0604020202020204" pitchFamily="34" charset="0"/>
                <a:cs typeface="Helvetica" panose="020B0604020202020204" pitchFamily="34" charset="0"/>
              </a:rPr>
              <a:t>Custom made fiber:</a:t>
            </a:r>
          </a:p>
          <a:p>
            <a:r>
              <a:rPr lang="en-US" sz="2200" dirty="0">
                <a:latin typeface="Helvetica" panose="020B0604020202020204" pitchFamily="34" charset="0"/>
                <a:cs typeface="Helvetica" panose="020B0604020202020204" pitchFamily="34" charset="0"/>
              </a:rPr>
              <a:t># of sensors, position and </a:t>
            </a:r>
            <a:r>
              <a:rPr lang="en-US" sz="2200" dirty="0" err="1">
                <a:latin typeface="Helvetica" panose="020B0604020202020204" pitchFamily="34" charset="0"/>
                <a:cs typeface="Helvetica" panose="020B0604020202020204" pitchFamily="34" charset="0"/>
              </a:rPr>
              <a:t>wavelenght</a:t>
            </a:r>
            <a:endParaRPr lang="en-US" sz="2200" dirty="0">
              <a:latin typeface="Helvetica" panose="020B0604020202020204" pitchFamily="34" charset="0"/>
              <a:cs typeface="Helvetica" panose="020B0604020202020204" pitchFamily="34" charset="0"/>
            </a:endParaRPr>
          </a:p>
          <a:p>
            <a:r>
              <a:rPr lang="en-US" sz="2200" dirty="0">
                <a:latin typeface="Helvetica" panose="020B0604020202020204" pitchFamily="34" charset="0"/>
                <a:cs typeface="Helvetica" panose="020B0604020202020204" pitchFamily="34" charset="0"/>
              </a:rPr>
              <a:t>-   500mm </a:t>
            </a:r>
            <a:r>
              <a:rPr lang="en-US" sz="2200" dirty="0" err="1">
                <a:latin typeface="Helvetica" panose="020B0604020202020204" pitchFamily="34" charset="0"/>
                <a:cs typeface="Helvetica" panose="020B0604020202020204" pitchFamily="34" charset="0"/>
              </a:rPr>
              <a:t>Ormocer</a:t>
            </a:r>
            <a:r>
              <a:rPr lang="en-US" sz="2200" dirty="0">
                <a:latin typeface="Helvetica" panose="020B0604020202020204" pitchFamily="34" charset="0"/>
                <a:cs typeface="Helvetica" panose="020B0604020202020204" pitchFamily="34" charset="0"/>
              </a:rPr>
              <a:t> coated fiber </a:t>
            </a:r>
          </a:p>
          <a:p>
            <a:pPr marL="285750" indent="-285750">
              <a:buFontTx/>
              <a:buChar char="-"/>
            </a:pPr>
            <a:r>
              <a:rPr lang="en-US" sz="2200" dirty="0">
                <a:latin typeface="Helvetica" panose="020B0604020202020204" pitchFamily="34" charset="0"/>
                <a:cs typeface="Helvetica" panose="020B0604020202020204" pitchFamily="34" charset="0"/>
              </a:rPr>
              <a:t>1,5 m aramid cable Ø3mm, </a:t>
            </a:r>
          </a:p>
          <a:p>
            <a:pPr marL="285750" indent="-285750">
              <a:buFontTx/>
              <a:buChar char="-"/>
            </a:pPr>
            <a:r>
              <a:rPr lang="en-US" sz="2200" dirty="0">
                <a:latin typeface="Helvetica" panose="020B0604020202020204" pitchFamily="34" charset="0"/>
                <a:cs typeface="Helvetica" panose="020B0604020202020204" pitchFamily="34" charset="0"/>
              </a:rPr>
              <a:t>FBG sensor lengths is 5 mm</a:t>
            </a:r>
          </a:p>
          <a:p>
            <a:pPr marL="285750" indent="-285750">
              <a:buFontTx/>
              <a:buChar char="-"/>
            </a:pPr>
            <a:r>
              <a:rPr lang="en-US" sz="2200" dirty="0">
                <a:latin typeface="Helvetica" panose="020B0604020202020204" pitchFamily="34" charset="0"/>
                <a:cs typeface="Helvetica" panose="020B0604020202020204" pitchFamily="34" charset="0"/>
              </a:rPr>
              <a:t>FC-APC connectors</a:t>
            </a:r>
          </a:p>
          <a:p>
            <a:endParaRPr lang="en-US" dirty="0"/>
          </a:p>
        </p:txBody>
      </p:sp>
      <p:pic>
        <p:nvPicPr>
          <p:cNvPr id="28" name="Picture 27">
            <a:extLst>
              <a:ext uri="{FF2B5EF4-FFF2-40B4-BE49-F238E27FC236}">
                <a16:creationId xmlns:a16="http://schemas.microsoft.com/office/drawing/2014/main" id="{5EAB1E35-9C6C-4791-90D3-91308A4C3277}"/>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25133" y="4494763"/>
            <a:ext cx="2523582" cy="1319145"/>
          </a:xfrm>
          <a:prstGeom prst="rect">
            <a:avLst/>
          </a:prstGeom>
        </p:spPr>
      </p:pic>
      <p:sp>
        <p:nvSpPr>
          <p:cNvPr id="29" name="TextBox 28">
            <a:extLst>
              <a:ext uri="{FF2B5EF4-FFF2-40B4-BE49-F238E27FC236}">
                <a16:creationId xmlns:a16="http://schemas.microsoft.com/office/drawing/2014/main" id="{7915AB0A-F4F4-45B4-B6F6-C75FA68760B1}"/>
              </a:ext>
            </a:extLst>
          </p:cNvPr>
          <p:cNvSpPr txBox="1"/>
          <p:nvPr/>
        </p:nvSpPr>
        <p:spPr>
          <a:xfrm>
            <a:off x="349286" y="3217950"/>
            <a:ext cx="3108015"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342900" marR="0" indent="-342900" algn="l" defTabSz="914400" rtl="0" fontAlgn="auto" latinLnBrk="0" hangingPunct="0">
              <a:lnSpc>
                <a:spcPct val="100000"/>
              </a:lnSpc>
              <a:spcBef>
                <a:spcPts val="0"/>
              </a:spcBef>
              <a:spcAft>
                <a:spcPts val="0"/>
              </a:spcAft>
              <a:buClr>
                <a:srgbClr val="C00000"/>
              </a:buClr>
              <a:buSzTx/>
              <a:buFont typeface="Wingdings" panose="05000000000000000000" pitchFamily="2" charset="2"/>
              <a:buChar char="§"/>
              <a:tabLst/>
            </a:pPr>
            <a:r>
              <a:rPr kumimoji="0" lang="en-US" sz="2400" b="0" i="0" u="none" strike="noStrike" cap="none" spc="0" normalizeH="0" baseline="0" dirty="0">
                <a:ln>
                  <a:noFill/>
                </a:ln>
                <a:solidFill>
                  <a:srgbClr val="000000"/>
                </a:solidFill>
                <a:effectLst/>
                <a:uFillTx/>
                <a:latin typeface="Franklin Gothic Book" panose="020B0503020102020204" pitchFamily="34" charset="0"/>
                <a:sym typeface="Calibri"/>
              </a:rPr>
              <a:t>4 fibers with 4 FBG sensors  </a:t>
            </a:r>
          </a:p>
          <a:p>
            <a:pPr marL="342900" marR="0" indent="-342900" algn="l" defTabSz="914400" rtl="0" fontAlgn="auto" latinLnBrk="0" hangingPunct="0">
              <a:lnSpc>
                <a:spcPct val="100000"/>
              </a:lnSpc>
              <a:spcBef>
                <a:spcPts val="0"/>
              </a:spcBef>
              <a:spcAft>
                <a:spcPts val="0"/>
              </a:spcAft>
              <a:buClr>
                <a:srgbClr val="C00000"/>
              </a:buClr>
              <a:buSzTx/>
              <a:buFont typeface="Wingdings" panose="05000000000000000000" pitchFamily="2" charset="2"/>
              <a:buChar char="§"/>
              <a:tabLst/>
            </a:pPr>
            <a:r>
              <a:rPr kumimoji="0" lang="en-US" sz="2400" b="0" i="0" u="none" strike="noStrike" cap="none" spc="0" normalizeH="0" baseline="0" dirty="0">
                <a:ln>
                  <a:noFill/>
                </a:ln>
                <a:solidFill>
                  <a:srgbClr val="000000"/>
                </a:solidFill>
                <a:effectLst/>
                <a:uFillTx/>
                <a:latin typeface="Franklin Gothic Book" panose="020B0503020102020204" pitchFamily="34" charset="0"/>
                <a:sym typeface="Calibri"/>
              </a:rPr>
              <a:t>8-ch interrogator</a:t>
            </a:r>
          </a:p>
        </p:txBody>
      </p:sp>
      <p:sp>
        <p:nvSpPr>
          <p:cNvPr id="6" name="Slide Number Placeholder 5">
            <a:extLst>
              <a:ext uri="{FF2B5EF4-FFF2-40B4-BE49-F238E27FC236}">
                <a16:creationId xmlns:a16="http://schemas.microsoft.com/office/drawing/2014/main" id="{E2D7B7B5-F909-49D7-B490-6B1E6369B360}"/>
              </a:ext>
            </a:extLst>
          </p:cNvPr>
          <p:cNvSpPr>
            <a:spLocks noGrp="1"/>
          </p:cNvSpPr>
          <p:nvPr>
            <p:ph type="sldNum" sz="quarter" idx="12"/>
          </p:nvPr>
        </p:nvSpPr>
        <p:spPr/>
        <p:txBody>
          <a:bodyPr/>
          <a:lstStyle/>
          <a:p>
            <a:fld id="{E6910A57-C4C2-471D-B852-7E80F10F5A4C}" type="slidenum">
              <a:rPr lang="en-GB" smtClean="0"/>
              <a:pPr/>
              <a:t>5</a:t>
            </a:fld>
            <a:endParaRPr lang="en-GB"/>
          </a:p>
        </p:txBody>
      </p:sp>
    </p:spTree>
    <p:extLst>
      <p:ext uri="{BB962C8B-B14F-4D97-AF65-F5344CB8AC3E}">
        <p14:creationId xmlns:p14="http://schemas.microsoft.com/office/powerpoint/2010/main" val="105699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568E-0382-4588-8D66-8657A364B82A}"/>
              </a:ext>
            </a:extLst>
          </p:cNvPr>
          <p:cNvSpPr>
            <a:spLocks noGrp="1"/>
          </p:cNvSpPr>
          <p:nvPr>
            <p:ph type="title"/>
          </p:nvPr>
        </p:nvSpPr>
        <p:spPr/>
        <p:txBody>
          <a:bodyPr/>
          <a:lstStyle/>
          <a:p>
            <a:r>
              <a:rPr lang="en-US" dirty="0"/>
              <a:t>Tensile stress test at 300 K</a:t>
            </a:r>
          </a:p>
        </p:txBody>
      </p:sp>
      <p:sp>
        <p:nvSpPr>
          <p:cNvPr id="3" name="Date Placeholder 2">
            <a:extLst>
              <a:ext uri="{FF2B5EF4-FFF2-40B4-BE49-F238E27FC236}">
                <a16:creationId xmlns:a16="http://schemas.microsoft.com/office/drawing/2014/main" id="{F3607603-1544-49F0-B425-224EBD8CF5E1}"/>
              </a:ext>
            </a:extLst>
          </p:cNvPr>
          <p:cNvSpPr>
            <a:spLocks noGrp="1"/>
          </p:cNvSpPr>
          <p:nvPr>
            <p:ph type="dt" sz="half" idx="10"/>
          </p:nvPr>
        </p:nvSpPr>
        <p:spPr/>
        <p:txBody>
          <a:bodyPr/>
          <a:lstStyle/>
          <a:p>
            <a:fld id="{9384B38E-7B85-4194-8368-388CC922537B}" type="datetime1">
              <a:rPr lang="en-US" smtClean="0"/>
              <a:t>6/9/2021</a:t>
            </a:fld>
            <a:endParaRPr lang="en-GB"/>
          </a:p>
        </p:txBody>
      </p:sp>
      <p:pic>
        <p:nvPicPr>
          <p:cNvPr id="5" name="Picture 4" descr="A picture containing text, person, indoor&#10;&#10;Description automatically generated">
            <a:extLst>
              <a:ext uri="{FF2B5EF4-FFF2-40B4-BE49-F238E27FC236}">
                <a16:creationId xmlns:a16="http://schemas.microsoft.com/office/drawing/2014/main" id="{60CD6D9A-3982-44CC-ABE0-0C2CCB258FA4}"/>
              </a:ext>
            </a:extLst>
          </p:cNvPr>
          <p:cNvPicPr>
            <a:picLocks noChangeAspect="1"/>
          </p:cNvPicPr>
          <p:nvPr/>
        </p:nvPicPr>
        <p:blipFill>
          <a:blip r:embed="rId3"/>
          <a:stretch>
            <a:fillRect/>
          </a:stretch>
        </p:blipFill>
        <p:spPr>
          <a:xfrm rot="5400000">
            <a:off x="-512482" y="523296"/>
            <a:ext cx="3931577" cy="2948683"/>
          </a:xfrm>
          <a:prstGeom prst="rect">
            <a:avLst/>
          </a:prstGeom>
        </p:spPr>
      </p:pic>
      <p:sp>
        <p:nvSpPr>
          <p:cNvPr id="6" name="TextBox 5">
            <a:extLst>
              <a:ext uri="{FF2B5EF4-FFF2-40B4-BE49-F238E27FC236}">
                <a16:creationId xmlns:a16="http://schemas.microsoft.com/office/drawing/2014/main" id="{62AB466A-F0FE-4B4C-AC86-7D3F7EE2D2E0}"/>
              </a:ext>
            </a:extLst>
          </p:cNvPr>
          <p:cNvSpPr txBox="1"/>
          <p:nvPr/>
        </p:nvSpPr>
        <p:spPr>
          <a:xfrm>
            <a:off x="3287688" y="1184506"/>
            <a:ext cx="4777846"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AISI 1080 steel and </a:t>
            </a:r>
            <a:r>
              <a:rPr lang="en-US" sz="2400" dirty="0" err="1"/>
              <a:t>Ti</a:t>
            </a:r>
            <a:endParaRPr lang="en-US" sz="2400" dirty="0"/>
          </a:p>
          <a:p>
            <a:pPr marL="342900" indent="-342900">
              <a:buFont typeface="Arial" panose="020B0604020202020204" pitchFamily="34" charset="0"/>
              <a:buChar char="•"/>
            </a:pPr>
            <a:r>
              <a:rPr lang="en-US" sz="2400" dirty="0">
                <a:solidFill>
                  <a:srgbClr val="404040"/>
                </a:solidFill>
              </a:rPr>
              <a:t>Instron press in IB3 up to 200 MPs</a:t>
            </a:r>
          </a:p>
          <a:p>
            <a:pPr marL="342900" indent="-342900">
              <a:buFont typeface="Arial" panose="020B0604020202020204" pitchFamily="34" charset="0"/>
              <a:buChar char="•"/>
            </a:pPr>
            <a:r>
              <a:rPr lang="en-US" sz="2400" dirty="0">
                <a:solidFill>
                  <a:srgbClr val="404040"/>
                </a:solidFill>
              </a:rPr>
              <a:t>Fibers vs strain gauges</a:t>
            </a:r>
          </a:p>
          <a:p>
            <a:pPr marL="342900" indent="-342900">
              <a:buFont typeface="Arial" panose="020B0604020202020204" pitchFamily="34" charset="0"/>
              <a:buChar char="•"/>
            </a:pPr>
            <a:r>
              <a:rPr lang="en-US" sz="2400" dirty="0">
                <a:solidFill>
                  <a:srgbClr val="404040"/>
                </a:solidFill>
              </a:rPr>
              <a:t>Tensile vs Poisson strain</a:t>
            </a:r>
            <a:endParaRPr lang="en-US" sz="2400" dirty="0"/>
          </a:p>
        </p:txBody>
      </p:sp>
      <p:graphicFrame>
        <p:nvGraphicFramePr>
          <p:cNvPr id="7" name="Object 6">
            <a:extLst>
              <a:ext uri="{FF2B5EF4-FFF2-40B4-BE49-F238E27FC236}">
                <a16:creationId xmlns:a16="http://schemas.microsoft.com/office/drawing/2014/main" id="{A239F7E3-A7BC-427E-95E1-705564928764}"/>
              </a:ext>
            </a:extLst>
          </p:cNvPr>
          <p:cNvGraphicFramePr>
            <a:graphicFrameLocks noChangeAspect="1"/>
          </p:cNvGraphicFramePr>
          <p:nvPr>
            <p:extLst>
              <p:ext uri="{D42A27DB-BD31-4B8C-83A1-F6EECF244321}">
                <p14:modId xmlns:p14="http://schemas.microsoft.com/office/powerpoint/2010/main" val="2305781150"/>
              </p:ext>
            </p:extLst>
          </p:nvPr>
        </p:nvGraphicFramePr>
        <p:xfrm>
          <a:off x="2843658" y="2956490"/>
          <a:ext cx="4297929" cy="3274528"/>
        </p:xfrm>
        <a:graphic>
          <a:graphicData uri="http://schemas.openxmlformats.org/presentationml/2006/ole">
            <mc:AlternateContent xmlns:mc="http://schemas.openxmlformats.org/markup-compatibility/2006">
              <mc:Choice xmlns:v="urn:schemas-microsoft-com:vml" Requires="v">
                <p:oleObj spid="_x0000_s1050" name="Graph" r:id="rId4" imgW="3840480" imgH="2926080" progId="Origin50.Graph">
                  <p:embed/>
                </p:oleObj>
              </mc:Choice>
              <mc:Fallback>
                <p:oleObj name="Graph" r:id="rId4" imgW="3840480" imgH="2926080" progId="Origin50.Graph">
                  <p:embed/>
                  <p:pic>
                    <p:nvPicPr>
                      <p:cNvPr id="10" name="Object 9">
                        <a:extLst>
                          <a:ext uri="{FF2B5EF4-FFF2-40B4-BE49-F238E27FC236}">
                            <a16:creationId xmlns:a16="http://schemas.microsoft.com/office/drawing/2014/main" id="{1346C17F-9D3F-49F2-A412-40AD66FDDF7A}"/>
                          </a:ext>
                        </a:extLst>
                      </p:cNvPr>
                      <p:cNvPicPr/>
                      <p:nvPr/>
                    </p:nvPicPr>
                    <p:blipFill>
                      <a:blip r:embed="rId5"/>
                      <a:stretch>
                        <a:fillRect/>
                      </a:stretch>
                    </p:blipFill>
                    <p:spPr>
                      <a:xfrm>
                        <a:off x="2843658" y="2956490"/>
                        <a:ext cx="4297929" cy="327452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2337E16-B1D2-4C3F-BC9C-FA9193B76DA8}"/>
              </a:ext>
            </a:extLst>
          </p:cNvPr>
          <p:cNvSpPr txBox="1"/>
          <p:nvPr/>
        </p:nvSpPr>
        <p:spPr>
          <a:xfrm>
            <a:off x="6744072" y="2540678"/>
            <a:ext cx="5328592" cy="3631763"/>
          </a:xfrm>
          <a:prstGeom prst="rect">
            <a:avLst/>
          </a:prstGeom>
          <a:noFill/>
        </p:spPr>
        <p:txBody>
          <a:bodyPr wrap="square" rtlCol="0">
            <a:spAutoFit/>
          </a:bodyPr>
          <a:lstStyle/>
          <a:p>
            <a:pPr algn="ctr"/>
            <a:r>
              <a:rPr lang="en-US" sz="2400" b="1" dirty="0"/>
              <a:t>Conclusions</a:t>
            </a:r>
          </a:p>
          <a:p>
            <a:endParaRPr lang="en-US" sz="2400" dirty="0"/>
          </a:p>
          <a:p>
            <a:pPr marL="342900" indent="-342900">
              <a:buFont typeface="Wingdings" panose="05000000000000000000" pitchFamily="2" charset="2"/>
              <a:buChar char="§"/>
            </a:pPr>
            <a:r>
              <a:rPr lang="en-US" sz="2400" dirty="0"/>
              <a:t>Young modulus measured with FBG sensors is in very good agreement with what is expected for steel and </a:t>
            </a:r>
            <a:r>
              <a:rPr lang="en-US" sz="2400" dirty="0" err="1"/>
              <a:t>Ti</a:t>
            </a:r>
            <a:r>
              <a:rPr lang="en-US" sz="2400" dirty="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Tensile stress tests performed at 300 K were successful</a:t>
            </a:r>
          </a:p>
          <a:p>
            <a:pPr marL="1257300" lvl="2" indent="-342900">
              <a:buFont typeface="Wingdings" panose="05000000000000000000" pitchFamily="2" charset="2"/>
              <a:buChar char="§"/>
            </a:pPr>
            <a:r>
              <a:rPr lang="en-US" sz="2000" dirty="0"/>
              <a:t>Gluing has been performed correctly</a:t>
            </a:r>
          </a:p>
          <a:p>
            <a:endParaRPr lang="en-US" dirty="0"/>
          </a:p>
        </p:txBody>
      </p:sp>
      <p:sp>
        <p:nvSpPr>
          <p:cNvPr id="9" name="Slide Number Placeholder 8">
            <a:extLst>
              <a:ext uri="{FF2B5EF4-FFF2-40B4-BE49-F238E27FC236}">
                <a16:creationId xmlns:a16="http://schemas.microsoft.com/office/drawing/2014/main" id="{E8454318-2782-4C80-8E46-4C0A7D1453D1}"/>
              </a:ext>
            </a:extLst>
          </p:cNvPr>
          <p:cNvSpPr>
            <a:spLocks noGrp="1"/>
          </p:cNvSpPr>
          <p:nvPr>
            <p:ph type="sldNum" sz="quarter" idx="12"/>
          </p:nvPr>
        </p:nvSpPr>
        <p:spPr/>
        <p:txBody>
          <a:bodyPr/>
          <a:lstStyle/>
          <a:p>
            <a:fld id="{E6910A57-C4C2-471D-B852-7E80F10F5A4C}" type="slidenum">
              <a:rPr lang="en-GB" smtClean="0"/>
              <a:pPr/>
              <a:t>6</a:t>
            </a:fld>
            <a:endParaRPr lang="en-GB"/>
          </a:p>
        </p:txBody>
      </p:sp>
    </p:spTree>
    <p:extLst>
      <p:ext uri="{BB962C8B-B14F-4D97-AF65-F5344CB8AC3E}">
        <p14:creationId xmlns:p14="http://schemas.microsoft.com/office/powerpoint/2010/main" val="128681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D63C-4983-4561-8B56-2BF74104DF09}"/>
              </a:ext>
            </a:extLst>
          </p:cNvPr>
          <p:cNvSpPr>
            <a:spLocks noGrp="1"/>
          </p:cNvSpPr>
          <p:nvPr>
            <p:ph type="title"/>
          </p:nvPr>
        </p:nvSpPr>
        <p:spPr>
          <a:xfrm>
            <a:off x="-14758" y="20548"/>
            <a:ext cx="12192000" cy="1080000"/>
          </a:xfrm>
        </p:spPr>
        <p:txBody>
          <a:bodyPr/>
          <a:lstStyle/>
          <a:p>
            <a:r>
              <a:rPr lang="en-US" dirty="0"/>
              <a:t>Tensile stress test in Liquid Nitrogen</a:t>
            </a:r>
          </a:p>
        </p:txBody>
      </p:sp>
      <p:sp>
        <p:nvSpPr>
          <p:cNvPr id="3" name="Date Placeholder 2">
            <a:extLst>
              <a:ext uri="{FF2B5EF4-FFF2-40B4-BE49-F238E27FC236}">
                <a16:creationId xmlns:a16="http://schemas.microsoft.com/office/drawing/2014/main" id="{84706381-D44D-458F-AB4E-E811D356EBCA}"/>
              </a:ext>
            </a:extLst>
          </p:cNvPr>
          <p:cNvSpPr>
            <a:spLocks noGrp="1"/>
          </p:cNvSpPr>
          <p:nvPr>
            <p:ph type="dt" sz="half" idx="10"/>
          </p:nvPr>
        </p:nvSpPr>
        <p:spPr/>
        <p:txBody>
          <a:bodyPr/>
          <a:lstStyle/>
          <a:p>
            <a:fld id="{A6BA03A2-C393-45FE-B645-7AC34E479852}" type="datetime1">
              <a:rPr lang="en-US" smtClean="0"/>
              <a:t>6/9/2021</a:t>
            </a:fld>
            <a:endParaRPr lang="en-GB"/>
          </a:p>
        </p:txBody>
      </p:sp>
      <p:pic>
        <p:nvPicPr>
          <p:cNvPr id="5" name="0F2820BD-B3A6-4971-B2C2-C48C46DD5560">
            <a:extLst>
              <a:ext uri="{FF2B5EF4-FFF2-40B4-BE49-F238E27FC236}">
                <a16:creationId xmlns:a16="http://schemas.microsoft.com/office/drawing/2014/main" id="{6728AF8D-7556-4DC3-9729-9EFA69D5F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6585" y="1191448"/>
            <a:ext cx="2943425" cy="22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CEEAEF9-F589-44EF-9177-B05D8C77D4DB}"/>
              </a:ext>
            </a:extLst>
          </p:cNvPr>
          <p:cNvSpPr txBox="1"/>
          <p:nvPr/>
        </p:nvSpPr>
        <p:spPr>
          <a:xfrm>
            <a:off x="2510231" y="1100548"/>
            <a:ext cx="4777846"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AISI 1080 steel and </a:t>
            </a:r>
            <a:r>
              <a:rPr lang="en-US" sz="2400" dirty="0" err="1"/>
              <a:t>Ti</a:t>
            </a:r>
            <a:endParaRPr lang="en-US" sz="2400" dirty="0"/>
          </a:p>
          <a:p>
            <a:pPr marL="342900" indent="-342900">
              <a:buFont typeface="Arial" panose="020B0604020202020204" pitchFamily="34" charset="0"/>
              <a:buChar char="•"/>
            </a:pPr>
            <a:r>
              <a:rPr lang="en-US" sz="2400" dirty="0">
                <a:solidFill>
                  <a:srgbClr val="404040"/>
                </a:solidFill>
              </a:rPr>
              <a:t>Instron press in IB3 up to 200 MPs</a:t>
            </a:r>
          </a:p>
          <a:p>
            <a:pPr marL="342900" indent="-342900">
              <a:buFont typeface="Arial" panose="020B0604020202020204" pitchFamily="34" charset="0"/>
              <a:buChar char="•"/>
            </a:pPr>
            <a:r>
              <a:rPr lang="en-US" sz="2400" dirty="0">
                <a:solidFill>
                  <a:srgbClr val="404040"/>
                </a:solidFill>
              </a:rPr>
              <a:t>Fibers vs strain gauges</a:t>
            </a:r>
          </a:p>
          <a:p>
            <a:pPr marL="342900" indent="-342900">
              <a:buFont typeface="Arial" panose="020B0604020202020204" pitchFamily="34" charset="0"/>
              <a:buChar char="•"/>
            </a:pPr>
            <a:r>
              <a:rPr lang="en-US" sz="2400" dirty="0">
                <a:solidFill>
                  <a:srgbClr val="404040"/>
                </a:solidFill>
              </a:rPr>
              <a:t>Tensile vs Poisson strain</a:t>
            </a:r>
            <a:endParaRPr lang="en-US" sz="2400" dirty="0"/>
          </a:p>
        </p:txBody>
      </p:sp>
      <p:graphicFrame>
        <p:nvGraphicFramePr>
          <p:cNvPr id="7" name="Object 6">
            <a:extLst>
              <a:ext uri="{FF2B5EF4-FFF2-40B4-BE49-F238E27FC236}">
                <a16:creationId xmlns:a16="http://schemas.microsoft.com/office/drawing/2014/main" id="{54CF9B6C-1F19-476C-9CE0-E9A2EC44AF33}"/>
              </a:ext>
            </a:extLst>
          </p:cNvPr>
          <p:cNvGraphicFramePr>
            <a:graphicFrameLocks noChangeAspect="1"/>
          </p:cNvGraphicFramePr>
          <p:nvPr>
            <p:extLst>
              <p:ext uri="{D42A27DB-BD31-4B8C-83A1-F6EECF244321}">
                <p14:modId xmlns:p14="http://schemas.microsoft.com/office/powerpoint/2010/main" val="2681069439"/>
              </p:ext>
            </p:extLst>
          </p:nvPr>
        </p:nvGraphicFramePr>
        <p:xfrm>
          <a:off x="9290025" y="1381601"/>
          <a:ext cx="2887217" cy="2230928"/>
        </p:xfrm>
        <a:graphic>
          <a:graphicData uri="http://schemas.openxmlformats.org/presentationml/2006/ole">
            <mc:AlternateContent xmlns:mc="http://schemas.openxmlformats.org/markup-compatibility/2006">
              <mc:Choice xmlns:v="urn:schemas-microsoft-com:vml" Requires="v">
                <p:oleObj spid="_x0000_s2092" name="Graph" r:id="rId4" imgW="4023360" imgH="3108960" progId="Origin50.Graph">
                  <p:embed/>
                </p:oleObj>
              </mc:Choice>
              <mc:Fallback>
                <p:oleObj name="Graph" r:id="rId4" imgW="4023360" imgH="3108960" progId="Origin50.Graph">
                  <p:embed/>
                  <p:pic>
                    <p:nvPicPr>
                      <p:cNvPr id="6" name="Object 5">
                        <a:extLst>
                          <a:ext uri="{FF2B5EF4-FFF2-40B4-BE49-F238E27FC236}">
                            <a16:creationId xmlns:a16="http://schemas.microsoft.com/office/drawing/2014/main" id="{67D4B047-A3AB-4291-9AD2-250139984590}"/>
                          </a:ext>
                        </a:extLst>
                      </p:cNvPr>
                      <p:cNvPicPr/>
                      <p:nvPr/>
                    </p:nvPicPr>
                    <p:blipFill>
                      <a:blip r:embed="rId5"/>
                      <a:stretch>
                        <a:fillRect/>
                      </a:stretch>
                    </p:blipFill>
                    <p:spPr>
                      <a:xfrm>
                        <a:off x="9290025" y="1381601"/>
                        <a:ext cx="2887217" cy="223092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1082B3-4B66-4520-9E73-4400BF251B6F}"/>
              </a:ext>
            </a:extLst>
          </p:cNvPr>
          <p:cNvSpPr txBox="1"/>
          <p:nvPr/>
        </p:nvSpPr>
        <p:spPr>
          <a:xfrm>
            <a:off x="443368" y="3282282"/>
            <a:ext cx="8547276" cy="3231654"/>
          </a:xfrm>
          <a:prstGeom prst="rect">
            <a:avLst/>
          </a:prstGeom>
          <a:noFill/>
        </p:spPr>
        <p:txBody>
          <a:bodyPr wrap="none" rtlCol="0">
            <a:spAutoFit/>
          </a:bodyPr>
          <a:lstStyle/>
          <a:p>
            <a:pPr algn="ctr"/>
            <a:r>
              <a:rPr lang="en-US" sz="2400" b="1" dirty="0"/>
              <a:t>Conclusions</a:t>
            </a: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sz="2400" dirty="0">
                <a:solidFill>
                  <a:srgbClr val="404040"/>
                </a:solidFill>
              </a:rPr>
              <a:t>Tensile stress was applied up to 200 </a:t>
            </a:r>
            <a:r>
              <a:rPr lang="en-US" sz="2400" dirty="0" err="1">
                <a:solidFill>
                  <a:srgbClr val="404040"/>
                </a:solidFill>
              </a:rPr>
              <a:t>Mpa</a:t>
            </a:r>
            <a:r>
              <a:rPr lang="en-US" sz="2400" dirty="0">
                <a:solidFill>
                  <a:srgbClr val="404040"/>
                </a:solidFill>
              </a:rPr>
              <a:t> in Liquid Nitrogen</a:t>
            </a:r>
          </a:p>
          <a:p>
            <a:pPr marL="342900" indent="-342900">
              <a:buFont typeface="Arial" panose="020B0604020202020204" pitchFamily="34" charset="0"/>
              <a:buChar char="•"/>
            </a:pPr>
            <a:r>
              <a:rPr lang="en-US" sz="2400" dirty="0">
                <a:solidFill>
                  <a:srgbClr val="404040"/>
                </a:solidFill>
              </a:rPr>
              <a:t>Strain variation is around 800 </a:t>
            </a:r>
            <a:r>
              <a:rPr lang="en-US" sz="2400" dirty="0">
                <a:solidFill>
                  <a:srgbClr val="404040"/>
                </a:solidFill>
                <a:latin typeface="Symbol" panose="05050102010706020507" pitchFamily="18" charset="2"/>
              </a:rPr>
              <a:t>me</a:t>
            </a:r>
            <a:r>
              <a:rPr lang="en-US" sz="2400" dirty="0">
                <a:solidFill>
                  <a:srgbClr val="404040"/>
                </a:solidFill>
              </a:rPr>
              <a:t> for both strain gauge and fibers</a:t>
            </a:r>
          </a:p>
          <a:p>
            <a:pPr marL="342900" indent="-342900">
              <a:buFont typeface="Arial" panose="020B0604020202020204" pitchFamily="34" charset="0"/>
              <a:buChar char="•"/>
            </a:pPr>
            <a:r>
              <a:rPr lang="en-US" sz="2400" dirty="0">
                <a:solidFill>
                  <a:srgbClr val="404040"/>
                </a:solidFill>
              </a:rPr>
              <a:t>Poisson ratio is 0.3 </a:t>
            </a:r>
          </a:p>
          <a:p>
            <a:pPr algn="ctr"/>
            <a:r>
              <a:rPr lang="en-US" sz="2400" b="1" dirty="0">
                <a:solidFill>
                  <a:srgbClr val="404040"/>
                </a:solidFill>
              </a:rPr>
              <a:t>Issues during cooldown</a:t>
            </a:r>
          </a:p>
          <a:p>
            <a:pPr marL="342900" indent="-342900">
              <a:buFont typeface="Arial" panose="020B0604020202020204" pitchFamily="34" charset="0"/>
              <a:buChar char="•"/>
            </a:pPr>
            <a:r>
              <a:rPr lang="en-US" sz="2400" dirty="0">
                <a:solidFill>
                  <a:srgbClr val="404040"/>
                </a:solidFill>
              </a:rPr>
              <a:t>Signal was lost on some sensors</a:t>
            </a:r>
          </a:p>
          <a:p>
            <a:pPr marL="342900" indent="-342900">
              <a:buFont typeface="Arial" panose="020B0604020202020204" pitchFamily="34" charset="0"/>
              <a:buChar char="•"/>
            </a:pPr>
            <a:r>
              <a:rPr lang="en-US" sz="2400" dirty="0">
                <a:solidFill>
                  <a:srgbClr val="404040"/>
                </a:solidFill>
              </a:rPr>
              <a:t>Absolute value after cooldown was not correct</a:t>
            </a:r>
          </a:p>
          <a:p>
            <a:endParaRPr lang="en-US" dirty="0"/>
          </a:p>
        </p:txBody>
      </p:sp>
      <p:graphicFrame>
        <p:nvGraphicFramePr>
          <p:cNvPr id="9" name="Object 8">
            <a:extLst>
              <a:ext uri="{FF2B5EF4-FFF2-40B4-BE49-F238E27FC236}">
                <a16:creationId xmlns:a16="http://schemas.microsoft.com/office/drawing/2014/main" id="{C19813F5-198C-48AE-A50C-7388AA0A173F}"/>
              </a:ext>
            </a:extLst>
          </p:cNvPr>
          <p:cNvGraphicFramePr>
            <a:graphicFrameLocks noChangeAspect="1"/>
          </p:cNvGraphicFramePr>
          <p:nvPr>
            <p:extLst>
              <p:ext uri="{D42A27DB-BD31-4B8C-83A1-F6EECF244321}">
                <p14:modId xmlns:p14="http://schemas.microsoft.com/office/powerpoint/2010/main" val="1702436756"/>
              </p:ext>
            </p:extLst>
          </p:nvPr>
        </p:nvGraphicFramePr>
        <p:xfrm>
          <a:off x="9290024" y="3890835"/>
          <a:ext cx="2887217" cy="2230928"/>
        </p:xfrm>
        <a:graphic>
          <a:graphicData uri="http://schemas.openxmlformats.org/presentationml/2006/ole">
            <mc:AlternateContent xmlns:mc="http://schemas.openxmlformats.org/markup-compatibility/2006">
              <mc:Choice xmlns:v="urn:schemas-microsoft-com:vml" Requires="v">
                <p:oleObj spid="_x0000_s2093" name="Graph" r:id="rId6" imgW="4023360" imgH="3108960" progId="Origin50.Graph">
                  <p:embed/>
                </p:oleObj>
              </mc:Choice>
              <mc:Fallback>
                <p:oleObj name="Graph" r:id="rId6" imgW="4023360" imgH="3108960" progId="Origin50.Graph">
                  <p:embed/>
                  <p:pic>
                    <p:nvPicPr>
                      <p:cNvPr id="8" name="Object 7">
                        <a:extLst>
                          <a:ext uri="{FF2B5EF4-FFF2-40B4-BE49-F238E27FC236}">
                            <a16:creationId xmlns:a16="http://schemas.microsoft.com/office/drawing/2014/main" id="{0B2EBA8F-7A80-40B5-9336-1B3C4836C551}"/>
                          </a:ext>
                        </a:extLst>
                      </p:cNvPr>
                      <p:cNvPicPr/>
                      <p:nvPr/>
                    </p:nvPicPr>
                    <p:blipFill>
                      <a:blip r:embed="rId7"/>
                      <a:stretch>
                        <a:fillRect/>
                      </a:stretch>
                    </p:blipFill>
                    <p:spPr>
                      <a:xfrm>
                        <a:off x="9290024" y="3890835"/>
                        <a:ext cx="2887217" cy="223092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A082B85-C655-4AA4-8BC1-964A8C983105}"/>
              </a:ext>
            </a:extLst>
          </p:cNvPr>
          <p:cNvSpPr txBox="1"/>
          <p:nvPr/>
        </p:nvSpPr>
        <p:spPr>
          <a:xfrm>
            <a:off x="8561421" y="1085732"/>
            <a:ext cx="1598579" cy="400110"/>
          </a:xfrm>
          <a:prstGeom prst="rect">
            <a:avLst/>
          </a:prstGeom>
          <a:noFill/>
        </p:spPr>
        <p:txBody>
          <a:bodyPr wrap="none" rtlCol="0">
            <a:spAutoFit/>
          </a:bodyPr>
          <a:lstStyle/>
          <a:p>
            <a:r>
              <a:rPr lang="en-US" sz="2000" b="1" dirty="0"/>
              <a:t>Strain gauges</a:t>
            </a:r>
          </a:p>
        </p:txBody>
      </p:sp>
      <p:sp>
        <p:nvSpPr>
          <p:cNvPr id="11" name="TextBox 10">
            <a:extLst>
              <a:ext uri="{FF2B5EF4-FFF2-40B4-BE49-F238E27FC236}">
                <a16:creationId xmlns:a16="http://schemas.microsoft.com/office/drawing/2014/main" id="{5D1CECF6-B40F-4E7B-843A-D5911BBF5E20}"/>
              </a:ext>
            </a:extLst>
          </p:cNvPr>
          <p:cNvSpPr txBox="1"/>
          <p:nvPr/>
        </p:nvSpPr>
        <p:spPr>
          <a:xfrm>
            <a:off x="8691265" y="3575718"/>
            <a:ext cx="1468735" cy="400110"/>
          </a:xfrm>
          <a:prstGeom prst="rect">
            <a:avLst/>
          </a:prstGeom>
          <a:noFill/>
        </p:spPr>
        <p:txBody>
          <a:bodyPr wrap="none" rtlCol="0">
            <a:spAutoFit/>
          </a:bodyPr>
          <a:lstStyle/>
          <a:p>
            <a:r>
              <a:rPr lang="en-US" sz="2000" b="1" dirty="0"/>
              <a:t>FBG sensors</a:t>
            </a:r>
          </a:p>
        </p:txBody>
      </p:sp>
      <p:sp>
        <p:nvSpPr>
          <p:cNvPr id="12" name="Slide Number Placeholder 11">
            <a:extLst>
              <a:ext uri="{FF2B5EF4-FFF2-40B4-BE49-F238E27FC236}">
                <a16:creationId xmlns:a16="http://schemas.microsoft.com/office/drawing/2014/main" id="{9D13FB14-6AD0-411B-87AE-57A7E88D4932}"/>
              </a:ext>
            </a:extLst>
          </p:cNvPr>
          <p:cNvSpPr>
            <a:spLocks noGrp="1"/>
          </p:cNvSpPr>
          <p:nvPr>
            <p:ph type="sldNum" sz="quarter" idx="12"/>
          </p:nvPr>
        </p:nvSpPr>
        <p:spPr/>
        <p:txBody>
          <a:bodyPr/>
          <a:lstStyle/>
          <a:p>
            <a:fld id="{E6910A57-C4C2-471D-B852-7E80F10F5A4C}" type="slidenum">
              <a:rPr lang="en-GB" smtClean="0"/>
              <a:pPr/>
              <a:t>7</a:t>
            </a:fld>
            <a:endParaRPr lang="en-GB"/>
          </a:p>
        </p:txBody>
      </p:sp>
    </p:spTree>
    <p:extLst>
      <p:ext uri="{BB962C8B-B14F-4D97-AF65-F5344CB8AC3E}">
        <p14:creationId xmlns:p14="http://schemas.microsoft.com/office/powerpoint/2010/main" val="54583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F117-5466-4021-B541-5C839D690807}"/>
              </a:ext>
            </a:extLst>
          </p:cNvPr>
          <p:cNvSpPr>
            <a:spLocks noGrp="1"/>
          </p:cNvSpPr>
          <p:nvPr>
            <p:ph type="title"/>
          </p:nvPr>
        </p:nvSpPr>
        <p:spPr/>
        <p:txBody>
          <a:bodyPr/>
          <a:lstStyle/>
          <a:p>
            <a:r>
              <a:rPr lang="en-US" dirty="0"/>
              <a:t>Issues during cooling</a:t>
            </a:r>
          </a:p>
        </p:txBody>
      </p:sp>
      <p:sp>
        <p:nvSpPr>
          <p:cNvPr id="3" name="Date Placeholder 2">
            <a:extLst>
              <a:ext uri="{FF2B5EF4-FFF2-40B4-BE49-F238E27FC236}">
                <a16:creationId xmlns:a16="http://schemas.microsoft.com/office/drawing/2014/main" id="{6617CB5E-75FB-4B0E-BEC6-C1619C0EDC8A}"/>
              </a:ext>
            </a:extLst>
          </p:cNvPr>
          <p:cNvSpPr>
            <a:spLocks noGrp="1"/>
          </p:cNvSpPr>
          <p:nvPr>
            <p:ph type="dt" sz="half" idx="10"/>
          </p:nvPr>
        </p:nvSpPr>
        <p:spPr/>
        <p:txBody>
          <a:bodyPr/>
          <a:lstStyle/>
          <a:p>
            <a:fld id="{4808CD09-772F-4788-BB6A-733E182E72CB}" type="datetime1">
              <a:rPr lang="en-US" smtClean="0"/>
              <a:t>6/9/2021</a:t>
            </a:fld>
            <a:endParaRPr lang="en-GB"/>
          </a:p>
        </p:txBody>
      </p:sp>
      <p:pic>
        <p:nvPicPr>
          <p:cNvPr id="12" name="Picture 11" descr="Table&#10;&#10;Description automatically generated">
            <a:extLst>
              <a:ext uri="{FF2B5EF4-FFF2-40B4-BE49-F238E27FC236}">
                <a16:creationId xmlns:a16="http://schemas.microsoft.com/office/drawing/2014/main" id="{7DAD0699-8684-4C61-9C1A-0E3C2281C3DE}"/>
              </a:ext>
            </a:extLst>
          </p:cNvPr>
          <p:cNvPicPr>
            <a:picLocks noChangeAspect="1"/>
          </p:cNvPicPr>
          <p:nvPr/>
        </p:nvPicPr>
        <p:blipFill rotWithShape="1">
          <a:blip r:embed="rId2"/>
          <a:srcRect t="4478" r="54689" b="-4478"/>
          <a:stretch/>
        </p:blipFill>
        <p:spPr>
          <a:xfrm>
            <a:off x="361565" y="260648"/>
            <a:ext cx="2620098" cy="3286970"/>
          </a:xfrm>
          <a:prstGeom prst="rect">
            <a:avLst/>
          </a:prstGeom>
        </p:spPr>
      </p:pic>
      <p:pic>
        <p:nvPicPr>
          <p:cNvPr id="11" name="Content Placeholder 7" descr="Table&#10;&#10;Description automatically generated">
            <a:extLst>
              <a:ext uri="{FF2B5EF4-FFF2-40B4-BE49-F238E27FC236}">
                <a16:creationId xmlns:a16="http://schemas.microsoft.com/office/drawing/2014/main" id="{475619AD-7D68-4612-834E-7D9C6863C3B8}"/>
              </a:ext>
            </a:extLst>
          </p:cNvPr>
          <p:cNvPicPr>
            <a:picLocks noChangeAspect="1"/>
          </p:cNvPicPr>
          <p:nvPr/>
        </p:nvPicPr>
        <p:blipFill rotWithShape="1">
          <a:blip r:embed="rId3"/>
          <a:srcRect l="-1525" t="-1729" r="53507" b="1729"/>
          <a:stretch/>
        </p:blipFill>
        <p:spPr>
          <a:xfrm>
            <a:off x="361565" y="3277994"/>
            <a:ext cx="2620098" cy="3101724"/>
          </a:xfrm>
          <a:prstGeom prst="rect">
            <a:avLst/>
          </a:prstGeom>
        </p:spPr>
      </p:pic>
      <p:pic>
        <p:nvPicPr>
          <p:cNvPr id="14" name="x_x_x_x_x__x0000_i1027">
            <a:extLst>
              <a:ext uri="{FF2B5EF4-FFF2-40B4-BE49-F238E27FC236}">
                <a16:creationId xmlns:a16="http://schemas.microsoft.com/office/drawing/2014/main" id="{A92963E4-AD52-4FCD-8721-5ABE25EB0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375" y="1443098"/>
            <a:ext cx="5366625" cy="397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90391EC-66AE-4612-AA1F-D14306E352DD}"/>
              </a:ext>
            </a:extLst>
          </p:cNvPr>
          <p:cNvSpPr txBox="1"/>
          <p:nvPr/>
        </p:nvSpPr>
        <p:spPr>
          <a:xfrm>
            <a:off x="2981663" y="2233177"/>
            <a:ext cx="398160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Peaks are all there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is an issue with the allowed range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Lesson learned: choose carefully peaks </a:t>
            </a:r>
            <a:r>
              <a:rPr lang="en-US" sz="2400" dirty="0" err="1"/>
              <a:t>wavelegths</a:t>
            </a:r>
            <a:r>
              <a:rPr lang="en-US" sz="2400" dirty="0"/>
              <a:t> to avoid overlap</a:t>
            </a:r>
          </a:p>
        </p:txBody>
      </p:sp>
      <p:sp>
        <p:nvSpPr>
          <p:cNvPr id="16" name="Slide Number Placeholder 15">
            <a:extLst>
              <a:ext uri="{FF2B5EF4-FFF2-40B4-BE49-F238E27FC236}">
                <a16:creationId xmlns:a16="http://schemas.microsoft.com/office/drawing/2014/main" id="{84C6610E-7455-43BF-A66E-E694CCBAA434}"/>
              </a:ext>
            </a:extLst>
          </p:cNvPr>
          <p:cNvSpPr>
            <a:spLocks noGrp="1"/>
          </p:cNvSpPr>
          <p:nvPr>
            <p:ph type="sldNum" sz="quarter" idx="12"/>
          </p:nvPr>
        </p:nvSpPr>
        <p:spPr/>
        <p:txBody>
          <a:bodyPr/>
          <a:lstStyle/>
          <a:p>
            <a:fld id="{E6910A57-C4C2-471D-B852-7E80F10F5A4C}" type="slidenum">
              <a:rPr lang="en-GB" smtClean="0"/>
              <a:pPr/>
              <a:t>8</a:t>
            </a:fld>
            <a:endParaRPr lang="en-GB"/>
          </a:p>
        </p:txBody>
      </p:sp>
    </p:spTree>
    <p:extLst>
      <p:ext uri="{BB962C8B-B14F-4D97-AF65-F5344CB8AC3E}">
        <p14:creationId xmlns:p14="http://schemas.microsoft.com/office/powerpoint/2010/main" val="197561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3169-7D7C-4B7F-A7F1-1B2DB9B414D8}"/>
              </a:ext>
            </a:extLst>
          </p:cNvPr>
          <p:cNvSpPr>
            <a:spLocks noGrp="1"/>
          </p:cNvSpPr>
          <p:nvPr>
            <p:ph type="title"/>
          </p:nvPr>
        </p:nvSpPr>
        <p:spPr/>
        <p:txBody>
          <a:bodyPr/>
          <a:lstStyle/>
          <a:p>
            <a:r>
              <a:rPr lang="en-US" dirty="0"/>
              <a:t>Short term plans</a:t>
            </a:r>
          </a:p>
        </p:txBody>
      </p:sp>
      <p:sp>
        <p:nvSpPr>
          <p:cNvPr id="3" name="Date Placeholder 2">
            <a:extLst>
              <a:ext uri="{FF2B5EF4-FFF2-40B4-BE49-F238E27FC236}">
                <a16:creationId xmlns:a16="http://schemas.microsoft.com/office/drawing/2014/main" id="{68A153CF-7DE9-4BA7-93F0-5E2287921AA6}"/>
              </a:ext>
            </a:extLst>
          </p:cNvPr>
          <p:cNvSpPr>
            <a:spLocks noGrp="1"/>
          </p:cNvSpPr>
          <p:nvPr>
            <p:ph type="dt" sz="half" idx="10"/>
          </p:nvPr>
        </p:nvSpPr>
        <p:spPr/>
        <p:txBody>
          <a:bodyPr/>
          <a:lstStyle/>
          <a:p>
            <a:fld id="{D75B255B-0FAC-43D6-B174-17FE32140A88}" type="datetime1">
              <a:rPr lang="en-US" smtClean="0"/>
              <a:t>6/9/2021</a:t>
            </a:fld>
            <a:endParaRPr lang="en-GB"/>
          </a:p>
        </p:txBody>
      </p:sp>
      <p:sp>
        <p:nvSpPr>
          <p:cNvPr id="6" name="TextBox 5">
            <a:extLst>
              <a:ext uri="{FF2B5EF4-FFF2-40B4-BE49-F238E27FC236}">
                <a16:creationId xmlns:a16="http://schemas.microsoft.com/office/drawing/2014/main" id="{C68E9339-96B5-43E6-BD57-C34C93C9FC17}"/>
              </a:ext>
            </a:extLst>
          </p:cNvPr>
          <p:cNvSpPr txBox="1"/>
          <p:nvPr/>
        </p:nvSpPr>
        <p:spPr>
          <a:xfrm>
            <a:off x="479376" y="1916832"/>
            <a:ext cx="622003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Cool down one fiber (4 sensors) with no gluing </a:t>
            </a:r>
          </a:p>
          <a:p>
            <a:pPr marL="342900" indent="-342900">
              <a:buFont typeface="Arial" panose="020B0604020202020204" pitchFamily="34" charset="0"/>
              <a:buChar char="•"/>
            </a:pPr>
            <a:r>
              <a:rPr lang="en-US" sz="2400" dirty="0"/>
              <a:t>GOAL: estimate the effect of temperature on the FBG sensors</a:t>
            </a:r>
          </a:p>
          <a:p>
            <a:pPr marL="342900" indent="-342900">
              <a:buFont typeface="Arial" panose="020B0604020202020204" pitchFamily="34" charset="0"/>
              <a:buChar char="•"/>
            </a:pPr>
            <a:r>
              <a:rPr lang="en-US" sz="2400" dirty="0"/>
              <a:t>We can use this value to rescale the low T data taken with the fiber glued on </a:t>
            </a:r>
            <a:r>
              <a:rPr lang="en-US" sz="2400" dirty="0" err="1"/>
              <a:t>Ti</a:t>
            </a:r>
            <a:r>
              <a:rPr lang="en-US" sz="2400" dirty="0"/>
              <a:t> and steel </a:t>
            </a:r>
          </a:p>
          <a:p>
            <a:pPr marL="342900" indent="-342900">
              <a:buFont typeface="Arial" panose="020B0604020202020204" pitchFamily="34" charset="0"/>
              <a:buChar char="•"/>
            </a:pPr>
            <a:r>
              <a:rPr lang="en-US" sz="2400" dirty="0"/>
              <a:t>Repeat the tensile stress test with stainless steel to compare results with CERN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Glue fiber on the shell of FNAL mirror magnet for QCD</a:t>
            </a:r>
          </a:p>
        </p:txBody>
      </p:sp>
      <p:sp>
        <p:nvSpPr>
          <p:cNvPr id="7" name="TextBox 6">
            <a:extLst>
              <a:ext uri="{FF2B5EF4-FFF2-40B4-BE49-F238E27FC236}">
                <a16:creationId xmlns:a16="http://schemas.microsoft.com/office/drawing/2014/main" id="{CAA7BB9F-8637-47EE-861A-95E92677AC12}"/>
              </a:ext>
            </a:extLst>
          </p:cNvPr>
          <p:cNvSpPr txBox="1"/>
          <p:nvPr/>
        </p:nvSpPr>
        <p:spPr>
          <a:xfrm>
            <a:off x="479376" y="1275234"/>
            <a:ext cx="5764848" cy="800219"/>
          </a:xfrm>
          <a:prstGeom prst="rect">
            <a:avLst/>
          </a:prstGeom>
          <a:noFill/>
        </p:spPr>
        <p:txBody>
          <a:bodyPr wrap="none" rtlCol="0">
            <a:spAutoFit/>
          </a:bodyPr>
          <a:lstStyle/>
          <a:p>
            <a:r>
              <a:rPr lang="en-US" sz="2800" b="1" dirty="0"/>
              <a:t>Estimate absolute strain value at 77 K</a:t>
            </a:r>
          </a:p>
          <a:p>
            <a:endParaRPr lang="en-US" dirty="0"/>
          </a:p>
        </p:txBody>
      </p:sp>
      <p:pic>
        <p:nvPicPr>
          <p:cNvPr id="8" name="Content Placeholder 6">
            <a:extLst>
              <a:ext uri="{FF2B5EF4-FFF2-40B4-BE49-F238E27FC236}">
                <a16:creationId xmlns:a16="http://schemas.microsoft.com/office/drawing/2014/main" id="{6909987E-871F-4F54-8A9B-A3CC710CB16D}"/>
              </a:ext>
            </a:extLst>
          </p:cNvPr>
          <p:cNvPicPr>
            <a:picLock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248128" y="1463324"/>
            <a:ext cx="3308320" cy="3391296"/>
          </a:xfrm>
          <a:prstGeom prst="rect">
            <a:avLst/>
          </a:prstGeom>
          <a:noFill/>
          <a:ln>
            <a:noFill/>
          </a:ln>
        </p:spPr>
      </p:pic>
      <p:sp>
        <p:nvSpPr>
          <p:cNvPr id="9" name="TextBox 8">
            <a:extLst>
              <a:ext uri="{FF2B5EF4-FFF2-40B4-BE49-F238E27FC236}">
                <a16:creationId xmlns:a16="http://schemas.microsoft.com/office/drawing/2014/main" id="{5B07B6DD-48CA-4DD7-95A7-B9C52AA22B4D}"/>
              </a:ext>
            </a:extLst>
          </p:cNvPr>
          <p:cNvSpPr txBox="1"/>
          <p:nvPr/>
        </p:nvSpPr>
        <p:spPr>
          <a:xfrm>
            <a:off x="6980608" y="5097437"/>
            <a:ext cx="2877391" cy="523220"/>
          </a:xfrm>
          <a:prstGeom prst="rect">
            <a:avLst/>
          </a:prstGeom>
          <a:noFill/>
        </p:spPr>
        <p:txBody>
          <a:bodyPr wrap="none" rtlCol="0">
            <a:spAutoFit/>
          </a:bodyPr>
          <a:lstStyle/>
          <a:p>
            <a:r>
              <a:rPr lang="en-US" sz="2800" dirty="0"/>
              <a:t>By the end of June</a:t>
            </a:r>
          </a:p>
        </p:txBody>
      </p:sp>
      <p:sp>
        <p:nvSpPr>
          <p:cNvPr id="10" name="Slide Number Placeholder 9">
            <a:extLst>
              <a:ext uri="{FF2B5EF4-FFF2-40B4-BE49-F238E27FC236}">
                <a16:creationId xmlns:a16="http://schemas.microsoft.com/office/drawing/2014/main" id="{276178FC-2428-4013-898C-F14A5DCD3E5D}"/>
              </a:ext>
            </a:extLst>
          </p:cNvPr>
          <p:cNvSpPr>
            <a:spLocks noGrp="1"/>
          </p:cNvSpPr>
          <p:nvPr>
            <p:ph type="sldNum" sz="quarter" idx="12"/>
          </p:nvPr>
        </p:nvSpPr>
        <p:spPr/>
        <p:txBody>
          <a:bodyPr/>
          <a:lstStyle/>
          <a:p>
            <a:fld id="{E6910A57-C4C2-471D-B852-7E80F10F5A4C}" type="slidenum">
              <a:rPr lang="en-GB" smtClean="0"/>
              <a:pPr/>
              <a:t>9</a:t>
            </a:fld>
            <a:endParaRPr lang="en-GB"/>
          </a:p>
        </p:txBody>
      </p:sp>
    </p:spTree>
    <p:extLst>
      <p:ext uri="{BB962C8B-B14F-4D97-AF65-F5344CB8AC3E}">
        <p14:creationId xmlns:p14="http://schemas.microsoft.com/office/powerpoint/2010/main" val="141286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625</Words>
  <Application>Microsoft Office PowerPoint</Application>
  <PresentationFormat>Widescreen</PresentationFormat>
  <Paragraphs>118</Paragraphs>
  <Slides>11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Franklin Gothic Book</vt:lpstr>
      <vt:lpstr>Helvetica</vt:lpstr>
      <vt:lpstr>Symbol</vt:lpstr>
      <vt:lpstr>Times New Roman</vt:lpstr>
      <vt:lpstr>Wingdings</vt:lpstr>
      <vt:lpstr>Office Theme</vt:lpstr>
      <vt:lpstr>Graph</vt:lpstr>
      <vt:lpstr>Fiber-optic diagnostics development at FNAL </vt:lpstr>
      <vt:lpstr>Outline</vt:lpstr>
      <vt:lpstr>MIlestones</vt:lpstr>
      <vt:lpstr>Diagnostic roadmap</vt:lpstr>
      <vt:lpstr>Tensile stress test: Ti and Steel </vt:lpstr>
      <vt:lpstr>Tensile stress test at 300 K</vt:lpstr>
      <vt:lpstr>Tensile stress test in Liquid Nitrogen</vt:lpstr>
      <vt:lpstr>Issues during cooling</vt:lpstr>
      <vt:lpstr>Short term plans</vt:lpstr>
      <vt:lpstr>Short term plan</vt:lpstr>
      <vt:lpstr>Short term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Fiber-optic diagnostics development MDP meeting March 1-5 2021 </dc:title>
  <dc:creator>Maria Baldini</dc:creator>
  <cp:lastModifiedBy>Maria Baldini</cp:lastModifiedBy>
  <cp:revision>32</cp:revision>
  <dcterms:created xsi:type="dcterms:W3CDTF">2021-03-01T23:05:16Z</dcterms:created>
  <dcterms:modified xsi:type="dcterms:W3CDTF">2021-06-09T19:55:24Z</dcterms:modified>
</cp:coreProperties>
</file>