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16"/>
  </p:notesMasterIdLst>
  <p:sldIdLst>
    <p:sldId id="256" r:id="rId2"/>
    <p:sldId id="381" r:id="rId3"/>
    <p:sldId id="383" r:id="rId4"/>
    <p:sldId id="385" r:id="rId5"/>
    <p:sldId id="389" r:id="rId6"/>
    <p:sldId id="342" r:id="rId7"/>
    <p:sldId id="388" r:id="rId8"/>
    <p:sldId id="387" r:id="rId9"/>
    <p:sldId id="390" r:id="rId10"/>
    <p:sldId id="386" r:id="rId11"/>
    <p:sldId id="271" r:id="rId12"/>
    <p:sldId id="259" r:id="rId13"/>
    <p:sldId id="393" r:id="rId14"/>
    <p:sldId id="3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im Martchevskii" initials="MM" lastIdx="1" clrIdx="0">
    <p:extLst>
      <p:ext uri="{19B8F6BF-5375-455C-9EA6-DF929625EA0E}">
        <p15:presenceInfo xmlns:p15="http://schemas.microsoft.com/office/powerpoint/2012/main" userId="S-1-5-21-1715567821-1060284298-725345543-311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7" autoAdjust="0"/>
    <p:restoredTop sz="94660"/>
  </p:normalViewPr>
  <p:slideViewPr>
    <p:cSldViewPr snapToGrid="0">
      <p:cViewPr>
        <p:scale>
          <a:sx n="71" d="100"/>
          <a:sy n="71" d="100"/>
        </p:scale>
        <p:origin x="1133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26T11:11:51.848" idx="1">
    <p:pos x="10" y="10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1C8E6-2331-4AA5-9A82-C2FE1827A67F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E8921-27B4-4AD0-A590-A080A542F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014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5D0C49-0BC1-45A3-9266-B1D1BBFB7E82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964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.png"/><Relationship Id="rId4" Type="http://schemas.openxmlformats.org/officeDocument/2006/relationships/image" Target="../media/image6.w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image" Target="../media/image6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7478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9" cy="1015999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5429" y="0"/>
            <a:ext cx="9216571" cy="997527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365" y="62346"/>
            <a:ext cx="2444292" cy="889536"/>
          </a:xfrm>
          <a:prstGeom prst="rect">
            <a:avLst/>
          </a:prstGeom>
        </p:spPr>
      </p:pic>
      <p:sp>
        <p:nvSpPr>
          <p:cNvPr id="8" name="Shape 71"/>
          <p:cNvSpPr/>
          <p:nvPr/>
        </p:nvSpPr>
        <p:spPr>
          <a:xfrm flipH="1" flipV="1">
            <a:off x="2960914" y="-1"/>
            <a:ext cx="3961" cy="997527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62247" y="6377133"/>
            <a:ext cx="688900" cy="365125"/>
          </a:xfrm>
        </p:spPr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12" descr="Afbeeldingsresultaat voor lbl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089" y="0"/>
            <a:ext cx="1454911" cy="103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511B549-5271-4AE9-AE21-41B7E733328D}"/>
              </a:ext>
            </a:extLst>
          </p:cNvPr>
          <p:cNvSpPr/>
          <p:nvPr userDrawn="1"/>
        </p:nvSpPr>
        <p:spPr>
          <a:xfrm>
            <a:off x="0" y="6426896"/>
            <a:ext cx="12192000" cy="443345"/>
          </a:xfrm>
          <a:prstGeom prst="rect">
            <a:avLst/>
          </a:prstGeom>
          <a:solidFill>
            <a:srgbClr val="195075"/>
          </a:solidFill>
          <a:ln>
            <a:solidFill>
              <a:srgbClr val="195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A3E74B-9E15-4EC8-A5BF-04777C8CDC20}"/>
              </a:ext>
            </a:extLst>
          </p:cNvPr>
          <p:cNvSpPr/>
          <p:nvPr userDrawn="1"/>
        </p:nvSpPr>
        <p:spPr>
          <a:xfrm>
            <a:off x="3" y="1"/>
            <a:ext cx="12191997" cy="899531"/>
          </a:xfrm>
          <a:prstGeom prst="rect">
            <a:avLst/>
          </a:prstGeom>
          <a:solidFill>
            <a:srgbClr val="195075"/>
          </a:solidFill>
          <a:ln>
            <a:solidFill>
              <a:srgbClr val="19507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B1BFE9-A92F-4A2C-A7F8-FE9BE5C22F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3" y="62346"/>
            <a:ext cx="2056655" cy="748466"/>
          </a:xfrm>
          <a:prstGeom prst="rect">
            <a:avLst/>
          </a:prstGeom>
        </p:spPr>
      </p:pic>
      <p:sp>
        <p:nvSpPr>
          <p:cNvPr id="12" name="Shape 71">
            <a:extLst>
              <a:ext uri="{FF2B5EF4-FFF2-40B4-BE49-F238E27FC236}">
                <a16:creationId xmlns:a16="http://schemas.microsoft.com/office/drawing/2014/main" id="{E1139E5F-6CCB-4F59-B63D-8C29A0776EBE}"/>
              </a:ext>
            </a:extLst>
          </p:cNvPr>
          <p:cNvSpPr/>
          <p:nvPr userDrawn="1"/>
        </p:nvSpPr>
        <p:spPr>
          <a:xfrm flipH="1" flipV="1">
            <a:off x="2648680" y="0"/>
            <a:ext cx="7114" cy="900953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ABB8832-C928-4EAD-9FE1-D427F72EE201}"/>
              </a:ext>
            </a:extLst>
          </p:cNvPr>
          <p:cNvSpPr/>
          <p:nvPr userDrawn="1"/>
        </p:nvSpPr>
        <p:spPr>
          <a:xfrm>
            <a:off x="4639269" y="6386958"/>
            <a:ext cx="3260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Technology Development – Diagnostics  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MDP 2021 Collaboration</a:t>
            </a:r>
            <a:r>
              <a:rPr lang="en-US" sz="1400" baseline="0" dirty="0">
                <a:solidFill>
                  <a:schemeClr val="bg1"/>
                </a:solidFill>
              </a:rPr>
              <a:t> Meeting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2" descr="Afbeeldingsresultaat voor lbl logo">
            <a:extLst>
              <a:ext uri="{FF2B5EF4-FFF2-40B4-BE49-F238E27FC236}">
                <a16:creationId xmlns:a16="http://schemas.microsoft.com/office/drawing/2014/main" id="{ACD42ED8-E5E1-4C58-A269-173BC4D4CA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866" y="3930"/>
            <a:ext cx="1231007" cy="8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B8F3A6-D21B-4E61-9D66-C1F832D85262}"/>
              </a:ext>
            </a:extLst>
          </p:cNvPr>
          <p:cNvSpPr txBox="1"/>
          <p:nvPr userDrawn="1"/>
        </p:nvSpPr>
        <p:spPr>
          <a:xfrm>
            <a:off x="10006912" y="6494679"/>
            <a:ext cx="1297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dirty="0">
                <a:solidFill>
                  <a:schemeClr val="bg1"/>
                </a:solidFill>
              </a:rPr>
              <a:t>M. Marchevsky</a:t>
            </a:r>
          </a:p>
        </p:txBody>
      </p:sp>
    </p:spTree>
    <p:extLst>
      <p:ext uri="{BB962C8B-B14F-4D97-AF65-F5344CB8AC3E}">
        <p14:creationId xmlns:p14="http://schemas.microsoft.com/office/powerpoint/2010/main" val="2273711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B89217F-5FF9-4D7B-BCBB-B146BD9D48A5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E316-0580-4072-9693-B5F753B8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14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B89217F-5FF9-4D7B-BCBB-B146BD9D48A5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E316-0580-4072-9693-B5F753B8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984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510130"/>
            <a:ext cx="12192000" cy="347870"/>
          </a:xfrm>
          <a:prstGeom prst="rect">
            <a:avLst/>
          </a:prstGeom>
          <a:solidFill>
            <a:srgbClr val="0019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66714" y="6515101"/>
            <a:ext cx="925287" cy="342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23E316-0580-4072-9693-B5F753B871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68644" y="-1"/>
            <a:ext cx="9233941" cy="70453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99322" y="6574900"/>
            <a:ext cx="250581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M.</a:t>
            </a:r>
            <a:r>
              <a:rPr lang="en-US" sz="1050" baseline="0" dirty="0">
                <a:solidFill>
                  <a:schemeClr val="bg1"/>
                </a:solidFill>
              </a:rPr>
              <a:t> </a:t>
            </a:r>
            <a:r>
              <a:rPr lang="en-US" sz="1050" baseline="0" dirty="0" err="1">
                <a:solidFill>
                  <a:schemeClr val="bg1"/>
                </a:solidFill>
              </a:rPr>
              <a:t>Marchevsky</a:t>
            </a:r>
            <a:r>
              <a:rPr lang="en-US" sz="1050" baseline="0" dirty="0">
                <a:solidFill>
                  <a:schemeClr val="bg1"/>
                </a:solidFill>
              </a:rPr>
              <a:t>   - ML4Sci Workshop, LBNL</a:t>
            </a:r>
            <a:endParaRPr lang="en-US" sz="1050" dirty="0">
              <a:solidFill>
                <a:schemeClr val="bg1"/>
              </a:solidFill>
            </a:endParaRPr>
          </a:p>
        </p:txBody>
      </p:sp>
      <p:sp>
        <p:nvSpPr>
          <p:cNvPr id="7" name="AutoShape 4" descr="Afbeeldingsresultaat voor mt25 conference logo"/>
          <p:cNvSpPr>
            <a:spLocks noChangeAspect="1" noChangeArrowheads="1"/>
          </p:cNvSpPr>
          <p:nvPr/>
        </p:nvSpPr>
        <p:spPr bwMode="auto">
          <a:xfrm>
            <a:off x="524852" y="156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15372" name="Picture 12" descr="Afbeeldingsresultaat voor lbl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99" y="-17585"/>
            <a:ext cx="934032" cy="71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0" y="2"/>
            <a:ext cx="11260183" cy="6682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4490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" y="1"/>
            <a:ext cx="12191997" cy="899531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557" y="1"/>
            <a:ext cx="8415453" cy="884664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3" y="62346"/>
            <a:ext cx="2056655" cy="748466"/>
          </a:xfrm>
          <a:prstGeom prst="rect">
            <a:avLst/>
          </a:prstGeom>
        </p:spPr>
      </p:pic>
      <p:sp>
        <p:nvSpPr>
          <p:cNvPr id="8" name="Shape 71"/>
          <p:cNvSpPr/>
          <p:nvPr/>
        </p:nvSpPr>
        <p:spPr>
          <a:xfrm flipV="1">
            <a:off x="2646556" y="0"/>
            <a:ext cx="2124" cy="914400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01219" y="6467707"/>
            <a:ext cx="694137" cy="274551"/>
          </a:xfrm>
        </p:spPr>
        <p:txBody>
          <a:bodyPr/>
          <a:lstStyle/>
          <a:p>
            <a:fld id="{DA23E316-0580-4072-9693-B5F753B871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2" descr="Afbeeldingsresultaat voor lbl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084" y="96644"/>
            <a:ext cx="968706" cy="69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9592" y="6429983"/>
            <a:ext cx="1479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M. </a:t>
            </a:r>
            <a:r>
              <a:rPr lang="en-US" sz="1600" dirty="0" err="1">
                <a:solidFill>
                  <a:schemeClr val="bg1"/>
                </a:solidFill>
              </a:rPr>
              <a:t>Marchevsky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97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426896"/>
            <a:ext cx="12192000" cy="443345"/>
          </a:xfrm>
          <a:prstGeom prst="rect">
            <a:avLst/>
          </a:prstGeom>
          <a:solidFill>
            <a:srgbClr val="195075"/>
          </a:solidFill>
          <a:ln>
            <a:solidFill>
              <a:srgbClr val="1950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i="0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" y="1"/>
            <a:ext cx="12191997" cy="899531"/>
          </a:xfrm>
          <a:prstGeom prst="rect">
            <a:avLst/>
          </a:prstGeom>
          <a:solidFill>
            <a:srgbClr val="195075"/>
          </a:solidFill>
          <a:ln>
            <a:solidFill>
              <a:srgbClr val="19507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557" y="1"/>
            <a:ext cx="8415453" cy="884664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683" y="62346"/>
            <a:ext cx="2056655" cy="748466"/>
          </a:xfrm>
          <a:prstGeom prst="rect">
            <a:avLst/>
          </a:prstGeom>
        </p:spPr>
      </p:pic>
      <p:sp>
        <p:nvSpPr>
          <p:cNvPr id="8" name="Shape 71"/>
          <p:cNvSpPr/>
          <p:nvPr userDrawn="1"/>
        </p:nvSpPr>
        <p:spPr>
          <a:xfrm flipH="1" flipV="1">
            <a:off x="2648680" y="0"/>
            <a:ext cx="7114" cy="900953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01219" y="6467707"/>
            <a:ext cx="694137" cy="274551"/>
          </a:xfrm>
        </p:spPr>
        <p:txBody>
          <a:bodyPr/>
          <a:lstStyle/>
          <a:p>
            <a:fld id="{D260E43B-7F43-FA45-AAB7-E054FD6CC4E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639269" y="6386958"/>
            <a:ext cx="3260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Technology Development – Diagnostics  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MDP 2021 Collaboration</a:t>
            </a:r>
            <a:r>
              <a:rPr lang="en-US" sz="1400" baseline="0" dirty="0">
                <a:solidFill>
                  <a:schemeClr val="bg1"/>
                </a:solidFill>
              </a:rPr>
              <a:t> Meeting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12" descr="Afbeeldingsresultaat voor lbl logo">
            <a:extLst>
              <a:ext uri="{FF2B5EF4-FFF2-40B4-BE49-F238E27FC236}">
                <a16:creationId xmlns:a16="http://schemas.microsoft.com/office/drawing/2014/main" id="{43FEA7C5-7024-4EB9-81CA-1C63663DB5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2866" y="3930"/>
            <a:ext cx="1231007" cy="8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94D203-BFFC-4CB7-BF5B-612BDCF7A5C7}"/>
              </a:ext>
            </a:extLst>
          </p:cNvPr>
          <p:cNvSpPr txBox="1"/>
          <p:nvPr userDrawn="1"/>
        </p:nvSpPr>
        <p:spPr>
          <a:xfrm>
            <a:off x="10006912" y="6494679"/>
            <a:ext cx="1297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i="0" dirty="0">
                <a:solidFill>
                  <a:schemeClr val="bg1"/>
                </a:solidFill>
              </a:rPr>
              <a:t>M. Marchevsky</a:t>
            </a:r>
          </a:p>
        </p:txBody>
      </p:sp>
    </p:spTree>
    <p:extLst>
      <p:ext uri="{BB962C8B-B14F-4D97-AF65-F5344CB8AC3E}">
        <p14:creationId xmlns:p14="http://schemas.microsoft.com/office/powerpoint/2010/main" val="530088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 userDrawn="1">
            <p:extLst/>
          </p:nvPr>
        </p:nvGraphicFramePr>
        <p:xfrm>
          <a:off x="-493866" y="0"/>
          <a:ext cx="13448086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r:id="rId3" imgW="16507800" imgH="8418960" progId="">
                  <p:embed/>
                </p:oleObj>
              </mc:Choice>
              <mc:Fallback>
                <p:oleObj r:id="rId3" imgW="16507800" imgH="8418960" progId="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93866" y="0"/>
                        <a:ext cx="13448086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294" y="4806214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480933" y="2252316"/>
            <a:ext cx="13415963" cy="2145304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54318" y="129490"/>
            <a:ext cx="2868943" cy="1020399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550619" y="5459658"/>
            <a:ext cx="13446003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294047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2044558" cy="84124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66714" y="6386514"/>
            <a:ext cx="925286" cy="342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2AC80A-627F-4E7E-B5CE-80343A1A5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85387" y="0"/>
            <a:ext cx="8961120" cy="84124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869232" y="6557964"/>
            <a:ext cx="2397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M.</a:t>
            </a:r>
            <a:r>
              <a:rPr lang="en-US" sz="1200" baseline="0" dirty="0">
                <a:solidFill>
                  <a:schemeClr val="bg1"/>
                </a:solidFill>
              </a:rPr>
              <a:t> Marchevsky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" y="57150"/>
            <a:ext cx="1963370" cy="704850"/>
          </a:xfrm>
          <a:prstGeom prst="rect">
            <a:avLst/>
          </a:prstGeom>
        </p:spPr>
      </p:pic>
      <p:sp>
        <p:nvSpPr>
          <p:cNvPr id="7" name="AutoShape 4" descr="Afbeeldingsresultaat voor mt25 conference logo"/>
          <p:cNvSpPr>
            <a:spLocks noChangeAspect="1" noChangeArrowheads="1"/>
          </p:cNvSpPr>
          <p:nvPr userDrawn="1"/>
        </p:nvSpPr>
        <p:spPr bwMode="auto">
          <a:xfrm>
            <a:off x="524852" y="1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72" name="Picture 12" descr="Afbeeldingsresultaat voor lbl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624" y="-17586"/>
            <a:ext cx="1231007" cy="8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2660073" y="21890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315263-6525-4927-B6E8-1B3EBEE62103}"/>
              </a:ext>
            </a:extLst>
          </p:cNvPr>
          <p:cNvSpPr/>
          <p:nvPr userDrawn="1"/>
        </p:nvSpPr>
        <p:spPr>
          <a:xfrm>
            <a:off x="4614217" y="6320494"/>
            <a:ext cx="32604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Diagnostics &amp; mechanisms  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MDP 2021 Collaboration</a:t>
            </a:r>
            <a:r>
              <a:rPr lang="en-US" sz="1400" baseline="0" dirty="0">
                <a:solidFill>
                  <a:schemeClr val="bg1"/>
                </a:solidFill>
              </a:rPr>
              <a:t> Meeting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6085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" y="0"/>
            <a:ext cx="2044558" cy="84124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66714" y="6386514"/>
            <a:ext cx="925286" cy="342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2AC80A-627F-4E7E-B5CE-80343A1A5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85387" y="0"/>
            <a:ext cx="8961120" cy="84124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869232" y="6557964"/>
            <a:ext cx="2397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M.</a:t>
            </a:r>
            <a:r>
              <a:rPr lang="en-US" sz="1200" baseline="0" dirty="0">
                <a:solidFill>
                  <a:schemeClr val="bg1"/>
                </a:solidFill>
              </a:rPr>
              <a:t> Marchevsky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" y="57150"/>
            <a:ext cx="1963370" cy="704850"/>
          </a:xfrm>
          <a:prstGeom prst="rect">
            <a:avLst/>
          </a:prstGeom>
        </p:spPr>
      </p:pic>
      <p:sp>
        <p:nvSpPr>
          <p:cNvPr id="7" name="AutoShape 4" descr="Afbeeldingsresultaat voor mt25 conference logo"/>
          <p:cNvSpPr>
            <a:spLocks noChangeAspect="1" noChangeArrowheads="1"/>
          </p:cNvSpPr>
          <p:nvPr userDrawn="1"/>
        </p:nvSpPr>
        <p:spPr bwMode="auto">
          <a:xfrm>
            <a:off x="524852" y="1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72" name="Picture 12" descr="Afbeeldingsresultaat voor lbl logo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624" y="-17586"/>
            <a:ext cx="1231007" cy="8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 userDrawn="1"/>
        </p:nvSpPr>
        <p:spPr>
          <a:xfrm>
            <a:off x="2660073" y="21890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24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7535333" y="-457200"/>
            <a:ext cx="12192000" cy="63137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8343" y="4382487"/>
            <a:ext cx="12192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719" y="4891939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2183808"/>
            <a:ext cx="12192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57" y="186640"/>
            <a:ext cx="3789783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99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" y="0"/>
            <a:ext cx="12191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3E316-0580-4072-9693-B5F753B871B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55" y="123515"/>
            <a:ext cx="2482563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2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6" y="2130849"/>
            <a:ext cx="10364391" cy="14700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9" y="3886648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0835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6" y="971553"/>
            <a:ext cx="11563351" cy="5059363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04800" y="251753"/>
            <a:ext cx="115824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982436" y="6504215"/>
            <a:ext cx="900491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4B89217F-5FF9-4D7B-BCBB-B146BD9D48A5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804" y="6504217"/>
            <a:ext cx="834949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6333" y="6504216"/>
            <a:ext cx="55245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DA23E316-0580-4072-9693-B5F753B8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73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0117" y="1371600"/>
            <a:ext cx="5486400" cy="495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717" y="1371600"/>
            <a:ext cx="5486400" cy="495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477000"/>
            <a:ext cx="4064000" cy="152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89217F-5FF9-4D7B-BCBB-B146BD9D48A5}" type="datetimeFigureOut">
              <a:rPr lang="en-US" smtClean="0"/>
              <a:t>4/30/2021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6477001"/>
            <a:ext cx="4470400" cy="238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3E316-0580-4072-9693-B5F753B87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0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510130"/>
            <a:ext cx="12192000" cy="347870"/>
          </a:xfrm>
          <a:prstGeom prst="rect">
            <a:avLst/>
          </a:prstGeom>
          <a:solidFill>
            <a:srgbClr val="0019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" y="0"/>
            <a:ext cx="2039816" cy="6682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66714" y="6515101"/>
            <a:ext cx="925286" cy="342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23E316-0580-4072-9693-B5F753B871B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68643" y="-1"/>
            <a:ext cx="9233941" cy="70453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78478" y="6550223"/>
            <a:ext cx="3766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M.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 dirty="0" err="1">
                <a:solidFill>
                  <a:schemeClr val="bg1"/>
                </a:solidFill>
              </a:rPr>
              <a:t>Marchevsky</a:t>
            </a:r>
            <a:r>
              <a:rPr lang="en-US" sz="1400" baseline="0" dirty="0">
                <a:solidFill>
                  <a:schemeClr val="bg1"/>
                </a:solidFill>
              </a:rPr>
              <a:t>, LBL Instrumentation Colloquium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60" y="0"/>
            <a:ext cx="1819175" cy="653084"/>
          </a:xfrm>
          <a:prstGeom prst="rect">
            <a:avLst/>
          </a:prstGeom>
        </p:spPr>
      </p:pic>
      <p:sp>
        <p:nvSpPr>
          <p:cNvPr id="7" name="AutoShape 4" descr="Afbeeldingsresultaat voor mt25 conference logo"/>
          <p:cNvSpPr>
            <a:spLocks noChangeAspect="1" noChangeArrowheads="1"/>
          </p:cNvSpPr>
          <p:nvPr/>
        </p:nvSpPr>
        <p:spPr bwMode="auto">
          <a:xfrm>
            <a:off x="524852" y="1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72" name="Picture 12" descr="Afbeeldingsresultaat voor lbl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0599" y="-17585"/>
            <a:ext cx="934032" cy="71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2063931" y="0"/>
            <a:ext cx="9196252" cy="6682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069122" y="0"/>
            <a:ext cx="9202616" cy="668215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09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2044558" cy="84124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66714" y="6386514"/>
            <a:ext cx="925286" cy="3429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2AC80A-627F-4E7E-B5CE-80343A1A56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085387" y="0"/>
            <a:ext cx="8961120" cy="841249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34189" y="6421636"/>
            <a:ext cx="6528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M.</a:t>
            </a:r>
            <a:r>
              <a:rPr lang="en-US" sz="1400" baseline="0" dirty="0">
                <a:solidFill>
                  <a:schemeClr val="bg1"/>
                </a:solidFill>
              </a:rPr>
              <a:t> Marchevsky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57150"/>
            <a:ext cx="1963370" cy="704850"/>
          </a:xfrm>
          <a:prstGeom prst="rect">
            <a:avLst/>
          </a:prstGeom>
        </p:spPr>
      </p:pic>
      <p:sp>
        <p:nvSpPr>
          <p:cNvPr id="7" name="AutoShape 4" descr="Afbeeldingsresultaat voor mt25 conference logo"/>
          <p:cNvSpPr>
            <a:spLocks noChangeAspect="1" noChangeArrowheads="1"/>
          </p:cNvSpPr>
          <p:nvPr/>
        </p:nvSpPr>
        <p:spPr bwMode="auto">
          <a:xfrm>
            <a:off x="524852" y="1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372" name="Picture 12" descr="Afbeeldingsresultaat voor lbl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624" y="-17586"/>
            <a:ext cx="1231007" cy="8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60073" y="21890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70395" y="6437253"/>
            <a:ext cx="12561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Wk2LOr1B-03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21BDDD-9B3E-4C87-9EF8-32F1FA4CAB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5634" y="6426935"/>
            <a:ext cx="2574884" cy="3077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26EE63A-ABE5-4FA6-8DD7-7C2DF5E7B75B}"/>
              </a:ext>
            </a:extLst>
          </p:cNvPr>
          <p:cNvSpPr/>
          <p:nvPr userDrawn="1"/>
        </p:nvSpPr>
        <p:spPr>
          <a:xfrm>
            <a:off x="-1" y="0"/>
            <a:ext cx="2044558" cy="84124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2A9780-B980-44A7-B564-AD26D2724819}"/>
              </a:ext>
            </a:extLst>
          </p:cNvPr>
          <p:cNvSpPr txBox="1"/>
          <p:nvPr userDrawn="1"/>
        </p:nvSpPr>
        <p:spPr>
          <a:xfrm>
            <a:off x="2734189" y="6421636"/>
            <a:ext cx="6528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M.</a:t>
            </a:r>
            <a:r>
              <a:rPr lang="en-US" sz="1400" baseline="0" dirty="0">
                <a:solidFill>
                  <a:schemeClr val="bg1"/>
                </a:solidFill>
              </a:rPr>
              <a:t> Marchevsky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0AF9462-54C9-4B8B-BAA3-B8C3E95C03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8100" y="57150"/>
            <a:ext cx="1963370" cy="704850"/>
          </a:xfrm>
          <a:prstGeom prst="rect">
            <a:avLst/>
          </a:prstGeom>
        </p:spPr>
      </p:pic>
      <p:sp>
        <p:nvSpPr>
          <p:cNvPr id="16" name="AutoShape 4" descr="Afbeeldingsresultaat voor mt25 conference logo">
            <a:extLst>
              <a:ext uri="{FF2B5EF4-FFF2-40B4-BE49-F238E27FC236}">
                <a16:creationId xmlns:a16="http://schemas.microsoft.com/office/drawing/2014/main" id="{701F0146-02DD-467F-87EF-5CB575920900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24852" y="1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2" descr="Afbeeldingsresultaat voor lbl logo">
            <a:extLst>
              <a:ext uri="{FF2B5EF4-FFF2-40B4-BE49-F238E27FC236}">
                <a16:creationId xmlns:a16="http://schemas.microsoft.com/office/drawing/2014/main" id="{009D4D24-A555-4EBC-BD5C-2EBFB3A7D4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624" y="-17586"/>
            <a:ext cx="1231007" cy="89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37AFF3-62BC-488A-947F-30D4B53B2445}"/>
              </a:ext>
            </a:extLst>
          </p:cNvPr>
          <p:cNvSpPr txBox="1"/>
          <p:nvPr userDrawn="1"/>
        </p:nvSpPr>
        <p:spPr>
          <a:xfrm>
            <a:off x="2660073" y="218901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0DC985-1905-4D46-A8D3-50CD76FECA6D}"/>
              </a:ext>
            </a:extLst>
          </p:cNvPr>
          <p:cNvSpPr/>
          <p:nvPr userDrawn="1"/>
        </p:nvSpPr>
        <p:spPr>
          <a:xfrm>
            <a:off x="8370395" y="6437253"/>
            <a:ext cx="12561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Wk2LOr1B-03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D70E52-45FD-47AA-B4CB-747BE9B5CB1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65634" y="6426935"/>
            <a:ext cx="2574884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754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-493866" y="0"/>
          <a:ext cx="13448086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r:id="rId3" imgW="16507800" imgH="8418960" progId="">
                  <p:embed/>
                </p:oleObj>
              </mc:Choice>
              <mc:Fallback>
                <p:oleObj r:id="rId3" imgW="16507800" imgH="8418960" progId="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93866" y="0"/>
                        <a:ext cx="13448086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0294" y="4806214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480933" y="2252316"/>
            <a:ext cx="13415963" cy="2145304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4318" y="129490"/>
            <a:ext cx="2868943" cy="10203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550619" y="5459658"/>
            <a:ext cx="13446003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8D9F078-1E17-4C0E-9930-52FBC22202D3}"/>
              </a:ext>
            </a:extLst>
          </p:cNvPr>
          <p:cNvGraphicFramePr>
            <a:graphicFrameLocks noChangeAspect="1"/>
          </p:cNvGraphicFramePr>
          <p:nvPr userDrawn="1">
            <p:extLst/>
          </p:nvPr>
        </p:nvGraphicFramePr>
        <p:xfrm>
          <a:off x="-493866" y="0"/>
          <a:ext cx="13448086" cy="6857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r:id="rId6" imgW="16507800" imgH="8418960" progId="">
                  <p:embed/>
                </p:oleObj>
              </mc:Choice>
              <mc:Fallback>
                <p:oleObj r:id="rId6" imgW="16507800" imgH="8418960" progId="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8D9F078-1E17-4C0E-9930-52FBC22202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93866" y="0"/>
                        <a:ext cx="13448086" cy="6857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10A80B7-195D-46DC-88D1-890187308DD7}"/>
              </a:ext>
            </a:extLst>
          </p:cNvPr>
          <p:cNvSpPr/>
          <p:nvPr userDrawn="1"/>
        </p:nvSpPr>
        <p:spPr>
          <a:xfrm>
            <a:off x="-480933" y="2252316"/>
            <a:ext cx="13415963" cy="2145304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23C92F-9DD1-432C-B225-744C7558C0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54318" y="129490"/>
            <a:ext cx="2868943" cy="10203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27D5F4D-1848-495B-BD73-8866B30FA8C3}"/>
              </a:ext>
            </a:extLst>
          </p:cNvPr>
          <p:cNvSpPr/>
          <p:nvPr userDrawn="1"/>
        </p:nvSpPr>
        <p:spPr>
          <a:xfrm>
            <a:off x="-550619" y="5459658"/>
            <a:ext cx="13446003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81068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3501" y="6356351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A23E316-0580-4072-9693-B5F753B871B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/>
        </p:nvSpPr>
        <p:spPr>
          <a:xfrm>
            <a:off x="613" y="6323775"/>
            <a:ext cx="122215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1" y="6457861"/>
            <a:ext cx="2093957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01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4.t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1012691/contributions/4291386/attachments/2227282/3773134/Advanced%20testing%20for%20HFM.pdf" TargetMode="Externa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9DDA1FAB-9D7E-41A8-A80D-8B2EC0CF71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4594" y="4531894"/>
            <a:ext cx="10968567" cy="805052"/>
          </a:xfrm>
        </p:spPr>
        <p:txBody>
          <a:bodyPr>
            <a:normAutofit/>
          </a:bodyPr>
          <a:lstStyle/>
          <a:p>
            <a:r>
              <a:rPr lang="en-US" dirty="0"/>
              <a:t>M. Marchevsky (LBNL)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51E6E-DF37-45D6-93DF-589858283B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Novel Diagnostics update</a:t>
            </a:r>
          </a:p>
          <a:p>
            <a:r>
              <a:rPr lang="en-US" sz="1600" dirty="0"/>
              <a:t>06/09/21</a:t>
            </a:r>
          </a:p>
        </p:txBody>
      </p:sp>
    </p:spTree>
    <p:extLst>
      <p:ext uri="{BB962C8B-B14F-4D97-AF65-F5344CB8AC3E}">
        <p14:creationId xmlns:p14="http://schemas.microsoft.com/office/powerpoint/2010/main" val="2541441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718C2-B75F-4C63-A289-3E2A17BB7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New cryo-electronics development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298FAD-A385-48AB-A58B-03E713BC4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23" y="4215689"/>
            <a:ext cx="4374124" cy="18441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C15AE9-B88C-4673-B8EE-8B9910130EB6}"/>
              </a:ext>
            </a:extLst>
          </p:cNvPr>
          <p:cNvSpPr txBox="1"/>
          <p:nvPr/>
        </p:nvSpPr>
        <p:spPr>
          <a:xfrm>
            <a:off x="6437407" y="1065066"/>
            <a:ext cx="47844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New cryogenic amplifiers based on GaAs JFETs and latest generation low-power op-amps have been developed at LBNL and tested at 4.5 K: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EB1ABD0-EC50-48B8-82F7-9B7E9F2A3C1F}"/>
                  </a:ext>
                </a:extLst>
              </p:cNvPr>
              <p:cNvSpPr txBox="1"/>
              <p:nvPr/>
            </p:nvSpPr>
            <p:spPr>
              <a:xfrm>
                <a:off x="512279" y="991893"/>
                <a:ext cx="4379567" cy="1592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4472C4">
                        <a:lumMod val="50000"/>
                      </a:srgbClr>
                    </a:solidFill>
                    <a:latin typeface="Calibri" panose="020F0502020204030204"/>
                  </a:rPr>
                  <a:t>Extremely low noise (&lt; 1 </a:t>
                </a:r>
                <a:r>
                  <a:rPr lang="en-US" sz="1600" dirty="0" err="1">
                    <a:solidFill>
                      <a:srgbClr val="4472C4">
                        <a:lumMod val="50000"/>
                      </a:srgbClr>
                    </a:solidFill>
                    <a:latin typeface="Calibri" panose="020F0502020204030204"/>
                  </a:rPr>
                  <a:t>nV</a:t>
                </a:r>
                <a:r>
                  <a:rPr lang="en-US" sz="1600" dirty="0">
                    <a:solidFill>
                      <a:srgbClr val="4472C4">
                        <a:lumMod val="50000"/>
                      </a:srgbClr>
                    </a:solidFill>
                    <a:latin typeface="Calibri" panose="020F0502020204030204"/>
                  </a:rPr>
                  <a:t>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600" i="1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i="1">
                            <a:solidFill>
                              <a:srgbClr val="4472C4">
                                <a:lumMod val="50000"/>
                              </a:srgbClr>
                            </a:solidFill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rad>
                  </m:oMath>
                </a14:m>
                <a:r>
                  <a:rPr lang="en-US" sz="1600" dirty="0">
                    <a:solidFill>
                      <a:srgbClr val="4472C4">
                        <a:lumMod val="50000"/>
                      </a:srgbClr>
                    </a:solidFill>
                    <a:latin typeface="Calibri" panose="020F0502020204030204"/>
                  </a:rPr>
                  <a:t> at 1 MHz), uniform performance 300 K-&gt; 4.2 K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4472C4">
                        <a:lumMod val="50000"/>
                      </a:srgbClr>
                    </a:solidFill>
                    <a:latin typeface="Calibri" panose="020F0502020204030204"/>
                  </a:rPr>
                  <a:t>Ultra-wide bandwidth, limited by the piezo-transducer Single-ended and differential amplification possible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4472C4">
                        <a:lumMod val="50000"/>
                      </a:srgbClr>
                    </a:solidFill>
                    <a:latin typeface="Calibri" panose="020F0502020204030204"/>
                  </a:rPr>
                  <a:t>50 Ohm output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EB1ABD0-EC50-48B8-82F7-9B7E9F2A3C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79" y="991893"/>
                <a:ext cx="4379567" cy="1592872"/>
              </a:xfrm>
              <a:prstGeom prst="rect">
                <a:avLst/>
              </a:prstGeom>
              <a:blipFill>
                <a:blip r:embed="rId3"/>
                <a:stretch>
                  <a:fillRect l="-557" r="-836" b="-42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CF6C529-A5DA-4B0C-9370-42C47CA749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23" y="2642311"/>
            <a:ext cx="4379566" cy="173965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A413872-5B6B-4717-99BF-8B2660B0EB97}"/>
              </a:ext>
            </a:extLst>
          </p:cNvPr>
          <p:cNvGrpSpPr/>
          <p:nvPr/>
        </p:nvGrpSpPr>
        <p:grpSpPr>
          <a:xfrm>
            <a:off x="1345332" y="5246985"/>
            <a:ext cx="2621230" cy="442836"/>
            <a:chOff x="892170" y="5338867"/>
            <a:chExt cx="2621230" cy="476099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02BFE7D5-F84B-4FC6-981E-C3D0C21253D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4909" y="5338867"/>
              <a:ext cx="313429" cy="261610"/>
            </a:xfrm>
            <a:prstGeom prst="straightConnector1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87CA6F1-B163-4090-91B8-D7685F85986E}"/>
                </a:ext>
              </a:extLst>
            </p:cNvPr>
            <p:cNvSpPr txBox="1"/>
            <p:nvPr/>
          </p:nvSpPr>
          <p:spPr>
            <a:xfrm>
              <a:off x="892170" y="5533705"/>
              <a:ext cx="2621230" cy="2812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44546A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anose="020F0502020204030204"/>
                </a:rPr>
                <a:t>Cryostat vibrations due to a working pump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44912A-2FE6-4CAD-9E7B-746CAB0B6B22}"/>
              </a:ext>
            </a:extLst>
          </p:cNvPr>
          <p:cNvSpPr txBox="1"/>
          <p:nvPr/>
        </p:nvSpPr>
        <p:spPr>
          <a:xfrm>
            <a:off x="672824" y="3142442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Amp 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9823E-66FB-41F2-93F2-5038E968236F}"/>
              </a:ext>
            </a:extLst>
          </p:cNvPr>
          <p:cNvSpPr txBox="1"/>
          <p:nvPr/>
        </p:nvSpPr>
        <p:spPr>
          <a:xfrm>
            <a:off x="715767" y="4603472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7E6E6">
                    <a:lumMod val="25000"/>
                  </a:srgbClr>
                </a:solidFill>
                <a:latin typeface="Calibri" panose="020F0502020204030204"/>
              </a:rPr>
              <a:t>Amp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0F6D0B-DA42-4191-869D-8EE48F56D3D8}"/>
              </a:ext>
            </a:extLst>
          </p:cNvPr>
          <p:cNvSpPr txBox="1"/>
          <p:nvPr/>
        </p:nvSpPr>
        <p:spPr>
          <a:xfrm>
            <a:off x="6831592" y="1983069"/>
            <a:ext cx="2499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“Universal tap” board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910322-B8A5-4746-B9B7-D48DE265F8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71" r="2727" b="22005"/>
          <a:stretch/>
        </p:blipFill>
        <p:spPr>
          <a:xfrm>
            <a:off x="6656211" y="2469832"/>
            <a:ext cx="2689963" cy="35900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C3AC621-0CC1-4601-A5BF-9B12B1A2C830}"/>
              </a:ext>
            </a:extLst>
          </p:cNvPr>
          <p:cNvSpPr txBox="1"/>
          <p:nvPr/>
        </p:nvSpPr>
        <p:spPr>
          <a:xfrm>
            <a:off x="8272821" y="4461714"/>
            <a:ext cx="1602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Diff. op-amp</a:t>
            </a:r>
          </a:p>
          <a:p>
            <a:r>
              <a:rPr lang="en-US" dirty="0">
                <a:solidFill>
                  <a:srgbClr val="C00000"/>
                </a:solidFill>
              </a:rPr>
              <a:t>(gain 100)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0912B83-CFF2-49E5-B271-78103FAB7731}"/>
              </a:ext>
            </a:extLst>
          </p:cNvPr>
          <p:cNvCxnSpPr>
            <a:cxnSpLocks/>
          </p:cNvCxnSpPr>
          <p:nvPr/>
        </p:nvCxnSpPr>
        <p:spPr>
          <a:xfrm>
            <a:off x="7192503" y="4421916"/>
            <a:ext cx="575724" cy="35379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75A566-85C8-483C-8776-765EAA1371DF}"/>
              </a:ext>
            </a:extLst>
          </p:cNvPr>
          <p:cNvCxnSpPr>
            <a:cxnSpLocks/>
          </p:cNvCxnSpPr>
          <p:nvPr/>
        </p:nvCxnSpPr>
        <p:spPr>
          <a:xfrm>
            <a:off x="7204481" y="4421916"/>
            <a:ext cx="198957" cy="3757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53F4F4C-34BC-4B12-8099-F6DF5603EB0C}"/>
              </a:ext>
            </a:extLst>
          </p:cNvPr>
          <p:cNvCxnSpPr>
            <a:cxnSpLocks/>
          </p:cNvCxnSpPr>
          <p:nvPr/>
        </p:nvCxnSpPr>
        <p:spPr>
          <a:xfrm flipH="1">
            <a:off x="7728916" y="4956661"/>
            <a:ext cx="543905" cy="36190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72354C9-9D43-4D87-9487-A2050558A61A}"/>
              </a:ext>
            </a:extLst>
          </p:cNvPr>
          <p:cNvSpPr txBox="1"/>
          <p:nvPr/>
        </p:nvSpPr>
        <p:spPr>
          <a:xfrm>
            <a:off x="1101585" y="5974929"/>
            <a:ext cx="2892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Acoustic amplifier examples</a:t>
            </a:r>
          </a:p>
        </p:txBody>
      </p:sp>
    </p:spTree>
    <p:extLst>
      <p:ext uri="{BB962C8B-B14F-4D97-AF65-F5344CB8AC3E}">
        <p14:creationId xmlns:p14="http://schemas.microsoft.com/office/powerpoint/2010/main" val="33383288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/>
              <a:t>Measuring current re-distribution with a Hall sensor array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1950" y="1286441"/>
            <a:ext cx="11667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2060"/>
                </a:solidFill>
              </a:rPr>
              <a:t>Normally, current sharing can be  studied by measuring voltage drop across individual tapes in the cable. Alternatively one can measure magnetic field re-distribution.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7052556" y="3139926"/>
            <a:ext cx="44633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Current deviation from the “median path” will create additional local modulation of the magnetic field that can be monitored with the Hall sensor array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758758" y="2234478"/>
            <a:ext cx="4732877" cy="1589358"/>
            <a:chOff x="6802749" y="1796031"/>
            <a:chExt cx="4732877" cy="1589358"/>
          </a:xfrm>
        </p:grpSpPr>
        <p:sp>
          <p:nvSpPr>
            <p:cNvPr id="147" name="TextBox 146"/>
            <p:cNvSpPr txBox="1"/>
            <p:nvPr/>
          </p:nvSpPr>
          <p:spPr>
            <a:xfrm>
              <a:off x="6802749" y="1796031"/>
              <a:ext cx="11321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Side view</a:t>
              </a:r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6840281" y="2350961"/>
              <a:ext cx="4463314" cy="535320"/>
              <a:chOff x="4815588" y="1201102"/>
              <a:chExt cx="1754544" cy="363217"/>
            </a:xfrm>
          </p:grpSpPr>
          <p:sp>
            <p:nvSpPr>
              <p:cNvPr id="155" name="Rectangle 154"/>
              <p:cNvSpPr/>
              <p:nvPr/>
            </p:nvSpPr>
            <p:spPr>
              <a:xfrm rot="5400000">
                <a:off x="5670001" y="617623"/>
                <a:ext cx="45719" cy="175454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/>
              <p:cNvSpPr/>
              <p:nvPr/>
            </p:nvSpPr>
            <p:spPr>
              <a:xfrm rot="5400000">
                <a:off x="5670000" y="664188"/>
                <a:ext cx="45719" cy="175454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58" name="Rectangle 157"/>
              <p:cNvSpPr/>
              <p:nvPr/>
            </p:nvSpPr>
            <p:spPr>
              <a:xfrm rot="5400000">
                <a:off x="5670001" y="575289"/>
                <a:ext cx="45719" cy="175454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/>
              <p:cNvSpPr/>
              <p:nvPr/>
            </p:nvSpPr>
            <p:spPr>
              <a:xfrm rot="5400000">
                <a:off x="5670001" y="528723"/>
                <a:ext cx="45719" cy="175454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/>
              <p:cNvSpPr/>
              <p:nvPr/>
            </p:nvSpPr>
            <p:spPr>
              <a:xfrm rot="5400000">
                <a:off x="5670001" y="435590"/>
                <a:ext cx="45719" cy="175454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/>
              <p:cNvSpPr/>
              <p:nvPr/>
            </p:nvSpPr>
            <p:spPr>
              <a:xfrm rot="5400000">
                <a:off x="5670001" y="482157"/>
                <a:ext cx="45719" cy="175454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/>
              <p:cNvSpPr/>
              <p:nvPr/>
            </p:nvSpPr>
            <p:spPr>
              <a:xfrm rot="5400000">
                <a:off x="5670001" y="393256"/>
                <a:ext cx="45719" cy="175454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/>
              <p:cNvSpPr/>
              <p:nvPr/>
            </p:nvSpPr>
            <p:spPr>
              <a:xfrm rot="5400000">
                <a:off x="5670001" y="346690"/>
                <a:ext cx="45719" cy="1754543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17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65" name="Freeform 164"/>
            <p:cNvSpPr/>
            <p:nvPr/>
          </p:nvSpPr>
          <p:spPr>
            <a:xfrm rot="5400000">
              <a:off x="8901127" y="409451"/>
              <a:ext cx="399128" cy="4390262"/>
            </a:xfrm>
            <a:custGeom>
              <a:avLst/>
              <a:gdLst>
                <a:gd name="connsiteX0" fmla="*/ 98899 w 180778"/>
                <a:gd name="connsiteY0" fmla="*/ 1725827 h 1725827"/>
                <a:gd name="connsiteX1" fmla="*/ 86542 w 180778"/>
                <a:gd name="connsiteY1" fmla="*/ 1511643 h 1725827"/>
                <a:gd name="connsiteX2" fmla="*/ 74185 w 180778"/>
                <a:gd name="connsiteY2" fmla="*/ 1363362 h 1725827"/>
                <a:gd name="connsiteX3" fmla="*/ 168920 w 180778"/>
                <a:gd name="connsiteY3" fmla="*/ 1062681 h 1725827"/>
                <a:gd name="connsiteX4" fmla="*/ 160683 w 180778"/>
                <a:gd name="connsiteY4" fmla="*/ 712573 h 1725827"/>
                <a:gd name="connsiteX5" fmla="*/ 45 w 180778"/>
                <a:gd name="connsiteY5" fmla="*/ 514865 h 1725827"/>
                <a:gd name="connsiteX6" fmla="*/ 144207 w 180778"/>
                <a:gd name="connsiteY6" fmla="*/ 366584 h 1725827"/>
                <a:gd name="connsiteX7" fmla="*/ 140088 w 180778"/>
                <a:gd name="connsiteY7" fmla="*/ 172995 h 1725827"/>
                <a:gd name="connsiteX8" fmla="*/ 131850 w 180778"/>
                <a:gd name="connsiteY8" fmla="*/ 0 h 1725827"/>
                <a:gd name="connsiteX9" fmla="*/ 131850 w 180778"/>
                <a:gd name="connsiteY9" fmla="*/ 0 h 172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778" h="1725827">
                  <a:moveTo>
                    <a:pt x="98899" y="1725827"/>
                  </a:moveTo>
                  <a:cubicBezTo>
                    <a:pt x="94780" y="1648940"/>
                    <a:pt x="90661" y="1572054"/>
                    <a:pt x="86542" y="1511643"/>
                  </a:cubicBezTo>
                  <a:cubicBezTo>
                    <a:pt x="82423" y="1451232"/>
                    <a:pt x="60455" y="1438189"/>
                    <a:pt x="74185" y="1363362"/>
                  </a:cubicBezTo>
                  <a:cubicBezTo>
                    <a:pt x="87915" y="1288535"/>
                    <a:pt x="154504" y="1171146"/>
                    <a:pt x="168920" y="1062681"/>
                  </a:cubicBezTo>
                  <a:cubicBezTo>
                    <a:pt x="183336" y="954216"/>
                    <a:pt x="188829" y="803876"/>
                    <a:pt x="160683" y="712573"/>
                  </a:cubicBezTo>
                  <a:cubicBezTo>
                    <a:pt x="132537" y="621270"/>
                    <a:pt x="2791" y="572530"/>
                    <a:pt x="45" y="514865"/>
                  </a:cubicBezTo>
                  <a:cubicBezTo>
                    <a:pt x="-2701" y="457200"/>
                    <a:pt x="120867" y="423562"/>
                    <a:pt x="144207" y="366584"/>
                  </a:cubicBezTo>
                  <a:cubicBezTo>
                    <a:pt x="167547" y="309606"/>
                    <a:pt x="142148" y="234092"/>
                    <a:pt x="140088" y="172995"/>
                  </a:cubicBezTo>
                  <a:cubicBezTo>
                    <a:pt x="138029" y="111898"/>
                    <a:pt x="131850" y="0"/>
                    <a:pt x="131850" y="0"/>
                  </a:cubicBezTo>
                  <a:lnTo>
                    <a:pt x="13185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66" name="Group 165"/>
            <p:cNvGrpSpPr/>
            <p:nvPr/>
          </p:nvGrpSpPr>
          <p:grpSpPr>
            <a:xfrm rot="5400000">
              <a:off x="8661215" y="530740"/>
              <a:ext cx="740905" cy="4170380"/>
              <a:chOff x="6638280" y="684551"/>
              <a:chExt cx="109050" cy="677460"/>
            </a:xfrm>
          </p:grpSpPr>
          <p:sp>
            <p:nvSpPr>
              <p:cNvPr id="167" name="Rectangle 166"/>
              <p:cNvSpPr/>
              <p:nvPr/>
            </p:nvSpPr>
            <p:spPr>
              <a:xfrm>
                <a:off x="6638280" y="684551"/>
                <a:ext cx="104931" cy="104931"/>
              </a:xfrm>
              <a:prstGeom prst="rect">
                <a:avLst/>
              </a:prstGeom>
              <a:solidFill>
                <a:srgbClr val="7030A0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6638280" y="828713"/>
                <a:ext cx="104931" cy="104931"/>
              </a:xfrm>
              <a:prstGeom prst="rect">
                <a:avLst/>
              </a:prstGeom>
              <a:solidFill>
                <a:srgbClr val="7030A0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6641372" y="972959"/>
                <a:ext cx="103647" cy="104847"/>
              </a:xfrm>
              <a:prstGeom prst="rect">
                <a:avLst/>
              </a:prstGeom>
              <a:solidFill>
                <a:srgbClr val="7030A0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6642399" y="1112918"/>
                <a:ext cx="104931" cy="104931"/>
              </a:xfrm>
              <a:prstGeom prst="rect">
                <a:avLst/>
              </a:prstGeom>
              <a:solidFill>
                <a:srgbClr val="7030A0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6642399" y="1257080"/>
                <a:ext cx="104931" cy="104931"/>
              </a:xfrm>
              <a:prstGeom prst="rect">
                <a:avLst/>
              </a:prstGeom>
              <a:solidFill>
                <a:srgbClr val="7030A0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98" name="TextBox 197"/>
            <p:cNvSpPr txBox="1"/>
            <p:nvPr/>
          </p:nvSpPr>
          <p:spPr>
            <a:xfrm>
              <a:off x="11274016" y="2297978"/>
              <a:ext cx="261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I</a:t>
              </a:r>
            </a:p>
          </p:txBody>
        </p:sp>
        <p:grpSp>
          <p:nvGrpSpPr>
            <p:cNvPr id="337" name="Group 336"/>
            <p:cNvGrpSpPr/>
            <p:nvPr/>
          </p:nvGrpSpPr>
          <p:grpSpPr>
            <a:xfrm>
              <a:off x="7152754" y="2749904"/>
              <a:ext cx="194530" cy="183500"/>
              <a:chOff x="1619250" y="2590799"/>
              <a:chExt cx="370915" cy="361950"/>
            </a:xfrm>
          </p:grpSpPr>
          <p:sp>
            <p:nvSpPr>
              <p:cNvPr id="338" name="Oval 337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9" name="Straight Connector 338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339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1" name="Oval 340"/>
            <p:cNvSpPr/>
            <p:nvPr/>
          </p:nvSpPr>
          <p:spPr>
            <a:xfrm>
              <a:off x="7176716" y="2382097"/>
              <a:ext cx="94189" cy="91587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2" name="Group 341"/>
            <p:cNvGrpSpPr/>
            <p:nvPr/>
          </p:nvGrpSpPr>
          <p:grpSpPr>
            <a:xfrm>
              <a:off x="8858610" y="2935495"/>
              <a:ext cx="194530" cy="183500"/>
              <a:chOff x="1619250" y="2590799"/>
              <a:chExt cx="370915" cy="361950"/>
            </a:xfrm>
          </p:grpSpPr>
          <p:sp>
            <p:nvSpPr>
              <p:cNvPr id="343" name="Oval 342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4" name="Straight Connector 343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344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6" name="Group 345"/>
            <p:cNvGrpSpPr/>
            <p:nvPr/>
          </p:nvGrpSpPr>
          <p:grpSpPr>
            <a:xfrm>
              <a:off x="9906878" y="2616450"/>
              <a:ext cx="194530" cy="183500"/>
              <a:chOff x="1619250" y="2590799"/>
              <a:chExt cx="370915" cy="361950"/>
            </a:xfrm>
          </p:grpSpPr>
          <p:sp>
            <p:nvSpPr>
              <p:cNvPr id="347" name="Oval 346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8" name="Straight Connector 347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348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0" name="Oval 349"/>
            <p:cNvSpPr/>
            <p:nvPr/>
          </p:nvSpPr>
          <p:spPr>
            <a:xfrm>
              <a:off x="8912581" y="2617997"/>
              <a:ext cx="103042" cy="899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9923235" y="2103819"/>
              <a:ext cx="101381" cy="110113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TextBox 352"/>
            <p:cNvSpPr txBox="1"/>
            <p:nvPr/>
          </p:nvSpPr>
          <p:spPr>
            <a:xfrm>
              <a:off x="6841304" y="3016057"/>
              <a:ext cx="18226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B02076"/>
                  </a:solidFill>
                </a:rPr>
                <a:t>Hall sensor array</a:t>
              </a:r>
            </a:p>
          </p:txBody>
        </p:sp>
      </p:grpSp>
      <p:sp>
        <p:nvSpPr>
          <p:cNvPr id="394" name="TextBox 393"/>
          <p:cNvSpPr txBox="1"/>
          <p:nvPr/>
        </p:nvSpPr>
        <p:spPr>
          <a:xfrm>
            <a:off x="1613061" y="4129450"/>
            <a:ext cx="1224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Top view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699522" y="4498808"/>
            <a:ext cx="4911857" cy="809253"/>
            <a:chOff x="6743513" y="4060361"/>
            <a:chExt cx="4911857" cy="809253"/>
          </a:xfrm>
        </p:grpSpPr>
        <p:sp>
          <p:nvSpPr>
            <p:cNvPr id="391" name="Rectangle 390"/>
            <p:cNvSpPr/>
            <p:nvPr/>
          </p:nvSpPr>
          <p:spPr>
            <a:xfrm rot="5400000">
              <a:off x="8773100" y="2174661"/>
              <a:ext cx="580131" cy="463930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32" name="Group 431"/>
            <p:cNvGrpSpPr/>
            <p:nvPr/>
          </p:nvGrpSpPr>
          <p:grpSpPr>
            <a:xfrm rot="5400000">
              <a:off x="8617672" y="2413972"/>
              <a:ext cx="740905" cy="4170380"/>
              <a:chOff x="6638280" y="684551"/>
              <a:chExt cx="109050" cy="677460"/>
            </a:xfrm>
          </p:grpSpPr>
          <p:sp>
            <p:nvSpPr>
              <p:cNvPr id="433" name="Rectangle 432"/>
              <p:cNvSpPr/>
              <p:nvPr/>
            </p:nvSpPr>
            <p:spPr>
              <a:xfrm>
                <a:off x="6638280" y="684551"/>
                <a:ext cx="104931" cy="104931"/>
              </a:xfrm>
              <a:prstGeom prst="rect">
                <a:avLst/>
              </a:prstGeom>
              <a:solidFill>
                <a:srgbClr val="7030A0">
                  <a:alpha val="4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433"/>
              <p:cNvSpPr/>
              <p:nvPr/>
            </p:nvSpPr>
            <p:spPr>
              <a:xfrm>
                <a:off x="6638280" y="828713"/>
                <a:ext cx="104931" cy="104931"/>
              </a:xfrm>
              <a:prstGeom prst="rect">
                <a:avLst/>
              </a:prstGeom>
              <a:solidFill>
                <a:srgbClr val="7030A0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434"/>
              <p:cNvSpPr/>
              <p:nvPr/>
            </p:nvSpPr>
            <p:spPr>
              <a:xfrm>
                <a:off x="6641372" y="972959"/>
                <a:ext cx="103647" cy="104847"/>
              </a:xfrm>
              <a:prstGeom prst="rect">
                <a:avLst/>
              </a:prstGeom>
              <a:solidFill>
                <a:srgbClr val="7030A0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6642399" y="1112918"/>
                <a:ext cx="104931" cy="104931"/>
              </a:xfrm>
              <a:prstGeom prst="rect">
                <a:avLst/>
              </a:prstGeom>
              <a:solidFill>
                <a:srgbClr val="7030A0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7" name="Rectangle 436"/>
              <p:cNvSpPr/>
              <p:nvPr/>
            </p:nvSpPr>
            <p:spPr>
              <a:xfrm>
                <a:off x="6642399" y="1257080"/>
                <a:ext cx="104931" cy="104931"/>
              </a:xfrm>
              <a:prstGeom prst="rect">
                <a:avLst/>
              </a:prstGeom>
              <a:solidFill>
                <a:srgbClr val="7030A0">
                  <a:alpha val="5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Freeform 38"/>
            <p:cNvSpPr/>
            <p:nvPr/>
          </p:nvSpPr>
          <p:spPr>
            <a:xfrm>
              <a:off x="6760028" y="4352688"/>
              <a:ext cx="4637315" cy="235799"/>
            </a:xfrm>
            <a:custGeom>
              <a:avLst/>
              <a:gdLst>
                <a:gd name="connsiteX0" fmla="*/ 0 w 4637315"/>
                <a:gd name="connsiteY0" fmla="*/ 137675 h 235799"/>
                <a:gd name="connsiteX1" fmla="*/ 1094015 w 4637315"/>
                <a:gd name="connsiteY1" fmla="*/ 23375 h 235799"/>
                <a:gd name="connsiteX2" fmla="*/ 1094015 w 4637315"/>
                <a:gd name="connsiteY2" fmla="*/ 23375 h 235799"/>
                <a:gd name="connsiteX3" fmla="*/ 2286000 w 4637315"/>
                <a:gd name="connsiteY3" fmla="*/ 7046 h 235799"/>
                <a:gd name="connsiteX4" fmla="*/ 3265715 w 4637315"/>
                <a:gd name="connsiteY4" fmla="*/ 154004 h 235799"/>
                <a:gd name="connsiteX5" fmla="*/ 4016829 w 4637315"/>
                <a:gd name="connsiteY5" fmla="*/ 235646 h 235799"/>
                <a:gd name="connsiteX6" fmla="*/ 4637315 w 4637315"/>
                <a:gd name="connsiteY6" fmla="*/ 170332 h 23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7315" h="235799">
                  <a:moveTo>
                    <a:pt x="0" y="137675"/>
                  </a:moveTo>
                  <a:lnTo>
                    <a:pt x="1094015" y="23375"/>
                  </a:lnTo>
                  <a:lnTo>
                    <a:pt x="1094015" y="23375"/>
                  </a:lnTo>
                  <a:cubicBezTo>
                    <a:pt x="1292679" y="20653"/>
                    <a:pt x="1924050" y="-14725"/>
                    <a:pt x="2286000" y="7046"/>
                  </a:cubicBezTo>
                  <a:cubicBezTo>
                    <a:pt x="2647950" y="28817"/>
                    <a:pt x="2977244" y="115904"/>
                    <a:pt x="3265715" y="154004"/>
                  </a:cubicBezTo>
                  <a:cubicBezTo>
                    <a:pt x="3554186" y="192104"/>
                    <a:pt x="3788229" y="232925"/>
                    <a:pt x="4016829" y="235646"/>
                  </a:cubicBezTo>
                  <a:cubicBezTo>
                    <a:pt x="4245429" y="238367"/>
                    <a:pt x="4441372" y="204349"/>
                    <a:pt x="4637315" y="170332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8" name="TextBox 437"/>
            <p:cNvSpPr txBox="1"/>
            <p:nvPr/>
          </p:nvSpPr>
          <p:spPr>
            <a:xfrm>
              <a:off x="11393760" y="4197539"/>
              <a:ext cx="2616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I</a:t>
              </a:r>
            </a:p>
          </p:txBody>
        </p:sp>
        <p:grpSp>
          <p:nvGrpSpPr>
            <p:cNvPr id="439" name="Group 438"/>
            <p:cNvGrpSpPr/>
            <p:nvPr/>
          </p:nvGrpSpPr>
          <p:grpSpPr>
            <a:xfrm>
              <a:off x="7149553" y="4557470"/>
              <a:ext cx="194530" cy="183500"/>
              <a:chOff x="1619250" y="2590799"/>
              <a:chExt cx="370915" cy="361950"/>
            </a:xfrm>
          </p:grpSpPr>
          <p:sp>
            <p:nvSpPr>
              <p:cNvPr id="440" name="Oval 439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1" name="Straight Connector 440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2" name="Straight Connector 441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3" name="Group 442"/>
            <p:cNvGrpSpPr/>
            <p:nvPr/>
          </p:nvGrpSpPr>
          <p:grpSpPr>
            <a:xfrm>
              <a:off x="8047625" y="4426841"/>
              <a:ext cx="194530" cy="183500"/>
              <a:chOff x="1619250" y="2590799"/>
              <a:chExt cx="370915" cy="361950"/>
            </a:xfrm>
          </p:grpSpPr>
          <p:sp>
            <p:nvSpPr>
              <p:cNvPr id="444" name="Oval 443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5" name="Straight Connector 444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6" name="Straight Connector 445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7" name="Group 446"/>
            <p:cNvGrpSpPr/>
            <p:nvPr/>
          </p:nvGrpSpPr>
          <p:grpSpPr>
            <a:xfrm>
              <a:off x="8847725" y="4410513"/>
              <a:ext cx="194530" cy="183500"/>
              <a:chOff x="1619250" y="2590799"/>
              <a:chExt cx="370915" cy="361950"/>
            </a:xfrm>
          </p:grpSpPr>
          <p:sp>
            <p:nvSpPr>
              <p:cNvPr id="448" name="Oval 447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49" name="Straight Connector 448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Straight Connector 449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1" name="Group 450"/>
            <p:cNvGrpSpPr/>
            <p:nvPr/>
          </p:nvGrpSpPr>
          <p:grpSpPr>
            <a:xfrm>
              <a:off x="9778454" y="4541142"/>
              <a:ext cx="194530" cy="183500"/>
              <a:chOff x="1619250" y="2590799"/>
              <a:chExt cx="370915" cy="361950"/>
            </a:xfrm>
          </p:grpSpPr>
          <p:sp>
            <p:nvSpPr>
              <p:cNvPr id="452" name="Oval 451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3" name="Straight Connector 452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Straight Connector 453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5" name="Group 454"/>
            <p:cNvGrpSpPr/>
            <p:nvPr/>
          </p:nvGrpSpPr>
          <p:grpSpPr>
            <a:xfrm>
              <a:off x="10709182" y="4671770"/>
              <a:ext cx="194530" cy="183500"/>
              <a:chOff x="1619250" y="2590799"/>
              <a:chExt cx="370915" cy="361950"/>
            </a:xfrm>
          </p:grpSpPr>
          <p:sp>
            <p:nvSpPr>
              <p:cNvPr id="456" name="Oval 455"/>
              <p:cNvSpPr/>
              <p:nvPr/>
            </p:nvSpPr>
            <p:spPr>
              <a:xfrm>
                <a:off x="1619250" y="2590799"/>
                <a:ext cx="370915" cy="361950"/>
              </a:xfrm>
              <a:prstGeom prst="ellipse">
                <a:avLst/>
              </a:prstGeom>
              <a:noFill/>
              <a:ln w="19050">
                <a:solidFill>
                  <a:srgbClr val="00B05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57" name="Straight Connector 456"/>
              <p:cNvCxnSpPr/>
              <p:nvPr/>
            </p:nvCxnSpPr>
            <p:spPr>
              <a:xfrm>
                <a:off x="1727947" y="2669241"/>
                <a:ext cx="168088" cy="188259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8" name="Straight Connector 457"/>
              <p:cNvCxnSpPr/>
              <p:nvPr/>
            </p:nvCxnSpPr>
            <p:spPr>
              <a:xfrm flipH="1">
                <a:off x="1714500" y="2675964"/>
                <a:ext cx="188259" cy="168088"/>
              </a:xfrm>
              <a:prstGeom prst="line">
                <a:avLst/>
              </a:prstGeom>
              <a:ln w="25400">
                <a:solidFill>
                  <a:srgbClr val="00B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9" name="Oval 458"/>
            <p:cNvSpPr/>
            <p:nvPr/>
          </p:nvSpPr>
          <p:spPr>
            <a:xfrm>
              <a:off x="8885366" y="4093015"/>
              <a:ext cx="103042" cy="899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Oval 459"/>
            <p:cNvSpPr/>
            <p:nvPr/>
          </p:nvSpPr>
          <p:spPr>
            <a:xfrm>
              <a:off x="9832415" y="4239973"/>
              <a:ext cx="103042" cy="899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1" name="Oval 460"/>
            <p:cNvSpPr/>
            <p:nvPr/>
          </p:nvSpPr>
          <p:spPr>
            <a:xfrm>
              <a:off x="10730498" y="4305293"/>
              <a:ext cx="103042" cy="899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2" name="Oval 461"/>
            <p:cNvSpPr/>
            <p:nvPr/>
          </p:nvSpPr>
          <p:spPr>
            <a:xfrm>
              <a:off x="8068937" y="4060361"/>
              <a:ext cx="103042" cy="899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3" name="Oval 462"/>
            <p:cNvSpPr/>
            <p:nvPr/>
          </p:nvSpPr>
          <p:spPr>
            <a:xfrm>
              <a:off x="7187197" y="4207314"/>
              <a:ext cx="103042" cy="8992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5" name="TextBox 464"/>
          <p:cNvSpPr txBox="1"/>
          <p:nvPr/>
        </p:nvSpPr>
        <p:spPr>
          <a:xfrm>
            <a:off x="1758758" y="5343642"/>
            <a:ext cx="1822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B02076"/>
                </a:solidFill>
              </a:rPr>
              <a:t>Hall sensor array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64443" y="3800732"/>
            <a:ext cx="13122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accent1">
                    <a:lumMod val="75000"/>
                  </a:schemeClr>
                </a:solidFill>
              </a:rPr>
              <a:t>ExoCable</a:t>
            </a:r>
            <a:r>
              <a:rPr lang="en-US" sz="2000" baseline="30000" dirty="0">
                <a:solidFill>
                  <a:schemeClr val="accent1">
                    <a:lumMod val="75000"/>
                  </a:schemeClr>
                </a:solidFill>
              </a:rPr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2072674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66" t="16264" r="15807" b="15268"/>
          <a:stretch/>
        </p:blipFill>
        <p:spPr>
          <a:xfrm rot="10800000">
            <a:off x="6501634" y="2200058"/>
            <a:ext cx="5165561" cy="38821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6" t="11126" r="11542" b="9513"/>
          <a:stretch/>
        </p:blipFill>
        <p:spPr>
          <a:xfrm>
            <a:off x="531112" y="2247614"/>
            <a:ext cx="4892843" cy="3821418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>
                <a:latin typeface="+mj-lt"/>
              </a:rPr>
              <a:t>Experimental setup for measuring current distribution in stacks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190" r="-476" b="19226"/>
          <a:stretch/>
        </p:blipFill>
        <p:spPr>
          <a:xfrm>
            <a:off x="1104469" y="1188295"/>
            <a:ext cx="3388142" cy="16362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0" r="8262"/>
          <a:stretch/>
        </p:blipFill>
        <p:spPr>
          <a:xfrm>
            <a:off x="7417744" y="1193696"/>
            <a:ext cx="3756224" cy="1599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0805" y="2762815"/>
            <a:ext cx="357873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Parallel field configuration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0995" y="2829221"/>
            <a:ext cx="440761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Perpendicular field configuration</a:t>
            </a:r>
          </a:p>
        </p:txBody>
      </p:sp>
    </p:spTree>
    <p:extLst>
      <p:ext uri="{BB962C8B-B14F-4D97-AF65-F5344CB8AC3E}">
        <p14:creationId xmlns:p14="http://schemas.microsoft.com/office/powerpoint/2010/main" val="328736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DB3108-7572-4DB1-B9C5-BD3D317C83A9}"/>
              </a:ext>
            </a:extLst>
          </p:cNvPr>
          <p:cNvSpPr txBox="1"/>
          <p:nvPr/>
        </p:nvSpPr>
        <p:spPr>
          <a:xfrm>
            <a:off x="394044" y="1200905"/>
            <a:ext cx="43104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10 x 70 matrix (10 tapes in a stack, “70 cm” length)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baseline="-25000" dirty="0" err="1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= 50 A; 5% random variation</a:t>
            </a: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baseline="-25000" dirty="0" err="1">
                <a:solidFill>
                  <a:schemeClr val="accent1">
                    <a:lumMod val="75000"/>
                  </a:schemeClr>
                </a:solidFill>
              </a:rPr>
              <a:t>cs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= 20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W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; 5% random variation</a:t>
            </a: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baseline="-25000" dirty="0" err="1">
                <a:solidFill>
                  <a:schemeClr val="accent1">
                    <a:lumMod val="75000"/>
                  </a:schemeClr>
                </a:solidFill>
              </a:rPr>
              <a:t>term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= 1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n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latin typeface="Symbol" panose="05050102010706020507" pitchFamily="18" charset="2"/>
              </a:rPr>
              <a:t>W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n = 20 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Two pre-defined “bad spots”:</a:t>
            </a: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baseline="-25000" dirty="0" err="1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(3,19) = 30 A</a:t>
            </a:r>
          </a:p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baseline="-25000" dirty="0" err="1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(7,55) = 40 A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Ramping from 150 A to 600 A, step 5 A</a:t>
            </a:r>
          </a:p>
        </p:txBody>
      </p:sp>
      <p:pic>
        <p:nvPicPr>
          <p:cNvPr id="5" name="nt_IVramp">
            <a:hlinkClick r:id="" action="ppaction://media"/>
            <a:extLst>
              <a:ext uri="{FF2B5EF4-FFF2-40B4-BE49-F238E27FC236}">
                <a16:creationId xmlns:a16="http://schemas.microsoft.com/office/drawing/2014/main" id="{EFEA755C-AA93-4D9E-B7A4-40A19BA994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21265" y="942862"/>
            <a:ext cx="7276691" cy="5319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E12156-AAB1-4BE7-898E-F480DAF8BF53}"/>
              </a:ext>
            </a:extLst>
          </p:cNvPr>
          <p:cNvSpPr txBox="1"/>
          <p:nvPr/>
        </p:nvSpPr>
        <p:spPr>
          <a:xfrm>
            <a:off x="394044" y="5152267"/>
            <a:ext cx="3773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LTSpice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calculate the entire ramp at once (single call)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DC72BB9-F1AB-4E4E-9A40-A272C5E89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of HTS tape stacks using network modeling in </a:t>
            </a:r>
            <a:r>
              <a:rPr lang="en-US" dirty="0" err="1"/>
              <a:t>LTSpice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372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A8B42-A124-471A-8F21-B0B5C5665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 of inverse acoustics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5994B-1152-4DEB-8855-DEC835FD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5" t="23333" r="14726" b="10785"/>
          <a:stretch/>
        </p:blipFill>
        <p:spPr>
          <a:xfrm>
            <a:off x="550302" y="1075763"/>
            <a:ext cx="11091395" cy="49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888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134B7-7AD6-4BC1-94E9-2A771BA3C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 milestone table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0C556C-70D9-4BEC-B77F-D6EBFDBC9C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17" t="24342" r="24601" b="12944"/>
          <a:stretch/>
        </p:blipFill>
        <p:spPr>
          <a:xfrm>
            <a:off x="132080" y="1208922"/>
            <a:ext cx="6827554" cy="46067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F31C460-6620-41D5-8ECA-9D341C307FC5}"/>
              </a:ext>
            </a:extLst>
          </p:cNvPr>
          <p:cNvGrpSpPr/>
          <p:nvPr/>
        </p:nvGrpSpPr>
        <p:grpSpPr>
          <a:xfrm>
            <a:off x="406400" y="852301"/>
            <a:ext cx="10267676" cy="964624"/>
            <a:chOff x="406400" y="852301"/>
            <a:chExt cx="10267676" cy="964624"/>
          </a:xfrm>
          <a:noFill/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A62D684C-AC22-4308-A4D9-C8B0D2A847F1}"/>
                </a:ext>
              </a:extLst>
            </p:cNvPr>
            <p:cNvSpPr/>
            <p:nvPr/>
          </p:nvSpPr>
          <p:spPr>
            <a:xfrm>
              <a:off x="406400" y="1510044"/>
              <a:ext cx="6299200" cy="306881"/>
            </a:xfrm>
            <a:prstGeom prst="roundRect">
              <a:avLst/>
            </a:prstGeom>
            <a:grpFill/>
            <a:ln w="317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81524C3-36FD-4B4C-A1CC-DFBD5E0AA911}"/>
                </a:ext>
              </a:extLst>
            </p:cNvPr>
            <p:cNvSpPr txBox="1"/>
            <p:nvPr/>
          </p:nvSpPr>
          <p:spPr>
            <a:xfrm>
              <a:off x="7081554" y="852301"/>
              <a:ext cx="3592522" cy="30777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Next generation acoustic hardware (LBNL)</a:t>
              </a:r>
            </a:p>
          </p:txBody>
        </p: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68E4C72D-1174-4D00-B643-322E04960489}"/>
                </a:ext>
              </a:extLst>
            </p:cNvPr>
            <p:cNvSpPr/>
            <p:nvPr/>
          </p:nvSpPr>
          <p:spPr>
            <a:xfrm rot="18899417">
              <a:off x="6572165" y="1125469"/>
              <a:ext cx="344601" cy="264000"/>
            </a:xfrm>
            <a:prstGeom prst="rightArrow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BD8E13-AC2E-428D-8C86-C68D9E5878E3}"/>
              </a:ext>
            </a:extLst>
          </p:cNvPr>
          <p:cNvGrpSpPr/>
          <p:nvPr/>
        </p:nvGrpSpPr>
        <p:grpSpPr>
          <a:xfrm>
            <a:off x="395793" y="1226489"/>
            <a:ext cx="10973499" cy="912114"/>
            <a:chOff x="395793" y="1226489"/>
            <a:chExt cx="10973499" cy="91211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5686F0-9ABB-495A-B534-D18A248E5449}"/>
                </a:ext>
              </a:extLst>
            </p:cNvPr>
            <p:cNvSpPr txBox="1"/>
            <p:nvPr/>
          </p:nvSpPr>
          <p:spPr>
            <a:xfrm>
              <a:off x="7081554" y="1226489"/>
              <a:ext cx="4287738" cy="738664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Acoustic data analysis completed for 15 T (LBNL), CCT4 and subscale 2 – in progress (LBNL). New ML algorithms for quench precursors (FNAL) </a:t>
              </a: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737484A-583C-4B21-BC0F-ABA524DE09F7}"/>
                </a:ext>
              </a:extLst>
            </p:cNvPr>
            <p:cNvSpPr/>
            <p:nvPr/>
          </p:nvSpPr>
          <p:spPr>
            <a:xfrm>
              <a:off x="395793" y="1831722"/>
              <a:ext cx="6299200" cy="306881"/>
            </a:xfrm>
            <a:prstGeom prst="roundRect">
              <a:avLst/>
            </a:prstGeom>
            <a:noFill/>
            <a:ln w="317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Arrow: Right 22">
              <a:extLst>
                <a:ext uri="{FF2B5EF4-FFF2-40B4-BE49-F238E27FC236}">
                  <a16:creationId xmlns:a16="http://schemas.microsoft.com/office/drawing/2014/main" id="{0E59E8B4-1674-4322-9BEB-19D08064FE24}"/>
                </a:ext>
              </a:extLst>
            </p:cNvPr>
            <p:cNvSpPr/>
            <p:nvPr/>
          </p:nvSpPr>
          <p:spPr>
            <a:xfrm rot="19720772">
              <a:off x="6756345" y="1742945"/>
              <a:ext cx="308931" cy="264000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BF44516-69CB-48A2-B0F3-623417C6EB4C}"/>
              </a:ext>
            </a:extLst>
          </p:cNvPr>
          <p:cNvGrpSpPr/>
          <p:nvPr/>
        </p:nvGrpSpPr>
        <p:grpSpPr>
          <a:xfrm>
            <a:off x="406400" y="2380425"/>
            <a:ext cx="11413803" cy="395431"/>
            <a:chOff x="406400" y="2380425"/>
            <a:chExt cx="11413803" cy="3954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149200-4763-4A86-A74B-08653D35FC9D}"/>
                </a:ext>
              </a:extLst>
            </p:cNvPr>
            <p:cNvSpPr txBox="1"/>
            <p:nvPr/>
          </p:nvSpPr>
          <p:spPr>
            <a:xfrm>
              <a:off x="7081554" y="2380425"/>
              <a:ext cx="4738649" cy="307777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Hall array hardware built, tested on CORC (LBNL)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3F29AEF-BC68-47B1-B923-5A514070A045}"/>
                </a:ext>
              </a:extLst>
            </p:cNvPr>
            <p:cNvSpPr/>
            <p:nvPr/>
          </p:nvSpPr>
          <p:spPr>
            <a:xfrm>
              <a:off x="406400" y="2468975"/>
              <a:ext cx="6299200" cy="306881"/>
            </a:xfrm>
            <a:prstGeom prst="roundRect">
              <a:avLst/>
            </a:prstGeom>
            <a:noFill/>
            <a:ln w="317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9DE60350-0CC6-41D4-B2D9-EFC6A12F7E13}"/>
                </a:ext>
              </a:extLst>
            </p:cNvPr>
            <p:cNvSpPr/>
            <p:nvPr/>
          </p:nvSpPr>
          <p:spPr>
            <a:xfrm rot="20715783">
              <a:off x="6784161" y="2450001"/>
              <a:ext cx="229996" cy="264000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3624CE-417D-457B-A4E5-9EAE757C6DB7}"/>
              </a:ext>
            </a:extLst>
          </p:cNvPr>
          <p:cNvGrpSpPr/>
          <p:nvPr/>
        </p:nvGrpSpPr>
        <p:grpSpPr>
          <a:xfrm>
            <a:off x="430438" y="3344178"/>
            <a:ext cx="11714241" cy="523220"/>
            <a:chOff x="430438" y="3344178"/>
            <a:chExt cx="11714241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E1D15E8-4AC4-4F11-ADA5-8EED0425885A}"/>
                </a:ext>
              </a:extLst>
            </p:cNvPr>
            <p:cNvSpPr txBox="1"/>
            <p:nvPr/>
          </p:nvSpPr>
          <p:spPr>
            <a:xfrm>
              <a:off x="7106205" y="3344178"/>
              <a:ext cx="5038474" cy="52322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MQXFA QA built and delivered,  warm bore  tube QA structures are ready as well (FNAL). CCT subscale antennas (LBNL)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7A5FB10-B665-49D5-AD9E-4C2315B11144}"/>
                </a:ext>
              </a:extLst>
            </p:cNvPr>
            <p:cNvSpPr/>
            <p:nvPr/>
          </p:nvSpPr>
          <p:spPr>
            <a:xfrm>
              <a:off x="430438" y="3426298"/>
              <a:ext cx="6299200" cy="306881"/>
            </a:xfrm>
            <a:prstGeom prst="roundRect">
              <a:avLst/>
            </a:prstGeom>
            <a:noFill/>
            <a:ln w="317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5D3D2C79-729D-4CA9-92DC-24ECB98E0534}"/>
                </a:ext>
              </a:extLst>
            </p:cNvPr>
            <p:cNvSpPr/>
            <p:nvPr/>
          </p:nvSpPr>
          <p:spPr>
            <a:xfrm>
              <a:off x="6803611" y="3411612"/>
              <a:ext cx="240342" cy="306881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128603D-718E-46E5-B75C-68AA9A1155F1}"/>
              </a:ext>
            </a:extLst>
          </p:cNvPr>
          <p:cNvGrpSpPr/>
          <p:nvPr/>
        </p:nvGrpSpPr>
        <p:grpSpPr>
          <a:xfrm>
            <a:off x="365583" y="5033203"/>
            <a:ext cx="11564136" cy="1438159"/>
            <a:chOff x="365583" y="5033203"/>
            <a:chExt cx="11564136" cy="143815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123BFE3-19D0-4677-B463-4E157433DB6C}"/>
                </a:ext>
              </a:extLst>
            </p:cNvPr>
            <p:cNvSpPr txBox="1"/>
            <p:nvPr/>
          </p:nvSpPr>
          <p:spPr>
            <a:xfrm>
              <a:off x="7155074" y="5948142"/>
              <a:ext cx="4774645" cy="52322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Progress with early tests. Modifications  to vertical test facility to integrate fibers. (FNAL, BNL)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FFDCE8E-7E38-4823-8FDC-633E9668F92C}"/>
                </a:ext>
              </a:extLst>
            </p:cNvPr>
            <p:cNvSpPr/>
            <p:nvPr/>
          </p:nvSpPr>
          <p:spPr>
            <a:xfrm>
              <a:off x="365583" y="5033203"/>
              <a:ext cx="6329410" cy="592125"/>
            </a:xfrm>
            <a:prstGeom prst="roundRect">
              <a:avLst/>
            </a:prstGeom>
            <a:noFill/>
            <a:ln w="317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909C21B5-8EC5-41DF-B084-8F72FC1D5FE6}"/>
                </a:ext>
              </a:extLst>
            </p:cNvPr>
            <p:cNvSpPr/>
            <p:nvPr/>
          </p:nvSpPr>
          <p:spPr>
            <a:xfrm rot="2255407">
              <a:off x="6651092" y="5710459"/>
              <a:ext cx="458470" cy="264000"/>
            </a:xfrm>
            <a:prstGeom prst="rightArrow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C310ECC-DC22-4C23-A27C-1DB640165AF6}"/>
              </a:ext>
            </a:extLst>
          </p:cNvPr>
          <p:cNvGrpSpPr/>
          <p:nvPr/>
        </p:nvGrpSpPr>
        <p:grpSpPr>
          <a:xfrm>
            <a:off x="406400" y="4075881"/>
            <a:ext cx="11503480" cy="771025"/>
            <a:chOff x="406400" y="4075881"/>
            <a:chExt cx="11503480" cy="77102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8EA20E0-3818-4703-A6D0-7D550C0FF38E}"/>
                </a:ext>
              </a:extLst>
            </p:cNvPr>
            <p:cNvSpPr txBox="1"/>
            <p:nvPr/>
          </p:nvSpPr>
          <p:spPr>
            <a:xfrm>
              <a:off x="7577589" y="4323686"/>
              <a:ext cx="4332291" cy="52322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Non-FPGA portion was built and tested (LBNL, BNL). Upgrade to FPGA TBD  towards the target date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7EB69E61-826E-4C3E-A8D8-D33D8FB85F14}"/>
                </a:ext>
              </a:extLst>
            </p:cNvPr>
            <p:cNvSpPr/>
            <p:nvPr/>
          </p:nvSpPr>
          <p:spPr>
            <a:xfrm>
              <a:off x="406400" y="4075881"/>
              <a:ext cx="6299200" cy="288407"/>
            </a:xfrm>
            <a:prstGeom prst="roundRect">
              <a:avLst/>
            </a:prstGeom>
            <a:noFill/>
            <a:ln w="317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Arrow: Right 34">
              <a:extLst>
                <a:ext uri="{FF2B5EF4-FFF2-40B4-BE49-F238E27FC236}">
                  <a16:creationId xmlns:a16="http://schemas.microsoft.com/office/drawing/2014/main" id="{D0FD75DC-6853-4F2F-8898-6D1A5D8DED7D}"/>
                </a:ext>
              </a:extLst>
            </p:cNvPr>
            <p:cNvSpPr/>
            <p:nvPr/>
          </p:nvSpPr>
          <p:spPr>
            <a:xfrm rot="915112">
              <a:off x="6779692" y="4251746"/>
              <a:ext cx="750765" cy="29307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71C48B5-E5E3-4E2F-A9BD-A25EBBE6E7E8}"/>
              </a:ext>
            </a:extLst>
          </p:cNvPr>
          <p:cNvGrpSpPr/>
          <p:nvPr/>
        </p:nvGrpSpPr>
        <p:grpSpPr>
          <a:xfrm>
            <a:off x="346117" y="4695790"/>
            <a:ext cx="11563763" cy="1189582"/>
            <a:chOff x="346117" y="4695790"/>
            <a:chExt cx="11563763" cy="118958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654EA4-44DC-421C-BD1E-B9D90FEE3D65}"/>
                </a:ext>
              </a:extLst>
            </p:cNvPr>
            <p:cNvSpPr txBox="1"/>
            <p:nvPr/>
          </p:nvSpPr>
          <p:spPr>
            <a:xfrm>
              <a:off x="7577589" y="5146708"/>
              <a:ext cx="4332291" cy="73866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DAQ boards, performance characterized for various cryo-parts. One channel cryo-system to be tested by the end of 2021 (LBNL)</a:t>
              </a:r>
            </a:p>
          </p:txBody>
        </p:sp>
        <p:sp>
          <p:nvSpPr>
            <p:cNvPr id="37" name="Arrow: Right 36">
              <a:extLst>
                <a:ext uri="{FF2B5EF4-FFF2-40B4-BE49-F238E27FC236}">
                  <a16:creationId xmlns:a16="http://schemas.microsoft.com/office/drawing/2014/main" id="{304B0132-0721-4326-9638-70DE7BE223FD}"/>
                </a:ext>
              </a:extLst>
            </p:cNvPr>
            <p:cNvSpPr/>
            <p:nvPr/>
          </p:nvSpPr>
          <p:spPr>
            <a:xfrm rot="1936837">
              <a:off x="6750091" y="4966554"/>
              <a:ext cx="748042" cy="29307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28090A3B-B4E7-4164-8772-2E91163EC218}"/>
                </a:ext>
              </a:extLst>
            </p:cNvPr>
            <p:cNvSpPr/>
            <p:nvPr/>
          </p:nvSpPr>
          <p:spPr>
            <a:xfrm>
              <a:off x="346117" y="4695790"/>
              <a:ext cx="6336005" cy="306881"/>
            </a:xfrm>
            <a:prstGeom prst="roundRect">
              <a:avLst/>
            </a:prstGeom>
            <a:noFill/>
            <a:ln w="317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A211F3-284A-496A-8C2B-A6BF01653F0F}"/>
              </a:ext>
            </a:extLst>
          </p:cNvPr>
          <p:cNvGrpSpPr/>
          <p:nvPr/>
        </p:nvGrpSpPr>
        <p:grpSpPr>
          <a:xfrm>
            <a:off x="406400" y="2012378"/>
            <a:ext cx="10749280" cy="427348"/>
            <a:chOff x="406400" y="2012378"/>
            <a:chExt cx="10749280" cy="42734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8E80F9-2217-4D27-A0D9-3C8B9D06B829}"/>
                </a:ext>
              </a:extLst>
            </p:cNvPr>
            <p:cNvSpPr txBox="1"/>
            <p:nvPr/>
          </p:nvSpPr>
          <p:spPr>
            <a:xfrm>
              <a:off x="7529262" y="2012378"/>
              <a:ext cx="3626418" cy="30777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 progress, new developments (LBNL)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677834A9-5173-4F93-8B8F-517D7CF04B5F}"/>
                </a:ext>
              </a:extLst>
            </p:cNvPr>
            <p:cNvSpPr/>
            <p:nvPr/>
          </p:nvSpPr>
          <p:spPr>
            <a:xfrm>
              <a:off x="406400" y="2151319"/>
              <a:ext cx="6299200" cy="288407"/>
            </a:xfrm>
            <a:prstGeom prst="roundRect">
              <a:avLst/>
            </a:prstGeom>
            <a:noFill/>
            <a:ln w="3175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Arrow: Right 38">
              <a:extLst>
                <a:ext uri="{FF2B5EF4-FFF2-40B4-BE49-F238E27FC236}">
                  <a16:creationId xmlns:a16="http://schemas.microsoft.com/office/drawing/2014/main" id="{22EE6720-195C-4664-8A41-81FD6E5E757F}"/>
                </a:ext>
              </a:extLst>
            </p:cNvPr>
            <p:cNvSpPr/>
            <p:nvPr/>
          </p:nvSpPr>
          <p:spPr>
            <a:xfrm rot="21000798">
              <a:off x="6792737" y="2051569"/>
              <a:ext cx="694354" cy="29307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41F5404-6130-4FFF-8283-8420E703A0AF}"/>
              </a:ext>
            </a:extLst>
          </p:cNvPr>
          <p:cNvGrpSpPr/>
          <p:nvPr/>
        </p:nvGrpSpPr>
        <p:grpSpPr>
          <a:xfrm>
            <a:off x="6664287" y="2691582"/>
            <a:ext cx="5412989" cy="523220"/>
            <a:chOff x="6688332" y="2728152"/>
            <a:chExt cx="5412989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889390B-BB6A-494F-9DFA-63FA37413E90}"/>
                </a:ext>
              </a:extLst>
            </p:cNvPr>
            <p:cNvSpPr txBox="1"/>
            <p:nvPr/>
          </p:nvSpPr>
          <p:spPr>
            <a:xfrm>
              <a:off x="8063266" y="2728152"/>
              <a:ext cx="40380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Talks in progress at FNAL  for implementing these studies </a:t>
              </a:r>
            </a:p>
          </p:txBody>
        </p:sp>
        <p:sp>
          <p:nvSpPr>
            <p:cNvPr id="41" name="Arrow: Right 40">
              <a:extLst>
                <a:ext uri="{FF2B5EF4-FFF2-40B4-BE49-F238E27FC236}">
                  <a16:creationId xmlns:a16="http://schemas.microsoft.com/office/drawing/2014/main" id="{A3C93FC4-3320-4065-9B11-C38972600106}"/>
                </a:ext>
              </a:extLst>
            </p:cNvPr>
            <p:cNvSpPr/>
            <p:nvPr/>
          </p:nvSpPr>
          <p:spPr>
            <a:xfrm>
              <a:off x="6688332" y="2808027"/>
              <a:ext cx="1314046" cy="293073"/>
            </a:xfrm>
            <a:prstGeom prst="rightArrow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DAAD536-F63B-4D4B-826F-0155D534435A}"/>
              </a:ext>
            </a:extLst>
          </p:cNvPr>
          <p:cNvGrpSpPr/>
          <p:nvPr/>
        </p:nvGrpSpPr>
        <p:grpSpPr>
          <a:xfrm>
            <a:off x="6653456" y="4647978"/>
            <a:ext cx="5172961" cy="502718"/>
            <a:chOff x="6653456" y="4647978"/>
            <a:chExt cx="5172961" cy="5027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4885E3-3C1E-4906-AC6B-A6FEA0CBBB60}"/>
                </a:ext>
              </a:extLst>
            </p:cNvPr>
            <p:cNvSpPr txBox="1"/>
            <p:nvPr/>
          </p:nvSpPr>
          <p:spPr>
            <a:xfrm>
              <a:off x="8061243" y="4842919"/>
              <a:ext cx="37651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TBD (LBNL, FNAL) – likely early 2022</a:t>
              </a:r>
            </a:p>
          </p:txBody>
        </p: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1AC5B0A7-CF91-424F-8AED-E3D198368285}"/>
                </a:ext>
              </a:extLst>
            </p:cNvPr>
            <p:cNvSpPr/>
            <p:nvPr/>
          </p:nvSpPr>
          <p:spPr>
            <a:xfrm rot="1272284">
              <a:off x="6653456" y="4647978"/>
              <a:ext cx="1372911" cy="293073"/>
            </a:xfrm>
            <a:prstGeom prst="rightArrow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2" name="Arrow: Right 41">
            <a:extLst>
              <a:ext uri="{FF2B5EF4-FFF2-40B4-BE49-F238E27FC236}">
                <a16:creationId xmlns:a16="http://schemas.microsoft.com/office/drawing/2014/main" id="{BF4281CD-2D4A-4F73-B910-40E4417C4767}"/>
              </a:ext>
            </a:extLst>
          </p:cNvPr>
          <p:cNvSpPr/>
          <p:nvPr/>
        </p:nvSpPr>
        <p:spPr>
          <a:xfrm rot="18465681">
            <a:off x="6638622" y="1158596"/>
            <a:ext cx="452635" cy="305049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4F53DD0-5D70-4E8F-A242-4DA47C1E80CE}"/>
              </a:ext>
            </a:extLst>
          </p:cNvPr>
          <p:cNvGrpSpPr/>
          <p:nvPr/>
        </p:nvGrpSpPr>
        <p:grpSpPr>
          <a:xfrm>
            <a:off x="6664401" y="3846633"/>
            <a:ext cx="5444147" cy="523220"/>
            <a:chOff x="6664401" y="3846633"/>
            <a:chExt cx="5444147" cy="52322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69DCB0F-80E4-4822-8F9D-7B3DBF980645}"/>
                </a:ext>
              </a:extLst>
            </p:cNvPr>
            <p:cNvSpPr/>
            <p:nvPr/>
          </p:nvSpPr>
          <p:spPr>
            <a:xfrm>
              <a:off x="8056876" y="3846633"/>
              <a:ext cx="405167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New tests with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matrimid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and organic resins mixed with high-Cp ceramics are planned at FNAL</a:t>
              </a:r>
            </a:p>
          </p:txBody>
        </p:sp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69525B83-B5B4-45E5-823B-2ABBF199B079}"/>
                </a:ext>
              </a:extLst>
            </p:cNvPr>
            <p:cNvSpPr/>
            <p:nvPr/>
          </p:nvSpPr>
          <p:spPr>
            <a:xfrm rot="417459">
              <a:off x="6664401" y="3852481"/>
              <a:ext cx="1366771" cy="298499"/>
            </a:xfrm>
            <a:prstGeom prst="rightArrow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37E6309-EAC9-4EEE-BFFE-E5319927E8C4}"/>
              </a:ext>
            </a:extLst>
          </p:cNvPr>
          <p:cNvGrpSpPr/>
          <p:nvPr/>
        </p:nvGrpSpPr>
        <p:grpSpPr>
          <a:xfrm>
            <a:off x="6664287" y="3067502"/>
            <a:ext cx="2640300" cy="307777"/>
            <a:chOff x="6664287" y="3067502"/>
            <a:chExt cx="2640300" cy="307777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20E7CCD-36A0-4B1C-B369-B3BABA1710D3}"/>
                </a:ext>
              </a:extLst>
            </p:cNvPr>
            <p:cNvSpPr/>
            <p:nvPr/>
          </p:nvSpPr>
          <p:spPr>
            <a:xfrm>
              <a:off x="8021864" y="3067502"/>
              <a:ext cx="128272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TBD (LBNL)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7CF353CF-C194-4639-A4F7-EF9AF9166F11}"/>
                </a:ext>
              </a:extLst>
            </p:cNvPr>
            <p:cNvSpPr/>
            <p:nvPr/>
          </p:nvSpPr>
          <p:spPr>
            <a:xfrm>
              <a:off x="6664287" y="3074855"/>
              <a:ext cx="1314046" cy="293073"/>
            </a:xfrm>
            <a:prstGeom prst="rightArrow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B6F8318-780D-4715-A33E-8C80DB699265}"/>
              </a:ext>
            </a:extLst>
          </p:cNvPr>
          <p:cNvSpPr/>
          <p:nvPr/>
        </p:nvSpPr>
        <p:spPr>
          <a:xfrm rot="5400000">
            <a:off x="94409" y="1377629"/>
            <a:ext cx="534717" cy="603104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051FFED6-2DC4-4235-B0EE-504C06038BF1}"/>
              </a:ext>
            </a:extLst>
          </p:cNvPr>
          <p:cNvSpPr/>
          <p:nvPr/>
        </p:nvSpPr>
        <p:spPr>
          <a:xfrm rot="5400000">
            <a:off x="98224" y="3283656"/>
            <a:ext cx="534717" cy="603104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C84EFC05-1A52-43B9-B004-3FFE00A461C2}"/>
              </a:ext>
            </a:extLst>
          </p:cNvPr>
          <p:cNvSpPr/>
          <p:nvPr/>
        </p:nvSpPr>
        <p:spPr>
          <a:xfrm rot="5400000">
            <a:off x="94409" y="5021174"/>
            <a:ext cx="534717" cy="603104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CE0B16B1-EF58-4284-9E81-37C28DA54111}"/>
              </a:ext>
            </a:extLst>
          </p:cNvPr>
          <p:cNvSpPr/>
          <p:nvPr/>
        </p:nvSpPr>
        <p:spPr>
          <a:xfrm rot="5400000">
            <a:off x="202089" y="3051579"/>
            <a:ext cx="461664" cy="435333"/>
          </a:xfrm>
          <a:prstGeom prst="triangle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</a:gra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2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E5D8F-41D3-4E3F-A6B3-4267ED90C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questions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C8299D-97A0-4CF0-85AC-DFE1E06510C6}"/>
              </a:ext>
            </a:extLst>
          </p:cNvPr>
          <p:cNvSpPr/>
          <p:nvPr/>
        </p:nvSpPr>
        <p:spPr>
          <a:xfrm>
            <a:off x="514597" y="1443841"/>
            <a:ext cx="11029703" cy="3939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How do we resolve and properly identify mechanical and electromagnetic disturbances in SC Nb3Sn magnets [2,3] and understand the physics of the training process? </a:t>
            </a:r>
          </a:p>
          <a:p>
            <a:pPr marL="342900" indent="-342900" algn="just">
              <a:buAutoNum type="arabicPeriod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How do we non-invasively localize weak points and interfaces where mechanical disturbances that cause premature quenching are taking place? Can we manipulate those interfaces in situ to improve magnet performance? </a:t>
            </a:r>
          </a:p>
          <a:p>
            <a:pPr marL="342900" indent="-342900" algn="just">
              <a:buAutoNum type="arabicPeriod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How do we achieve a reliable and minimally invasive quench detection and localization capability for HTS [4-7] and hybrid HTS/LTS [8] magnets? Can we practically realize a new paradigm of HTS magnet operation where quenching can be avoided altogether through an early detection? </a:t>
            </a:r>
          </a:p>
          <a:p>
            <a:pPr marL="342900" indent="-342900" algn="just">
              <a:buAutoNum type="arabicPeriod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How do we resolve current sharing patterns and stress-driven defect accumulation in HTS coils and cables to ensure their long-term operational stability and quenching resilience? </a:t>
            </a:r>
          </a:p>
          <a:p>
            <a:pPr marL="342900" indent="-342900" algn="just">
              <a:buAutoNum type="arabicPeriod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Can we advance magnetic field measurements to the next level using arrays of miniature magnetic sensors combined with computationally-advanced field reconstruction algorithms? </a:t>
            </a:r>
          </a:p>
          <a:p>
            <a:pPr marL="342900" indent="-342900" algn="just">
              <a:buAutoNum type="arabicPeriod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Can we drastically simplify diagnostics instrumentation while making it more efficient and reliable by using cryogenic electronics, in particular FPGAs and quantum sensors? </a:t>
            </a:r>
          </a:p>
        </p:txBody>
      </p:sp>
    </p:spTree>
    <p:extLst>
      <p:ext uri="{BB962C8B-B14F-4D97-AF65-F5344CB8AC3E}">
        <p14:creationId xmlns:p14="http://schemas.microsoft.com/office/powerpoint/2010/main" val="2695091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706F5-4B24-4333-8503-41F1DDF1F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Diagnostics WG: general activities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F80C5D-22B7-4944-AD34-7479D10D778D}"/>
              </a:ext>
            </a:extLst>
          </p:cNvPr>
          <p:cNvSpPr txBox="1"/>
          <p:nvPr/>
        </p:nvSpPr>
        <p:spPr>
          <a:xfrm>
            <a:off x="1111481" y="1417464"/>
            <a:ext cx="96954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Acoustic data: comparing energy release in 15 T and the CCT subscales (S.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Krave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, MM)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Quench antenna development (J. di Marco, R.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Teyber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Hall arrays results for CORC (R.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Teyber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TFDR for quench detection (G.S. Lee)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9FF5FC-D5B6-4C15-BC65-FCFC06E1948D}"/>
              </a:ext>
            </a:extLst>
          </p:cNvPr>
          <p:cNvSpPr txBox="1"/>
          <p:nvPr/>
        </p:nvSpPr>
        <p:spPr>
          <a:xfrm>
            <a:off x="1111481" y="4867109"/>
            <a:ext cx="6837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New diagnostics group members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Geon Seok LEE (postdoc)  - quench detection with RF and acoustics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DDCCC-8C60-40B9-8F2F-19C9F40D90FA}"/>
              </a:ext>
            </a:extLst>
          </p:cNvPr>
          <p:cNvSpPr txBox="1"/>
          <p:nvPr/>
        </p:nvSpPr>
        <p:spPr>
          <a:xfrm>
            <a:off x="1111481" y="944690"/>
            <a:ext cx="176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WG meetings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859950-9AD1-4099-8BA7-49872896544C}"/>
              </a:ext>
            </a:extLst>
          </p:cNvPr>
          <p:cNvSpPr txBox="1"/>
          <p:nvPr/>
        </p:nvSpPr>
        <p:spPr>
          <a:xfrm>
            <a:off x="1057342" y="3655672"/>
            <a:ext cx="1955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HFM Workshop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4F30F1-018E-480C-BA70-2D65F340E621}"/>
              </a:ext>
            </a:extLst>
          </p:cNvPr>
          <p:cNvSpPr/>
          <p:nvPr/>
        </p:nvSpPr>
        <p:spPr>
          <a:xfrm>
            <a:off x="1232646" y="4069679"/>
            <a:ext cx="71045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https://indico.cern.ch/event/1012691/contributions/4291386/attachments/2227282/3773134/Advanced%20testing%20for%20HFM.pdf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C4A3D7-2586-45E8-982C-D5DA9A51816F}"/>
              </a:ext>
            </a:extLst>
          </p:cNvPr>
          <p:cNvSpPr/>
          <p:nvPr/>
        </p:nvSpPr>
        <p:spPr>
          <a:xfrm>
            <a:off x="8431608" y="4069679"/>
            <a:ext cx="3585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Advanced testing for HFM (cern.ch)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583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5492C-A0B6-47E8-9F18-6692BD5A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Acoustic mounts for CCT subscales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8F41A4-F820-4EB0-B63E-E734B7DE2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" y="1127284"/>
            <a:ext cx="4091940" cy="23017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6C4F26-F5AD-4D25-9F84-77C830E07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" y="3691890"/>
            <a:ext cx="4091940" cy="23017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11AF8F-768F-4B7D-89D7-F1E71FB61C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790" y="1127284"/>
            <a:ext cx="2744780" cy="48796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ADA74F-1931-43BA-BF11-80106E38DEDF}"/>
              </a:ext>
            </a:extLst>
          </p:cNvPr>
          <p:cNvSpPr txBox="1"/>
          <p:nvPr/>
        </p:nvSpPr>
        <p:spPr>
          <a:xfrm>
            <a:off x="8322620" y="1411114"/>
            <a:ext cx="3095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Acoustic mount approach works well for CCT subscales allowing for quick and reproducible installation of acoustic instrumentation</a:t>
            </a:r>
          </a:p>
        </p:txBody>
      </p:sp>
    </p:spTree>
    <p:extLst>
      <p:ext uri="{BB962C8B-B14F-4D97-AF65-F5344CB8AC3E}">
        <p14:creationId xmlns:p14="http://schemas.microsoft.com/office/powerpoint/2010/main" val="3910836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E3CCF-7B12-4D31-B4C5-FD5C56AB8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Acoustic waveguide concept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2D25C01-31E3-4909-8876-8518051C8877}"/>
              </a:ext>
            </a:extLst>
          </p:cNvPr>
          <p:cNvGrpSpPr/>
          <p:nvPr/>
        </p:nvGrpSpPr>
        <p:grpSpPr>
          <a:xfrm>
            <a:off x="4289184" y="911059"/>
            <a:ext cx="4410663" cy="5273330"/>
            <a:chOff x="4288222" y="1004182"/>
            <a:chExt cx="4496010" cy="552931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0FC31D5-577F-41AC-8D6D-3ABAB4A6F4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6" t="14999" r="30528" b="32493"/>
            <a:stretch/>
          </p:blipFill>
          <p:spPr>
            <a:xfrm>
              <a:off x="4288222" y="1046263"/>
              <a:ext cx="1443298" cy="2602658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919A7ADC-BE01-4906-9546-F455A2E479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01673" y="2035602"/>
              <a:ext cx="620828" cy="1077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B720837-6ABD-4CE1-82A7-1CB04A412DFE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5279023" y="2481085"/>
              <a:ext cx="643478" cy="1077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DDC0D26-8764-4B6D-B74E-78C497D6F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290148" y="1487714"/>
              <a:ext cx="632353" cy="8967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46A3EC3-6D1C-44F8-BB65-2F0C2CC34F13}"/>
                </a:ext>
              </a:extLst>
            </p:cNvPr>
            <p:cNvSpPr txBox="1"/>
            <p:nvPr/>
          </p:nvSpPr>
          <p:spPr>
            <a:xfrm>
              <a:off x="5922501" y="2327195"/>
              <a:ext cx="8200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Piezo-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element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457EDA5-CACF-4A4E-BF21-3277A8784886}"/>
                </a:ext>
              </a:extLst>
            </p:cNvPr>
            <p:cNvSpPr txBox="1"/>
            <p:nvPr/>
          </p:nvSpPr>
          <p:spPr>
            <a:xfrm>
              <a:off x="5922501" y="1896179"/>
              <a:ext cx="805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Gen 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sensor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A225F5-FA38-464C-B1B1-479340CE5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15" t="4740" r="18965" b="18445"/>
            <a:stretch/>
          </p:blipFill>
          <p:spPr>
            <a:xfrm>
              <a:off x="4301402" y="4198705"/>
              <a:ext cx="2573694" cy="1756246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F6EE2E7-C1FD-4ACB-96EA-BEEDDFE97D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39729" y="4130624"/>
              <a:ext cx="478992" cy="68617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308416-1D3C-4679-B612-1FF5B690B72D}"/>
                </a:ext>
              </a:extLst>
            </p:cNvPr>
            <p:cNvSpPr txBox="1"/>
            <p:nvPr/>
          </p:nvSpPr>
          <p:spPr>
            <a:xfrm>
              <a:off x="5768878" y="2971968"/>
              <a:ext cx="1111302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Board mounted on the cryostat header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G10 plate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EFD5221-9F76-4724-A162-2556AE858DA1}"/>
                </a:ext>
              </a:extLst>
            </p:cNvPr>
            <p:cNvCxnSpPr>
              <a:cxnSpLocks/>
              <a:stCxn id="20" idx="1"/>
            </p:cNvCxnSpPr>
            <p:nvPr/>
          </p:nvCxnSpPr>
          <p:spPr>
            <a:xfrm flipH="1" flipV="1">
              <a:off x="4794210" y="5476635"/>
              <a:ext cx="614256" cy="78254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DA209F-4BB1-4F6E-80AF-0B9A96C6C76C}"/>
                </a:ext>
              </a:extLst>
            </p:cNvPr>
            <p:cNvSpPr txBox="1"/>
            <p:nvPr/>
          </p:nvSpPr>
          <p:spPr>
            <a:xfrm>
              <a:off x="5408466" y="5984875"/>
              <a:ext cx="1363313" cy="548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Waveguide wire in a sleeve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68FFCD-15E3-4DE5-8681-02906283FE41}"/>
                </a:ext>
              </a:extLst>
            </p:cNvPr>
            <p:cNvSpPr txBox="1"/>
            <p:nvPr/>
          </p:nvSpPr>
          <p:spPr>
            <a:xfrm>
              <a:off x="5897072" y="1352129"/>
              <a:ext cx="12028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0.009” wire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(waveguide)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6B9F8F-562A-43B3-A996-7BCCE1E7D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5" t="5027" r="18227" b="-202"/>
            <a:stretch/>
          </p:blipFill>
          <p:spPr>
            <a:xfrm>
              <a:off x="7071161" y="1004182"/>
              <a:ext cx="1713071" cy="4955837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0C24B7AB-B963-41DC-AEE1-85FC98B94863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V="1">
              <a:off x="6771779" y="5545882"/>
              <a:ext cx="1073107" cy="71330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07E82CF-1165-48FA-B02E-50E5803E1366}"/>
              </a:ext>
            </a:extLst>
          </p:cNvPr>
          <p:cNvGrpSpPr/>
          <p:nvPr/>
        </p:nvGrpSpPr>
        <p:grpSpPr>
          <a:xfrm>
            <a:off x="8993546" y="1004182"/>
            <a:ext cx="3186180" cy="5184967"/>
            <a:chOff x="8993546" y="1004182"/>
            <a:chExt cx="3186180" cy="5184967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8D85B26-89A8-47D5-ABE4-654DE5833722}"/>
                </a:ext>
              </a:extLst>
            </p:cNvPr>
            <p:cNvGrpSpPr/>
            <p:nvPr/>
          </p:nvGrpSpPr>
          <p:grpSpPr>
            <a:xfrm>
              <a:off x="8993546" y="3628761"/>
              <a:ext cx="2842358" cy="2252611"/>
              <a:chOff x="5887726" y="490735"/>
              <a:chExt cx="5976307" cy="538657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5DFD1A9-1094-4C46-8AED-594ACA6F62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7414"/>
              <a:stretch/>
            </p:blipFill>
            <p:spPr>
              <a:xfrm>
                <a:off x="5887726" y="3296725"/>
                <a:ext cx="5949842" cy="258058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64B3A4C-0FF7-48A2-889C-B0D82C5B92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6651"/>
              <a:stretch/>
            </p:blipFill>
            <p:spPr>
              <a:xfrm>
                <a:off x="5887726" y="490735"/>
                <a:ext cx="5976307" cy="2659005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2F499AB-F505-4FCF-A88A-7CB3F74ADEB2}"/>
                  </a:ext>
                </a:extLst>
              </p:cNvPr>
              <p:cNvSpPr txBox="1"/>
              <p:nvPr/>
            </p:nvSpPr>
            <p:spPr>
              <a:xfrm>
                <a:off x="10443165" y="822857"/>
                <a:ext cx="1304702" cy="6191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Franklin Gothic Book"/>
                    <a:ea typeface="+mn-ea"/>
                    <a:cs typeface="+mn-cs"/>
                  </a:rPr>
                  <a:t>Quench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72D78903-4727-4068-B3B3-87AF3A883EBC}"/>
                  </a:ext>
                </a:extLst>
              </p:cNvPr>
              <p:cNvCxnSpPr/>
              <p:nvPr/>
            </p:nvCxnSpPr>
            <p:spPr>
              <a:xfrm flipH="1">
                <a:off x="10410039" y="1334110"/>
                <a:ext cx="203200" cy="282902"/>
              </a:xfrm>
              <a:prstGeom prst="straightConnector1">
                <a:avLst/>
              </a:prstGeom>
              <a:ln w="158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4DB91D89-7D87-4049-9BFA-C7BB84EA6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2880" y="1696352"/>
              <a:ext cx="2764709" cy="155514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C5A03EA-AFD4-4F5E-9221-CB93A211D3CE}"/>
                </a:ext>
              </a:extLst>
            </p:cNvPr>
            <p:cNvSpPr txBox="1"/>
            <p:nvPr/>
          </p:nvSpPr>
          <p:spPr>
            <a:xfrm>
              <a:off x="9002510" y="1004182"/>
              <a:ext cx="29709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4.2 K tests, liquid helium level at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~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5” above the top of the magnet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C509338-549B-4E5A-9721-908B75D8DC38}"/>
                </a:ext>
              </a:extLst>
            </p:cNvPr>
            <p:cNvSpPr txBox="1"/>
            <p:nvPr/>
          </p:nvSpPr>
          <p:spPr>
            <a:xfrm>
              <a:off x="9002510" y="3303752"/>
              <a:ext cx="31772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Tapping with a metal tool on the cryostat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D9F4E24-810E-4E5A-8756-85C677368D2A}"/>
                </a:ext>
              </a:extLst>
            </p:cNvPr>
            <p:cNvSpPr txBox="1"/>
            <p:nvPr/>
          </p:nvSpPr>
          <p:spPr>
            <a:xfrm>
              <a:off x="9294730" y="5881372"/>
              <a:ext cx="25148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AEs during ramping to a quench</a:t>
              </a:r>
            </a:p>
          </p:txBody>
        </p:sp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43B238A8-2E16-4299-BC95-15124556DD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33" y="2386245"/>
            <a:ext cx="3905445" cy="182254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EF7377B-7DB7-4EA4-B2C6-43147FC886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0" y="4208787"/>
            <a:ext cx="1944831" cy="8658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1169E1D4-F393-441C-B5B8-6590EB12C9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7" y="5215616"/>
            <a:ext cx="2067445" cy="857342"/>
          </a:xfrm>
          <a:prstGeom prst="rect">
            <a:avLst/>
          </a:prstGeom>
        </p:spPr>
      </p:pic>
      <p:sp>
        <p:nvSpPr>
          <p:cNvPr id="67" name="Arc 66">
            <a:extLst>
              <a:ext uri="{FF2B5EF4-FFF2-40B4-BE49-F238E27FC236}">
                <a16:creationId xmlns:a16="http://schemas.microsoft.com/office/drawing/2014/main" id="{6EBD285D-7272-47A0-822B-66AF5C02EEA9}"/>
              </a:ext>
            </a:extLst>
          </p:cNvPr>
          <p:cNvSpPr/>
          <p:nvPr/>
        </p:nvSpPr>
        <p:spPr>
          <a:xfrm rot="11598266">
            <a:off x="741593" y="2928116"/>
            <a:ext cx="363565" cy="2342915"/>
          </a:xfrm>
          <a:prstGeom prst="arc">
            <a:avLst>
              <a:gd name="adj1" fmla="val 16200000"/>
              <a:gd name="adj2" fmla="val 3626077"/>
            </a:avLst>
          </a:prstGeom>
          <a:ln w="15875"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0E783AC4-3AAF-4BE3-9A87-2E52FF29047C}"/>
              </a:ext>
            </a:extLst>
          </p:cNvPr>
          <p:cNvSpPr/>
          <p:nvPr/>
        </p:nvSpPr>
        <p:spPr>
          <a:xfrm rot="1571762">
            <a:off x="599563" y="3362873"/>
            <a:ext cx="865106" cy="1472071"/>
          </a:xfrm>
          <a:prstGeom prst="arc">
            <a:avLst/>
          </a:prstGeom>
          <a:ln w="15875">
            <a:prstDash val="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0F256F2-857F-4C17-9BCA-C1005661CF5D}"/>
              </a:ext>
            </a:extLst>
          </p:cNvPr>
          <p:cNvSpPr txBox="1"/>
          <p:nvPr/>
        </p:nvSpPr>
        <p:spPr>
          <a:xfrm>
            <a:off x="2255405" y="4933032"/>
            <a:ext cx="1058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L(0,1) mode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21734EE-9A49-4CA1-9C58-F19675DA65AB}"/>
              </a:ext>
            </a:extLst>
          </p:cNvPr>
          <p:cNvSpPr txBox="1"/>
          <p:nvPr/>
        </p:nvSpPr>
        <p:spPr>
          <a:xfrm>
            <a:off x="1457649" y="5997962"/>
            <a:ext cx="1064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F(1,1) mode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58C2DE94-2693-4AF4-88B5-D2A0B9812CEA}"/>
              </a:ext>
            </a:extLst>
          </p:cNvPr>
          <p:cNvCxnSpPr/>
          <p:nvPr/>
        </p:nvCxnSpPr>
        <p:spPr>
          <a:xfrm flipV="1">
            <a:off x="619786" y="1158207"/>
            <a:ext cx="2779525" cy="542609"/>
          </a:xfrm>
          <a:prstGeom prst="line">
            <a:avLst/>
          </a:prstGeom>
          <a:ln w="1270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C9703AC0-EB20-4B5C-A0AB-140EE24255CF}"/>
              </a:ext>
            </a:extLst>
          </p:cNvPr>
          <p:cNvSpPr txBox="1"/>
          <p:nvPr/>
        </p:nvSpPr>
        <p:spPr>
          <a:xfrm>
            <a:off x="261998" y="1861906"/>
            <a:ext cx="3720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Dispersion plot for traveling acoustic waves in a 0.4 mm diam. brass rod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9C3A261B-3675-4BDD-A784-D487EB310B32}"/>
              </a:ext>
            </a:extLst>
          </p:cNvPr>
          <p:cNvSpPr/>
          <p:nvPr/>
        </p:nvSpPr>
        <p:spPr>
          <a:xfrm rot="20898421">
            <a:off x="3375134" y="1095253"/>
            <a:ext cx="45843" cy="12854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E5F513E6-0CF4-478D-8795-1F9AB55C94D5}"/>
              </a:ext>
            </a:extLst>
          </p:cNvPr>
          <p:cNvSpPr/>
          <p:nvPr/>
        </p:nvSpPr>
        <p:spPr>
          <a:xfrm rot="20898421">
            <a:off x="596864" y="1636545"/>
            <a:ext cx="45843" cy="128544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88F30950-C373-492A-A166-865FD5CE6144}"/>
              </a:ext>
            </a:extLst>
          </p:cNvPr>
          <p:cNvGrpSpPr/>
          <p:nvPr/>
        </p:nvGrpSpPr>
        <p:grpSpPr>
          <a:xfrm>
            <a:off x="185066" y="4053837"/>
            <a:ext cx="3797704" cy="2005146"/>
            <a:chOff x="147488" y="4141519"/>
            <a:chExt cx="3797704" cy="2005146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828357-3ABD-45B4-8A7F-E8870C3D62EA}"/>
                </a:ext>
              </a:extLst>
            </p:cNvPr>
            <p:cNvCxnSpPr>
              <a:cxnSpLocks/>
            </p:cNvCxnSpPr>
            <p:nvPr/>
          </p:nvCxnSpPr>
          <p:spPr>
            <a:xfrm>
              <a:off x="212882" y="5369108"/>
              <a:ext cx="2057204" cy="725721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09499FD5-5037-4536-A250-448DD769EA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7488" y="5418843"/>
              <a:ext cx="2044553" cy="727822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DAC4564F-F706-4958-8D29-52E7CF8A2061}"/>
                </a:ext>
              </a:extLst>
            </p:cNvPr>
            <p:cNvSpPr/>
            <p:nvPr/>
          </p:nvSpPr>
          <p:spPr>
            <a:xfrm>
              <a:off x="791738" y="4141519"/>
              <a:ext cx="3153454" cy="1227587"/>
            </a:xfrm>
            <a:prstGeom prst="ellipse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2181348E-578C-43E0-8E20-B456FAA95147}"/>
              </a:ext>
            </a:extLst>
          </p:cNvPr>
          <p:cNvGrpSpPr/>
          <p:nvPr/>
        </p:nvGrpSpPr>
        <p:grpSpPr>
          <a:xfrm rot="1817324">
            <a:off x="653714" y="1443567"/>
            <a:ext cx="257772" cy="229548"/>
            <a:chOff x="1244785" y="1093478"/>
            <a:chExt cx="257772" cy="184680"/>
          </a:xfrm>
        </p:grpSpPr>
        <p:cxnSp>
          <p:nvCxnSpPr>
            <p:cNvPr id="101" name="Connector: Curved 100">
              <a:extLst>
                <a:ext uri="{FF2B5EF4-FFF2-40B4-BE49-F238E27FC236}">
                  <a16:creationId xmlns:a16="http://schemas.microsoft.com/office/drawing/2014/main" id="{C4BB3592-8412-494B-B26E-A3BCF0722DDE}"/>
                </a:ext>
              </a:extLst>
            </p:cNvPr>
            <p:cNvCxnSpPr/>
            <p:nvPr/>
          </p:nvCxnSpPr>
          <p:spPr>
            <a:xfrm flipV="1">
              <a:off x="1244785" y="1218088"/>
              <a:ext cx="87498" cy="60070"/>
            </a:xfrm>
            <a:prstGeom prst="curvedConnector3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or: Curved 101">
              <a:extLst>
                <a:ext uri="{FF2B5EF4-FFF2-40B4-BE49-F238E27FC236}">
                  <a16:creationId xmlns:a16="http://schemas.microsoft.com/office/drawing/2014/main" id="{BBED250E-B440-495A-9B0F-E2F8F42312DD}"/>
                </a:ext>
              </a:extLst>
            </p:cNvPr>
            <p:cNvCxnSpPr/>
            <p:nvPr/>
          </p:nvCxnSpPr>
          <p:spPr>
            <a:xfrm flipV="1">
              <a:off x="1327561" y="1155783"/>
              <a:ext cx="87498" cy="60070"/>
            </a:xfrm>
            <a:prstGeom prst="curvedConnector3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or: Curved 102">
              <a:extLst>
                <a:ext uri="{FF2B5EF4-FFF2-40B4-BE49-F238E27FC236}">
                  <a16:creationId xmlns:a16="http://schemas.microsoft.com/office/drawing/2014/main" id="{E730098B-5D4C-4DEC-B358-0EA52C0079EC}"/>
                </a:ext>
              </a:extLst>
            </p:cNvPr>
            <p:cNvCxnSpPr/>
            <p:nvPr/>
          </p:nvCxnSpPr>
          <p:spPr>
            <a:xfrm flipV="1">
              <a:off x="1415059" y="1093478"/>
              <a:ext cx="87498" cy="60070"/>
            </a:xfrm>
            <a:prstGeom prst="curvedConnector3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ED6EDE63-755D-4CE8-8685-B976CDD0FE9E}"/>
              </a:ext>
            </a:extLst>
          </p:cNvPr>
          <p:cNvCxnSpPr>
            <a:cxnSpLocks/>
          </p:cNvCxnSpPr>
          <p:nvPr/>
        </p:nvCxnSpPr>
        <p:spPr>
          <a:xfrm flipV="1">
            <a:off x="1012478" y="1457248"/>
            <a:ext cx="207251" cy="45719"/>
          </a:xfrm>
          <a:prstGeom prst="straightConnector1">
            <a:avLst/>
          </a:prstGeom>
          <a:ln w="15875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82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3B4B2-B831-4450-A1C2-C178A417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WG sensor arrays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B0B36F-85F8-4F35-84B8-F17880DCB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10" y="987489"/>
            <a:ext cx="4418531" cy="24854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0043FF-BD5C-40A7-A1B7-FE9E52F8A9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9" b="18296"/>
          <a:stretch/>
        </p:blipFill>
        <p:spPr>
          <a:xfrm>
            <a:off x="655364" y="1224596"/>
            <a:ext cx="2560410" cy="47605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DBA08A-0359-4763-89AD-7AFF50147FF4}"/>
              </a:ext>
            </a:extLst>
          </p:cNvPr>
          <p:cNvSpPr txBox="1"/>
          <p:nvPr/>
        </p:nvSpPr>
        <p:spPr>
          <a:xfrm>
            <a:off x="3899870" y="3788295"/>
            <a:ext cx="78730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design: the entire sensor is one low-profile soldered board, including the piezo.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can be installed away from the magnet; acoustic signal is fed from the magnet by a waveguide wire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Enables multiple sensors being integrated in a single board, probing specific locations inside the magnet that otherwise are impossible to reach with standard diagnostics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easily converted in a linear quench detector by attaching a </a:t>
            </a:r>
            <a:r>
              <a:rPr lang="en-US" dirty="0" err="1"/>
              <a:t>pulser</a:t>
            </a:r>
            <a:r>
              <a:rPr lang="en-US" dirty="0"/>
              <a:t> piezo at the opposite end of the waveguide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BB7DAFB-7A8B-4FD1-9356-F145F438A921}"/>
              </a:ext>
            </a:extLst>
          </p:cNvPr>
          <p:cNvCxnSpPr>
            <a:cxnSpLocks/>
          </p:cNvCxnSpPr>
          <p:nvPr/>
        </p:nvCxnSpPr>
        <p:spPr>
          <a:xfrm>
            <a:off x="655364" y="3429000"/>
            <a:ext cx="1237175" cy="512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988849D-10DB-43F5-8820-4E1ABF3BCE78}"/>
              </a:ext>
            </a:extLst>
          </p:cNvPr>
          <p:cNvSpPr txBox="1"/>
          <p:nvPr/>
        </p:nvSpPr>
        <p:spPr>
          <a:xfrm>
            <a:off x="257018" y="3103581"/>
            <a:ext cx="979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WG wire</a:t>
            </a:r>
          </a:p>
        </p:txBody>
      </p:sp>
    </p:spTree>
    <p:extLst>
      <p:ext uri="{BB962C8B-B14F-4D97-AF65-F5344CB8AC3E}">
        <p14:creationId xmlns:p14="http://schemas.microsoft.com/office/powerpoint/2010/main" val="3803732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AA183-3A64-4E5F-B8E5-C21281E1F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2-wire sensor re-design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A5F20-CB1E-4A0C-9A2E-1774BB1C8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67" y="3183701"/>
            <a:ext cx="3249881" cy="1828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02DB54-F141-48C4-9EC9-85BB07963D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067" y="1203018"/>
            <a:ext cx="3249879" cy="1828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488371-EFA3-4D3B-BF41-4AF04D79F7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6" t="12907" r="4881" b="24163"/>
          <a:stretch/>
        </p:blipFill>
        <p:spPr>
          <a:xfrm>
            <a:off x="3843272" y="1093040"/>
            <a:ext cx="3404243" cy="4807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F5A976-8AF7-4DB0-A04F-0B4D64F0426D}"/>
              </a:ext>
            </a:extLst>
          </p:cNvPr>
          <p:cNvSpPr txBox="1"/>
          <p:nvPr/>
        </p:nvSpPr>
        <p:spPr>
          <a:xfrm>
            <a:off x="296882" y="1093040"/>
            <a:ext cx="33390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2/3 the size of the original sensor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M2 mounting screw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&lt; 5 mm thickness (including the piezo-element)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Better high-frequency response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Same familiar 2-wire interfacing, fully compatible with old interface and powering hardware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EC3BE1-6E6A-4CC6-8BBC-6EECB0DA7CE9}"/>
              </a:ext>
            </a:extLst>
          </p:cNvPr>
          <p:cNvSpPr txBox="1"/>
          <p:nvPr/>
        </p:nvSpPr>
        <p:spPr>
          <a:xfrm>
            <a:off x="8471067" y="5193317"/>
            <a:ext cx="35632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Pulser</a:t>
            </a:r>
            <a:r>
              <a:rPr lang="en-US" dirty="0"/>
              <a:t> and sensor installed on the BIN5 magnet for quench detection studies</a:t>
            </a:r>
          </a:p>
        </p:txBody>
      </p:sp>
    </p:spTree>
    <p:extLst>
      <p:ext uri="{BB962C8B-B14F-4D97-AF65-F5344CB8AC3E}">
        <p14:creationId xmlns:p14="http://schemas.microsoft.com/office/powerpoint/2010/main" val="3491067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145C-059F-471F-9581-6B3B48A3A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CCT sub 3 comparative sensor test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7D3812-2DBB-4489-8A03-6BF01A3CA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13" y="1511135"/>
            <a:ext cx="5421232" cy="31313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7D28CA-A9F4-4CF8-BCAB-0DCDC6AC9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10" y="1511135"/>
            <a:ext cx="5421235" cy="31313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5B71D8-6887-41B5-9265-69D04F1643D7}"/>
              </a:ext>
            </a:extLst>
          </p:cNvPr>
          <p:cNvSpPr txBox="1"/>
          <p:nvPr/>
        </p:nvSpPr>
        <p:spPr>
          <a:xfrm>
            <a:off x="9307286" y="2168772"/>
            <a:ext cx="1505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WG sensor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29F09D-E4DA-43E7-8039-2D8832662967}"/>
              </a:ext>
            </a:extLst>
          </p:cNvPr>
          <p:cNvSpPr txBox="1"/>
          <p:nvPr/>
        </p:nvSpPr>
        <p:spPr>
          <a:xfrm>
            <a:off x="8870708" y="3565072"/>
            <a:ext cx="2073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– re-design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814FFD-A6B6-4F65-9F82-79EE7245F28F}"/>
              </a:ext>
            </a:extLst>
          </p:cNvPr>
          <p:cNvSpPr txBox="1"/>
          <p:nvPr/>
        </p:nvSpPr>
        <p:spPr>
          <a:xfrm>
            <a:off x="2940880" y="1707107"/>
            <a:ext cx="1941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sensors on the in-bore mount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6A88A3-D9C8-4FD2-86C6-A37762ADCE70}"/>
              </a:ext>
            </a:extLst>
          </p:cNvPr>
          <p:cNvSpPr txBox="1"/>
          <p:nvPr/>
        </p:nvSpPr>
        <p:spPr>
          <a:xfrm>
            <a:off x="717490" y="4811931"/>
            <a:ext cx="9189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Quench in CCT sub 3 monitored with old and new style acoustic sensors</a:t>
            </a:r>
          </a:p>
        </p:txBody>
      </p:sp>
    </p:spTree>
    <p:extLst>
      <p:ext uri="{BB962C8B-B14F-4D97-AF65-F5344CB8AC3E}">
        <p14:creationId xmlns:p14="http://schemas.microsoft.com/office/powerpoint/2010/main" val="2175220793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486743FE-672D-44B1-9E0F-1C330F2E7163}" vid="{0E6C5DA7-596F-4DDF-B447-F9A4583A2B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1043</Words>
  <Application>Microsoft Office PowerPoint</Application>
  <PresentationFormat>Widescreen</PresentationFormat>
  <Paragraphs>117</Paragraphs>
  <Slides>14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ＭＳ Ｐゴシック</vt:lpstr>
      <vt:lpstr>Arial</vt:lpstr>
      <vt:lpstr>Calibri</vt:lpstr>
      <vt:lpstr>Cambria Math</vt:lpstr>
      <vt:lpstr>Courier New</vt:lpstr>
      <vt:lpstr>Franklin Gothic Book</vt:lpstr>
      <vt:lpstr>Franklin Gothic Medium</vt:lpstr>
      <vt:lpstr>Helvetica</vt:lpstr>
      <vt:lpstr>Symbol</vt:lpstr>
      <vt:lpstr>Wingdings</vt:lpstr>
      <vt:lpstr>Theme1</vt:lpstr>
      <vt:lpstr>PowerPoint Presentation</vt:lpstr>
      <vt:lpstr>Diagnostics milestone table</vt:lpstr>
      <vt:lpstr>Key questions</vt:lpstr>
      <vt:lpstr>Diagnostics WG: general activities</vt:lpstr>
      <vt:lpstr>Acoustic mounts for CCT subscales</vt:lpstr>
      <vt:lpstr>Acoustic waveguide concept</vt:lpstr>
      <vt:lpstr>WG sensor arrays</vt:lpstr>
      <vt:lpstr>Original 2-wire sensor re-design</vt:lpstr>
      <vt:lpstr>CCT sub 3 comparative sensor test</vt:lpstr>
      <vt:lpstr>New cryo-electronics development</vt:lpstr>
      <vt:lpstr>Measuring current re-distribution with a Hall sensor array</vt:lpstr>
      <vt:lpstr>Experimental setup for measuring current distribution in stacks</vt:lpstr>
      <vt:lpstr>Simulation of HTS tape stacks using network modeling in LTSpice</vt:lpstr>
      <vt:lpstr>Experiments of inverse acoustics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Maxim Martchevskii</dc:creator>
  <cp:lastModifiedBy>Maxim Martchevskii</cp:lastModifiedBy>
  <cp:revision>20</cp:revision>
  <dcterms:created xsi:type="dcterms:W3CDTF">2021-06-09T05:54:28Z</dcterms:created>
  <dcterms:modified xsi:type="dcterms:W3CDTF">2021-06-09T21:13:58Z</dcterms:modified>
</cp:coreProperties>
</file>