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74" r:id="rId3"/>
    <p:sldId id="477" r:id="rId4"/>
    <p:sldId id="475" r:id="rId5"/>
    <p:sldId id="478" r:id="rId6"/>
    <p:sldId id="481" r:id="rId7"/>
    <p:sldId id="369" r:id="rId8"/>
    <p:sldId id="4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teyber@lbl.gov" initials="r" lastIdx="1" clrIdx="0">
    <p:extLst>
      <p:ext uri="{19B8F6BF-5375-455C-9EA6-DF929625EA0E}">
        <p15:presenceInfo xmlns:p15="http://schemas.microsoft.com/office/powerpoint/2012/main" userId="S::rteyber@lbl.gov::4a10c91f-004d-4dee-9112-68af1894bd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 autoAdjust="0"/>
    <p:restoredTop sz="94522"/>
  </p:normalViewPr>
  <p:slideViewPr>
    <p:cSldViewPr>
      <p:cViewPr varScale="1">
        <p:scale>
          <a:sx n="105" d="100"/>
          <a:sy n="105" d="100"/>
        </p:scale>
        <p:origin x="48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43F4-5757-4326-99B2-5B44BCAEED11}" type="datetime1">
              <a:rPr lang="en-US" smtClean="0"/>
              <a:t>6/9/21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A191-CE27-4B54-BD4B-41D8482BD038}" type="datetime1">
              <a:rPr lang="en-US" smtClean="0"/>
              <a:t>6/9/21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A012-870B-4557-B852-9813BC825F9D}" type="datetime1">
              <a:rPr lang="en-US" smtClean="0"/>
              <a:t>6/9/21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88" y="6387157"/>
            <a:ext cx="1292658" cy="41968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53FB2E1-2867-477C-AC4B-E35E2D885196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MDP 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E531-5A70-4D32-95B0-8B06E8945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1524000"/>
            <a:ext cx="10515600" cy="4530725"/>
          </a:xfrm>
        </p:spPr>
        <p:txBody>
          <a:bodyPr lIns="182880" rIns="182880">
            <a:normAutofit/>
          </a:bodyPr>
          <a:lstStyle>
            <a:lvl1pPr marL="270000" indent="-270000">
              <a:defRPr sz="3000"/>
            </a:lvl1pPr>
            <a:lvl2pPr marL="540000" indent="-360000">
              <a:buFont typeface="Courier New" panose="02070309020205020404" pitchFamily="49" charset="0"/>
              <a:buChar char="o"/>
              <a:defRPr sz="2400"/>
            </a:lvl2pPr>
            <a:lvl3pPr marL="900000" indent="-360000">
              <a:buFont typeface="Wingdings" pitchFamily="2" charset="2"/>
              <a:buChar char="Ø"/>
              <a:defRPr sz="2200"/>
            </a:lvl3pPr>
            <a:lvl4pPr marL="1170000" indent="-270000">
              <a:buFont typeface="Wingdings" pitchFamily="2" charset="2"/>
              <a:buChar char="ü"/>
              <a:defRPr sz="1800"/>
            </a:lvl4pPr>
            <a:lvl5pPr marL="1620000" indent="-270000">
              <a:defRPr sz="1400"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/>
        </p:nvSpPr>
        <p:spPr>
          <a:xfrm>
            <a:off x="2100" y="-2887"/>
            <a:ext cx="12187800" cy="1138959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22854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22370"/>
            <a:ext cx="11880000" cy="1088448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5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E9CC-47C8-4D0F-AEAF-5E2EB5448957}" type="datetime1">
              <a:rPr lang="en-US" smtClean="0"/>
              <a:t>6/9/21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DBC-D28C-47F9-A290-130285C7A832}" type="datetime1">
              <a:rPr lang="en-US" smtClean="0"/>
              <a:t>6/9/21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B189-3C5D-41B8-8E49-19BB42B517D0}" type="datetime1">
              <a:rPr lang="en-US" smtClean="0"/>
              <a:t>6/9/21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A24D-6E33-4277-8772-C85D919D6FAF}" type="datetime1">
              <a:rPr lang="en-US" smtClean="0"/>
              <a:t>6/9/21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/>
              <a:t>MDP C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AA7F-EC05-4417-90F1-5B7AA1ABA314}" type="datetime1">
              <a:rPr lang="en-US" smtClean="0"/>
              <a:t>6/9/21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E193-2B61-4C09-80F6-6922C8DA4A6E}" type="datetime1">
              <a:rPr lang="en-US" smtClean="0"/>
              <a:t>6/9/21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17B-355F-4FB1-837E-3FF5DB319D2C}" type="datetime1">
              <a:rPr lang="en-US" smtClean="0"/>
              <a:t>6/9/21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902E-C5F3-48F6-BF9E-466F71093E89}" type="datetime1">
              <a:rPr lang="en-US" smtClean="0"/>
              <a:t>6/9/21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D92BB58-3935-4A09-B3BD-160E7D5D3964}" type="datetime1">
              <a:rPr lang="en-US" smtClean="0"/>
              <a:t>6/9/21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MDP Diagnostics Update</a:t>
            </a:r>
            <a:br>
              <a:rPr lang="en-US" dirty="0"/>
            </a:br>
            <a:r>
              <a:rPr lang="en-US" i="1" dirty="0"/>
              <a:t>Quench Antennas &amp; Hall Scanner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t>1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DCE957B-0FBF-48BB-BC19-549A04D37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80" y="4653136"/>
            <a:ext cx="9577064" cy="1656184"/>
          </a:xfrm>
        </p:spPr>
        <p:txBody>
          <a:bodyPr>
            <a:normAutofit/>
          </a:bodyPr>
          <a:lstStyle/>
          <a:p>
            <a:r>
              <a:rPr lang="en-US" dirty="0"/>
              <a:t>MDP Weekly meeting</a:t>
            </a:r>
          </a:p>
          <a:p>
            <a:r>
              <a:rPr lang="en-US" dirty="0"/>
              <a:t>June 9, 2021</a:t>
            </a:r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D779D-EBBF-497E-A92F-B74C0059F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001" y="1226207"/>
            <a:ext cx="11556623" cy="4291025"/>
          </a:xfrm>
        </p:spPr>
        <p:txBody>
          <a:bodyPr>
            <a:normAutofit/>
          </a:bodyPr>
          <a:lstStyle/>
          <a:p>
            <a:r>
              <a:rPr lang="en-US" sz="3200" dirty="0"/>
              <a:t>Brief overview of quench antennas</a:t>
            </a:r>
          </a:p>
          <a:p>
            <a:pPr lvl="1"/>
            <a:r>
              <a:rPr lang="en-US" dirty="0"/>
              <a:t>Comparison of thick and thin spar quench locations</a:t>
            </a:r>
          </a:p>
          <a:p>
            <a:r>
              <a:rPr lang="en-US" sz="3200" dirty="0"/>
              <a:t>Brief status update of cable scanner</a:t>
            </a:r>
          </a:p>
          <a:p>
            <a:endParaRPr lang="en-US" dirty="0"/>
          </a:p>
          <a:p>
            <a:r>
              <a:rPr lang="en-US" sz="3200" dirty="0"/>
              <a:t>We have been actively working on Hall arrays for SBIR phase 2</a:t>
            </a:r>
          </a:p>
          <a:p>
            <a:pPr lvl="1"/>
            <a:r>
              <a:rPr lang="en-US" sz="2600" dirty="0"/>
              <a:t>Progress not presented today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B5BCA-0FC0-4C0E-8A7E-4FE9D490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AA575-5470-4502-B9D3-3329C656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E531-5A70-4D32-95B0-8B06E8945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8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B1C3EA-C52F-48B2-9411-9E55BCA9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E531-5A70-4D32-95B0-8B06E8945234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34D08-29D4-4496-9290-86269B512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000" y="1340768"/>
            <a:ext cx="11268592" cy="3672407"/>
          </a:xfrm>
        </p:spPr>
        <p:txBody>
          <a:bodyPr>
            <a:normAutofit/>
          </a:bodyPr>
          <a:lstStyle/>
          <a:p>
            <a:r>
              <a:rPr lang="en-US" sz="2800" dirty="0"/>
              <a:t>Maxim recently gave MDP update on LBNL quench antenna results</a:t>
            </a:r>
          </a:p>
          <a:p>
            <a:pPr lvl="1"/>
            <a:r>
              <a:rPr lang="en-US" sz="1800" dirty="0"/>
              <a:t>In-bore “cloverleaf” quench antenna</a:t>
            </a:r>
          </a:p>
          <a:p>
            <a:pPr lvl="1"/>
            <a:r>
              <a:rPr lang="en-US" sz="1800" dirty="0"/>
              <a:t>Inter-layer flexible quench antenna</a:t>
            </a:r>
          </a:p>
          <a:p>
            <a:pPr lvl="2"/>
            <a:r>
              <a:rPr lang="en-US" sz="1800" dirty="0"/>
              <a:t>Motivated by recent FNL + BNL quench antenna development (MQXF)</a:t>
            </a:r>
          </a:p>
          <a:p>
            <a:r>
              <a:rPr lang="en-US" sz="2400" dirty="0"/>
              <a:t>Two subscale tests have been completed (with thermal cycles)</a:t>
            </a:r>
          </a:p>
          <a:p>
            <a:pPr lvl="1"/>
            <a:r>
              <a:rPr lang="en-US" sz="1800" dirty="0"/>
              <a:t>Thin spar (baseline – “thin tube”) – higher normal stresses</a:t>
            </a:r>
          </a:p>
          <a:p>
            <a:pPr lvl="1"/>
            <a:r>
              <a:rPr lang="en-US" sz="1800" dirty="0"/>
              <a:t>Thick spar (“thick tube”) – higher shear stresses</a:t>
            </a:r>
          </a:p>
          <a:p>
            <a:pPr marL="180000" lvl="1" indent="0">
              <a:buNone/>
            </a:pPr>
            <a:endParaRPr lang="en-US" sz="1800" dirty="0"/>
          </a:p>
          <a:p>
            <a:pPr marL="180000" lvl="1" indent="0">
              <a:buNone/>
            </a:pP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F0B1A6-633D-45EF-91DB-4CEC00E4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Antenna - Introduction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1CA8B7-B88C-4B21-9A73-B39CBD579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7" t="30046" r="2299" b="11755"/>
          <a:stretch/>
        </p:blipFill>
        <p:spPr>
          <a:xfrm>
            <a:off x="1703512" y="4223616"/>
            <a:ext cx="7524104" cy="961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CD434F-B11A-42D4-B2CA-29AB93925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1" b="19026"/>
          <a:stretch/>
        </p:blipFill>
        <p:spPr>
          <a:xfrm>
            <a:off x="1703512" y="5213576"/>
            <a:ext cx="7524105" cy="10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335323-A2EA-4EF4-AAA3-A61CF2E7B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67" y="1138436"/>
            <a:ext cx="4479681" cy="45811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B1C3EA-C52F-48B2-9411-9E55BCA9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E531-5A70-4D32-95B0-8B06E8945234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34D08-29D4-4496-9290-86269B512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000" y="1340768"/>
            <a:ext cx="8028232" cy="3672407"/>
          </a:xfrm>
        </p:spPr>
        <p:txBody>
          <a:bodyPr>
            <a:normAutofit/>
          </a:bodyPr>
          <a:lstStyle/>
          <a:p>
            <a:r>
              <a:rPr lang="en-US" sz="2400" dirty="0"/>
              <a:t>Mandrels wrapped in flex PCB antenna arrays</a:t>
            </a:r>
          </a:p>
          <a:p>
            <a:pPr lvl="1"/>
            <a:r>
              <a:rPr lang="en-US" sz="1800" dirty="0"/>
              <a:t>Scripted / automated generation of antenna arrays</a:t>
            </a:r>
          </a:p>
          <a:p>
            <a:pPr lvl="2"/>
            <a:r>
              <a:rPr lang="en-US" sz="1600" dirty="0"/>
              <a:t>Don’t hesitate to reach out if you want to use the tool</a:t>
            </a:r>
          </a:p>
          <a:p>
            <a:pPr lvl="1"/>
            <a:r>
              <a:rPr lang="en-US" sz="1800" dirty="0"/>
              <a:t>Low cost – two ~$60-75 sheets per magnet test</a:t>
            </a:r>
          </a:p>
          <a:p>
            <a:r>
              <a:rPr lang="en-US" sz="2400" dirty="0"/>
              <a:t>Dipole (Left-right) bucking of each coil</a:t>
            </a:r>
          </a:p>
          <a:p>
            <a:pPr lvl="1"/>
            <a:r>
              <a:rPr lang="en-US" sz="1800" dirty="0"/>
              <a:t>One sheet covers half of magnet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F0B1A6-633D-45EF-91DB-4CEC00E4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Antenna - Methods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F1420-4D33-4856-AE0F-7FC2A0DB8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8" b="7836"/>
          <a:stretch/>
        </p:blipFill>
        <p:spPr>
          <a:xfrm>
            <a:off x="3287688" y="4109435"/>
            <a:ext cx="3528833" cy="2149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622C0-877E-4C2D-AA11-1C3DD12F2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86" t="18161" r="13634" b="15423"/>
          <a:stretch/>
        </p:blipFill>
        <p:spPr>
          <a:xfrm>
            <a:off x="355775" y="4109435"/>
            <a:ext cx="2732139" cy="2138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E649F7-AC63-4B4D-B33F-F299D6D133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154" b="48430"/>
          <a:stretch/>
        </p:blipFill>
        <p:spPr>
          <a:xfrm>
            <a:off x="7248128" y="5598153"/>
            <a:ext cx="4821342" cy="5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9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B1C3EA-C52F-48B2-9411-9E55BCA9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E531-5A70-4D32-95B0-8B06E8945234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34D08-29D4-4496-9290-86269B512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824" y="1339649"/>
            <a:ext cx="5124979" cy="3888432"/>
          </a:xfrm>
        </p:spPr>
        <p:txBody>
          <a:bodyPr>
            <a:normAutofit/>
          </a:bodyPr>
          <a:lstStyle/>
          <a:p>
            <a:r>
              <a:rPr lang="en-US" sz="2400" dirty="0"/>
              <a:t>Left: thin spar, full magnet </a:t>
            </a:r>
          </a:p>
          <a:p>
            <a:pPr lvl="1"/>
            <a:r>
              <a:rPr lang="en-US" sz="1800" dirty="0"/>
              <a:t>Inner layer = red</a:t>
            </a:r>
          </a:p>
          <a:p>
            <a:r>
              <a:rPr lang="en-US" sz="2400" dirty="0"/>
              <a:t>Right: thick spar, lead half of magnet</a:t>
            </a:r>
          </a:p>
          <a:p>
            <a:pPr lvl="1"/>
            <a:r>
              <a:rPr lang="en-US" sz="1800" dirty="0"/>
              <a:t>Inner layer only</a:t>
            </a:r>
          </a:p>
          <a:p>
            <a:r>
              <a:rPr lang="en-US" sz="2400" dirty="0"/>
              <a:t>Lack of midplane quenches in thick spar!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F0B1A6-633D-45EF-91DB-4CEC00E4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Antenna – Test Comparison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B59CED-6E55-48E6-A0F7-D772B9652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10"/>
          <a:stretch/>
        </p:blipFill>
        <p:spPr>
          <a:xfrm>
            <a:off x="479376" y="4124596"/>
            <a:ext cx="4104456" cy="2136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FCEC0C-7FDD-4027-8046-DB73BEBD540D}"/>
              </a:ext>
            </a:extLst>
          </p:cNvPr>
          <p:cNvSpPr txBox="1"/>
          <p:nvPr/>
        </p:nvSpPr>
        <p:spPr>
          <a:xfrm>
            <a:off x="1096689" y="4283856"/>
            <a:ext cx="126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Thick spar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B3B09F-021B-4E46-8F0F-BA85DCF0AD7E}"/>
              </a:ext>
            </a:extLst>
          </p:cNvPr>
          <p:cNvSpPr txBox="1"/>
          <p:nvPr/>
        </p:nvSpPr>
        <p:spPr>
          <a:xfrm>
            <a:off x="1703512" y="5087580"/>
            <a:ext cx="126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Thin spar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0EFC97-A0B0-4806-83B1-727A458080D1}"/>
              </a:ext>
            </a:extLst>
          </p:cNvPr>
          <p:cNvGrpSpPr>
            <a:grpSpLocks noChangeAspect="1"/>
          </p:cNvGrpSpPr>
          <p:nvPr/>
        </p:nvGrpSpPr>
        <p:grpSpPr>
          <a:xfrm>
            <a:off x="5526423" y="1153382"/>
            <a:ext cx="2814515" cy="4910996"/>
            <a:chOff x="1226878" y="1401991"/>
            <a:chExt cx="2728177" cy="470313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BF72F26-F2EF-4C7C-AD7F-96A52B46E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5" t="22044" r="18261" b="21437"/>
            <a:stretch/>
          </p:blipFill>
          <p:spPr>
            <a:xfrm>
              <a:off x="1226878" y="1401991"/>
              <a:ext cx="2728177" cy="4703133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0808B7-B139-4DA0-AE19-961C39A8BF8B}"/>
                </a:ext>
              </a:extLst>
            </p:cNvPr>
            <p:cNvSpPr/>
            <p:nvPr/>
          </p:nvSpPr>
          <p:spPr>
            <a:xfrm>
              <a:off x="2290915" y="4640826"/>
              <a:ext cx="103239" cy="1032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8C63AD-81D0-4014-A120-4C893A2B1311}"/>
                </a:ext>
              </a:extLst>
            </p:cNvPr>
            <p:cNvSpPr/>
            <p:nvPr/>
          </p:nvSpPr>
          <p:spPr>
            <a:xfrm>
              <a:off x="1782096" y="4132007"/>
              <a:ext cx="103239" cy="1032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DEB36EC-B359-4D85-9FBE-6719568C3A7F}"/>
                </a:ext>
              </a:extLst>
            </p:cNvPr>
            <p:cNvSpPr/>
            <p:nvPr/>
          </p:nvSpPr>
          <p:spPr>
            <a:xfrm>
              <a:off x="2019014" y="2974258"/>
              <a:ext cx="103239" cy="1032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DEAD5B-134D-4107-BC57-F66FAE676C56}"/>
                </a:ext>
              </a:extLst>
            </p:cNvPr>
            <p:cNvSpPr/>
            <p:nvPr/>
          </p:nvSpPr>
          <p:spPr>
            <a:xfrm>
              <a:off x="2711245" y="2295832"/>
              <a:ext cx="103239" cy="1032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1E5DF5-791D-4B18-94DC-5CB77E0C6E58}"/>
                </a:ext>
              </a:extLst>
            </p:cNvPr>
            <p:cNvSpPr/>
            <p:nvPr/>
          </p:nvSpPr>
          <p:spPr>
            <a:xfrm>
              <a:off x="1524000" y="2922638"/>
              <a:ext cx="103239" cy="1032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E22BFBB-A06F-492A-AC53-0A8A5B4FFEBC}"/>
                </a:ext>
              </a:extLst>
            </p:cNvPr>
            <p:cNvSpPr/>
            <p:nvPr/>
          </p:nvSpPr>
          <p:spPr>
            <a:xfrm>
              <a:off x="1607537" y="2659716"/>
              <a:ext cx="103239" cy="1032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BBC60C1-6B99-4B54-8F78-6F41A6B2FD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979"/>
          <a:stretch/>
        </p:blipFill>
        <p:spPr>
          <a:xfrm>
            <a:off x="9263519" y="1144688"/>
            <a:ext cx="2814515" cy="51190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EA26C5B-FFE5-4693-AC1A-275C01788899}"/>
              </a:ext>
            </a:extLst>
          </p:cNvPr>
          <p:cNvSpPr txBox="1"/>
          <p:nvPr/>
        </p:nvSpPr>
        <p:spPr>
          <a:xfrm>
            <a:off x="10344472" y="1321892"/>
            <a:ext cx="255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Thick spar (SUB3)</a:t>
            </a:r>
            <a:endParaRPr lang="en-US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893C1E-126A-4A26-9BA3-43B23D1DD7D6}"/>
              </a:ext>
            </a:extLst>
          </p:cNvPr>
          <p:cNvSpPr txBox="1"/>
          <p:nvPr/>
        </p:nvSpPr>
        <p:spPr>
          <a:xfrm>
            <a:off x="6919674" y="1250723"/>
            <a:ext cx="189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Thin spar (SUB2)</a:t>
            </a:r>
            <a:endParaRPr lang="en-US" i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491CE85-45C4-4734-A0FB-92B2E599EA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367"/>
          <a:stretch/>
        </p:blipFill>
        <p:spPr>
          <a:xfrm rot="10800000">
            <a:off x="8184722" y="1629689"/>
            <a:ext cx="1139139" cy="91407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59D512-7DA7-4EC9-9879-CEFE692838AC}"/>
              </a:ext>
            </a:extLst>
          </p:cNvPr>
          <p:cNvCxnSpPr>
            <a:cxnSpLocks/>
          </p:cNvCxnSpPr>
          <p:nvPr/>
        </p:nvCxnSpPr>
        <p:spPr>
          <a:xfrm flipV="1">
            <a:off x="9548980" y="1565074"/>
            <a:ext cx="1316860" cy="21519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AEC878-699A-4298-8357-650EDCB7A161}"/>
              </a:ext>
            </a:extLst>
          </p:cNvPr>
          <p:cNvCxnSpPr>
            <a:cxnSpLocks/>
          </p:cNvCxnSpPr>
          <p:nvPr/>
        </p:nvCxnSpPr>
        <p:spPr>
          <a:xfrm>
            <a:off x="9560448" y="3717032"/>
            <a:ext cx="1164830" cy="21255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5EDF74-681E-44E6-B05C-D28889B3FF6E}"/>
              </a:ext>
            </a:extLst>
          </p:cNvPr>
          <p:cNvCxnSpPr>
            <a:cxnSpLocks/>
          </p:cNvCxnSpPr>
          <p:nvPr/>
        </p:nvCxnSpPr>
        <p:spPr>
          <a:xfrm>
            <a:off x="5699335" y="3569997"/>
            <a:ext cx="2412889" cy="11551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2A8850-983F-4FE8-BDE6-9505E63F6DA1}"/>
              </a:ext>
            </a:extLst>
          </p:cNvPr>
          <p:cNvCxnSpPr>
            <a:cxnSpLocks/>
          </p:cNvCxnSpPr>
          <p:nvPr/>
        </p:nvCxnSpPr>
        <p:spPr>
          <a:xfrm flipV="1">
            <a:off x="5699334" y="1988840"/>
            <a:ext cx="2124858" cy="15811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8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B1C3EA-C52F-48B2-9411-9E55BCA9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E531-5A70-4D32-95B0-8B06E8945234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34D08-29D4-4496-9290-86269B512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000" y="1340767"/>
            <a:ext cx="11880000" cy="432048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recent test, simultaneously acquired quench antennas with two DAQ systems</a:t>
            </a:r>
          </a:p>
          <a:p>
            <a:pPr lvl="1"/>
            <a:r>
              <a:rPr lang="en-US" sz="1800" dirty="0"/>
              <a:t>Continuously streamed ramps</a:t>
            </a:r>
          </a:p>
          <a:p>
            <a:pPr lvl="1"/>
            <a:r>
              <a:rPr lang="en-US" sz="1800" dirty="0"/>
              <a:t>A slower speed (25 </a:t>
            </a:r>
            <a:r>
              <a:rPr lang="en-US" sz="1800" dirty="0" err="1"/>
              <a:t>KHz</a:t>
            </a:r>
            <a:r>
              <a:rPr lang="en-US" sz="1800" dirty="0"/>
              <a:t>), cleaner system (Yokogawa 16 bit)</a:t>
            </a:r>
          </a:p>
          <a:p>
            <a:pPr lvl="1"/>
            <a:r>
              <a:rPr lang="en-US" sz="1800" dirty="0"/>
              <a:t>A faster speed (250 </a:t>
            </a:r>
            <a:r>
              <a:rPr lang="en-US" sz="1800" dirty="0" err="1"/>
              <a:t>KHz</a:t>
            </a:r>
            <a:r>
              <a:rPr lang="en-US" sz="1800" dirty="0"/>
              <a:t>) system (NI 16 bit)</a:t>
            </a:r>
            <a:endParaRPr lang="en-US" sz="1600" dirty="0"/>
          </a:p>
          <a:p>
            <a:pPr lvl="2"/>
            <a:r>
              <a:rPr lang="en-US" sz="1600" dirty="0"/>
              <a:t>NI system concurrently measured two in-bore acoustic sensors – explore if some activity is magnetic-only or vibration-only</a:t>
            </a:r>
          </a:p>
          <a:p>
            <a:r>
              <a:rPr lang="en-US" sz="2400" dirty="0"/>
              <a:t>Currently working to instrument Bin5 test with quench antennas</a:t>
            </a:r>
          </a:p>
          <a:p>
            <a:pPr lvl="1"/>
            <a:r>
              <a:rPr lang="en-US" sz="1800" dirty="0"/>
              <a:t>Goal is to continuously monitor activity during ramp (shouldn’t quench)</a:t>
            </a:r>
          </a:p>
          <a:p>
            <a:pPr lvl="2"/>
            <a:r>
              <a:rPr lang="en-US" sz="1600" dirty="0"/>
              <a:t>Although forces will be lower, see how types of quench antenna signals compare with Nb3Sn / CCT signals</a:t>
            </a:r>
          </a:p>
          <a:p>
            <a:r>
              <a:rPr lang="en-US" sz="2400" dirty="0"/>
              <a:t>Need to allocate time to analyze most recent test</a:t>
            </a:r>
            <a:endParaRPr lang="en-US" sz="18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i="1" dirty="0"/>
              <a:t>I would argue that the flexible quench antennas have provided good value with relatively low cost and effort</a:t>
            </a:r>
          </a:p>
          <a:p>
            <a:pPr lvl="2"/>
            <a:endParaRPr lang="en-US" sz="1600" dirty="0"/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F0B1A6-633D-45EF-91DB-4CEC00E4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Antenna – Current / Next Steps</a:t>
            </a:r>
          </a:p>
        </p:txBody>
      </p:sp>
    </p:spTree>
    <p:extLst>
      <p:ext uri="{BB962C8B-B14F-4D97-AF65-F5344CB8AC3E}">
        <p14:creationId xmlns:p14="http://schemas.microsoft.com/office/powerpoint/2010/main" val="405117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1C3B5D-55A5-4AF1-BE27-C6F70C3A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HTS Cable Scanner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8E0EFE-E79D-43D5-A799-ED2E4DB6C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00" y="1227752"/>
            <a:ext cx="11049160" cy="2993336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Working on a rotary cryogenic field mapper for HTS cables (see MDP collab meeting)</a:t>
            </a:r>
          </a:p>
          <a:p>
            <a:pPr lvl="1"/>
            <a:r>
              <a:rPr lang="en-US" sz="1600" dirty="0"/>
              <a:t>(1) Improve understanding of static &amp; dynamic cable phenomena</a:t>
            </a:r>
          </a:p>
          <a:p>
            <a:pPr lvl="1"/>
            <a:r>
              <a:rPr lang="en-US" sz="1600" dirty="0"/>
              <a:t>(2) Serve as cable QA (identify / map weak points in cable)</a:t>
            </a:r>
          </a:p>
          <a:p>
            <a:pPr lvl="1"/>
            <a:r>
              <a:rPr lang="en-US" sz="1600" i="1" dirty="0"/>
              <a:t>(3) Feed data into existing current recreation techniques</a:t>
            </a:r>
          </a:p>
          <a:p>
            <a:r>
              <a:rPr lang="en-US" sz="2200" dirty="0"/>
              <a:t>Rotary implementation will have to wait until next fiscal year</a:t>
            </a:r>
          </a:p>
          <a:p>
            <a:pPr lvl="1"/>
            <a:r>
              <a:rPr lang="en-US" sz="1600" dirty="0"/>
              <a:t>Cryogenic Hall probe scanners and current recreation exist in literature – main novelty lies in applying techniques to cable</a:t>
            </a:r>
          </a:p>
          <a:p>
            <a:r>
              <a:rPr lang="en-US" sz="2200" dirty="0"/>
              <a:t>For now, commission apparatus with cartesian scans over tapes with defects, small test windings and old racetrack coils - hope to do first cryogenic tests early next week!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529DDF-ECC9-4AF2-BB69-CF60F56A2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67" b="17114"/>
          <a:stretch/>
        </p:blipFill>
        <p:spPr>
          <a:xfrm>
            <a:off x="3106131" y="5316934"/>
            <a:ext cx="4237182" cy="967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C0764C-186C-4EBF-B045-848DB39BA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79" b="11519"/>
          <a:stretch/>
        </p:blipFill>
        <p:spPr>
          <a:xfrm>
            <a:off x="3863752" y="4039774"/>
            <a:ext cx="3013046" cy="11706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20650B-F479-4B0F-8D2E-C4923D5678D5}"/>
              </a:ext>
            </a:extLst>
          </p:cNvPr>
          <p:cNvSpPr txBox="1"/>
          <p:nvPr/>
        </p:nvSpPr>
        <p:spPr>
          <a:xfrm>
            <a:off x="1847528" y="6452440"/>
            <a:ext cx="9865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Technique </a:t>
            </a:r>
            <a:r>
              <a:rPr lang="fr-FR" sz="1400" i="1" dirty="0" err="1">
                <a:solidFill>
                  <a:schemeClr val="bg1"/>
                </a:solidFill>
              </a:rPr>
              <a:t>adapted</a:t>
            </a:r>
            <a:r>
              <a:rPr lang="fr-FR" sz="1400" i="1" dirty="0">
                <a:solidFill>
                  <a:schemeClr val="bg1"/>
                </a:solidFill>
              </a:rPr>
              <a:t> </a:t>
            </a:r>
            <a:r>
              <a:rPr lang="fr-FR" sz="1400" i="1" dirty="0" err="1">
                <a:solidFill>
                  <a:schemeClr val="bg1"/>
                </a:solidFill>
              </a:rPr>
              <a:t>from</a:t>
            </a:r>
            <a:r>
              <a:rPr lang="fr-FR" sz="1400" i="1" dirty="0">
                <a:solidFill>
                  <a:schemeClr val="bg1"/>
                </a:solidFill>
              </a:rPr>
              <a:t> </a:t>
            </a:r>
            <a:r>
              <a:rPr lang="fr-FR" sz="1400" i="1" dirty="0" err="1">
                <a:solidFill>
                  <a:schemeClr val="bg1"/>
                </a:solidFill>
              </a:rPr>
              <a:t>submitted</a:t>
            </a:r>
            <a:r>
              <a:rPr lang="fr-FR" sz="1400" i="1" dirty="0">
                <a:solidFill>
                  <a:schemeClr val="bg1"/>
                </a:solidFill>
              </a:rPr>
              <a:t> </a:t>
            </a:r>
            <a:r>
              <a:rPr lang="fr-FR" sz="1400" i="1" dirty="0" err="1">
                <a:solidFill>
                  <a:schemeClr val="bg1"/>
                </a:solidFill>
              </a:rPr>
              <a:t>manuscript</a:t>
            </a:r>
            <a:r>
              <a:rPr lang="fr-FR" sz="1400" i="1" dirty="0">
                <a:solidFill>
                  <a:schemeClr val="bg1"/>
                </a:solidFill>
              </a:rPr>
              <a:t> - Inverse Biot-Savart </a:t>
            </a:r>
            <a:r>
              <a:rPr lang="fr-FR" sz="1400" i="1" dirty="0" err="1">
                <a:solidFill>
                  <a:schemeClr val="bg1"/>
                </a:solidFill>
              </a:rPr>
              <a:t>Optimization</a:t>
            </a:r>
            <a:r>
              <a:rPr lang="fr-FR" sz="1400" i="1" dirty="0">
                <a:solidFill>
                  <a:schemeClr val="bg1"/>
                </a:solidFill>
              </a:rPr>
              <a:t> for </a:t>
            </a:r>
            <a:r>
              <a:rPr lang="fr-FR" sz="1400" i="1" dirty="0" err="1">
                <a:solidFill>
                  <a:schemeClr val="bg1"/>
                </a:solidFill>
              </a:rPr>
              <a:t>Superconducting</a:t>
            </a:r>
            <a:r>
              <a:rPr lang="fr-FR" sz="1400" i="1" dirty="0">
                <a:solidFill>
                  <a:schemeClr val="bg1"/>
                </a:solidFill>
              </a:rPr>
              <a:t> Accelerator Magnets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57F07-AB5B-456C-86BF-584DC8CB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E531-5A70-4D32-95B0-8B06E8945234}" type="slidenum">
              <a:rPr lang="en-US" smtClean="0"/>
              <a:t>7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FC1510-6A98-4371-AD31-A34359D74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7" y="3953147"/>
            <a:ext cx="2773995" cy="22817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07115E-0D08-48A7-8ABB-F1270B6417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4" r="9954"/>
          <a:stretch/>
        </p:blipFill>
        <p:spPr>
          <a:xfrm rot="5400000">
            <a:off x="9047993" y="3252660"/>
            <a:ext cx="2610265" cy="33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8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E563B8-A380-4282-B741-E9352F13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E531-5A70-4D32-95B0-8B06E8945234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8A823-04CD-48CE-9506-DFFEB23C1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Thanks for listening!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AA74F9-92EB-43F6-83BF-FE73BA93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0334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15982</TotalTime>
  <Words>505</Words>
  <Application>Microsoft Macintosh PowerPoint</Application>
  <PresentationFormat>Widescreen</PresentationFormat>
  <Paragraphs>70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Office Theme</vt:lpstr>
      <vt:lpstr>MDP Diagnostics Update Quench Antennas &amp; Hall Scanner</vt:lpstr>
      <vt:lpstr>Outline</vt:lpstr>
      <vt:lpstr>Quench Antenna - Introduction</vt:lpstr>
      <vt:lpstr>Quench Antenna - Methods</vt:lpstr>
      <vt:lpstr>Quench Antenna – Test Comparison </vt:lpstr>
      <vt:lpstr>Quench Antenna – Current / Next Steps</vt:lpstr>
      <vt:lpstr>Cryogenic HTS Cable Scanner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LBNL LARP Effort – Ian Pong</dc:title>
  <dc:creator>Ian Pong</dc:creator>
  <cp:lastModifiedBy>Microsoft Office User</cp:lastModifiedBy>
  <cp:revision>586</cp:revision>
  <dcterms:created xsi:type="dcterms:W3CDTF">2013-02-14T18:56:39Z</dcterms:created>
  <dcterms:modified xsi:type="dcterms:W3CDTF">2021-06-09T21:54:55Z</dcterms:modified>
</cp:coreProperties>
</file>