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774" r:id="rId3"/>
    <p:sldId id="775" r:id="rId4"/>
    <p:sldId id="777" r:id="rId5"/>
    <p:sldId id="778" r:id="rId6"/>
    <p:sldId id="779" r:id="rId7"/>
    <p:sldId id="780" r:id="rId8"/>
    <p:sldId id="783" r:id="rId9"/>
    <p:sldId id="784" r:id="rId10"/>
    <p:sldId id="785" r:id="rId11"/>
    <p:sldId id="781" r:id="rId12"/>
    <p:sldId id="787" r:id="rId13"/>
    <p:sldId id="791" r:id="rId14"/>
    <p:sldId id="792" r:id="rId15"/>
    <p:sldId id="786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4737"/>
  </p:normalViewPr>
  <p:slideViewPr>
    <p:cSldViewPr snapToGrid="0" snapToObjects="1">
      <p:cViewPr varScale="1">
        <p:scale>
          <a:sx n="51" d="100"/>
          <a:sy n="51" d="100"/>
        </p:scale>
        <p:origin x="2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E1FD9-5A01-6048-A7ED-2AFE9F496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US MDP Updated Roadmaps - 2019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9F4FF4-AE5A-EA4E-87EE-2568EF9A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US MDP Updated Roadmaps - 2019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9217495"/>
            <a:ext cx="16452852" cy="255845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600" dirty="0" smtClean="0"/>
              <a:t>Lucas </a:t>
            </a:r>
            <a:r>
              <a:rPr lang="en-US" sz="4600" dirty="0" smtClean="0"/>
              <a:t>Brouwer, </a:t>
            </a:r>
            <a:r>
              <a:rPr lang="en-US" sz="4600" dirty="0" err="1" smtClean="0"/>
              <a:t>Mariusz</a:t>
            </a:r>
            <a:r>
              <a:rPr lang="en-US" sz="4600" dirty="0" smtClean="0"/>
              <a:t> </a:t>
            </a:r>
            <a:r>
              <a:rPr lang="en-US" sz="4600" dirty="0" err="1" smtClean="0"/>
              <a:t>Juchno</a:t>
            </a:r>
            <a:r>
              <a:rPr lang="en-US" sz="4600" dirty="0" smtClean="0"/>
              <a:t>, Diego Arbelaez, Paolo </a:t>
            </a:r>
            <a:r>
              <a:rPr lang="en-US" sz="4600" dirty="0" err="1" smtClean="0"/>
              <a:t>Ferracin</a:t>
            </a:r>
            <a:r>
              <a:rPr lang="en-US" sz="4600" dirty="0" smtClean="0"/>
              <a:t> </a:t>
            </a:r>
            <a:r>
              <a:rPr lang="en-US" sz="4600" dirty="0" smtClean="0"/>
              <a:t>(for </a:t>
            </a:r>
            <a:r>
              <a:rPr lang="en-US" sz="4600" dirty="0" smtClean="0"/>
              <a:t>the CCT Team)</a:t>
            </a:r>
            <a:endParaRPr lang="en-US" sz="4600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sz="4600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600" smtClean="0"/>
              <a:t>6</a:t>
            </a:r>
            <a:r>
              <a:rPr lang="en-US" sz="4600" smtClean="0"/>
              <a:t>/15/2021</a:t>
            </a:r>
            <a:endParaRPr sz="4600"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2927915" y="5839496"/>
            <a:ext cx="18528169" cy="1215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dirty="0"/>
              <a:t>CCT6 preliminary analysis and next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E5701C-B3B8-B34E-AFA9-AC2A4E341B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1" y="-25400"/>
            <a:ext cx="20322182" cy="2213071"/>
          </a:xfrm>
        </p:spPr>
        <p:txBody>
          <a:bodyPr>
            <a:normAutofit/>
          </a:bodyPr>
          <a:lstStyle/>
          <a:p>
            <a:r>
              <a:rPr lang="en-US" sz="5000" dirty="0" smtClean="0"/>
              <a:t>Stored Energy and Conductor Use for LD1 Cable (51 strands)</a:t>
            </a:r>
            <a:endParaRPr lang="en-US" sz="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8" t="10277" r="1346" b="9773"/>
          <a:stretch/>
        </p:blipFill>
        <p:spPr>
          <a:xfrm>
            <a:off x="846956" y="4780566"/>
            <a:ext cx="5322294" cy="69527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956" y="3160953"/>
            <a:ext cx="5706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stored energy is 5.1 MJ/m </a:t>
            </a:r>
            <a:r>
              <a:rPr lang="en-US" b="1" dirty="0">
                <a:solidFill>
                  <a:srgbClr val="7030A0"/>
                </a:solidFill>
              </a:rPr>
              <a:t>(</a:t>
            </a:r>
            <a:r>
              <a:rPr lang="en-US" b="1" dirty="0" smtClean="0">
                <a:solidFill>
                  <a:srgbClr val="7030A0"/>
                </a:solidFill>
              </a:rPr>
              <a:t>15.0 </a:t>
            </a:r>
            <a:r>
              <a:rPr lang="en-US" b="1" dirty="0">
                <a:solidFill>
                  <a:srgbClr val="7030A0"/>
                </a:solidFill>
              </a:rPr>
              <a:t>kA: 4.5 K short-sample)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19827"/>
              </p:ext>
            </p:extLst>
          </p:nvPr>
        </p:nvGraphicFramePr>
        <p:xfrm>
          <a:off x="8703995" y="5768073"/>
          <a:ext cx="14422705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9080">
                  <a:extLst>
                    <a:ext uri="{9D8B030D-6E8A-4147-A177-3AD203B41FA5}">
                      <a16:colId xmlns:a16="http://schemas.microsoft.com/office/drawing/2014/main" val="703635880"/>
                    </a:ext>
                  </a:extLst>
                </a:gridCol>
                <a:gridCol w="3281680">
                  <a:extLst>
                    <a:ext uri="{9D8B030D-6E8A-4147-A177-3AD203B41FA5}">
                      <a16:colId xmlns:a16="http://schemas.microsoft.com/office/drawing/2014/main" val="1290418148"/>
                    </a:ext>
                  </a:extLst>
                </a:gridCol>
                <a:gridCol w="1376680">
                  <a:extLst>
                    <a:ext uri="{9D8B030D-6E8A-4147-A177-3AD203B41FA5}">
                      <a16:colId xmlns:a16="http://schemas.microsoft.com/office/drawing/2014/main" val="1662324491"/>
                    </a:ext>
                  </a:extLst>
                </a:gridCol>
                <a:gridCol w="3834715">
                  <a:extLst>
                    <a:ext uri="{9D8B030D-6E8A-4147-A177-3AD203B41FA5}">
                      <a16:colId xmlns:a16="http://schemas.microsoft.com/office/drawing/2014/main" val="3444832501"/>
                    </a:ext>
                  </a:extLst>
                </a:gridCol>
                <a:gridCol w="4400550">
                  <a:extLst>
                    <a:ext uri="{9D8B030D-6E8A-4147-A177-3AD203B41FA5}">
                      <a16:colId xmlns:a16="http://schemas.microsoft.com/office/drawing/2014/main" val="2096806999"/>
                    </a:ext>
                  </a:extLst>
                </a:gridCol>
              </a:tblGrid>
              <a:tr h="6829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Layer</a:t>
                      </a:r>
                      <a:r>
                        <a:rPr lang="en-US" sz="4000" baseline="0" dirty="0" smtClean="0"/>
                        <a:t>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tilt angle (</a:t>
                      </a:r>
                      <a:r>
                        <a:rPr lang="en-US" sz="4000" dirty="0" err="1" smtClean="0"/>
                        <a:t>deg</a:t>
                      </a:r>
                      <a:r>
                        <a:rPr lang="en-US" sz="4000" dirty="0" smtClean="0"/>
                        <a:t>)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turns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cable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dirty="0" smtClean="0"/>
                        <a:t>length (m)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strand length (km)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592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18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100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106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5.4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925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2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18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100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144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7.3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9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3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25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150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211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10.7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37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4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25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150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255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13.0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6902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299850" y="4457400"/>
            <a:ext cx="1253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without grading, requires ~720 m of cable and ~36 km of strand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970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2153" r="27431" b="4554"/>
          <a:stretch/>
        </p:blipFill>
        <p:spPr>
          <a:xfrm>
            <a:off x="12394122" y="2758724"/>
            <a:ext cx="7703628" cy="9249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ANSYS model for stress estimation with an idealized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395476" y="3137325"/>
            <a:ext cx="1025874" cy="8986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222260" y="8964468"/>
            <a:ext cx="6001385" cy="19389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CCT layers with perfect sliding contact and “shims” extended to 90 degrees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60521" y="2623467"/>
            <a:ext cx="2959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Artificially stiff shell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21452" y="2758724"/>
            <a:ext cx="4967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Pre-compression applied using fixed radial displacement on outside of the shell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4096365" y="3400492"/>
            <a:ext cx="10341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8079863" y="8459290"/>
            <a:ext cx="682974" cy="645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6024" y="4035996"/>
            <a:ext cx="1078967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 steps  (2D - plane stress)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 apply fixed radial displacement on rigid shell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 apply Lorentz forces at ~80% of 4.5 K </a:t>
            </a:r>
            <a:r>
              <a:rPr lang="en-US" dirty="0"/>
              <a:t>s</a:t>
            </a:r>
            <a:r>
              <a:rPr lang="en-US" dirty="0" smtClean="0"/>
              <a:t>hort-sample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four layers: 12.0 </a:t>
            </a:r>
            <a:r>
              <a:rPr lang="en-US" dirty="0"/>
              <a:t>kA, </a:t>
            </a:r>
            <a:r>
              <a:rPr lang="en-US" dirty="0" smtClean="0"/>
              <a:t>12.0 </a:t>
            </a:r>
            <a:r>
              <a:rPr lang="en-US" dirty="0"/>
              <a:t>T bore field </a:t>
            </a:r>
            <a:endParaRPr lang="en-US" dirty="0" smtClean="0"/>
          </a:p>
          <a:p>
            <a:pPr lvl="2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Study the case of pre-compression up to the point of no </a:t>
            </a:r>
            <a:r>
              <a:rPr lang="en-US" dirty="0"/>
              <a:t>conductor azimuthal tension during </a:t>
            </a:r>
            <a:r>
              <a:rPr lang="en-US" dirty="0" smtClean="0"/>
              <a:t>powering (all </a:t>
            </a:r>
            <a:r>
              <a:rPr lang="en-US" dirty="0"/>
              <a:t>Lorentz </a:t>
            </a:r>
            <a:r>
              <a:rPr lang="en-US" dirty="0" smtClean="0"/>
              <a:t>force induced tension shifted into compression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260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4" y="4567103"/>
            <a:ext cx="10924292" cy="77119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3" t="10279" r="1468" b="12783"/>
          <a:stretch/>
        </p:blipFill>
        <p:spPr>
          <a:xfrm>
            <a:off x="12560380" y="5310677"/>
            <a:ext cx="5094492" cy="60630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7" t="13089" r="1849" b="15790"/>
          <a:stretch/>
        </p:blipFill>
        <p:spPr>
          <a:xfrm>
            <a:off x="18215027" y="5501177"/>
            <a:ext cx="5197802" cy="5604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rigid boundary with pre-stress gives a 2D estimate of peak conductor azimuthal stress of order 120 MPa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6994" y="3063217"/>
            <a:ext cx="11038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boundary is brought in 0.14 mm to keep coil barely in compression at 12.0 kA, 12.0 T bore field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92002" y="4213160"/>
            <a:ext cx="343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after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prestress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30983" y="4213160"/>
            <a:ext cx="349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prestress+LF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2205" y="8122664"/>
            <a:ext cx="49681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Peak spar -265 MPa</a:t>
            </a:r>
          </a:p>
          <a:p>
            <a:r>
              <a:rPr lang="en-US" dirty="0" smtClean="0"/>
              <a:t>Conductor +0/-120 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288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steps towards 3D modeling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t="3622" r="42856" b="1048"/>
          <a:stretch/>
        </p:blipFill>
        <p:spPr>
          <a:xfrm>
            <a:off x="1672181" y="5064316"/>
            <a:ext cx="3349128" cy="550843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917272" y="9827683"/>
            <a:ext cx="372533" cy="45156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768521" y="3743934"/>
            <a:ext cx="4940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Pitch layer 1,2: 8.414 mm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Pitch layer 3,4: 5.679 mm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t="2878" r="33325" b="3505"/>
          <a:stretch/>
        </p:blipFill>
        <p:spPr>
          <a:xfrm>
            <a:off x="4238589" y="5064316"/>
            <a:ext cx="3876578" cy="6090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8374" y="2589941"/>
            <a:ext cx="9701925" cy="99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80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steps towards 3D modeling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57" y="2923092"/>
            <a:ext cx="14203043" cy="8800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700" y="4013641"/>
            <a:ext cx="8407748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8179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11077" y="7808086"/>
            <a:ext cx="9096402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Initial optimization</a:t>
            </a:r>
            <a:r>
              <a:rPr kumimoji="0" lang="en-US" sz="3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of structure (keys, shim angle, etc.)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HTS Insert coupling (SSL, structure, quench protection)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First study of de-bonding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609" y="0"/>
            <a:ext cx="19396623" cy="2213071"/>
          </a:xfrm>
        </p:spPr>
        <p:txBody>
          <a:bodyPr/>
          <a:lstStyle/>
          <a:p>
            <a:r>
              <a:rPr lang="en-US" dirty="0" smtClean="0"/>
              <a:t>Future Work to Complete the Design of CCT6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3555" y="2993069"/>
            <a:ext cx="134914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en-US" sz="4000" b="1" kern="1200" dirty="0">
                <a:solidFill>
                  <a:srgbClr val="7030A0"/>
                </a:solidFill>
              </a:rPr>
              <a:t>To be </a:t>
            </a:r>
            <a:r>
              <a:rPr lang="en-US" sz="4000" b="1" kern="1200" dirty="0" smtClean="0">
                <a:solidFill>
                  <a:srgbClr val="7030A0"/>
                </a:solidFill>
              </a:rPr>
              <a:t>studied </a:t>
            </a:r>
            <a:r>
              <a:rPr lang="en-US" sz="4000" b="1" kern="1200" dirty="0">
                <a:solidFill>
                  <a:srgbClr val="7030A0"/>
                </a:solidFill>
              </a:rPr>
              <a:t>through </a:t>
            </a:r>
            <a:r>
              <a:rPr lang="en-US" sz="4000" b="1" kern="1200" dirty="0" smtClean="0">
                <a:solidFill>
                  <a:srgbClr val="7030A0"/>
                </a:solidFill>
              </a:rPr>
              <a:t>prototyping </a:t>
            </a:r>
          </a:p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sz="4000" kern="1200" dirty="0">
                <a:solidFill>
                  <a:prstClr val="black"/>
                </a:solidFill>
              </a:rPr>
              <a:t>feasibility of machining deep channels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kern="1200" dirty="0" smtClean="0">
                <a:solidFill>
                  <a:prstClr val="black"/>
                </a:solidFill>
              </a:rPr>
              <a:t>winding demonstration with wide cable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reaction gap needed at pole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kern="1200" dirty="0" smtClean="0">
              <a:solidFill>
                <a:prstClr val="black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kern="1200" dirty="0" smtClean="0">
              <a:solidFill>
                <a:prstClr val="black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kern="1200" dirty="0" smtClean="0">
                <a:solidFill>
                  <a:srgbClr val="7030A0"/>
                </a:solidFill>
              </a:rPr>
              <a:t>To be studied through modeling</a:t>
            </a:r>
          </a:p>
          <a:p>
            <a:pPr lvl="2" hangingPunct="1"/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602" y="2810652"/>
            <a:ext cx="899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seven-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turn wind and reaction test mandrel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187980" y="3311575"/>
            <a:ext cx="3396655" cy="80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501856" y="3311575"/>
            <a:ext cx="4082779" cy="1325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591550" y="3320190"/>
            <a:ext cx="4993086" cy="1850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130" y="3535270"/>
            <a:ext cx="6132043" cy="3028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7975676"/>
            <a:ext cx="2266950" cy="73866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2D models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10011584"/>
            <a:ext cx="2266950" cy="73866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 models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1077" y="9683798"/>
            <a:ext cx="9096402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3D 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normal</a:t>
            </a:r>
            <a:r>
              <a:rPr kumimoji="0" lang="en-US" sz="3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and s</a:t>
            </a:r>
            <a:r>
              <a:rPr lang="en-US" sz="3000" dirty="0" smtClean="0"/>
              <a:t>hear </a:t>
            </a:r>
            <a:r>
              <a:rPr lang="en-US" sz="3000" dirty="0" smtClean="0"/>
              <a:t>at cable channel interface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smtClean="0"/>
              <a:t>de-bonding with 3D shear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Final, 3D optimization</a:t>
            </a:r>
            <a:r>
              <a:rPr kumimoji="0" lang="en-US" sz="3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of structure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0866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92E7-DA75-D94D-8984-ACA2EB9B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413" y="54864"/>
            <a:ext cx="19396623" cy="2213071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CCT6 is a Large Aperture, 12-13 T Nb</a:t>
            </a:r>
            <a:r>
              <a:rPr lang="en-US" sz="5000" baseline="-25000" dirty="0" smtClean="0"/>
              <a:t>3</a:t>
            </a:r>
            <a:r>
              <a:rPr lang="en-US" sz="5000" dirty="0" smtClean="0"/>
              <a:t>Sn Magnet for Hybrid Testing</a:t>
            </a:r>
            <a:endParaRPr lang="en-US" sz="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AEF2F-84D7-BA4B-A382-FDBB41EA75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6299" y="7808102"/>
            <a:ext cx="8508164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CCT R&amp;D goal d) “Demonstration of bore field up to 13 T in a 120-mm aperture in a four-layer Nb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  <a:r>
              <a:rPr lang="en-US" b="1" dirty="0" smtClean="0">
                <a:solidFill>
                  <a:srgbClr val="7030A0"/>
                </a:solidFill>
              </a:rPr>
              <a:t>Sn CCT model magnet”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2948"/>
          <a:stretch/>
        </p:blipFill>
        <p:spPr>
          <a:xfrm>
            <a:off x="10718456" y="2790058"/>
            <a:ext cx="13064003" cy="3578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51" y="2790058"/>
            <a:ext cx="9866730" cy="2534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456" y="7388571"/>
            <a:ext cx="12852729" cy="414896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7811750" y="6153150"/>
            <a:ext cx="1866900" cy="3309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2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147041" y="4477767"/>
            <a:ext cx="14754566" cy="476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Autofit/>
          </a:bodyPr>
          <a:lstStyle>
            <a:lvl1pPr marL="103603" marR="0" indent="-10360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383177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5200" dirty="0" smtClean="0">
                <a:solidFill>
                  <a:schemeClr val="tx1"/>
                </a:solidFill>
                <a:latin typeface="+mn-lt"/>
              </a:rPr>
              <a:t>Initial Analysis Goals – outline for this talk</a:t>
            </a:r>
          </a:p>
          <a:p>
            <a:pPr hangingPunct="1"/>
            <a:r>
              <a:rPr lang="en-US" sz="5200" dirty="0" smtClean="0">
                <a:solidFill>
                  <a:schemeClr val="tx1"/>
                </a:solidFill>
                <a:latin typeface="+mn-lt"/>
              </a:rPr>
              <a:t> short-sample field vs. cable size at 4.5 K and 1.9 K</a:t>
            </a:r>
          </a:p>
          <a:p>
            <a:pPr hangingPunct="1"/>
            <a:r>
              <a:rPr lang="en-US" sz="5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200" dirty="0" smtClean="0">
                <a:solidFill>
                  <a:schemeClr val="tx1"/>
                </a:solidFill>
                <a:latin typeface="+mn-lt"/>
              </a:rPr>
              <a:t>preliminary cable selection and 2D cross section </a:t>
            </a:r>
          </a:p>
          <a:p>
            <a:pPr hangingPunct="1"/>
            <a:r>
              <a:rPr lang="en-US" sz="5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200" dirty="0" smtClean="0">
                <a:solidFill>
                  <a:schemeClr val="tx1"/>
                </a:solidFill>
                <a:latin typeface="+mn-lt"/>
              </a:rPr>
              <a:t>2D mechanical analysis with a rigid boundary</a:t>
            </a:r>
          </a:p>
          <a:p>
            <a:pPr hangingPunct="1"/>
            <a:r>
              <a:rPr lang="en-US" sz="5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5200" dirty="0" smtClean="0">
                <a:solidFill>
                  <a:schemeClr val="tx1"/>
                </a:solidFill>
                <a:latin typeface="+mn-lt"/>
              </a:rPr>
              <a:t>initial steps towards 3D modeling</a:t>
            </a:r>
            <a:endParaRPr lang="en-US" sz="5200" dirty="0" smtClean="0">
              <a:solidFill>
                <a:schemeClr val="tx1"/>
              </a:solidFill>
              <a:latin typeface="+mn-lt"/>
            </a:endParaRPr>
          </a:p>
          <a:p>
            <a:pPr hangingPunct="1"/>
            <a:endParaRPr lang="en-US" sz="5200" dirty="0" smtClean="0">
              <a:latin typeface="+mn-lt"/>
            </a:endParaRPr>
          </a:p>
          <a:p>
            <a:pPr lvl="1" hangingPunct="1"/>
            <a:endParaRPr lang="en-US" sz="5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27033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659" y="15971"/>
            <a:ext cx="19396623" cy="2213071"/>
          </a:xfrm>
        </p:spPr>
        <p:txBody>
          <a:bodyPr/>
          <a:lstStyle/>
          <a:p>
            <a:r>
              <a:rPr lang="en-US" dirty="0" smtClean="0"/>
              <a:t>CCT6 Initial Design Assumptions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89306" y="2929209"/>
            <a:ext cx="7678445" cy="36508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Assumptions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 120 mm clear bore diameter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four layers</a:t>
            </a:r>
          </a:p>
          <a:p>
            <a:r>
              <a:rPr lang="en-US" dirty="0" smtClean="0">
                <a:solidFill>
                  <a:srgbClr val="000000"/>
                </a:solidFill>
                <a:latin typeface="+mn-lt"/>
                <a:sym typeface="Calibri"/>
              </a:rPr>
              <a:t> insulation and </a:t>
            </a:r>
            <a:r>
              <a:rPr lang="en-US" dirty="0">
                <a:solidFill>
                  <a:srgbClr val="000000"/>
                </a:solidFill>
                <a:latin typeface="+mn-lt"/>
                <a:sym typeface="Calibri"/>
              </a:rPr>
              <a:t>channel design is based on </a:t>
            </a:r>
            <a:r>
              <a:rPr lang="en-US" dirty="0" smtClean="0">
                <a:solidFill>
                  <a:srgbClr val="000000"/>
                </a:solidFill>
                <a:latin typeface="+mn-lt"/>
                <a:sym typeface="Calibri"/>
              </a:rPr>
              <a:t>CCT5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99" y="2379813"/>
            <a:ext cx="13049250" cy="97869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25800" y="4179330"/>
            <a:ext cx="611417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Jc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= 3000 A/mm^2 </a:t>
            </a:r>
            <a:r>
              <a:rPr lang="en-US" dirty="0">
                <a:solidFill>
                  <a:schemeClr val="tx1"/>
                </a:solidFill>
              </a:rPr>
              <a:t>@4.2 K, 12 </a:t>
            </a:r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211550" y="4917990"/>
            <a:ext cx="729374" cy="1901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r="69196" b="21436"/>
          <a:stretch/>
        </p:blipFill>
        <p:spPr>
          <a:xfrm>
            <a:off x="4870279" y="8070058"/>
            <a:ext cx="1035222" cy="3398503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3969311" y="8853667"/>
            <a:ext cx="983689" cy="537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809477" y="7069984"/>
            <a:ext cx="1178524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cable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19318" y="8132666"/>
            <a:ext cx="2809782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ins. + gap of 300 </a:t>
            </a:r>
            <a:r>
              <a:rPr kumimoji="0" lang="el-GR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μ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per side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257939" y="9160989"/>
            <a:ext cx="2042101" cy="20910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354541" y="7745522"/>
            <a:ext cx="0" cy="10000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124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255" y="61175"/>
            <a:ext cx="19396623" cy="2213071"/>
          </a:xfrm>
        </p:spPr>
        <p:txBody>
          <a:bodyPr/>
          <a:lstStyle/>
          <a:p>
            <a:r>
              <a:rPr lang="en-US" dirty="0" smtClean="0"/>
              <a:t>A 2D magnetic model is used for scaling </a:t>
            </a:r>
            <a:r>
              <a:rPr lang="en-US" dirty="0"/>
              <a:t>s</a:t>
            </a:r>
            <a:r>
              <a:rPr lang="en-US" dirty="0" smtClean="0"/>
              <a:t>tudies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2814" y="3124169"/>
            <a:ext cx="10315236" cy="4018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Assumptions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 10” of iron close to the outer coil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 5% rise of field at conductor due to 3D effects not captured by this model*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 3 mm spar + 1 mm radial gap between layers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 short-sample is with respect to round wire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Jc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2" t="1201" r="24995" b="2507"/>
          <a:stretch/>
        </p:blipFill>
        <p:spPr>
          <a:xfrm>
            <a:off x="12077700" y="3238500"/>
            <a:ext cx="4801809" cy="8229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5" t="2519" r="916" b="2843"/>
          <a:stretch/>
        </p:blipFill>
        <p:spPr>
          <a:xfrm>
            <a:off x="17602200" y="3234058"/>
            <a:ext cx="6024808" cy="8257531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752814" y="8259621"/>
            <a:ext cx="8086386" cy="2579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1pPr marL="103603" marR="0" indent="-10360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383177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This model allows for quick study of short-sample fields attainable for a variety of cables</a:t>
            </a:r>
          </a:p>
          <a:p>
            <a:pPr marL="0" indent="0" hangingPunct="1">
              <a:buNone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lvl="1" hangingPunct="1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6950" y="12858750"/>
            <a:ext cx="6232792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*</a:t>
            </a: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based on past 4+ CCT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layer designs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1817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255" y="61175"/>
            <a:ext cx="19396623" cy="2213071"/>
          </a:xfrm>
        </p:spPr>
        <p:txBody>
          <a:bodyPr/>
          <a:lstStyle/>
          <a:p>
            <a:r>
              <a:rPr lang="en-US" dirty="0" smtClean="0"/>
              <a:t>Short-Sample vs. Cable Width for 0.85 mm strand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86814" y="12871908"/>
            <a:ext cx="15096786" cy="6499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Assumptions for scaling study: 0.85 mm strand, non-cu fraction of 0.46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1706" y="3143982"/>
            <a:ext cx="17410531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Choice</a:t>
            </a:r>
            <a:r>
              <a:rPr kumimoji="0" lang="en-US" sz="3600" b="1" i="0" u="none" strike="noStrike" cap="none" spc="0" normalizeH="0" dirty="0" smtClean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of a large cable (20-25 mm) targets 12 T at 4.5 K and 13 T at 1.9 K ( at 80% of SSL)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10" y="4102444"/>
            <a:ext cx="9065727" cy="7772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83" y="4102444"/>
            <a:ext cx="906572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230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831" y="50800"/>
            <a:ext cx="19396623" cy="2213071"/>
          </a:xfrm>
        </p:spPr>
        <p:txBody>
          <a:bodyPr/>
          <a:lstStyle/>
          <a:p>
            <a:r>
              <a:rPr lang="en-US" dirty="0" smtClean="0"/>
              <a:t>Explore CCT6 design using existing LD1 cable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2577" y="9311768"/>
            <a:ext cx="7902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rgbClr val="000099"/>
                </a:solidFill>
              </a:rPr>
              <a:t>Ref. P. Ferracin et al., IEEE TASC 22(2), 2012</a:t>
            </a:r>
            <a:endParaRPr lang="en-US" sz="3000" b="1" i="1" dirty="0">
              <a:solidFill>
                <a:srgbClr val="000099"/>
              </a:solidFill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6" y="4401804"/>
            <a:ext cx="8219735" cy="393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850" y="3810001"/>
            <a:ext cx="11392948" cy="818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173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1" y="-25400"/>
            <a:ext cx="20322182" cy="2213071"/>
          </a:xfrm>
        </p:spPr>
        <p:txBody>
          <a:bodyPr>
            <a:normAutofit/>
          </a:bodyPr>
          <a:lstStyle/>
          <a:p>
            <a:r>
              <a:rPr lang="en-US" sz="5800" dirty="0" smtClean="0"/>
              <a:t>Four layers with LD1 cable leads to 12 T at 4.5 K and 13 T at 1.9 K (at 80% of SSL)</a:t>
            </a:r>
            <a:endParaRPr lang="en-US" sz="5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888388" y="3750440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Four Layers @ SSL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54462"/>
              </p:ext>
            </p:extLst>
          </p:nvPr>
        </p:nvGraphicFramePr>
        <p:xfrm>
          <a:off x="15695493" y="4468346"/>
          <a:ext cx="6023326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718">
                  <a:extLst>
                    <a:ext uri="{9D8B030D-6E8A-4147-A177-3AD203B41FA5}">
                      <a16:colId xmlns:a16="http://schemas.microsoft.com/office/drawing/2014/main" val="2037291559"/>
                    </a:ext>
                  </a:extLst>
                </a:gridCol>
                <a:gridCol w="2213008">
                  <a:extLst>
                    <a:ext uri="{9D8B030D-6E8A-4147-A177-3AD203B41FA5}">
                      <a16:colId xmlns:a16="http://schemas.microsoft.com/office/drawing/2014/main" val="371164291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41479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</a:rPr>
                        <a:t>4.5 K</a:t>
                      </a:r>
                      <a:endParaRPr lang="en-US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</a:rPr>
                        <a:t>1.9 K</a:t>
                      </a:r>
                      <a:endParaRPr lang="en-US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34522"/>
                  </a:ext>
                </a:extLst>
              </a:tr>
              <a:tr h="380659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/>
                        <a:t>current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15.0 kA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smtClean="0"/>
                        <a:t>16.8 kA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26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/>
                        <a:t>B_cond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15.8</a:t>
                      </a:r>
                      <a:r>
                        <a:rPr lang="en-US" sz="3600" baseline="0" dirty="0" smtClean="0"/>
                        <a:t> 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17.5 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9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B_bore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15.0 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16.6 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02194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0" y="2778859"/>
            <a:ext cx="13789449" cy="91913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132572" y="7760067"/>
            <a:ext cx="5149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Four Layers @ 80 % of SSL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677935"/>
              </p:ext>
            </p:extLst>
          </p:nvPr>
        </p:nvGraphicFramePr>
        <p:xfrm>
          <a:off x="15695493" y="8454488"/>
          <a:ext cx="6023326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718">
                  <a:extLst>
                    <a:ext uri="{9D8B030D-6E8A-4147-A177-3AD203B41FA5}">
                      <a16:colId xmlns:a16="http://schemas.microsoft.com/office/drawing/2014/main" val="2037291559"/>
                    </a:ext>
                  </a:extLst>
                </a:gridCol>
                <a:gridCol w="2213008">
                  <a:extLst>
                    <a:ext uri="{9D8B030D-6E8A-4147-A177-3AD203B41FA5}">
                      <a16:colId xmlns:a16="http://schemas.microsoft.com/office/drawing/2014/main" val="371164291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41479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</a:rPr>
                        <a:t>4.5 K</a:t>
                      </a:r>
                      <a:endParaRPr lang="en-US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7030A0"/>
                          </a:solidFill>
                        </a:rPr>
                        <a:t>1.9 K</a:t>
                      </a:r>
                      <a:endParaRPr lang="en-US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34522"/>
                  </a:ext>
                </a:extLst>
              </a:tr>
              <a:tr h="380659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/>
                        <a:t>current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12.0 kA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smtClean="0"/>
                        <a:t>13.4 kA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26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/>
                        <a:t>B_cond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12.6</a:t>
                      </a:r>
                      <a:r>
                        <a:rPr lang="en-US" sz="3600" baseline="0" dirty="0" smtClean="0"/>
                        <a:t> 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14.0 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9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B_bore</a:t>
                      </a:r>
                      <a:endParaRPr lang="en-U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12.0 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13.3 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02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982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1" y="-25400"/>
            <a:ext cx="20322182" cy="2213071"/>
          </a:xfrm>
        </p:spPr>
        <p:txBody>
          <a:bodyPr>
            <a:normAutofit/>
          </a:bodyPr>
          <a:lstStyle/>
          <a:p>
            <a:r>
              <a:rPr lang="en-US" sz="5000" dirty="0" smtClean="0"/>
              <a:t>Coil physical length to magnetic straight-section length is important for testing HTS inserts</a:t>
            </a:r>
            <a:endParaRPr lang="en-US" sz="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88" y="2314094"/>
            <a:ext cx="9290955" cy="530952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2" y="8560390"/>
            <a:ext cx="6522218" cy="372726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42" y="8643927"/>
            <a:ext cx="6376039" cy="3643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9962" y="3125104"/>
            <a:ext cx="9444941" cy="312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5487" y="6407670"/>
            <a:ext cx="10033892" cy="571989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067538" y="4046193"/>
            <a:ext cx="175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dipole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155077" y="7083761"/>
            <a:ext cx="175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07352" y="8913675"/>
            <a:ext cx="175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00684" y="8913675"/>
            <a:ext cx="175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b5</a:t>
            </a:r>
          </a:p>
        </p:txBody>
      </p:sp>
    </p:spTree>
    <p:extLst>
      <p:ext uri="{BB962C8B-B14F-4D97-AF65-F5344CB8AC3E}">
        <p14:creationId xmlns:p14="http://schemas.microsoft.com/office/powerpoint/2010/main" val="25334280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59292</TotalTime>
  <Words>748</Words>
  <Application>Microsoft Office PowerPoint</Application>
  <PresentationFormat>Custom</PresentationFormat>
  <Paragraphs>145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ATAP No Footer</vt:lpstr>
      <vt:lpstr>PowerPoint Presentation</vt:lpstr>
      <vt:lpstr>CCT6 is a Large Aperture, 12-13 T Nb3Sn Magnet for Hybrid Testing</vt:lpstr>
      <vt:lpstr>Outline</vt:lpstr>
      <vt:lpstr>CCT6 Initial Design Assumptions</vt:lpstr>
      <vt:lpstr>A 2D magnetic model is used for scaling studies</vt:lpstr>
      <vt:lpstr>Short-Sample vs. Cable Width for 0.85 mm strand</vt:lpstr>
      <vt:lpstr>Explore CCT6 design using existing LD1 cable</vt:lpstr>
      <vt:lpstr>Four layers with LD1 cable leads to 12 T at 4.5 K and 13 T at 1.9 K (at 80% of SSL)</vt:lpstr>
      <vt:lpstr>Coil physical length to magnetic straight-section length is important for testing HTS inserts</vt:lpstr>
      <vt:lpstr>Stored Energy and Conductor Use for LD1 Cable (51 strands)</vt:lpstr>
      <vt:lpstr>ANSYS model for stress estimation with an idealized structure</vt:lpstr>
      <vt:lpstr>A rigid boundary with pre-stress gives a 2D estimate of peak conductor azimuthal stress of order 120 MPa</vt:lpstr>
      <vt:lpstr>Initial steps towards 3D modeling</vt:lpstr>
      <vt:lpstr>Initial steps towards 3D modeling</vt:lpstr>
      <vt:lpstr>Future Work to Complete the Design of CCT6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Lucas N. Brouwer</cp:lastModifiedBy>
  <cp:revision>798</cp:revision>
  <dcterms:modified xsi:type="dcterms:W3CDTF">2021-06-14T17:29:17Z</dcterms:modified>
</cp:coreProperties>
</file>