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tmp" ContentType="image/png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94" r:id="rId3"/>
    <p:sldMasterId id="2147483720" r:id="rId4"/>
  </p:sldMasterIdLst>
  <p:notesMasterIdLst>
    <p:notesMasterId r:id="rId45"/>
  </p:notesMasterIdLst>
  <p:sldIdLst>
    <p:sldId id="366" r:id="rId5"/>
    <p:sldId id="715" r:id="rId6"/>
    <p:sldId id="373" r:id="rId7"/>
    <p:sldId id="374" r:id="rId8"/>
    <p:sldId id="283" r:id="rId9"/>
    <p:sldId id="745" r:id="rId10"/>
    <p:sldId id="394" r:id="rId11"/>
    <p:sldId id="402" r:id="rId12"/>
    <p:sldId id="742" r:id="rId13"/>
    <p:sldId id="744" r:id="rId14"/>
    <p:sldId id="415" r:id="rId15"/>
    <p:sldId id="481" r:id="rId16"/>
    <p:sldId id="408" r:id="rId17"/>
    <p:sldId id="741" r:id="rId18"/>
    <p:sldId id="300" r:id="rId19"/>
    <p:sldId id="285" r:id="rId20"/>
    <p:sldId id="733" r:id="rId21"/>
    <p:sldId id="262" r:id="rId22"/>
    <p:sldId id="301" r:id="rId23"/>
    <p:sldId id="369" r:id="rId24"/>
    <p:sldId id="376" r:id="rId25"/>
    <p:sldId id="405" r:id="rId26"/>
    <p:sldId id="706" r:id="rId27"/>
    <p:sldId id="480" r:id="rId28"/>
    <p:sldId id="584" r:id="rId29"/>
    <p:sldId id="702" r:id="rId30"/>
    <p:sldId id="711" r:id="rId31"/>
    <p:sldId id="378" r:id="rId32"/>
    <p:sldId id="414" r:id="rId33"/>
    <p:sldId id="307" r:id="rId34"/>
    <p:sldId id="746" r:id="rId35"/>
    <p:sldId id="707" r:id="rId36"/>
    <p:sldId id="738" r:id="rId37"/>
    <p:sldId id="718" r:id="rId38"/>
    <p:sldId id="737" r:id="rId39"/>
    <p:sldId id="278" r:id="rId40"/>
    <p:sldId id="716" r:id="rId41"/>
    <p:sldId id="412" r:id="rId42"/>
    <p:sldId id="260" r:id="rId43"/>
    <p:sldId id="411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80"/>
    <p:restoredTop sz="93112" autoAdjust="0"/>
  </p:normalViewPr>
  <p:slideViewPr>
    <p:cSldViewPr snapToGrid="0" snapToObjects="1">
      <p:cViewPr varScale="1">
        <p:scale>
          <a:sx n="115" d="100"/>
          <a:sy n="115" d="100"/>
        </p:scale>
        <p:origin x="208" y="5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14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91775-FB71-7D49-92C8-1AA2B3DC6211}" type="datetimeFigureOut">
              <a:rPr lang="en-US" smtClean="0"/>
              <a:t>7/27/21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645386-01BD-5145-823F-6B0101A4E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87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645386-01BD-5145-823F-6B0101A4E0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93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45386-01BD-5145-823F-6B0101A4E07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59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45386-01BD-5145-823F-6B0101A4E0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00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645386-01BD-5145-823F-6B0101A4E07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51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45386-01BD-5145-823F-6B0101A4E07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30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45386-01BD-5145-823F-6B0101A4E07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97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45386-01BD-5145-823F-6B0101A4E07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04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45386-01BD-5145-823F-6B0101A4E07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13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42E9C83-7CEE-8E4C-BE2D-0325AB317DC0}" type="slidenum">
              <a:rPr lang="en-US" sz="1200">
                <a:solidFill>
                  <a:prstClr val="black"/>
                </a:solidFill>
                <a:latin typeface="Calibri" charset="0"/>
              </a:rPr>
              <a:pPr eaLnBrk="1" hangingPunct="1"/>
              <a:t>31</a:t>
            </a:fld>
            <a:endParaRPr lang="en-US" sz="120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3638" y="679450"/>
            <a:ext cx="4529137" cy="33988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379913"/>
            <a:ext cx="5043488" cy="407828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42E9C83-7CEE-8E4C-BE2D-0325AB317DC0}" type="slidenum">
              <a:rPr lang="en-US" sz="1200">
                <a:solidFill>
                  <a:prstClr val="black"/>
                </a:solidFill>
                <a:latin typeface="Calibri" charset="0"/>
              </a:rPr>
              <a:pPr eaLnBrk="1" hangingPunct="1"/>
              <a:t>32</a:t>
            </a:fld>
            <a:endParaRPr lang="en-US" sz="120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3638" y="679450"/>
            <a:ext cx="4529137" cy="33988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379913"/>
            <a:ext cx="5043488" cy="407828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84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640C0-CA1E-1D4D-B5B0-A3946E1E4C88}" type="datetimeFigureOut">
              <a:rPr lang="en-US" smtClean="0"/>
              <a:t>7/27/21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BCF9-73AB-284B-BAC5-206DE23F2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169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640C0-CA1E-1D4D-B5B0-A3946E1E4C88}" type="datetimeFigureOut">
              <a:rPr lang="en-US" smtClean="0"/>
              <a:t>7/27/21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BCF9-73AB-284B-BAC5-206DE23F2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96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640C0-CA1E-1D4D-B5B0-A3946E1E4C88}" type="datetimeFigureOut">
              <a:rPr lang="en-US" smtClean="0"/>
              <a:t>7/27/21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BCF9-73AB-284B-BAC5-206DE23F2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565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CL_ppt.pn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669776" y="1320107"/>
            <a:ext cx="7864929" cy="3368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89197" tIns="44598" rIns="89197" bIns="44598">
            <a:spAutoFit/>
          </a:bodyPr>
          <a:lstStyle/>
          <a:p>
            <a:pPr defTabSz="449976" eaLnBrk="0" hangingPunct="0">
              <a:lnSpc>
                <a:spcPct val="90000"/>
              </a:lnSpc>
              <a:defRPr/>
            </a:pPr>
            <a:endParaRPr lang="en-US" sz="1772">
              <a:solidFill>
                <a:prstClr val="black"/>
              </a:solidFill>
              <a:latin typeface="Helvetica" pitchFamily="-111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9" name="Text Box 1032"/>
          <p:cNvSpPr txBox="1">
            <a:spLocks noChangeArrowheads="1"/>
          </p:cNvSpPr>
          <p:nvPr userDrawn="1"/>
        </p:nvSpPr>
        <p:spPr bwMode="auto">
          <a:xfrm>
            <a:off x="6401405" y="6563321"/>
            <a:ext cx="2514298" cy="1405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defTabSz="799905" eaLnBrk="0" hangingPunct="0">
              <a:lnSpc>
                <a:spcPct val="90000"/>
              </a:lnSpc>
              <a:defRPr/>
            </a:pPr>
            <a:r>
              <a:rPr lang="en-US" sz="1015" dirty="0">
                <a:solidFill>
                  <a:srgbClr val="064308"/>
                </a:solidFill>
                <a:latin typeface="Helvetica" pitchFamily="-111" charset="0"/>
                <a:ea typeface="ヒラギノ角ゴ Pro W3" pitchFamily="-111" charset="-128"/>
                <a:cs typeface="+mn-cs"/>
              </a:rPr>
              <a:t>A. Gade, SRC-EMC Workshop, </a:t>
            </a:r>
            <a:r>
              <a:rPr lang="en-US" sz="1015" dirty="0">
                <a:solidFill>
                  <a:srgbClr val="064308"/>
                </a:solidFill>
                <a:latin typeface="Arial" charset="0"/>
                <a:ea typeface="ヒラギノ角ゴ Pro W3" pitchFamily="-111" charset="-128"/>
                <a:cs typeface="+mn-cs"/>
              </a:rPr>
              <a:t>Slide </a:t>
            </a:r>
            <a:fld id="{97F26045-EFAF-4618-8EDF-874E6A216DC5}" type="slidenum">
              <a:rPr lang="en-US" sz="1015">
                <a:solidFill>
                  <a:srgbClr val="064308"/>
                </a:solidFill>
                <a:latin typeface="Arial" charset="0"/>
                <a:ea typeface="ヒラギノ角ゴ Pro W3" pitchFamily="-111" charset="-128"/>
                <a:cs typeface="+mn-cs"/>
              </a:rPr>
              <a:pPr algn="r" defTabSz="799905" eaLnBrk="0" hangingPunct="0">
                <a:lnSpc>
                  <a:spcPct val="90000"/>
                </a:lnSpc>
                <a:defRPr/>
              </a:pPr>
              <a:t>‹#›</a:t>
            </a:fld>
            <a:endParaRPr lang="en-US" sz="1015" dirty="0">
              <a:solidFill>
                <a:srgbClr val="064308"/>
              </a:solidFill>
              <a:latin typeface="Arial" charset="0"/>
              <a:ea typeface="ヒラギノ角ゴ Pro W3" pitchFamily="-111" charset="-128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5429" y="298855"/>
            <a:ext cx="8273143" cy="47861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8109" y="1067100"/>
            <a:ext cx="8227786" cy="5027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4604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bkg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5" y="1320106"/>
            <a:ext cx="7864929" cy="4810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612" tIns="45306" rIns="90612" bIns="45306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813">
              <a:solidFill>
                <a:srgbClr val="B81414"/>
              </a:solidFill>
              <a:latin typeface="Helvetica" pitchFamily="-111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5243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612" tIns="45306" rIns="90612" bIns="45306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13">
              <a:solidFill>
                <a:srgbClr val="B81414"/>
              </a:solidFill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4826"/>
            <a:ext cx="7772400" cy="4863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219200"/>
          </a:xfrm>
        </p:spPr>
        <p:txBody>
          <a:bodyPr/>
          <a:lstStyle>
            <a:lvl1pPr marL="0" indent="0" algn="ctr">
              <a:buNone/>
              <a:defRPr/>
            </a:lvl1pPr>
            <a:lvl2pPr marL="453059" indent="0" algn="ctr">
              <a:buNone/>
              <a:defRPr/>
            </a:lvl2pPr>
            <a:lvl3pPr marL="906118" indent="0" algn="ctr">
              <a:buNone/>
              <a:defRPr/>
            </a:lvl3pPr>
            <a:lvl4pPr marL="1359176" indent="0" algn="ctr">
              <a:buNone/>
              <a:defRPr/>
            </a:lvl4pPr>
            <a:lvl5pPr marL="1812236" indent="0" algn="ctr">
              <a:buNone/>
              <a:defRPr/>
            </a:lvl5pPr>
            <a:lvl6pPr marL="2265296" indent="0" algn="ctr">
              <a:buNone/>
              <a:defRPr/>
            </a:lvl6pPr>
            <a:lvl7pPr marL="2718355" indent="0" algn="ctr">
              <a:buNone/>
              <a:defRPr/>
            </a:lvl7pPr>
            <a:lvl8pPr marL="3171414" indent="0" algn="ctr">
              <a:buNone/>
              <a:defRPr/>
            </a:lvl8pPr>
            <a:lvl9pPr marL="362447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9341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CL_ppt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669775" y="1320106"/>
            <a:ext cx="7864929" cy="4810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612" tIns="45306" rIns="90612" bIns="45306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813">
              <a:solidFill>
                <a:srgbClr val="B81414"/>
              </a:solidFill>
              <a:latin typeface="Helvetica" pitchFamily="-111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9" name="Text Box 1032"/>
          <p:cNvSpPr txBox="1">
            <a:spLocks noChangeArrowheads="1"/>
          </p:cNvSpPr>
          <p:nvPr userDrawn="1"/>
        </p:nvSpPr>
        <p:spPr bwMode="auto">
          <a:xfrm>
            <a:off x="6401405" y="6563320"/>
            <a:ext cx="2514298" cy="1427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defTabSz="81260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31" dirty="0">
                <a:solidFill>
                  <a:srgbClr val="064308"/>
                </a:solidFill>
                <a:latin typeface="Helvetica" pitchFamily="-111" charset="0"/>
                <a:ea typeface="ヒラギノ角ゴ Pro W3" pitchFamily="-111" charset="-128"/>
              </a:rPr>
              <a:t>A. Gade, </a:t>
            </a:r>
            <a:fld id="{58887C3C-49B1-4C25-BCBF-EC4A62B682E4}" type="datetime1">
              <a:rPr lang="en-US" sz="1031">
                <a:solidFill>
                  <a:srgbClr val="064308"/>
                </a:solidFill>
                <a:latin typeface="Helvetica" pitchFamily="-111" charset="0"/>
                <a:ea typeface="ヒラギノ角ゴ Pro W3" pitchFamily="-111" charset="-128"/>
              </a:rPr>
              <a:pPr algn="r" defTabSz="812602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7/27/21</a:t>
            </a:fld>
            <a:r>
              <a:rPr lang="en-US" sz="1031" dirty="0">
                <a:solidFill>
                  <a:srgbClr val="064308"/>
                </a:solidFill>
                <a:latin typeface="Helvetica" pitchFamily="-111" charset="0"/>
                <a:ea typeface="ヒラギノ角ゴ Pro W3" pitchFamily="-111" charset="-128"/>
              </a:rPr>
              <a:t>, </a:t>
            </a:r>
            <a:r>
              <a:rPr lang="en-US" sz="1031" dirty="0">
                <a:solidFill>
                  <a:srgbClr val="064308"/>
                </a:solidFill>
                <a:latin typeface="Arial" charset="0"/>
                <a:ea typeface="ヒラギノ角ゴ Pro W3" pitchFamily="-111" charset="-128"/>
              </a:rPr>
              <a:t>Slide </a:t>
            </a:r>
            <a:fld id="{97F26045-EFAF-4618-8EDF-874E6A216DC5}" type="slidenum">
              <a:rPr lang="en-US" sz="1031">
                <a:solidFill>
                  <a:srgbClr val="064308"/>
                </a:solidFill>
                <a:latin typeface="Arial" charset="0"/>
                <a:ea typeface="ヒラギノ角ゴ Pro W3" pitchFamily="-111" charset="-128"/>
              </a:rPr>
              <a:pPr algn="r" defTabSz="812602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31" dirty="0">
              <a:solidFill>
                <a:srgbClr val="064308"/>
              </a:solidFill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5429" y="76201"/>
            <a:ext cx="8273143" cy="4796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8108" y="1067099"/>
            <a:ext cx="8227786" cy="5027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0156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CL_ppt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669775" y="1320106"/>
            <a:ext cx="7864929" cy="4810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612" tIns="45306" rIns="90612" bIns="45306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813">
              <a:solidFill>
                <a:srgbClr val="B81414"/>
              </a:solidFill>
              <a:latin typeface="Helvetica" pitchFamily="-111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4115405" y="3009305"/>
            <a:ext cx="9144000" cy="5243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612" tIns="45306" rIns="90612" bIns="45306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13">
              <a:solidFill>
                <a:srgbClr val="B81414"/>
              </a:solidFill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9" name="Text Box 1032"/>
          <p:cNvSpPr txBox="1">
            <a:spLocks noChangeArrowheads="1"/>
          </p:cNvSpPr>
          <p:nvPr userDrawn="1"/>
        </p:nvSpPr>
        <p:spPr bwMode="auto">
          <a:xfrm>
            <a:off x="6401405" y="6563320"/>
            <a:ext cx="2514298" cy="1427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defTabSz="81260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31" dirty="0">
                <a:solidFill>
                  <a:srgbClr val="064308"/>
                </a:solidFill>
                <a:latin typeface="Helvetica" pitchFamily="-111" charset="0"/>
                <a:ea typeface="ヒラギノ角ゴ Pro W3" pitchFamily="-111" charset="-128"/>
              </a:rPr>
              <a:t>C.K. Gelbke, </a:t>
            </a:r>
            <a:fld id="{58887C3C-49B1-4C25-BCBF-EC4A62B682E4}" type="datetime1">
              <a:rPr lang="en-US" sz="1031">
                <a:solidFill>
                  <a:srgbClr val="064308"/>
                </a:solidFill>
                <a:latin typeface="Helvetica" pitchFamily="-111" charset="0"/>
                <a:ea typeface="ヒラギノ角ゴ Pro W3" pitchFamily="-111" charset="-128"/>
              </a:rPr>
              <a:pPr algn="r" defTabSz="812602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7/27/21</a:t>
            </a:fld>
            <a:r>
              <a:rPr lang="en-US" sz="1031" dirty="0">
                <a:solidFill>
                  <a:srgbClr val="064308"/>
                </a:solidFill>
                <a:latin typeface="Helvetica" pitchFamily="-111" charset="0"/>
                <a:ea typeface="ヒラギノ角ゴ Pro W3" pitchFamily="-111" charset="-128"/>
              </a:rPr>
              <a:t>, </a:t>
            </a:r>
            <a:r>
              <a:rPr lang="en-US" sz="1031" dirty="0">
                <a:solidFill>
                  <a:srgbClr val="064308"/>
                </a:solidFill>
                <a:latin typeface="Arial" charset="0"/>
                <a:ea typeface="ヒラギノ角ゴ Pro W3" pitchFamily="-111" charset="-128"/>
              </a:rPr>
              <a:t>Slide </a:t>
            </a:r>
            <a:fld id="{741F7592-A814-4C7D-B2F7-84C7A5C765CD}" type="slidenum">
              <a:rPr lang="en-US" sz="1031">
                <a:solidFill>
                  <a:srgbClr val="064308"/>
                </a:solidFill>
                <a:latin typeface="Arial" charset="0"/>
                <a:ea typeface="ヒラギノ角ゴ Pro W3" pitchFamily="-111" charset="-128"/>
              </a:rPr>
              <a:pPr algn="r" defTabSz="812602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31" dirty="0">
              <a:solidFill>
                <a:srgbClr val="064308"/>
              </a:solidFill>
              <a:latin typeface="Arial" charset="0"/>
              <a:ea typeface="ヒラギノ角ゴ Pro W3" pitchFamily="-111" charset="-128"/>
            </a:endParaRPr>
          </a:p>
        </p:txBody>
      </p:sp>
      <p:pic>
        <p:nvPicPr>
          <p:cNvPr id="10" name="Picture 10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36" t="14900" r="51408" b="16333"/>
          <a:stretch>
            <a:fillRect/>
          </a:stretch>
        </p:blipFill>
        <p:spPr bwMode="auto">
          <a:xfrm>
            <a:off x="3787322" y="6228458"/>
            <a:ext cx="1595059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5429" y="76201"/>
            <a:ext cx="8273143" cy="4796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8108" y="1067099"/>
            <a:ext cx="8227786" cy="5027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8079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CLFRIB_ppt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669775" y="1320106"/>
            <a:ext cx="7864929" cy="4810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612" tIns="45306" rIns="90612" bIns="45306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813">
              <a:solidFill>
                <a:srgbClr val="B81414"/>
              </a:solidFill>
              <a:latin typeface="Helvetica" pitchFamily="-111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4115405" y="3009305"/>
            <a:ext cx="9144000" cy="5243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612" tIns="45306" rIns="90612" bIns="45306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13">
              <a:solidFill>
                <a:srgbClr val="B81414"/>
              </a:solidFill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9" name="Text Box 1032"/>
          <p:cNvSpPr txBox="1">
            <a:spLocks noChangeArrowheads="1"/>
          </p:cNvSpPr>
          <p:nvPr userDrawn="1"/>
        </p:nvSpPr>
        <p:spPr bwMode="auto">
          <a:xfrm>
            <a:off x="5733143" y="6420446"/>
            <a:ext cx="3230941" cy="2855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defTabSz="81260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31">
                <a:solidFill>
                  <a:srgbClr val="064308"/>
                </a:solidFill>
                <a:latin typeface="Helvetica" pitchFamily="34" charset="0"/>
                <a:ea typeface="ヒラギノ角ゴ Pro W3"/>
                <a:cs typeface="ヒラギノ角ゴ Pro W3"/>
              </a:rPr>
              <a:t>O.Kester, IAP seminar, Frankfurt, Germany,</a:t>
            </a:r>
          </a:p>
          <a:p>
            <a:pPr algn="r" defTabSz="81260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31">
                <a:solidFill>
                  <a:srgbClr val="064308"/>
                </a:solidFill>
                <a:latin typeface="Helvetica" pitchFamily="34" charset="0"/>
                <a:ea typeface="ヒラギノ角ゴ Pro W3"/>
                <a:cs typeface="ヒラギノ角ゴ Pro W3"/>
              </a:rPr>
              <a:t> 11/06/2009, </a:t>
            </a:r>
            <a:r>
              <a:rPr lang="en-US" sz="1031">
                <a:solidFill>
                  <a:srgbClr val="064308"/>
                </a:solidFill>
                <a:latin typeface="Arial" charset="0"/>
                <a:ea typeface="ヒラギノ角ゴ Pro W3"/>
                <a:cs typeface="ヒラギノ角ゴ Pro W3"/>
              </a:rPr>
              <a:t>Slide </a:t>
            </a:r>
            <a:fld id="{12FB4F39-DD78-40F1-832A-07EB76A4AFFF}" type="slidenum">
              <a:rPr lang="en-US" sz="1031">
                <a:solidFill>
                  <a:srgbClr val="064308"/>
                </a:solidFill>
                <a:latin typeface="Arial" charset="0"/>
                <a:ea typeface="ヒラギノ角ゴ Pro W3"/>
                <a:cs typeface="ヒラギノ角ゴ Pro W3"/>
              </a:rPr>
              <a:pPr algn="r" defTabSz="812602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31">
              <a:solidFill>
                <a:srgbClr val="064308"/>
              </a:solidFill>
              <a:latin typeface="Arial" charset="0"/>
              <a:ea typeface="ヒラギノ角ゴ Pro W3"/>
              <a:cs typeface="ヒラギノ角ゴ Pro W3"/>
            </a:endParaRPr>
          </a:p>
        </p:txBody>
      </p:sp>
      <p:pic>
        <p:nvPicPr>
          <p:cNvPr id="10" name="Picture 10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36" t="14900" r="51408" b="16333"/>
          <a:stretch>
            <a:fillRect/>
          </a:stretch>
        </p:blipFill>
        <p:spPr bwMode="auto">
          <a:xfrm>
            <a:off x="3787322" y="6228458"/>
            <a:ext cx="1595059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5429" y="76201"/>
            <a:ext cx="8273143" cy="4796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8108" y="1067099"/>
            <a:ext cx="8227786" cy="5027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655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CLFRIB_ppt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669775" y="1320106"/>
            <a:ext cx="7864929" cy="4810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612" tIns="45306" rIns="90612" bIns="45306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813">
              <a:solidFill>
                <a:srgbClr val="B81414"/>
              </a:solidFill>
              <a:latin typeface="Helvetica" pitchFamily="-111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4115405" y="3009305"/>
            <a:ext cx="9144000" cy="5243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612" tIns="45306" rIns="90612" bIns="45306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13">
              <a:solidFill>
                <a:srgbClr val="B81414"/>
              </a:solidFill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9" name="Text Box 1032"/>
          <p:cNvSpPr txBox="1">
            <a:spLocks noChangeArrowheads="1"/>
          </p:cNvSpPr>
          <p:nvPr userDrawn="1"/>
        </p:nvSpPr>
        <p:spPr bwMode="auto">
          <a:xfrm>
            <a:off x="6401405" y="6563320"/>
            <a:ext cx="2514298" cy="1427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defTabSz="81260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31" dirty="0">
                <a:solidFill>
                  <a:srgbClr val="064308"/>
                </a:solidFill>
                <a:latin typeface="Helvetica" pitchFamily="-111" charset="0"/>
                <a:ea typeface="ヒラギノ角ゴ Pro W3" pitchFamily="-111" charset="-128"/>
              </a:rPr>
              <a:t>C.K. Gelbke, </a:t>
            </a:r>
            <a:fld id="{58887C3C-49B1-4C25-BCBF-EC4A62B682E4}" type="datetime1">
              <a:rPr lang="en-US" sz="1031">
                <a:solidFill>
                  <a:srgbClr val="064308"/>
                </a:solidFill>
                <a:latin typeface="Helvetica" pitchFamily="-111" charset="0"/>
                <a:ea typeface="ヒラギノ角ゴ Pro W3" pitchFamily="-111" charset="-128"/>
              </a:rPr>
              <a:pPr algn="r" defTabSz="812602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7/27/21</a:t>
            </a:fld>
            <a:r>
              <a:rPr lang="en-US" sz="1031" dirty="0">
                <a:solidFill>
                  <a:srgbClr val="064308"/>
                </a:solidFill>
                <a:latin typeface="Helvetica" pitchFamily="-111" charset="0"/>
                <a:ea typeface="ヒラギノ角ゴ Pro W3" pitchFamily="-111" charset="-128"/>
              </a:rPr>
              <a:t>, </a:t>
            </a:r>
            <a:r>
              <a:rPr lang="en-US" sz="1031" dirty="0">
                <a:solidFill>
                  <a:srgbClr val="064308"/>
                </a:solidFill>
                <a:latin typeface="Arial" charset="0"/>
                <a:ea typeface="ヒラギノ角ゴ Pro W3" pitchFamily="-111" charset="-128"/>
              </a:rPr>
              <a:t>Slide </a:t>
            </a:r>
            <a:fld id="{2C2192E9-C921-420E-A92C-DFB1594B8F3B}" type="slidenum">
              <a:rPr lang="en-US" sz="1031">
                <a:solidFill>
                  <a:srgbClr val="064308"/>
                </a:solidFill>
                <a:latin typeface="Arial" charset="0"/>
                <a:ea typeface="ヒラギノ角ゴ Pro W3" pitchFamily="-111" charset="-128"/>
              </a:rPr>
              <a:pPr algn="r" defTabSz="812602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31" dirty="0">
              <a:solidFill>
                <a:srgbClr val="064308"/>
              </a:solidFill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5429" y="76201"/>
            <a:ext cx="8273143" cy="4796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8108" y="1067099"/>
            <a:ext cx="8227786" cy="5027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0744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bkg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5" y="1320106"/>
            <a:ext cx="7864929" cy="4810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612" tIns="45306" rIns="90612" bIns="45306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813">
              <a:solidFill>
                <a:srgbClr val="B81414"/>
              </a:solidFill>
              <a:latin typeface="Helvetica" pitchFamily="-111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7" name="Text Box 1032"/>
          <p:cNvSpPr txBox="1">
            <a:spLocks noChangeArrowheads="1"/>
          </p:cNvSpPr>
          <p:nvPr userDrawn="1"/>
        </p:nvSpPr>
        <p:spPr bwMode="auto">
          <a:xfrm>
            <a:off x="6401405" y="6563320"/>
            <a:ext cx="2514298" cy="1427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defTabSz="81260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31" dirty="0">
                <a:solidFill>
                  <a:srgbClr val="064308"/>
                </a:solidFill>
                <a:latin typeface="Helvetica" pitchFamily="-111" charset="0"/>
                <a:ea typeface="ヒラギノ角ゴ Pro W3" pitchFamily="-111" charset="-128"/>
              </a:rPr>
              <a:t>C.K. Gelbke, </a:t>
            </a:r>
            <a:fld id="{58887C3C-49B1-4C25-BCBF-EC4A62B682E4}" type="datetime1">
              <a:rPr lang="en-US" sz="1031">
                <a:solidFill>
                  <a:srgbClr val="064308"/>
                </a:solidFill>
                <a:latin typeface="Helvetica" pitchFamily="-111" charset="0"/>
                <a:ea typeface="ヒラギノ角ゴ Pro W3" pitchFamily="-111" charset="-128"/>
              </a:rPr>
              <a:pPr algn="r" defTabSz="812602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7/27/21</a:t>
            </a:fld>
            <a:r>
              <a:rPr lang="en-US" sz="1031" dirty="0">
                <a:solidFill>
                  <a:srgbClr val="064308"/>
                </a:solidFill>
                <a:latin typeface="Helvetica" pitchFamily="-111" charset="0"/>
                <a:ea typeface="ヒラギノ角ゴ Pro W3" pitchFamily="-111" charset="-128"/>
              </a:rPr>
              <a:t>, </a:t>
            </a:r>
            <a:r>
              <a:rPr lang="en-US" sz="1031" dirty="0">
                <a:solidFill>
                  <a:srgbClr val="064308"/>
                </a:solidFill>
                <a:latin typeface="Arial" charset="0"/>
                <a:ea typeface="ヒラギノ角ゴ Pro W3" pitchFamily="-111" charset="-128"/>
              </a:rPr>
              <a:t>Slide </a:t>
            </a:r>
            <a:fld id="{EBFA3CF4-04C2-46B2-8356-12175B2DFA46}" type="slidenum">
              <a:rPr lang="en-US" sz="1031">
                <a:solidFill>
                  <a:srgbClr val="064308"/>
                </a:solidFill>
                <a:latin typeface="Arial" charset="0"/>
                <a:ea typeface="ヒラギノ角ゴ Pro W3" pitchFamily="-111" charset="-128"/>
              </a:rPr>
              <a:pPr algn="r" defTabSz="812602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31" dirty="0">
              <a:solidFill>
                <a:srgbClr val="064308"/>
              </a:solidFill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9" y="76201"/>
            <a:ext cx="8273143" cy="4796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97245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CL_ppt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669775" y="1320106"/>
            <a:ext cx="7864929" cy="4810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612" tIns="45306" rIns="90612" bIns="45306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813">
              <a:solidFill>
                <a:srgbClr val="B81414"/>
              </a:solidFill>
              <a:latin typeface="Helvetica" pitchFamily="-111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9" name="Text Box 1032"/>
          <p:cNvSpPr txBox="1">
            <a:spLocks noChangeArrowheads="1"/>
          </p:cNvSpPr>
          <p:nvPr userDrawn="1"/>
        </p:nvSpPr>
        <p:spPr bwMode="auto">
          <a:xfrm>
            <a:off x="6401405" y="6563320"/>
            <a:ext cx="2514298" cy="1427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defTabSz="812602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31" dirty="0">
                <a:solidFill>
                  <a:srgbClr val="064308"/>
                </a:solidFill>
                <a:latin typeface="Helvetica" pitchFamily="-111" charset="0"/>
                <a:ea typeface="ヒラギノ角ゴ Pro W3" pitchFamily="-111" charset="-128"/>
              </a:rPr>
              <a:t>A. Gade, </a:t>
            </a:r>
            <a:fld id="{58887C3C-49B1-4C25-BCBF-EC4A62B682E4}" type="datetime1">
              <a:rPr lang="en-US" sz="1031">
                <a:solidFill>
                  <a:srgbClr val="064308"/>
                </a:solidFill>
                <a:latin typeface="Helvetica" pitchFamily="-111" charset="0"/>
                <a:ea typeface="ヒラギノ角ゴ Pro W3" pitchFamily="-111" charset="-128"/>
              </a:rPr>
              <a:pPr algn="r" defTabSz="812602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7/27/21</a:t>
            </a:fld>
            <a:r>
              <a:rPr lang="en-US" sz="1031" dirty="0">
                <a:solidFill>
                  <a:srgbClr val="064308"/>
                </a:solidFill>
                <a:latin typeface="Helvetica" pitchFamily="-111" charset="0"/>
                <a:ea typeface="ヒラギノ角ゴ Pro W3" pitchFamily="-111" charset="-128"/>
              </a:rPr>
              <a:t>, </a:t>
            </a:r>
            <a:r>
              <a:rPr lang="en-US" sz="1031" dirty="0">
                <a:solidFill>
                  <a:srgbClr val="064308"/>
                </a:solidFill>
                <a:latin typeface="Arial" charset="0"/>
                <a:ea typeface="ヒラギノ角ゴ Pro W3" pitchFamily="-111" charset="-128"/>
              </a:rPr>
              <a:t>Slide </a:t>
            </a:r>
            <a:fld id="{97F26045-EFAF-4618-8EDF-874E6A216DC5}" type="slidenum">
              <a:rPr lang="en-US" sz="1031">
                <a:solidFill>
                  <a:srgbClr val="064308"/>
                </a:solidFill>
                <a:latin typeface="Arial" charset="0"/>
                <a:ea typeface="ヒラギノ角ゴ Pro W3" pitchFamily="-111" charset="-128"/>
              </a:rPr>
              <a:pPr algn="r" defTabSz="812602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31" dirty="0">
              <a:solidFill>
                <a:srgbClr val="064308"/>
              </a:solidFill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5429" y="76201"/>
            <a:ext cx="8273143" cy="4796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8108" y="1067099"/>
            <a:ext cx="8227786" cy="5027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405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640C0-CA1E-1D4D-B5B0-A3946E1E4C88}" type="datetimeFigureOut">
              <a:rPr lang="en-US" smtClean="0"/>
              <a:t>7/27/21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BCF9-73AB-284B-BAC5-206DE23F2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19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315528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01601"/>
            <a:ext cx="5867400" cy="47657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3716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720962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Stefanos Paschalis, GRC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BCF9-73AB-284B-BAC5-206DE23F23D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88822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Stefanos Paschalis, GRC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BCF9-73AB-284B-BAC5-206DE23F23D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15133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Stefanos Paschalis, GRC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BCF9-73AB-284B-BAC5-206DE23F23D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54316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Stefanos Paschalis, GRC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BCF9-73AB-284B-BAC5-206DE23F23D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96036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Stefanos Paschalis, GRC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BCF9-73AB-284B-BAC5-206DE23F23D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86866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Stefanos Paschalis, GRC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BCF9-73AB-284B-BAC5-206DE23F23D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81804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Stefanos Paschalis, GRC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BCF9-73AB-284B-BAC5-206DE23F23D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62978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Stefanos Paschalis, GRC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BCF9-73AB-284B-BAC5-206DE23F23D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9501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640C0-CA1E-1D4D-B5B0-A3946E1E4C88}" type="datetimeFigureOut">
              <a:rPr lang="en-US" smtClean="0"/>
              <a:t>7/27/21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BCF9-73AB-284B-BAC5-206DE23F2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879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Stefanos Paschalis, GRC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BCF9-73AB-284B-BAC5-206DE23F23D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5875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Stefanos Paschalis, GRC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BCF9-73AB-284B-BAC5-206DE23F23D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36672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Stefanos Paschalis, GRC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BCF9-73AB-284B-BAC5-206DE23F23D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30161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owerpoint_4:3_Title_White.pdf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820" cy="6855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971713"/>
            <a:ext cx="8229600" cy="1143000"/>
          </a:xfrm>
        </p:spPr>
        <p:txBody>
          <a:bodyPr>
            <a:normAutofit/>
          </a:bodyPr>
          <a:lstStyle>
            <a:lvl1pPr>
              <a:defRPr sz="6186" baseline="0"/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2499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Stefanos Paschalis, GRC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BCF9-73AB-284B-BAC5-206DE23F23D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35497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Stefanos Paschalis, GRC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BCF9-73AB-284B-BAC5-206DE23F23D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44950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Stefanos Paschalis, GRC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BCF9-73AB-284B-BAC5-206DE23F23D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84529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Stefanos Paschalis, GRC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BCF9-73AB-284B-BAC5-206DE23F23D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38038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Stefanos Paschalis, GRC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BCF9-73AB-284B-BAC5-206DE23F23D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71730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Stefanos Paschalis, GRC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BCF9-73AB-284B-BAC5-206DE23F23D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8092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640C0-CA1E-1D4D-B5B0-A3946E1E4C88}" type="datetimeFigureOut">
              <a:rPr lang="en-US" smtClean="0"/>
              <a:t>7/27/21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BCF9-73AB-284B-BAC5-206DE23F2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531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Stefanos Paschalis, GRC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BCF9-73AB-284B-BAC5-206DE23F23D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96617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Stefanos Paschalis, GRC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BCF9-73AB-284B-BAC5-206DE23F23D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6814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Stefanos Paschalis, GRC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BCF9-73AB-284B-BAC5-206DE23F23D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42497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Stefanos Paschalis, GRC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BCF9-73AB-284B-BAC5-206DE23F23D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43897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Stefanos Paschalis, GRC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BCF9-73AB-284B-BAC5-206DE23F23D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9991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owerpoint_4:3_Title_White.pdf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820" cy="6855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971713"/>
            <a:ext cx="8229600" cy="1143000"/>
          </a:xfrm>
        </p:spPr>
        <p:txBody>
          <a:bodyPr>
            <a:normAutofit/>
          </a:bodyPr>
          <a:lstStyle>
            <a:lvl1pPr>
              <a:defRPr sz="6186" baseline="0"/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922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640C0-CA1E-1D4D-B5B0-A3946E1E4C88}" type="datetimeFigureOut">
              <a:rPr lang="en-US" smtClean="0"/>
              <a:t>7/27/21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BCF9-73AB-284B-BAC5-206DE23F2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99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640C0-CA1E-1D4D-B5B0-A3946E1E4C88}" type="datetimeFigureOut">
              <a:rPr lang="en-US" smtClean="0"/>
              <a:t>7/27/21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BCF9-73AB-284B-BAC5-206DE23F2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08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640C0-CA1E-1D4D-B5B0-A3946E1E4C88}" type="datetimeFigureOut">
              <a:rPr lang="en-US" smtClean="0"/>
              <a:t>7/27/21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BCF9-73AB-284B-BAC5-206DE23F2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43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640C0-CA1E-1D4D-B5B0-A3946E1E4C88}" type="datetimeFigureOut">
              <a:rPr lang="en-US" smtClean="0"/>
              <a:t>7/27/21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BCF9-73AB-284B-BAC5-206DE23F2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39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640C0-CA1E-1D4D-B5B0-A3946E1E4C88}" type="datetimeFigureOut">
              <a:rPr lang="en-US" smtClean="0"/>
              <a:t>7/27/21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BCF9-73AB-284B-BAC5-206DE23F2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50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640C0-CA1E-1D4D-B5B0-A3946E1E4C88}" type="datetimeFigureOut">
              <a:rPr lang="en-US" smtClean="0"/>
              <a:t>7/27/21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1BCF9-73AB-284B-BAC5-206DE23F2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0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3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6072" y="75903"/>
            <a:ext cx="6331857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9299" tIns="23720" rIns="59299" bIns="23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8108" y="1067099"/>
            <a:ext cx="8227786" cy="50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16806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ctr" defTabSz="800695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188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800695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188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800695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188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800695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188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800695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188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3099" algn="ctr" defTabSz="800791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188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06199" algn="ctr" defTabSz="800791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188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359298" algn="ctr" defTabSz="800791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188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812398" algn="ctr" defTabSz="800791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188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69664" indent="-169664" algn="l" defTabSz="800695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SzPct val="100000"/>
        <a:buChar char="•"/>
        <a:defRPr sz="1969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452438" indent="-169664" algn="l" defTabSz="800695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SzPct val="100000"/>
        <a:buChar char="–"/>
        <a:defRPr sz="1594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2pPr>
      <a:lvl3pPr marL="735211" indent="-169664" algn="l" defTabSz="800695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SzPct val="100000"/>
        <a:buChar char="»"/>
        <a:defRPr sz="1594"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1245692" indent="-226219" algn="l" defTabSz="800695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13">
          <a:solidFill>
            <a:schemeClr val="tx1"/>
          </a:solidFill>
          <a:latin typeface="Helvetica" charset="0"/>
          <a:ea typeface="ヒラギノ角ゴ Pro W3" pitchFamily="-111" charset="-128"/>
          <a:cs typeface="ヒラギノ角ゴ Pro W3"/>
        </a:defRPr>
      </a:lvl4pPr>
      <a:lvl5pPr marL="1750219" indent="-148828" algn="l" defTabSz="800695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13">
          <a:solidFill>
            <a:schemeClr val="tx1"/>
          </a:solidFill>
          <a:latin typeface="Helvetica" charset="0"/>
          <a:ea typeface="ヒラギノ角ゴ Pro W3" pitchFamily="-111" charset="-128"/>
          <a:cs typeface="ヒラギノ角ゴ Pro W3"/>
        </a:defRPr>
      </a:lvl5pPr>
      <a:lvl6pPr marL="2204140" indent="-149460" algn="l" defTabSz="800791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13">
          <a:solidFill>
            <a:schemeClr val="tx1"/>
          </a:solidFill>
          <a:latin typeface="Helvetica" charset="0"/>
          <a:ea typeface="+mn-ea"/>
          <a:cs typeface="+mn-cs"/>
        </a:defRPr>
      </a:lvl6pPr>
      <a:lvl7pPr marL="2657241" indent="-149460" algn="l" defTabSz="800791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13">
          <a:solidFill>
            <a:schemeClr val="tx1"/>
          </a:solidFill>
          <a:latin typeface="Helvetica" charset="0"/>
          <a:ea typeface="+mn-ea"/>
          <a:cs typeface="+mn-cs"/>
        </a:defRPr>
      </a:lvl7pPr>
      <a:lvl8pPr marL="3110340" indent="-149460" algn="l" defTabSz="800791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13">
          <a:solidFill>
            <a:schemeClr val="tx1"/>
          </a:solidFill>
          <a:latin typeface="Helvetica" charset="0"/>
          <a:ea typeface="+mn-ea"/>
          <a:cs typeface="+mn-cs"/>
        </a:defRPr>
      </a:lvl8pPr>
      <a:lvl9pPr marL="3563439" indent="-149460" algn="l" defTabSz="800791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13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06199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1pPr>
      <a:lvl2pPr marL="453099" algn="l" defTabSz="906199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2pPr>
      <a:lvl3pPr marL="906199" algn="l" defTabSz="906199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3pPr>
      <a:lvl4pPr marL="1359298" algn="l" defTabSz="906199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4pPr>
      <a:lvl5pPr marL="1812398" algn="l" defTabSz="906199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5pPr>
      <a:lvl6pPr marL="2265498" algn="l" defTabSz="906199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6pPr>
      <a:lvl7pPr marL="2718597" algn="l" defTabSz="906199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7pPr>
      <a:lvl8pPr marL="3171697" algn="l" defTabSz="906199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8pPr>
      <a:lvl9pPr marL="3624796" algn="l" defTabSz="906199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Stefanos Paschalis, GRC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1BCF9-73AB-284B-BAC5-206DE23F23D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29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Stefanos Paschalis, GRC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1BCF9-73AB-284B-BAC5-206DE23F23D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3224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tiff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3.png"/><Relationship Id="rId4" Type="http://schemas.openxmlformats.org/officeDocument/2006/relationships/image" Target="../media/image42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0.png"/><Relationship Id="rId4" Type="http://schemas.openxmlformats.org/officeDocument/2006/relationships/image" Target="../media/image6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6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image" Target="../media/image13.wmf"/><Relationship Id="rId10" Type="http://schemas.openxmlformats.org/officeDocument/2006/relationships/image" Target="../media/image15.e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tiff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tiff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0"/>
          <p:cNvSpPr txBox="1">
            <a:spLocks noChangeArrowheads="1"/>
          </p:cNvSpPr>
          <p:nvPr/>
        </p:nvSpPr>
        <p:spPr bwMode="auto">
          <a:xfrm>
            <a:off x="1981199" y="2286224"/>
            <a:ext cx="5181600" cy="36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2" tIns="45691" rIns="91382" bIns="45691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 i="1" dirty="0">
                <a:solidFill>
                  <a:srgbClr val="1F497D"/>
                </a:solidFill>
                <a:latin typeface="Arial" charset="0"/>
                <a:cs typeface="Arial" charset="0"/>
              </a:rPr>
              <a:t>Augusto O. </a:t>
            </a:r>
            <a:r>
              <a:rPr lang="en-US" sz="1800" b="1" i="1" dirty="0" err="1">
                <a:solidFill>
                  <a:srgbClr val="1F497D"/>
                </a:solidFill>
                <a:latin typeface="Arial" charset="0"/>
                <a:cs typeface="Arial" charset="0"/>
              </a:rPr>
              <a:t>Macchiavelli</a:t>
            </a:r>
            <a:r>
              <a:rPr lang="en-US" sz="1800" b="1" i="1" dirty="0">
                <a:solidFill>
                  <a:srgbClr val="1F497D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531865" y="614027"/>
            <a:ext cx="83521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Isospin Dependence of NN Correlations </a:t>
            </a:r>
          </a:p>
          <a:p>
            <a:pPr algn="ctr"/>
            <a:r>
              <a:rPr lang="en-US" sz="2400" dirty="0"/>
              <a:t>and </a:t>
            </a:r>
          </a:p>
          <a:p>
            <a:pPr algn="ctr"/>
            <a:r>
              <a:rPr lang="en-US" sz="2400" dirty="0"/>
              <a:t>the Reduction of the Single-particle Strength in Atomic Nuclei</a:t>
            </a:r>
            <a:endParaRPr lang="en-US" sz="3600" b="1" dirty="0">
              <a:latin typeface="Arial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135874-94C8-2C44-8718-8434FB5FC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940" y="2911033"/>
            <a:ext cx="3294117" cy="24781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4D95B4-25C7-EF40-8A5F-A44FAF00DA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5552" y="5674718"/>
            <a:ext cx="3592896" cy="72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97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33400" y="717179"/>
            <a:ext cx="8239642" cy="5510305"/>
            <a:chOff x="533400" y="717179"/>
            <a:chExt cx="8239642" cy="5510305"/>
          </a:xfrm>
        </p:grpSpPr>
        <p:grpSp>
          <p:nvGrpSpPr>
            <p:cNvPr id="7" name="Group 6"/>
            <p:cNvGrpSpPr/>
            <p:nvPr/>
          </p:nvGrpSpPr>
          <p:grpSpPr>
            <a:xfrm>
              <a:off x="533400" y="717179"/>
              <a:ext cx="8239642" cy="5510305"/>
              <a:chOff x="533400" y="956235"/>
              <a:chExt cx="8239642" cy="5510305"/>
            </a:xfrm>
          </p:grpSpPr>
          <p:pic>
            <p:nvPicPr>
              <p:cNvPr id="78850" name="Picture 5" descr="cartoon"/>
              <p:cNvPicPr>
                <a:picLocks noChangeAspect="1" noChangeArrowheads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33400" y="956235"/>
                <a:ext cx="8239642" cy="551030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Text Box 12"/>
              <p:cNvSpPr txBox="1">
                <a:spLocks noChangeArrowheads="1"/>
              </p:cNvSpPr>
              <p:nvPr/>
            </p:nvSpPr>
            <p:spPr bwMode="auto">
              <a:xfrm>
                <a:off x="841813" y="2621106"/>
                <a:ext cx="173330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dirty="0">
                    <a:solidFill>
                      <a:srgbClr val="000000"/>
                    </a:solidFill>
                    <a:latin typeface="Times New Roman" charset="0"/>
                  </a:rPr>
                  <a:t>Augusto,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718474" y="1635650"/>
                <a:ext cx="1482468" cy="400110"/>
              </a:xfrm>
              <a:prstGeom prst="rect">
                <a:avLst/>
              </a:prstGeom>
              <a:solidFill>
                <a:srgbClr val="FFFA9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/>
                  <a:t>NSD Theory</a:t>
                </a: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5647765" y="1778001"/>
              <a:ext cx="667871" cy="912022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881529" y="209178"/>
            <a:ext cx="7754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On  the meaning of spectroscopic factors </a:t>
            </a:r>
          </a:p>
        </p:txBody>
      </p:sp>
      <p:pic>
        <p:nvPicPr>
          <p:cNvPr id="12" name="Picture 5" descr="cartoon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35993" y="2330823"/>
            <a:ext cx="664883" cy="28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EC19153-2702-5147-93DF-063B1EC155AE}"/>
              </a:ext>
            </a:extLst>
          </p:cNvPr>
          <p:cNvSpPr/>
          <p:nvPr/>
        </p:nvSpPr>
        <p:spPr>
          <a:xfrm>
            <a:off x="1587732" y="5168371"/>
            <a:ext cx="6130977" cy="874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1BDD2A-F08C-AB40-826A-DED87584D0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1025" y="1757999"/>
            <a:ext cx="664883" cy="961958"/>
          </a:xfrm>
          <a:prstGeom prst="rect">
            <a:avLst/>
          </a:prstGeom>
        </p:spPr>
      </p:pic>
      <p:sp>
        <p:nvSpPr>
          <p:cNvPr id="13" name="Text Box 12">
            <a:extLst>
              <a:ext uri="{FF2B5EF4-FFF2-40B4-BE49-F238E27FC236}">
                <a16:creationId xmlns:a16="http://schemas.microsoft.com/office/drawing/2014/main" id="{65432344-5AFF-524D-A27D-FE444B149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7225" y="2151217"/>
            <a:ext cx="17333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  <a:latin typeface="Times New Roman" charset="0"/>
              </a:rPr>
              <a:t>Yes, Volker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C8CA33-7514-154A-99B4-42BB1115AAC5}"/>
              </a:ext>
            </a:extLst>
          </p:cNvPr>
          <p:cNvSpPr txBox="1"/>
          <p:nvPr/>
        </p:nvSpPr>
        <p:spPr>
          <a:xfrm>
            <a:off x="881529" y="4214264"/>
            <a:ext cx="7162935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We feel you just don’t appreciate  what the theorists have to say 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B47D65-98CA-B749-9FB8-2B72172E5D3D}"/>
              </a:ext>
            </a:extLst>
          </p:cNvPr>
          <p:cNvSpPr txBox="1"/>
          <p:nvPr/>
        </p:nvSpPr>
        <p:spPr>
          <a:xfrm>
            <a:off x="3453466" y="5350140"/>
            <a:ext cx="2032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ymbol" pitchFamily="2" charset="2"/>
              </a:rPr>
              <a:t>s</a:t>
            </a:r>
            <a:r>
              <a:rPr lang="en-US" sz="3600" dirty="0"/>
              <a:t> =  S  </a:t>
            </a:r>
            <a:r>
              <a:rPr lang="en-US" sz="3600" dirty="0" err="1">
                <a:latin typeface="Symbol" pitchFamily="2" charset="2"/>
              </a:rPr>
              <a:t>s</a:t>
            </a:r>
            <a:r>
              <a:rPr lang="en-US" sz="3600" baseline="-25000" dirty="0" err="1"/>
              <a:t>sp</a:t>
            </a:r>
            <a:endParaRPr lang="en-US" sz="3600" baseline="-25000" dirty="0"/>
          </a:p>
        </p:txBody>
      </p:sp>
    </p:spTree>
    <p:extLst>
      <p:ext uri="{BB962C8B-B14F-4D97-AF65-F5344CB8AC3E}">
        <p14:creationId xmlns:p14="http://schemas.microsoft.com/office/powerpoint/2010/main" val="3643142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98631" y="2592634"/>
            <a:ext cx="3921893" cy="1325563"/>
          </a:xfrm>
        </p:spPr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Our Motivation</a:t>
            </a:r>
          </a:p>
        </p:txBody>
      </p:sp>
    </p:spTree>
    <p:extLst>
      <p:ext uri="{BB962C8B-B14F-4D97-AF65-F5344CB8AC3E}">
        <p14:creationId xmlns:p14="http://schemas.microsoft.com/office/powerpoint/2010/main" val="2437187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today – 2021 update</a:t>
            </a:r>
            <a:br>
              <a:rPr lang="en-US" dirty="0"/>
            </a:br>
            <a:r>
              <a:rPr lang="en-US" sz="1875" dirty="0"/>
              <a:t>J. A. </a:t>
            </a:r>
            <a:r>
              <a:rPr lang="en-US" sz="1875" dirty="0" err="1"/>
              <a:t>Tostevin</a:t>
            </a:r>
            <a:r>
              <a:rPr lang="en-US" sz="1875" dirty="0"/>
              <a:t> and A. Gade, </a:t>
            </a:r>
            <a:r>
              <a:rPr lang="en-US" sz="2000" dirty="0">
                <a:solidFill>
                  <a:srgbClr val="333333"/>
                </a:solidFill>
                <a:cs typeface="Arial" panose="020B0604020202020204" pitchFamily="34" charset="0"/>
              </a:rPr>
              <a:t>Phys. Rev. C 103, 054610 (2021)</a:t>
            </a:r>
            <a:endParaRPr lang="en-US" sz="1875" dirty="0">
              <a:cs typeface="Arial" panose="020B0604020202020204" pitchFamily="34" charset="0"/>
            </a:endParaRPr>
          </a:p>
        </p:txBody>
      </p:sp>
      <p:sp>
        <p:nvSpPr>
          <p:cNvPr id="27651" name="Rectangle 22"/>
          <p:cNvSpPr>
            <a:spLocks noChangeArrowheads="1"/>
          </p:cNvSpPr>
          <p:nvPr/>
        </p:nvSpPr>
        <p:spPr bwMode="auto">
          <a:xfrm>
            <a:off x="3971926" y="1996073"/>
            <a:ext cx="183075" cy="351256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/>
            <a:tailEnd/>
          </a:ln>
        </p:spPr>
        <p:txBody>
          <a:bodyPr wrap="none" lIns="90620" tIns="45310" rIns="90620" bIns="45310" anchor="ctr">
            <a:spAutoFit/>
          </a:bodyPr>
          <a:lstStyle/>
          <a:p>
            <a:endParaRPr lang="en-US" sz="1688"/>
          </a:p>
        </p:txBody>
      </p:sp>
      <p:sp>
        <p:nvSpPr>
          <p:cNvPr id="6" name="Rectangle 5"/>
          <p:cNvSpPr/>
          <p:nvPr/>
        </p:nvSpPr>
        <p:spPr>
          <a:xfrm>
            <a:off x="2286000" y="6108324"/>
            <a:ext cx="4357688" cy="755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a-DK" sz="1500" b="1" dirty="0">
                <a:solidFill>
                  <a:srgbClr val="064308"/>
                </a:solidFill>
              </a:rPr>
              <a:t>Figure</a:t>
            </a:r>
            <a:r>
              <a:rPr lang="da-DK" sz="1500" dirty="0">
                <a:solidFill>
                  <a:srgbClr val="064308"/>
                </a:solidFill>
              </a:rPr>
              <a:t>: </a:t>
            </a:r>
            <a:r>
              <a:rPr lang="da-DK" sz="1406" dirty="0">
                <a:solidFill>
                  <a:srgbClr val="064308"/>
                </a:solidFill>
              </a:rPr>
              <a:t>Open symbols are data taken at 240 MeV/u are </a:t>
            </a:r>
            <a:r>
              <a:rPr lang="da-DK" sz="1406" baseline="30000" dirty="0">
                <a:solidFill>
                  <a:srgbClr val="064308"/>
                </a:solidFill>
              </a:rPr>
              <a:t>29</a:t>
            </a:r>
            <a:r>
              <a:rPr lang="da-DK" sz="1406" dirty="0">
                <a:solidFill>
                  <a:srgbClr val="064308"/>
                </a:solidFill>
              </a:rPr>
              <a:t>Ne-1n, </a:t>
            </a:r>
            <a:r>
              <a:rPr lang="da-DK" sz="1406" baseline="30000" dirty="0">
                <a:solidFill>
                  <a:srgbClr val="064308"/>
                </a:solidFill>
              </a:rPr>
              <a:t>25</a:t>
            </a:r>
            <a:r>
              <a:rPr lang="da-DK" sz="1406" dirty="0">
                <a:solidFill>
                  <a:srgbClr val="064308"/>
                </a:solidFill>
              </a:rPr>
              <a:t>F-1p, </a:t>
            </a:r>
            <a:r>
              <a:rPr lang="da-DK" sz="1406" baseline="30000" dirty="0">
                <a:solidFill>
                  <a:srgbClr val="064308"/>
                </a:solidFill>
              </a:rPr>
              <a:t>16</a:t>
            </a:r>
            <a:r>
              <a:rPr lang="da-DK" sz="1406" dirty="0">
                <a:solidFill>
                  <a:srgbClr val="064308"/>
                </a:solidFill>
              </a:rPr>
              <a:t>C-1p, </a:t>
            </a:r>
            <a:r>
              <a:rPr lang="da-DK" sz="1406" baseline="30000" dirty="0">
                <a:solidFill>
                  <a:srgbClr val="064308"/>
                </a:solidFill>
              </a:rPr>
              <a:t>30</a:t>
            </a:r>
            <a:r>
              <a:rPr lang="da-DK" sz="1406" dirty="0">
                <a:solidFill>
                  <a:srgbClr val="064308"/>
                </a:solidFill>
              </a:rPr>
              <a:t>Ne-1p, and </a:t>
            </a:r>
            <a:r>
              <a:rPr lang="da-DK" sz="1406" baseline="30000" dirty="0">
                <a:solidFill>
                  <a:srgbClr val="064308"/>
                </a:solidFill>
              </a:rPr>
              <a:t>33</a:t>
            </a:r>
            <a:r>
              <a:rPr lang="da-DK" sz="1406" dirty="0">
                <a:solidFill>
                  <a:srgbClr val="064308"/>
                </a:solidFill>
              </a:rPr>
              <a:t>Na-1p and at 1.6 GeV/u </a:t>
            </a:r>
            <a:r>
              <a:rPr lang="da-DK" sz="1406" baseline="30000" dirty="0">
                <a:solidFill>
                  <a:srgbClr val="064308"/>
                </a:solidFill>
              </a:rPr>
              <a:t>9</a:t>
            </a:r>
            <a:r>
              <a:rPr lang="da-DK" sz="1406" dirty="0">
                <a:solidFill>
                  <a:srgbClr val="064308"/>
                </a:solidFill>
              </a:rPr>
              <a:t>C-1p, </a:t>
            </a:r>
            <a:r>
              <a:rPr lang="da-DK" sz="1406" baseline="30000" dirty="0">
                <a:solidFill>
                  <a:srgbClr val="064308"/>
                </a:solidFill>
              </a:rPr>
              <a:t>12</a:t>
            </a:r>
            <a:r>
              <a:rPr lang="da-DK" sz="1406" dirty="0">
                <a:solidFill>
                  <a:srgbClr val="064308"/>
                </a:solidFill>
              </a:rPr>
              <a:t>C-1n, </a:t>
            </a:r>
            <a:r>
              <a:rPr lang="da-DK" sz="1406" baseline="30000" dirty="0">
                <a:solidFill>
                  <a:srgbClr val="064308"/>
                </a:solidFill>
              </a:rPr>
              <a:t>11</a:t>
            </a:r>
            <a:r>
              <a:rPr lang="da-DK" sz="1406" dirty="0">
                <a:solidFill>
                  <a:srgbClr val="064308"/>
                </a:solidFill>
              </a:rPr>
              <a:t>C-1n and </a:t>
            </a:r>
            <a:r>
              <a:rPr lang="da-DK" sz="1406" baseline="30000" dirty="0">
                <a:solidFill>
                  <a:srgbClr val="064308"/>
                </a:solidFill>
              </a:rPr>
              <a:t>10</a:t>
            </a:r>
            <a:r>
              <a:rPr lang="da-DK" sz="1406" dirty="0">
                <a:solidFill>
                  <a:srgbClr val="064308"/>
                </a:solidFill>
              </a:rPr>
              <a:t>C-1n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95" y="1084694"/>
            <a:ext cx="6519123" cy="47164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3AD6D9-7F89-0B4C-A8DF-C4500C4D3925}"/>
              </a:ext>
            </a:extLst>
          </p:cNvPr>
          <p:cNvSpPr txBox="1"/>
          <p:nvPr/>
        </p:nvSpPr>
        <p:spPr>
          <a:xfrm>
            <a:off x="6501916" y="168831"/>
            <a:ext cx="2375647" cy="3693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Courtesy of  A. </a:t>
            </a:r>
            <a:r>
              <a:rPr lang="en-US" dirty="0" err="1"/>
              <a:t>Gade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257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999" y="198383"/>
            <a:ext cx="1842507" cy="10483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2873" y="198383"/>
            <a:ext cx="1869274" cy="12461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7764" y="198383"/>
            <a:ext cx="1595109" cy="12275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589" y="198383"/>
            <a:ext cx="2633473" cy="10621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9D88B3-9105-7543-94B8-C2BCA26E03B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589" y="2049733"/>
            <a:ext cx="8461170" cy="38563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5621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180" y="126533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libri" charset="0"/>
                <a:ea typeface="Calibri" charset="0"/>
                <a:cs typeface="Calibri" charset="0"/>
              </a:rPr>
              <a:t>The questions we addressed</a:t>
            </a:r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180" y="1332275"/>
            <a:ext cx="7886700" cy="2403544"/>
          </a:xfrm>
        </p:spPr>
        <p:txBody>
          <a:bodyPr/>
          <a:lstStyle/>
          <a:p>
            <a:r>
              <a:rPr lang="en-US" sz="2400" dirty="0"/>
              <a:t>What are the individual contributions of LRC and SRC to the observed depletion (quenching of SF)?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What is the isospin dependence of these contributions, and how do they compete in very asymmetric nuclei?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A27187-ACA3-6743-84E0-360DBD33A21F}"/>
              </a:ext>
            </a:extLst>
          </p:cNvPr>
          <p:cNvSpPr txBox="1">
            <a:spLocks/>
          </p:cNvSpPr>
          <p:nvPr/>
        </p:nvSpPr>
        <p:spPr>
          <a:xfrm>
            <a:off x="795680" y="4601709"/>
            <a:ext cx="7975406" cy="1525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400" dirty="0">
                <a:latin typeface="Calibri" charset="0"/>
                <a:ea typeface="Calibri" charset="0"/>
                <a:cs typeface="Calibri" charset="0"/>
              </a:rPr>
              <a:t>What did we do?</a:t>
            </a:r>
          </a:p>
          <a:p>
            <a:endParaRPr lang="en-US" sz="9600" dirty="0">
              <a:latin typeface="Calibri" charset="0"/>
              <a:ea typeface="Calibri" charset="0"/>
              <a:cs typeface="Calibri" charset="0"/>
            </a:endParaRPr>
          </a:p>
          <a:p>
            <a:pPr marL="685800" indent="-685800">
              <a:buFont typeface="Wingdings" pitchFamily="2" charset="2"/>
              <a:buChar char="à"/>
            </a:pPr>
            <a:r>
              <a:rPr lang="en-US" sz="9600" dirty="0">
                <a:latin typeface="Calibri" charset="0"/>
                <a:ea typeface="Calibri" charset="0"/>
                <a:cs typeface="Calibri" charset="0"/>
              </a:rPr>
              <a:t>A phenomenological approach,  in the spirit of </a:t>
            </a:r>
            <a:r>
              <a:rPr lang="en-US" sz="9600" dirty="0" err="1">
                <a:latin typeface="Calibri" charset="0"/>
                <a:ea typeface="Calibri" charset="0"/>
                <a:cs typeface="Calibri" charset="0"/>
              </a:rPr>
              <a:t>Brueckner</a:t>
            </a:r>
            <a:r>
              <a:rPr lang="en-US" sz="9600" dirty="0">
                <a:latin typeface="Calibri" charset="0"/>
                <a:ea typeface="Calibri" charset="0"/>
                <a:cs typeface="Calibri" charset="0"/>
              </a:rPr>
              <a:t>  and Mottelson’s Fermi liquid</a:t>
            </a:r>
          </a:p>
        </p:txBody>
      </p:sp>
    </p:spTree>
    <p:extLst>
      <p:ext uri="{BB962C8B-B14F-4D97-AF65-F5344CB8AC3E}">
        <p14:creationId xmlns:p14="http://schemas.microsoft.com/office/powerpoint/2010/main" val="1203928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6963" y="5955929"/>
            <a:ext cx="8332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= total single-particle Quenching Factor</a:t>
            </a:r>
          </a:p>
          <a:p>
            <a:r>
              <a:rPr lang="en-US" dirty="0"/>
              <a:t>      represents the probability to find a nucleon in the pure single-particle configuration </a:t>
            </a:r>
          </a:p>
        </p:txBody>
      </p:sp>
      <p:sp>
        <p:nvSpPr>
          <p:cNvPr id="5" name="TextBox 4"/>
          <p:cNvSpPr txBox="1"/>
          <p:nvPr/>
        </p:nvSpPr>
        <p:spPr>
          <a:xfrm rot="18752101">
            <a:off x="1967192" y="636128"/>
            <a:ext cx="1529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single-particle</a:t>
            </a:r>
          </a:p>
          <a:p>
            <a:pPr algn="ctr"/>
            <a:r>
              <a:rPr lang="en-US" b="1" dirty="0"/>
              <a:t>configuration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82151" y="3087415"/>
            <a:ext cx="1832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Particle-vibration</a:t>
            </a:r>
          </a:p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coupling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51433" y="3101926"/>
            <a:ext cx="1322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Pairing</a:t>
            </a:r>
          </a:p>
          <a:p>
            <a:pPr algn="ctr"/>
            <a:r>
              <a:rPr lang="en-US" b="1" dirty="0">
                <a:solidFill>
                  <a:schemeClr val="accent2"/>
                </a:solidFill>
              </a:rPr>
              <a:t>correlations</a:t>
            </a:r>
          </a:p>
        </p:txBody>
      </p:sp>
      <p:sp>
        <p:nvSpPr>
          <p:cNvPr id="12" name="TextBox 11"/>
          <p:cNvSpPr txBox="1"/>
          <p:nvPr/>
        </p:nvSpPr>
        <p:spPr>
          <a:xfrm rot="18752101">
            <a:off x="7085897" y="614923"/>
            <a:ext cx="1322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</a:rPr>
              <a:t>Short-range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</a:rPr>
              <a:t>correlations</a:t>
            </a: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C1BF36DB-684B-B643-BE18-2EA81BF59ED5}"/>
              </a:ext>
            </a:extLst>
          </p:cNvPr>
          <p:cNvSpPr/>
          <p:nvPr/>
        </p:nvSpPr>
        <p:spPr>
          <a:xfrm rot="5400000" flipH="1">
            <a:off x="4992657" y="1440777"/>
            <a:ext cx="325186" cy="2559481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8752101">
            <a:off x="4682367" y="546332"/>
            <a:ext cx="1322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Long-range</a:t>
            </a:r>
          </a:p>
          <a:p>
            <a:pPr algn="ctr"/>
            <a:r>
              <a:rPr lang="en-US" b="1" dirty="0"/>
              <a:t>correlations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678" y="4886105"/>
            <a:ext cx="5308600" cy="1016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138C6A0-9E09-7947-B23B-CD4CD1C25785}"/>
              </a:ext>
            </a:extLst>
          </p:cNvPr>
          <p:cNvSpPr txBox="1"/>
          <p:nvPr/>
        </p:nvSpPr>
        <p:spPr>
          <a:xfrm>
            <a:off x="5912480" y="4072406"/>
            <a:ext cx="1733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Missing strength</a:t>
            </a:r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C2DF249D-D581-AC44-A901-0B04BE7EF088}"/>
              </a:ext>
            </a:extLst>
          </p:cNvPr>
          <p:cNvSpPr/>
          <p:nvPr/>
        </p:nvSpPr>
        <p:spPr>
          <a:xfrm rot="16200000">
            <a:off x="6494627" y="3455452"/>
            <a:ext cx="403980" cy="2582544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F8754A4-B731-CF4E-BA7C-6AF619B583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033" y="1748786"/>
            <a:ext cx="7719934" cy="6354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D56AEB-076E-2643-860D-E6B0F57C20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109" y="3938545"/>
            <a:ext cx="2741429" cy="555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75F1A2-F2A2-804F-A77D-74B87F32431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93" y="5026322"/>
            <a:ext cx="1567718" cy="7142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ED9F3C-2FEA-7B4A-85DB-3E6BEEA5997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0482" y="5050055"/>
            <a:ext cx="4569018" cy="704886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F2BAADE-4CC5-0641-AADC-A92070E251A9}"/>
              </a:ext>
            </a:extLst>
          </p:cNvPr>
          <p:cNvCxnSpPr/>
          <p:nvPr/>
        </p:nvCxnSpPr>
        <p:spPr>
          <a:xfrm>
            <a:off x="1990599" y="2678471"/>
            <a:ext cx="0" cy="85350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3C48502-40CD-5F44-AD9F-2F45E5EE36B3}"/>
              </a:ext>
            </a:extLst>
          </p:cNvPr>
          <p:cNvSpPr txBox="1"/>
          <p:nvPr/>
        </p:nvSpPr>
        <p:spPr>
          <a:xfrm>
            <a:off x="4658390" y="3748257"/>
            <a:ext cx="102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SURFACE </a:t>
            </a:r>
          </a:p>
        </p:txBody>
      </p:sp>
    </p:spTree>
    <p:extLst>
      <p:ext uri="{BB962C8B-B14F-4D97-AF65-F5344CB8AC3E}">
        <p14:creationId xmlns:p14="http://schemas.microsoft.com/office/powerpoint/2010/main" val="661327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8EB27D2-6CF3-4E41-A52E-4F5CCF2BB30F}"/>
              </a:ext>
            </a:extLst>
          </p:cNvPr>
          <p:cNvSpPr/>
          <p:nvPr/>
        </p:nvSpPr>
        <p:spPr>
          <a:xfrm>
            <a:off x="3374762" y="240418"/>
            <a:ext cx="2581195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LRC  Dressed nucleons </a:t>
            </a:r>
            <a:endParaRPr lang="en-US" sz="2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67F588-334C-F045-8B7A-80F66AC42AC0}"/>
              </a:ext>
            </a:extLst>
          </p:cNvPr>
          <p:cNvSpPr/>
          <p:nvPr/>
        </p:nvSpPr>
        <p:spPr>
          <a:xfrm>
            <a:off x="397172" y="884193"/>
            <a:ext cx="2679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Particle Vibration Coupling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4E449A5-BEE1-6B4A-A17D-032B46705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30" y="1661675"/>
            <a:ext cx="2022554" cy="30960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B28141-8705-E943-B412-31CC1B466074}"/>
              </a:ext>
            </a:extLst>
          </p:cNvPr>
          <p:cNvSpPr txBox="1"/>
          <p:nvPr/>
        </p:nvSpPr>
        <p:spPr>
          <a:xfrm>
            <a:off x="2621184" y="2814638"/>
            <a:ext cx="1179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Phonon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65F173-BC3C-6941-91F3-C53D555E8731}"/>
              </a:ext>
            </a:extLst>
          </p:cNvPr>
          <p:cNvSpPr txBox="1"/>
          <p:nvPr/>
        </p:nvSpPr>
        <p:spPr>
          <a:xfrm>
            <a:off x="397172" y="5063085"/>
            <a:ext cx="5482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|</a:t>
            </a:r>
            <a:r>
              <a:rPr lang="en-US" sz="2400" dirty="0" err="1"/>
              <a:t>nlj</a:t>
            </a:r>
            <a:r>
              <a:rPr lang="en-US" sz="2400" dirty="0"/>
              <a:t> &gt; = A |</a:t>
            </a:r>
            <a:r>
              <a:rPr lang="en-US" sz="2400" dirty="0" err="1"/>
              <a:t>nlj</a:t>
            </a:r>
            <a:r>
              <a:rPr lang="en-US" sz="2400" dirty="0"/>
              <a:t> &gt; + B |phonon&gt; x |</a:t>
            </a:r>
            <a:r>
              <a:rPr lang="en-US" sz="2400" dirty="0" err="1"/>
              <a:t>n’l’j</a:t>
            </a:r>
            <a:r>
              <a:rPr lang="en-US" sz="2400" dirty="0"/>
              <a:t>’&gt; + …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64CA2F-0F6B-9148-B20B-9DE5873E7CF3}"/>
              </a:ext>
            </a:extLst>
          </p:cNvPr>
          <p:cNvSpPr txBox="1"/>
          <p:nvPr/>
        </p:nvSpPr>
        <p:spPr>
          <a:xfrm>
            <a:off x="596574" y="4743798"/>
            <a:ext cx="442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~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BD64C63-FFD8-2E48-AE7E-B1F50C041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866" y="1083086"/>
            <a:ext cx="2022554" cy="212496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9CC3F3E-CCE3-2C4E-8B08-7D27298FE5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019" t="32186"/>
          <a:stretch/>
        </p:blipFill>
        <p:spPr>
          <a:xfrm>
            <a:off x="5482044" y="3868784"/>
            <a:ext cx="3297278" cy="67463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201D723-3378-1C49-877E-5DBC0F60EBE0}"/>
              </a:ext>
            </a:extLst>
          </p:cNvPr>
          <p:cNvSpPr/>
          <p:nvPr/>
        </p:nvSpPr>
        <p:spPr>
          <a:xfrm>
            <a:off x="3055177" y="2488622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Symbol" pitchFamily="2" charset="2"/>
              </a:rPr>
              <a:t>l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F9CD849-026D-5E40-A819-5716BC4FD98F}"/>
              </a:ext>
            </a:extLst>
          </p:cNvPr>
          <p:cNvCxnSpPr/>
          <p:nvPr/>
        </p:nvCxnSpPr>
        <p:spPr>
          <a:xfrm flipV="1">
            <a:off x="1900237" y="4014790"/>
            <a:ext cx="0" cy="528637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DE51E5D-A2D1-CC46-A056-A645C5E6B652}"/>
              </a:ext>
            </a:extLst>
          </p:cNvPr>
          <p:cNvCxnSpPr/>
          <p:nvPr/>
        </p:nvCxnSpPr>
        <p:spPr>
          <a:xfrm flipV="1">
            <a:off x="1900237" y="1781177"/>
            <a:ext cx="0" cy="528637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8FBB924-393C-1448-8625-1EA8D71AD08E}"/>
              </a:ext>
            </a:extLst>
          </p:cNvPr>
          <p:cNvCxnSpPr/>
          <p:nvPr/>
        </p:nvCxnSpPr>
        <p:spPr>
          <a:xfrm flipV="1">
            <a:off x="1900237" y="2923880"/>
            <a:ext cx="0" cy="528637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4EFCC65-5F55-A64D-8781-8262CF1D782D}"/>
              </a:ext>
            </a:extLst>
          </p:cNvPr>
          <p:cNvSpPr/>
          <p:nvPr/>
        </p:nvSpPr>
        <p:spPr>
          <a:xfrm>
            <a:off x="5595124" y="3353395"/>
            <a:ext cx="32972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Radial  coupling matrix element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7C7088-8063-0F4F-96F1-5CFE90C840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4584" y="5844037"/>
            <a:ext cx="2520980" cy="8582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38B69B-5127-0545-8767-B0F62D4E11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0721" y="5864891"/>
            <a:ext cx="2483702" cy="750285"/>
          </a:xfrm>
          <a:prstGeom prst="rect">
            <a:avLst/>
          </a:prstGeom>
          <a:ln w="53975">
            <a:solidFill>
              <a:schemeClr val="accent1"/>
            </a:solidFill>
          </a:ln>
        </p:spPr>
      </p:pic>
      <p:sp>
        <p:nvSpPr>
          <p:cNvPr id="6" name="Down Arrow 5">
            <a:extLst>
              <a:ext uri="{FF2B5EF4-FFF2-40B4-BE49-F238E27FC236}">
                <a16:creationId xmlns:a16="http://schemas.microsoft.com/office/drawing/2014/main" id="{CBC46259-8D68-414F-AD7D-9606CC6063C2}"/>
              </a:ext>
            </a:extLst>
          </p:cNvPr>
          <p:cNvSpPr/>
          <p:nvPr/>
        </p:nvSpPr>
        <p:spPr>
          <a:xfrm>
            <a:off x="2539985" y="5603781"/>
            <a:ext cx="258650" cy="4108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5FA80381-DBC5-014E-828B-7EEB7E45CFFA}"/>
              </a:ext>
            </a:extLst>
          </p:cNvPr>
          <p:cNvSpPr/>
          <p:nvPr/>
        </p:nvSpPr>
        <p:spPr>
          <a:xfrm rot="16200000">
            <a:off x="4931640" y="6067739"/>
            <a:ext cx="258650" cy="4108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25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74" name="Group 50"/>
          <p:cNvGrpSpPr>
            <a:grpSpLocks/>
          </p:cNvGrpSpPr>
          <p:nvPr/>
        </p:nvGrpSpPr>
        <p:grpSpPr bwMode="auto">
          <a:xfrm>
            <a:off x="1001726" y="1598538"/>
            <a:ext cx="7467600" cy="1676400"/>
            <a:chOff x="1143000" y="1219200"/>
            <a:chExt cx="7467600" cy="1676400"/>
          </a:xfrm>
        </p:grpSpPr>
        <p:sp>
          <p:nvSpPr>
            <p:cNvPr id="79875" name="Line 5"/>
            <p:cNvSpPr>
              <a:spLocks noChangeShapeType="1"/>
            </p:cNvSpPr>
            <p:nvPr/>
          </p:nvSpPr>
          <p:spPr bwMode="auto">
            <a:xfrm>
              <a:off x="3992468" y="2209800"/>
              <a:ext cx="16463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876" name="Line 6"/>
            <p:cNvSpPr>
              <a:spLocks noChangeShapeType="1"/>
            </p:cNvSpPr>
            <p:nvPr/>
          </p:nvSpPr>
          <p:spPr bwMode="auto">
            <a:xfrm>
              <a:off x="3992468" y="1360990"/>
              <a:ext cx="16463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877" name="Line 7"/>
            <p:cNvSpPr>
              <a:spLocks noChangeShapeType="1"/>
            </p:cNvSpPr>
            <p:nvPr/>
          </p:nvSpPr>
          <p:spPr bwMode="auto">
            <a:xfrm>
              <a:off x="4733318" y="1360990"/>
              <a:ext cx="0" cy="84881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878" name="Line 10"/>
            <p:cNvSpPr>
              <a:spLocks noChangeShapeType="1"/>
            </p:cNvSpPr>
            <p:nvPr/>
          </p:nvSpPr>
          <p:spPr bwMode="auto">
            <a:xfrm>
              <a:off x="4074785" y="1785395"/>
              <a:ext cx="156401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879" name="Line 5"/>
            <p:cNvSpPr>
              <a:spLocks noChangeShapeType="1"/>
            </p:cNvSpPr>
            <p:nvPr/>
          </p:nvSpPr>
          <p:spPr bwMode="auto">
            <a:xfrm>
              <a:off x="6964268" y="2209800"/>
              <a:ext cx="16463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880" name="Line 6"/>
            <p:cNvSpPr>
              <a:spLocks noChangeShapeType="1"/>
            </p:cNvSpPr>
            <p:nvPr/>
          </p:nvSpPr>
          <p:spPr bwMode="auto">
            <a:xfrm>
              <a:off x="6964268" y="1360990"/>
              <a:ext cx="16463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881" name="Line 7"/>
            <p:cNvSpPr>
              <a:spLocks noChangeShapeType="1"/>
            </p:cNvSpPr>
            <p:nvPr/>
          </p:nvSpPr>
          <p:spPr bwMode="auto">
            <a:xfrm>
              <a:off x="7705118" y="1360990"/>
              <a:ext cx="0" cy="84881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882" name="Line 10"/>
            <p:cNvSpPr>
              <a:spLocks noChangeShapeType="1"/>
            </p:cNvSpPr>
            <p:nvPr/>
          </p:nvSpPr>
          <p:spPr bwMode="auto">
            <a:xfrm>
              <a:off x="7046585" y="1785395"/>
              <a:ext cx="156401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79883" name="Group 26"/>
            <p:cNvGrpSpPr>
              <a:grpSpLocks/>
            </p:cNvGrpSpPr>
            <p:nvPr/>
          </p:nvGrpSpPr>
          <p:grpSpPr bwMode="auto">
            <a:xfrm>
              <a:off x="1173068" y="1360990"/>
              <a:ext cx="1646332" cy="848810"/>
              <a:chOff x="1173068" y="1360990"/>
              <a:chExt cx="1646332" cy="848810"/>
            </a:xfrm>
          </p:grpSpPr>
          <p:sp>
            <p:nvSpPr>
              <p:cNvPr id="79919" name="Line 5"/>
              <p:cNvSpPr>
                <a:spLocks noChangeShapeType="1"/>
              </p:cNvSpPr>
              <p:nvPr/>
            </p:nvSpPr>
            <p:spPr bwMode="auto">
              <a:xfrm>
                <a:off x="1173068" y="2209800"/>
                <a:ext cx="16463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9920" name="Line 6"/>
              <p:cNvSpPr>
                <a:spLocks noChangeShapeType="1"/>
              </p:cNvSpPr>
              <p:nvPr/>
            </p:nvSpPr>
            <p:spPr bwMode="auto">
              <a:xfrm>
                <a:off x="1173068" y="1360990"/>
                <a:ext cx="16463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9921" name="Line 7"/>
              <p:cNvSpPr>
                <a:spLocks noChangeShapeType="1"/>
              </p:cNvSpPr>
              <p:nvPr/>
            </p:nvSpPr>
            <p:spPr bwMode="auto">
              <a:xfrm>
                <a:off x="1913918" y="1360990"/>
                <a:ext cx="0" cy="848810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9923" name="Line 10"/>
              <p:cNvSpPr>
                <a:spLocks noChangeShapeType="1"/>
              </p:cNvSpPr>
              <p:nvPr/>
            </p:nvSpPr>
            <p:spPr bwMode="auto">
              <a:xfrm>
                <a:off x="1255385" y="1785395"/>
                <a:ext cx="156401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79884" name="Rectangle 27"/>
            <p:cNvSpPr>
              <a:spLocks noChangeArrowheads="1"/>
            </p:cNvSpPr>
            <p:nvPr/>
          </p:nvSpPr>
          <p:spPr bwMode="auto">
            <a:xfrm>
              <a:off x="1143000" y="2286000"/>
              <a:ext cx="1676400" cy="6096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spcBef>
                  <a:spcPct val="50000"/>
                </a:spcBef>
              </a:pPr>
              <a:endParaRPr lang="en-US" sz="16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885" name="Rectangle 28"/>
            <p:cNvSpPr>
              <a:spLocks noChangeArrowheads="1"/>
            </p:cNvSpPr>
            <p:nvPr/>
          </p:nvSpPr>
          <p:spPr bwMode="auto">
            <a:xfrm>
              <a:off x="3962400" y="2286000"/>
              <a:ext cx="1676400" cy="6096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spcBef>
                  <a:spcPct val="50000"/>
                </a:spcBef>
              </a:pPr>
              <a:endParaRPr lang="en-US" sz="16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886" name="Rectangle 29"/>
            <p:cNvSpPr>
              <a:spLocks noChangeArrowheads="1"/>
            </p:cNvSpPr>
            <p:nvPr/>
          </p:nvSpPr>
          <p:spPr bwMode="auto">
            <a:xfrm>
              <a:off x="6934200" y="2286000"/>
              <a:ext cx="1676400" cy="6096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spcBef>
                  <a:spcPct val="50000"/>
                </a:spcBef>
              </a:pPr>
              <a:endParaRPr lang="en-US" sz="16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4495800" y="1219200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sz="1600">
                <a:solidFill>
                  <a:prstClr val="black"/>
                </a:solidFill>
                <a:latin typeface="Calibri"/>
                <a:ea typeface="Arial" charset="0"/>
                <a:cs typeface="Arial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4724400" y="1219200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sz="1600">
                <a:solidFill>
                  <a:prstClr val="black"/>
                </a:solidFill>
                <a:latin typeface="Calibri"/>
                <a:ea typeface="Arial" charset="0"/>
                <a:cs typeface="Arial" charset="0"/>
              </a:endParaRPr>
            </a:p>
          </p:txBody>
        </p:sp>
        <p:grpSp>
          <p:nvGrpSpPr>
            <p:cNvPr id="79893" name="Group 36"/>
            <p:cNvGrpSpPr>
              <a:grpSpLocks/>
            </p:cNvGrpSpPr>
            <p:nvPr/>
          </p:nvGrpSpPr>
          <p:grpSpPr bwMode="auto">
            <a:xfrm>
              <a:off x="7239000" y="1219200"/>
              <a:ext cx="914400" cy="228600"/>
              <a:chOff x="1905000" y="3810000"/>
              <a:chExt cx="914400" cy="228600"/>
            </a:xfrm>
          </p:grpSpPr>
          <p:sp>
            <p:nvSpPr>
              <p:cNvPr id="33" name="Oval 32"/>
              <p:cNvSpPr/>
              <p:nvPr/>
            </p:nvSpPr>
            <p:spPr bwMode="auto">
              <a:xfrm>
                <a:off x="1905000" y="3810000"/>
                <a:ext cx="228600" cy="2286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600">
                  <a:solidFill>
                    <a:prstClr val="black"/>
                  </a:solidFill>
                  <a:latin typeface="Calibri"/>
                  <a:ea typeface="Arial" charset="0"/>
                  <a:cs typeface="Arial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 bwMode="auto">
              <a:xfrm>
                <a:off x="2133600" y="3810000"/>
                <a:ext cx="228600" cy="2286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600">
                  <a:solidFill>
                    <a:prstClr val="black"/>
                  </a:solidFill>
                  <a:latin typeface="Calibri"/>
                  <a:ea typeface="Arial" charset="0"/>
                  <a:cs typeface="Arial" charset="0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 bwMode="auto">
              <a:xfrm>
                <a:off x="2362200" y="3810000"/>
                <a:ext cx="228600" cy="2286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600">
                  <a:solidFill>
                    <a:prstClr val="black"/>
                  </a:solidFill>
                  <a:latin typeface="Calibri"/>
                  <a:ea typeface="Arial" charset="0"/>
                  <a:cs typeface="Arial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 bwMode="auto">
              <a:xfrm>
                <a:off x="2590800" y="3810000"/>
                <a:ext cx="228600" cy="2286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600">
                  <a:solidFill>
                    <a:prstClr val="black"/>
                  </a:solidFill>
                  <a:latin typeface="Calibri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79894" name="Group 39"/>
            <p:cNvGrpSpPr>
              <a:grpSpLocks/>
            </p:cNvGrpSpPr>
            <p:nvPr/>
          </p:nvGrpSpPr>
          <p:grpSpPr bwMode="auto">
            <a:xfrm>
              <a:off x="4495800" y="2362200"/>
              <a:ext cx="457200" cy="228600"/>
              <a:chOff x="3048000" y="4114800"/>
              <a:chExt cx="457200" cy="228600"/>
            </a:xfrm>
          </p:grpSpPr>
          <p:sp>
            <p:nvSpPr>
              <p:cNvPr id="38" name="Oval 37"/>
              <p:cNvSpPr/>
              <p:nvPr/>
            </p:nvSpPr>
            <p:spPr bwMode="auto">
              <a:xfrm>
                <a:off x="3048000" y="4114800"/>
                <a:ext cx="228600" cy="228600"/>
              </a:xfrm>
              <a:prstGeom prst="ellipse">
                <a:avLst/>
              </a:prstGeom>
              <a:solidFill>
                <a:schemeClr val="accent3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600">
                  <a:solidFill>
                    <a:prstClr val="black"/>
                  </a:solidFill>
                  <a:latin typeface="Calibri"/>
                  <a:ea typeface="Arial" charset="0"/>
                  <a:cs typeface="Arial" charset="0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 bwMode="auto">
              <a:xfrm>
                <a:off x="3276600" y="4114800"/>
                <a:ext cx="228600" cy="228600"/>
              </a:xfrm>
              <a:prstGeom prst="ellipse">
                <a:avLst/>
              </a:prstGeom>
              <a:solidFill>
                <a:schemeClr val="accent3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600">
                  <a:solidFill>
                    <a:prstClr val="black"/>
                  </a:solidFill>
                  <a:latin typeface="Calibri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79895" name="Group 46"/>
            <p:cNvGrpSpPr>
              <a:grpSpLocks/>
            </p:cNvGrpSpPr>
            <p:nvPr/>
          </p:nvGrpSpPr>
          <p:grpSpPr bwMode="auto">
            <a:xfrm>
              <a:off x="7239000" y="2362200"/>
              <a:ext cx="914400" cy="228600"/>
              <a:chOff x="7010400" y="4038600"/>
              <a:chExt cx="914400" cy="228600"/>
            </a:xfrm>
          </p:grpSpPr>
          <p:grpSp>
            <p:nvGrpSpPr>
              <p:cNvPr id="79899" name="Group 40"/>
              <p:cNvGrpSpPr>
                <a:grpSpLocks/>
              </p:cNvGrpSpPr>
              <p:nvPr/>
            </p:nvGrpSpPr>
            <p:grpSpPr bwMode="auto">
              <a:xfrm>
                <a:off x="7010400" y="4038600"/>
                <a:ext cx="457200" cy="228600"/>
                <a:chOff x="3048000" y="4114800"/>
                <a:chExt cx="457200" cy="228600"/>
              </a:xfrm>
            </p:grpSpPr>
            <p:sp>
              <p:nvSpPr>
                <p:cNvPr id="42" name="Oval 41"/>
                <p:cNvSpPr/>
                <p:nvPr/>
              </p:nvSpPr>
              <p:spPr bwMode="auto">
                <a:xfrm>
                  <a:off x="3048000" y="4114800"/>
                  <a:ext cx="228600" cy="228600"/>
                </a:xfrm>
                <a:prstGeom prst="ellipse">
                  <a:avLst/>
                </a:prstGeom>
                <a:solidFill>
                  <a:schemeClr val="accent3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en-US" sz="1600">
                    <a:solidFill>
                      <a:prstClr val="black"/>
                    </a:solidFill>
                    <a:latin typeface="Calibri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 bwMode="auto">
                <a:xfrm>
                  <a:off x="3276600" y="4114800"/>
                  <a:ext cx="228600" cy="228600"/>
                </a:xfrm>
                <a:prstGeom prst="ellipse">
                  <a:avLst/>
                </a:prstGeom>
                <a:solidFill>
                  <a:schemeClr val="accent3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en-US" sz="1600">
                    <a:solidFill>
                      <a:prstClr val="black"/>
                    </a:solidFill>
                    <a:latin typeface="Calibri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79900" name="Group 43"/>
              <p:cNvGrpSpPr>
                <a:grpSpLocks/>
              </p:cNvGrpSpPr>
              <p:nvPr/>
            </p:nvGrpSpPr>
            <p:grpSpPr bwMode="auto">
              <a:xfrm>
                <a:off x="7467600" y="4038600"/>
                <a:ext cx="457200" cy="228600"/>
                <a:chOff x="3048000" y="4114800"/>
                <a:chExt cx="457200" cy="228600"/>
              </a:xfrm>
            </p:grpSpPr>
            <p:sp>
              <p:nvSpPr>
                <p:cNvPr id="45" name="Oval 44"/>
                <p:cNvSpPr/>
                <p:nvPr/>
              </p:nvSpPr>
              <p:spPr bwMode="auto">
                <a:xfrm>
                  <a:off x="3048000" y="4114800"/>
                  <a:ext cx="228600" cy="228600"/>
                </a:xfrm>
                <a:prstGeom prst="ellipse">
                  <a:avLst/>
                </a:prstGeom>
                <a:solidFill>
                  <a:schemeClr val="accent3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en-US" sz="1600">
                    <a:solidFill>
                      <a:prstClr val="black"/>
                    </a:solidFill>
                    <a:latin typeface="Calibri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46" name="Oval 45"/>
                <p:cNvSpPr/>
                <p:nvPr/>
              </p:nvSpPr>
              <p:spPr bwMode="auto">
                <a:xfrm>
                  <a:off x="3276600" y="4114800"/>
                  <a:ext cx="228600" cy="228600"/>
                </a:xfrm>
                <a:prstGeom prst="ellipse">
                  <a:avLst/>
                </a:prstGeom>
                <a:solidFill>
                  <a:schemeClr val="accent3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en-US" sz="1600">
                    <a:solidFill>
                      <a:prstClr val="black"/>
                    </a:solidFill>
                    <a:latin typeface="Calibri"/>
                    <a:ea typeface="Arial" charset="0"/>
                    <a:cs typeface="Arial" charset="0"/>
                  </a:endParaRPr>
                </a:p>
              </p:txBody>
            </p:sp>
          </p:grpSp>
        </p:grpSp>
      </p:grpSp>
      <p:graphicFrame>
        <p:nvGraphicFramePr>
          <p:cNvPr id="4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768257"/>
              </p:ext>
            </p:extLst>
          </p:nvPr>
        </p:nvGraphicFramePr>
        <p:xfrm>
          <a:off x="0" y="1918670"/>
          <a:ext cx="124619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1" name="Equation" r:id="rId3" imgW="546100" imgH="215900" progId="Equation.3">
                  <p:embed/>
                </p:oleObj>
              </mc:Choice>
              <mc:Fallback>
                <p:oleObj name="Equation" r:id="rId3" imgW="546100" imgH="215900" progId="Equation.3">
                  <p:embed/>
                  <p:pic>
                    <p:nvPicPr>
                      <p:cNvPr id="4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18670"/>
                        <a:ext cx="1246190" cy="49212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070893" y="345908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2p2h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097726" y="345908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4p4h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246189" y="3493987"/>
            <a:ext cx="1745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0p0h</a:t>
            </a:r>
          </a:p>
          <a:p>
            <a:r>
              <a:rPr lang="en-US" dirty="0"/>
              <a:t>Unperturbed </a:t>
            </a:r>
            <a:r>
              <a:rPr lang="en-US" dirty="0" err="1"/>
              <a:t>gs</a:t>
            </a:r>
            <a:endParaRPr lang="en-US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12A335A-4076-854E-94B1-0186D131AD59}"/>
              </a:ext>
            </a:extLst>
          </p:cNvPr>
          <p:cNvSpPr/>
          <p:nvPr/>
        </p:nvSpPr>
        <p:spPr>
          <a:xfrm>
            <a:off x="3420899" y="144328"/>
            <a:ext cx="2394114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LRC  Dressed nucleons</a:t>
            </a:r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A6E7F7D-750E-3C46-AD61-7B539A48D542}"/>
              </a:ext>
            </a:extLst>
          </p:cNvPr>
          <p:cNvSpPr txBox="1"/>
          <p:nvPr/>
        </p:nvSpPr>
        <p:spPr>
          <a:xfrm>
            <a:off x="397788" y="4532706"/>
            <a:ext cx="5482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|</a:t>
            </a:r>
            <a:r>
              <a:rPr lang="en-US" sz="2400" dirty="0" err="1"/>
              <a:t>gs</a:t>
            </a:r>
            <a:r>
              <a:rPr lang="en-US" sz="2400" dirty="0"/>
              <a:t> &gt; = A |0p0h&gt; + B |2p2h&gt; + … (small)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CE5EB39-962E-0049-85FC-0724FCE0D0A7}"/>
              </a:ext>
            </a:extLst>
          </p:cNvPr>
          <p:cNvSpPr txBox="1"/>
          <p:nvPr/>
        </p:nvSpPr>
        <p:spPr>
          <a:xfrm>
            <a:off x="397788" y="5218505"/>
            <a:ext cx="5482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 ~  Matrix element / Energy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E97D7CC-BF98-0C41-8483-639A012DFCA7}"/>
              </a:ext>
            </a:extLst>
          </p:cNvPr>
          <p:cNvSpPr txBox="1"/>
          <p:nvPr/>
        </p:nvSpPr>
        <p:spPr>
          <a:xfrm>
            <a:off x="397788" y="5924840"/>
            <a:ext cx="5482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 ~  G</a:t>
            </a:r>
            <a:r>
              <a:rPr lang="en-US" sz="2400" dirty="0">
                <a:latin typeface="Symbol" charset="2"/>
                <a:cs typeface="Symbol" charset="2"/>
              </a:rPr>
              <a:t>W</a:t>
            </a:r>
            <a:r>
              <a:rPr lang="en-US" sz="2400" dirty="0"/>
              <a:t>/ 2hbarW</a:t>
            </a:r>
            <a:r>
              <a:rPr lang="en-US" sz="2400" baseline="-25000" dirty="0"/>
              <a:t>0 </a:t>
            </a:r>
            <a:r>
              <a:rPr lang="en-US" sz="2400" dirty="0"/>
              <a:t>=  </a:t>
            </a:r>
            <a:r>
              <a:rPr lang="en-US" sz="2400" dirty="0">
                <a:latin typeface="Symbol" charset="2"/>
                <a:cs typeface="Symbol" charset="2"/>
              </a:rPr>
              <a:t>D</a:t>
            </a:r>
            <a:r>
              <a:rPr lang="en-US" sz="2400" dirty="0"/>
              <a:t>/hbarW</a:t>
            </a:r>
            <a:r>
              <a:rPr lang="en-US" sz="2400" baseline="-25000" dirty="0"/>
              <a:t>0 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F278E1F-2B76-6F48-BE75-FFD9905E2BF4}"/>
              </a:ext>
            </a:extLst>
          </p:cNvPr>
          <p:cNvSpPr/>
          <p:nvPr/>
        </p:nvSpPr>
        <p:spPr>
          <a:xfrm>
            <a:off x="397172" y="884193"/>
            <a:ext cx="21913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Pairing Vibrations   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6B1F81-E639-5946-B2CB-E572472514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3893" y="5443419"/>
            <a:ext cx="3625486" cy="710880"/>
          </a:xfrm>
          <a:prstGeom prst="rect">
            <a:avLst/>
          </a:prstGeom>
          <a:noFill/>
          <a:ln w="47625">
            <a:solidFill>
              <a:schemeClr val="accent2"/>
            </a:solidFill>
          </a:ln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DDE507FD-0372-1B4A-96B2-717D874397C1}"/>
              </a:ext>
            </a:extLst>
          </p:cNvPr>
          <p:cNvSpPr/>
          <p:nvPr/>
        </p:nvSpPr>
        <p:spPr>
          <a:xfrm>
            <a:off x="4387693" y="5637040"/>
            <a:ext cx="460526" cy="24467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84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../../../../../../../Desktop/Screen%20Shot%202017-09-19%20at%">
            <a:extLst>
              <a:ext uri="{FF2B5EF4-FFF2-40B4-BE49-F238E27FC236}">
                <a16:creationId xmlns:a16="http://schemas.microsoft.com/office/drawing/2014/main" id="{D058B7A4-29E7-BB4D-BD81-F7BB3E23394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0190" y="1441615"/>
            <a:ext cx="5078192" cy="375492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C3DB07A-7BB9-874E-8BA4-37ED0A8ED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SRC: Quantitative information from JLAB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7507C4-5355-854A-82C9-FAC2F1A7E60F}"/>
              </a:ext>
            </a:extLst>
          </p:cNvPr>
          <p:cNvSpPr txBox="1"/>
          <p:nvPr/>
        </p:nvSpPr>
        <p:spPr>
          <a:xfrm>
            <a:off x="5359277" y="2742912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minority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92592C-1BB2-894F-A91F-0BA17FD7A49B}"/>
              </a:ext>
            </a:extLst>
          </p:cNvPr>
          <p:cNvSpPr/>
          <p:nvPr/>
        </p:nvSpPr>
        <p:spPr>
          <a:xfrm>
            <a:off x="5251250" y="5453265"/>
            <a:ext cx="3700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M. </a:t>
            </a:r>
            <a:r>
              <a:rPr lang="en-US" dirty="0" err="1"/>
              <a:t>Duer</a:t>
            </a:r>
            <a:r>
              <a:rPr lang="en-US" dirty="0"/>
              <a:t> </a:t>
            </a:r>
            <a:r>
              <a:rPr lang="en-US" i="1" dirty="0"/>
              <a:t>et al</a:t>
            </a:r>
            <a:r>
              <a:rPr lang="en-US" dirty="0"/>
              <a:t>., Nature </a:t>
            </a:r>
            <a:r>
              <a:rPr lang="en-US" b="1" dirty="0"/>
              <a:t>560</a:t>
            </a:r>
            <a:r>
              <a:rPr lang="en-US" dirty="0"/>
              <a:t> (2018) 617</a:t>
            </a:r>
            <a:endParaRPr lang="en-GB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553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812" y="3596275"/>
            <a:ext cx="3991663" cy="2993747"/>
          </a:xfrm>
          <a:prstGeom prst="rect">
            <a:avLst/>
          </a:prstGeom>
        </p:spPr>
      </p:pic>
      <p:pic>
        <p:nvPicPr>
          <p:cNvPr id="6" name="Picture 5" descr="../../../../../../../Desktop/Screen%20Shot%202017-09-19%20at%">
            <a:extLst>
              <a:ext uri="{FF2B5EF4-FFF2-40B4-BE49-F238E27FC236}">
                <a16:creationId xmlns:a16="http://schemas.microsoft.com/office/drawing/2014/main" id="{9AF5E68F-944E-D54C-A0CA-80AA805603A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501" y="432006"/>
            <a:ext cx="3515578" cy="2699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3222676" y="1347795"/>
            <a:ext cx="0" cy="273091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822824" y="2118656"/>
            <a:ext cx="555408" cy="2528050"/>
          </a:xfrm>
          <a:prstGeom prst="straightConnector1">
            <a:avLst/>
          </a:prstGeom>
          <a:ln w="38100" cmpd="sng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9475" y="2211528"/>
            <a:ext cx="4706366" cy="1840756"/>
          </a:xfrm>
          <a:prstGeom prst="rect">
            <a:avLst/>
          </a:prstGeom>
          <a:ln w="50800">
            <a:solidFill>
              <a:schemeClr val="accent6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2389" y="5541682"/>
            <a:ext cx="2679700" cy="406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2389" y="4764741"/>
            <a:ext cx="2628900" cy="406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207171" y="432006"/>
            <a:ext cx="85578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SRC</a:t>
            </a:r>
          </a:p>
        </p:txBody>
      </p:sp>
    </p:spTree>
    <p:extLst>
      <p:ext uri="{BB962C8B-B14F-4D97-AF65-F5344CB8AC3E}">
        <p14:creationId xmlns:p14="http://schemas.microsoft.com/office/powerpoint/2010/main" val="1695940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335A46-A08A-F64A-8A8E-43F74ACD0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996" y="2847661"/>
            <a:ext cx="7332237" cy="32983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EEC658-AEB0-9F4F-B2E6-DAA9B58B3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758" y="269578"/>
            <a:ext cx="4978484" cy="200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90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930" y="1001052"/>
            <a:ext cx="7509179" cy="5602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880332" y="3958488"/>
            <a:ext cx="13031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8000"/>
                </a:solidFill>
                <a:latin typeface="Symbol" charset="2"/>
                <a:cs typeface="Symbol" charset="2"/>
              </a:rPr>
              <a:t>g</a:t>
            </a:r>
            <a:r>
              <a:rPr lang="en-US" sz="3200" dirty="0">
                <a:solidFill>
                  <a:srgbClr val="008000"/>
                </a:solidFill>
              </a:rPr>
              <a:t> ≈22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23304" y="4453618"/>
            <a:ext cx="13031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Symbol" charset="2"/>
                <a:cs typeface="Symbol" charset="2"/>
              </a:rPr>
              <a:t>a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≈10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60912" y="4991500"/>
            <a:ext cx="13031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Symbol" charset="2"/>
                <a:cs typeface="Symbol" charset="2"/>
              </a:rPr>
              <a:t>b</a:t>
            </a:r>
            <a:r>
              <a:rPr lang="en-US" sz="3200" dirty="0">
                <a:solidFill>
                  <a:schemeClr val="accent2"/>
                </a:solidFill>
              </a:rPr>
              <a:t> ≈3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72353" y="74708"/>
            <a:ext cx="8053294" cy="1047049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Our results</a:t>
            </a:r>
          </a:p>
        </p:txBody>
      </p:sp>
    </p:spTree>
    <p:extLst>
      <p:ext uri="{BB962C8B-B14F-4D97-AF65-F5344CB8AC3E}">
        <p14:creationId xmlns:p14="http://schemas.microsoft.com/office/powerpoint/2010/main" val="2373485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04145" y="245180"/>
            <a:ext cx="6917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Our results</a:t>
            </a:r>
            <a:r>
              <a:rPr lang="en-US" sz="3200" dirty="0"/>
              <a:t> in a </a:t>
            </a:r>
            <a:r>
              <a:rPr 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Gade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Tostevin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plot</a:t>
            </a:r>
            <a:br>
              <a:rPr lang="en-US" sz="3200" dirty="0"/>
            </a:br>
            <a:r>
              <a:rPr lang="en-US" sz="2400" dirty="0"/>
              <a:t>(converting A,Z,N </a:t>
            </a:r>
            <a:r>
              <a:rPr lang="en-US" sz="2400" dirty="0">
                <a:sym typeface="Wingdings"/>
              </a:rPr>
              <a:t> S</a:t>
            </a:r>
            <a:r>
              <a:rPr lang="en-US" sz="2400" baseline="-25000" dirty="0">
                <a:sym typeface="Wingdings"/>
              </a:rPr>
              <a:t>n</a:t>
            </a:r>
            <a:r>
              <a:rPr lang="en-US" sz="2400" dirty="0">
                <a:sym typeface="Wingdings"/>
              </a:rPr>
              <a:t> and </a:t>
            </a:r>
            <a:r>
              <a:rPr lang="en-US" sz="2400" dirty="0" err="1">
                <a:sym typeface="Wingdings"/>
              </a:rPr>
              <a:t>S</a:t>
            </a:r>
            <a:r>
              <a:rPr lang="en-US" sz="2400" baseline="-25000" dirty="0" err="1">
                <a:sym typeface="Wingdings"/>
              </a:rPr>
              <a:t>p</a:t>
            </a:r>
            <a:r>
              <a:rPr lang="en-US" sz="2400" dirty="0">
                <a:sym typeface="Wingdings"/>
              </a:rPr>
              <a:t>)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D6D6D7"/>
              </a:clrFrom>
              <a:clrTo>
                <a:srgbClr val="D6D6D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4145" y="1522452"/>
            <a:ext cx="6773134" cy="483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522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07041" y="2546537"/>
            <a:ext cx="3993562" cy="1325563"/>
          </a:xfrm>
        </p:spPr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Ongoing  work </a:t>
            </a:r>
          </a:p>
        </p:txBody>
      </p:sp>
    </p:spTree>
    <p:extLst>
      <p:ext uri="{BB962C8B-B14F-4D97-AF65-F5344CB8AC3E}">
        <p14:creationId xmlns:p14="http://schemas.microsoft.com/office/powerpoint/2010/main" val="1232523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F8B8236-93E2-B241-8DDA-B0CB710F79F8}"/>
              </a:ext>
            </a:extLst>
          </p:cNvPr>
          <p:cNvSpPr/>
          <p:nvPr/>
        </p:nvSpPr>
        <p:spPr>
          <a:xfrm>
            <a:off x="284814" y="222941"/>
            <a:ext cx="85743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Helvetica Light"/>
              </a:rPr>
              <a:t>NP1912-RIBF170R1</a:t>
            </a:r>
            <a:br>
              <a:rPr lang="en-US" sz="2400" dirty="0">
                <a:cs typeface="Helvetica Light"/>
              </a:rPr>
            </a:br>
            <a:r>
              <a:rPr lang="en-US" dirty="0">
                <a:cs typeface="Helvetica Light"/>
              </a:rPr>
              <a:t>Proton Removal and Lifetimes in the Ca Isotopes: Spectroscopy and Reaction Studies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730043-82C5-494B-9911-5F6B9B783CE8}"/>
              </a:ext>
            </a:extLst>
          </p:cNvPr>
          <p:cNvSpPr txBox="1"/>
          <p:nvPr/>
        </p:nvSpPr>
        <p:spPr>
          <a:xfrm>
            <a:off x="284814" y="1057613"/>
            <a:ext cx="69539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venir Next Condensed Regular" panose="020B0506020202020204" pitchFamily="34" charset="0"/>
                <a:cs typeface="Helvetica Light"/>
              </a:rPr>
              <a:t>Spokespersons: </a:t>
            </a:r>
          </a:p>
          <a:p>
            <a:r>
              <a:rPr lang="en-US" sz="2000" dirty="0">
                <a:latin typeface="Avenir Next Condensed Regular" panose="020B0506020202020204" pitchFamily="34" charset="0"/>
                <a:cs typeface="Helvetica Light"/>
              </a:rPr>
              <a:t>Heather L. Crawford, Lawrence Berkeley National Laboratory</a:t>
            </a:r>
          </a:p>
          <a:p>
            <a:r>
              <a:rPr lang="en-US" sz="2000" dirty="0">
                <a:latin typeface="Avenir Next Condensed Regular" panose="020B0506020202020204" pitchFamily="34" charset="0"/>
                <a:cs typeface="Helvetica Light"/>
              </a:rPr>
              <a:t>Marina Petri, University of York</a:t>
            </a:r>
          </a:p>
          <a:p>
            <a:r>
              <a:rPr lang="en-US" sz="2000" dirty="0">
                <a:latin typeface="Avenir Next Condensed Regular" panose="020B0506020202020204" pitchFamily="34" charset="0"/>
                <a:cs typeface="Helvetica Light"/>
              </a:rPr>
              <a:t>Stefanos Paschalis, University of York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1FB1E1-FF5C-084E-A2EC-A1E988C52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306" y="2623279"/>
            <a:ext cx="5870449" cy="423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005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806718" y="1014900"/>
            <a:ext cx="77746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3152" indent="-342900">
              <a:buSzPct val="80000"/>
              <a:buFont typeface="Wingdings" charset="2"/>
              <a:buChar char=""/>
            </a:pPr>
            <a:r>
              <a:rPr lang="en-US" sz="2000" dirty="0">
                <a:latin typeface="Avenir Next Condensed Regular"/>
                <a:cs typeface="Avenir Next Condensed Regular"/>
              </a:rPr>
              <a:t>Studies proton knockout (heavy-ion induced) and (p,2p) reactions from the   </a:t>
            </a:r>
          </a:p>
          <a:p>
            <a:pPr>
              <a:buSzPct val="80000"/>
            </a:pPr>
            <a:r>
              <a:rPr lang="en-US" sz="2000" baseline="30000" dirty="0">
                <a:latin typeface="Avenir Next Condensed Regular"/>
                <a:cs typeface="Avenir Next Condensed Regular"/>
              </a:rPr>
              <a:t>           38,48,54</a:t>
            </a:r>
            <a:r>
              <a:rPr lang="en-US" sz="2000" dirty="0">
                <a:latin typeface="Avenir Next Condensed Regular"/>
                <a:cs typeface="Avenir Next Condensed Regular"/>
              </a:rPr>
              <a:t>Ca  isotopes produced from a </a:t>
            </a:r>
            <a:r>
              <a:rPr lang="en-US" sz="2000" baseline="30000" dirty="0">
                <a:latin typeface="Avenir Next Condensed Regular"/>
                <a:cs typeface="Avenir Next Condensed Regular"/>
              </a:rPr>
              <a:t>70</a:t>
            </a:r>
            <a:r>
              <a:rPr lang="en-US" sz="2000" dirty="0">
                <a:latin typeface="Avenir Next Condensed Regular"/>
                <a:cs typeface="Avenir Next Condensed Regular"/>
              </a:rPr>
              <a:t>Zn primary beam  </a:t>
            </a:r>
          </a:p>
          <a:p>
            <a:pPr marL="73152" indent="-342900">
              <a:buSzPct val="80000"/>
              <a:buFont typeface="Wingdings" charset="2"/>
              <a:buChar char=""/>
            </a:pPr>
            <a:r>
              <a:rPr lang="en-US" sz="2000" dirty="0">
                <a:latin typeface="Avenir Next Condensed Regular"/>
                <a:cs typeface="Avenir Next Condensed Regular"/>
              </a:rPr>
              <a:t>Direct comparison of heavy-ion induced knockout and (p,2p) to help constrain     </a:t>
            </a:r>
          </a:p>
          <a:p>
            <a:pPr>
              <a:buSzPct val="80000"/>
            </a:pPr>
            <a:r>
              <a:rPr lang="en-US" sz="2000" dirty="0">
                <a:latin typeface="Avenir Next Condensed Regular"/>
                <a:cs typeface="Avenir Next Condensed Regular"/>
              </a:rPr>
              <a:t>       quenching contributions (reaction vs. nucleon correlations)</a:t>
            </a:r>
          </a:p>
          <a:p>
            <a:pPr>
              <a:buSzPct val="80000"/>
            </a:pPr>
            <a:endParaRPr lang="en-US" sz="2000" dirty="0">
              <a:latin typeface="Avenir Next Condensed Regular"/>
              <a:cs typeface="Avenir Next Condensed Regula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CFE999-A84A-0E46-BFFF-CCD10ACE70F6}"/>
              </a:ext>
            </a:extLst>
          </p:cNvPr>
          <p:cNvSpPr txBox="1"/>
          <p:nvPr/>
        </p:nvSpPr>
        <p:spPr>
          <a:xfrm>
            <a:off x="1154427" y="459992"/>
            <a:ext cx="683514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Successfully Run in December 2020.   Data analysis in progress.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429894-107E-6C40-B86D-404814B385BB}"/>
              </a:ext>
            </a:extLst>
          </p:cNvPr>
          <p:cNvSpPr txBox="1"/>
          <p:nvPr/>
        </p:nvSpPr>
        <p:spPr>
          <a:xfrm>
            <a:off x="806718" y="2365360"/>
            <a:ext cx="7622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3152" indent="-342900">
              <a:buSzPct val="80000"/>
              <a:buFont typeface="Wingdings" charset="2"/>
              <a:buChar char=""/>
            </a:pPr>
            <a:r>
              <a:rPr lang="en-US" sz="2000" dirty="0" err="1">
                <a:latin typeface="Avenir Next Condensed Regular"/>
                <a:cs typeface="Avenir Next Condensed Regular"/>
              </a:rPr>
              <a:t>HiCARI</a:t>
            </a:r>
            <a:r>
              <a:rPr lang="en-US" sz="2000" dirty="0">
                <a:latin typeface="Avenir Next Condensed Regular"/>
                <a:cs typeface="Avenir Next Condensed Regular"/>
              </a:rPr>
              <a:t> configuration with eight </a:t>
            </a:r>
            <a:r>
              <a:rPr lang="en-US" sz="2000" dirty="0" err="1">
                <a:latin typeface="Avenir Next Condensed Regular"/>
                <a:cs typeface="Avenir Next Condensed Regular"/>
              </a:rPr>
              <a:t>MiniBall</a:t>
            </a:r>
            <a:r>
              <a:rPr lang="en-US" sz="2000" dirty="0">
                <a:latin typeface="Avenir Next Condensed Regular"/>
                <a:cs typeface="Avenir Next Condensed Regular"/>
              </a:rPr>
              <a:t> clusters, two tracking detector clusters,     </a:t>
            </a:r>
          </a:p>
          <a:p>
            <a:pPr>
              <a:buSzPct val="80000"/>
            </a:pPr>
            <a:r>
              <a:rPr lang="en-US" sz="2000" dirty="0">
                <a:latin typeface="Avenir Next Condensed Regular"/>
                <a:cs typeface="Avenir Next Condensed Regular"/>
              </a:rPr>
              <a:t>       and two super clovers</a:t>
            </a:r>
          </a:p>
          <a:p>
            <a:pPr marL="73152" indent="-342900">
              <a:buSzPct val="80000"/>
              <a:buFont typeface="Wingdings" charset="2"/>
              <a:buChar char=""/>
            </a:pPr>
            <a:r>
              <a:rPr lang="en-US" sz="2000" dirty="0">
                <a:latin typeface="Avenir Next Condensed Regular"/>
                <a:cs typeface="Avenir Next Condensed Regular"/>
              </a:rPr>
              <a:t>Solid C and CH</a:t>
            </a:r>
            <a:r>
              <a:rPr lang="en-US" sz="2000" baseline="-25000" dirty="0">
                <a:latin typeface="Avenir Next Condensed Regular"/>
                <a:cs typeface="Avenir Next Condensed Regular"/>
              </a:rPr>
              <a:t>2 </a:t>
            </a:r>
            <a:r>
              <a:rPr lang="en-US" sz="2000" dirty="0">
                <a:latin typeface="Avenir Next Condensed Regular"/>
                <a:cs typeface="Avenir Next Condensed Regular"/>
              </a:rPr>
              <a:t>targets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C73B8F-AC3E-D444-895A-2C8F0AC9A60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155" y="3886145"/>
            <a:ext cx="3909816" cy="29718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CBC3A15-E809-A74A-8394-24688B9F599C}"/>
              </a:ext>
            </a:extLst>
          </p:cNvPr>
          <p:cNvSpPr txBox="1"/>
          <p:nvPr/>
        </p:nvSpPr>
        <p:spPr>
          <a:xfrm>
            <a:off x="1614155" y="5529924"/>
            <a:ext cx="1126912" cy="369332"/>
          </a:xfrm>
          <a:prstGeom prst="rect">
            <a:avLst/>
          </a:prstGeom>
          <a:solidFill>
            <a:srgbClr val="FFFFFF">
              <a:alpha val="68000"/>
            </a:srgb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>
                <a:latin typeface="Helvetica Light"/>
                <a:cs typeface="Helvetica Light"/>
              </a:rPr>
              <a:t>BigRIPS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C29568-273D-A644-BA30-DF9E1ECBFA9C}"/>
              </a:ext>
            </a:extLst>
          </p:cNvPr>
          <p:cNvSpPr txBox="1"/>
          <p:nvPr/>
        </p:nvSpPr>
        <p:spPr>
          <a:xfrm>
            <a:off x="1828156" y="4061704"/>
            <a:ext cx="698909" cy="430887"/>
          </a:xfrm>
          <a:prstGeom prst="rect">
            <a:avLst/>
          </a:prstGeom>
          <a:solidFill>
            <a:srgbClr val="FFFFFF">
              <a:alpha val="68000"/>
            </a:srgb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>
                <a:latin typeface="Helvetica Light"/>
                <a:cs typeface="Helvetica Light"/>
              </a:rPr>
              <a:t>ZDS</a:t>
            </a:r>
            <a:endParaRPr lang="en-US" sz="1400" b="1" dirty="0">
              <a:latin typeface="Helvetica Light"/>
              <a:cs typeface="Helvetica Light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F604378-4371-A94B-87F2-233360766ADC}"/>
              </a:ext>
            </a:extLst>
          </p:cNvPr>
          <p:cNvCxnSpPr>
            <a:cxnSpLocks/>
          </p:cNvCxnSpPr>
          <p:nvPr/>
        </p:nvCxnSpPr>
        <p:spPr>
          <a:xfrm>
            <a:off x="2527065" y="5021705"/>
            <a:ext cx="2419689" cy="177312"/>
          </a:xfrm>
          <a:prstGeom prst="straightConnector1">
            <a:avLst/>
          </a:prstGeom>
          <a:ln w="4762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D0F102A8-5383-3E4D-9F04-2A68160EB4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6792" y="3992346"/>
            <a:ext cx="3182920" cy="2702479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7509628-65EA-BD47-B718-804E0763ACE4}"/>
              </a:ext>
            </a:extLst>
          </p:cNvPr>
          <p:cNvCxnSpPr>
            <a:cxnSpLocks/>
          </p:cNvCxnSpPr>
          <p:nvPr/>
        </p:nvCxnSpPr>
        <p:spPr>
          <a:xfrm>
            <a:off x="3749435" y="2921450"/>
            <a:ext cx="2130530" cy="1140254"/>
          </a:xfrm>
          <a:prstGeom prst="straightConnector1">
            <a:avLst/>
          </a:prstGeom>
          <a:ln w="4762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124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4582864-FC5D-8344-86EA-54405573DA1B}"/>
              </a:ext>
            </a:extLst>
          </p:cNvPr>
          <p:cNvGrpSpPr/>
          <p:nvPr/>
        </p:nvGrpSpPr>
        <p:grpSpPr>
          <a:xfrm>
            <a:off x="369049" y="558383"/>
            <a:ext cx="5552066" cy="5741233"/>
            <a:chOff x="1103567" y="-182307"/>
            <a:chExt cx="6936866" cy="6800024"/>
          </a:xfrm>
          <a:effectLst/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3567" y="-182307"/>
              <a:ext cx="6936866" cy="6800024"/>
            </a:xfrm>
            <a:prstGeom prst="rect">
              <a:avLst/>
            </a:prstGeom>
            <a:effectLst/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C072F23-F2D8-AA45-92A0-B303A55648FD}"/>
                </a:ext>
              </a:extLst>
            </p:cNvPr>
            <p:cNvSpPr/>
            <p:nvPr/>
          </p:nvSpPr>
          <p:spPr>
            <a:xfrm>
              <a:off x="4092315" y="4062334"/>
              <a:ext cx="1993692" cy="2263515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5B1BF87-BEE8-6847-AE78-136F2981A458}"/>
                </a:ext>
              </a:extLst>
            </p:cNvPr>
            <p:cNvSpPr/>
            <p:nvPr/>
          </p:nvSpPr>
          <p:spPr>
            <a:xfrm>
              <a:off x="5406453" y="4176047"/>
              <a:ext cx="209862" cy="2248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6974052-6566-9143-A7B6-254D97E1E878}"/>
                </a:ext>
              </a:extLst>
            </p:cNvPr>
            <p:cNvSpPr/>
            <p:nvPr/>
          </p:nvSpPr>
          <p:spPr>
            <a:xfrm>
              <a:off x="5418298" y="4176047"/>
              <a:ext cx="209861" cy="2248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0A54E1B7-A006-D44A-AD6B-E8ACF22721B5}"/>
              </a:ext>
            </a:extLst>
          </p:cNvPr>
          <p:cNvSpPr/>
          <p:nvPr/>
        </p:nvSpPr>
        <p:spPr>
          <a:xfrm>
            <a:off x="5324663" y="4047195"/>
            <a:ext cx="167967" cy="1898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7638099-FA3D-ED4E-A82E-A07E02CDE0CC}"/>
              </a:ext>
            </a:extLst>
          </p:cNvPr>
          <p:cNvCxnSpPr>
            <a:cxnSpLocks/>
          </p:cNvCxnSpPr>
          <p:nvPr/>
        </p:nvCxnSpPr>
        <p:spPr>
          <a:xfrm flipH="1">
            <a:off x="4041947" y="4177077"/>
            <a:ext cx="1207766" cy="103424"/>
          </a:xfrm>
          <a:prstGeom prst="straightConnector1">
            <a:avLst/>
          </a:prstGeom>
          <a:ln w="2222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F0121D9-6DD3-594D-B745-367052E40E6F}"/>
              </a:ext>
            </a:extLst>
          </p:cNvPr>
          <p:cNvSpPr/>
          <p:nvPr/>
        </p:nvSpPr>
        <p:spPr>
          <a:xfrm>
            <a:off x="2019622" y="189051"/>
            <a:ext cx="5104756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How do the IPM particles get dressed by the SRC?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7133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4582864-FC5D-8344-86EA-54405573DA1B}"/>
              </a:ext>
            </a:extLst>
          </p:cNvPr>
          <p:cNvGrpSpPr/>
          <p:nvPr/>
        </p:nvGrpSpPr>
        <p:grpSpPr>
          <a:xfrm>
            <a:off x="369049" y="558383"/>
            <a:ext cx="5552066" cy="5741233"/>
            <a:chOff x="1103567" y="-182307"/>
            <a:chExt cx="6936866" cy="680002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3567" y="-182307"/>
              <a:ext cx="6936866" cy="6800024"/>
            </a:xfrm>
            <a:prstGeom prst="rect">
              <a:avLst/>
            </a:prstGeom>
            <a:effectLst/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C072F23-F2D8-AA45-92A0-B303A55648FD}"/>
                </a:ext>
              </a:extLst>
            </p:cNvPr>
            <p:cNvSpPr/>
            <p:nvPr/>
          </p:nvSpPr>
          <p:spPr>
            <a:xfrm>
              <a:off x="4092315" y="4062334"/>
              <a:ext cx="1993692" cy="2263515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DD5510B-9459-D14D-93E3-D8DFEA0A15D8}"/>
                </a:ext>
              </a:extLst>
            </p:cNvPr>
            <p:cNvSpPr/>
            <p:nvPr/>
          </p:nvSpPr>
          <p:spPr>
            <a:xfrm>
              <a:off x="5089161" y="1715162"/>
              <a:ext cx="209862" cy="2248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5B1BF87-BEE8-6847-AE78-136F2981A458}"/>
                </a:ext>
              </a:extLst>
            </p:cNvPr>
            <p:cNvSpPr/>
            <p:nvPr/>
          </p:nvSpPr>
          <p:spPr>
            <a:xfrm>
              <a:off x="5406453" y="4176047"/>
              <a:ext cx="209862" cy="2248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6974052-6566-9143-A7B6-254D97E1E878}"/>
                </a:ext>
              </a:extLst>
            </p:cNvPr>
            <p:cNvSpPr/>
            <p:nvPr/>
          </p:nvSpPr>
          <p:spPr>
            <a:xfrm>
              <a:off x="5371476" y="1713950"/>
              <a:ext cx="209862" cy="2248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8525814-31F2-724C-8AAB-731782B353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86401" y="2113614"/>
              <a:ext cx="0" cy="1948720"/>
            </a:xfrm>
            <a:prstGeom prst="straightConnector1">
              <a:avLst/>
            </a:prstGeom>
            <a:ln w="22225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CF89DDE-8B6A-394D-BF41-068241E154FF}"/>
                </a:ext>
              </a:extLst>
            </p:cNvPr>
            <p:cNvSpPr/>
            <p:nvPr/>
          </p:nvSpPr>
          <p:spPr>
            <a:xfrm>
              <a:off x="4886793" y="1655127"/>
              <a:ext cx="854434" cy="344774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A1AE375-6549-5445-9040-5B9A87061972}"/>
              </a:ext>
            </a:extLst>
          </p:cNvPr>
          <p:cNvSpPr txBox="1"/>
          <p:nvPr/>
        </p:nvSpPr>
        <p:spPr>
          <a:xfrm>
            <a:off x="5018235" y="2054251"/>
            <a:ext cx="193373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i="1" dirty="0"/>
              <a:t>Quasi-deuteron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C51382-8E77-3C45-8BF4-F97E7F04480E}"/>
              </a:ext>
            </a:extLst>
          </p:cNvPr>
          <p:cNvSpPr txBox="1"/>
          <p:nvPr/>
        </p:nvSpPr>
        <p:spPr>
          <a:xfrm>
            <a:off x="2031986" y="6285683"/>
            <a:ext cx="571793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|</a:t>
            </a:r>
            <a:r>
              <a:rPr lang="en-US" sz="2400" dirty="0" err="1"/>
              <a:t>qp</a:t>
            </a:r>
            <a:r>
              <a:rPr lang="en-US" sz="2400" dirty="0"/>
              <a:t> &gt; ~  80% |p&gt;  + 20% |h &gt; x |</a:t>
            </a:r>
            <a:r>
              <a:rPr lang="en-US" sz="2400" i="1" dirty="0" err="1"/>
              <a:t>qd</a:t>
            </a:r>
            <a:r>
              <a:rPr lang="en-US" sz="2400" dirty="0"/>
              <a:t> &gt;   ???? </a:t>
            </a:r>
            <a:endParaRPr lang="en-US" sz="2400" baseline="30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26ED38-E89E-2346-AD4E-C7FCB24BE934}"/>
              </a:ext>
            </a:extLst>
          </p:cNvPr>
          <p:cNvSpPr/>
          <p:nvPr/>
        </p:nvSpPr>
        <p:spPr>
          <a:xfrm>
            <a:off x="2019622" y="189051"/>
            <a:ext cx="5104756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How do the IPM particles get dressed by the SRC?</a:t>
            </a:r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F162B1A-D97C-D24F-9A17-845EC8FF5507}"/>
              </a:ext>
            </a:extLst>
          </p:cNvPr>
          <p:cNvCxnSpPr>
            <a:cxnSpLocks/>
          </p:cNvCxnSpPr>
          <p:nvPr/>
        </p:nvCxnSpPr>
        <p:spPr>
          <a:xfrm flipV="1">
            <a:off x="7270231" y="4935491"/>
            <a:ext cx="0" cy="579611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6F4F169-077D-0F49-A307-76869392EDED}"/>
              </a:ext>
            </a:extLst>
          </p:cNvPr>
          <p:cNvCxnSpPr>
            <a:cxnSpLocks/>
          </p:cNvCxnSpPr>
          <p:nvPr/>
        </p:nvCxnSpPr>
        <p:spPr>
          <a:xfrm flipV="1">
            <a:off x="7271520" y="2917352"/>
            <a:ext cx="0" cy="59750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6E1B776-331D-A841-9A9B-3A908F268207}"/>
              </a:ext>
            </a:extLst>
          </p:cNvPr>
          <p:cNvCxnSpPr>
            <a:cxnSpLocks/>
          </p:cNvCxnSpPr>
          <p:nvPr/>
        </p:nvCxnSpPr>
        <p:spPr>
          <a:xfrm>
            <a:off x="7271520" y="3758913"/>
            <a:ext cx="0" cy="565063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c 20">
            <a:extLst>
              <a:ext uri="{FF2B5EF4-FFF2-40B4-BE49-F238E27FC236}">
                <a16:creationId xmlns:a16="http://schemas.microsoft.com/office/drawing/2014/main" id="{AB0F1DD4-D53F-D346-83F3-CA7D91D351BC}"/>
              </a:ext>
            </a:extLst>
          </p:cNvPr>
          <p:cNvSpPr/>
          <p:nvPr/>
        </p:nvSpPr>
        <p:spPr>
          <a:xfrm>
            <a:off x="6891461" y="3734587"/>
            <a:ext cx="827902" cy="754905"/>
          </a:xfrm>
          <a:prstGeom prst="arc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6327E49-DFC9-9045-8C11-4F46530AF163}"/>
              </a:ext>
            </a:extLst>
          </p:cNvPr>
          <p:cNvSpPr/>
          <p:nvPr/>
        </p:nvSpPr>
        <p:spPr>
          <a:xfrm rot="5646254">
            <a:off x="6929853" y="3832386"/>
            <a:ext cx="827902" cy="754905"/>
          </a:xfrm>
          <a:prstGeom prst="arc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09DB612-B24C-A745-8655-49DCFFBA57DF}"/>
              </a:ext>
            </a:extLst>
          </p:cNvPr>
          <p:cNvCxnSpPr>
            <a:cxnSpLocks/>
          </p:cNvCxnSpPr>
          <p:nvPr/>
        </p:nvCxnSpPr>
        <p:spPr>
          <a:xfrm flipV="1">
            <a:off x="7713312" y="4029303"/>
            <a:ext cx="0" cy="239898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DE63529-CEDD-2C42-B259-0009E9191F75}"/>
              </a:ext>
            </a:extLst>
          </p:cNvPr>
          <p:cNvCxnSpPr/>
          <p:nvPr/>
        </p:nvCxnSpPr>
        <p:spPr>
          <a:xfrm>
            <a:off x="7270231" y="2582672"/>
            <a:ext cx="0" cy="33324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D674BCA-D46B-B846-AA74-5B8CF2FAE97A}"/>
              </a:ext>
            </a:extLst>
          </p:cNvPr>
          <p:cNvSpPr txBox="1"/>
          <p:nvPr/>
        </p:nvSpPr>
        <p:spPr>
          <a:xfrm>
            <a:off x="7444259" y="5372227"/>
            <a:ext cx="44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3452662-BAA6-8D46-8F35-D02334BD9F70}"/>
              </a:ext>
            </a:extLst>
          </p:cNvPr>
          <p:cNvSpPr txBox="1"/>
          <p:nvPr/>
        </p:nvSpPr>
        <p:spPr>
          <a:xfrm>
            <a:off x="7372296" y="2781270"/>
            <a:ext cx="44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AC58331-87DA-3143-BF40-FBC69E4980B1}"/>
              </a:ext>
            </a:extLst>
          </p:cNvPr>
          <p:cNvSpPr txBox="1"/>
          <p:nvPr/>
        </p:nvSpPr>
        <p:spPr>
          <a:xfrm>
            <a:off x="6621139" y="3862311"/>
            <a:ext cx="44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AD3D5A5-9689-A642-8D12-F03C1D85358B}"/>
              </a:ext>
            </a:extLst>
          </p:cNvPr>
          <p:cNvSpPr txBox="1"/>
          <p:nvPr/>
        </p:nvSpPr>
        <p:spPr>
          <a:xfrm>
            <a:off x="7925542" y="3906291"/>
            <a:ext cx="696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“d”</a:t>
            </a:r>
          </a:p>
        </p:txBody>
      </p:sp>
    </p:spTree>
    <p:extLst>
      <p:ext uri="{BB962C8B-B14F-4D97-AF65-F5344CB8AC3E}">
        <p14:creationId xmlns:p14="http://schemas.microsoft.com/office/powerpoint/2010/main" val="8226814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4582864-FC5D-8344-86EA-54405573DA1B}"/>
              </a:ext>
            </a:extLst>
          </p:cNvPr>
          <p:cNvGrpSpPr/>
          <p:nvPr/>
        </p:nvGrpSpPr>
        <p:grpSpPr>
          <a:xfrm>
            <a:off x="369049" y="558383"/>
            <a:ext cx="5552066" cy="5741233"/>
            <a:chOff x="1103567" y="-182307"/>
            <a:chExt cx="6936866" cy="680002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3567" y="-182307"/>
              <a:ext cx="6936866" cy="6800024"/>
            </a:xfrm>
            <a:prstGeom prst="rect">
              <a:avLst/>
            </a:prstGeom>
            <a:effectLst/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C072F23-F2D8-AA45-92A0-B303A55648FD}"/>
                </a:ext>
              </a:extLst>
            </p:cNvPr>
            <p:cNvSpPr/>
            <p:nvPr/>
          </p:nvSpPr>
          <p:spPr>
            <a:xfrm>
              <a:off x="4092315" y="4062334"/>
              <a:ext cx="1993692" cy="2263515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DD5510B-9459-D14D-93E3-D8DFEA0A15D8}"/>
                </a:ext>
              </a:extLst>
            </p:cNvPr>
            <p:cNvSpPr/>
            <p:nvPr/>
          </p:nvSpPr>
          <p:spPr>
            <a:xfrm>
              <a:off x="5089161" y="1715162"/>
              <a:ext cx="209862" cy="2248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5B1BF87-BEE8-6847-AE78-136F2981A458}"/>
                </a:ext>
              </a:extLst>
            </p:cNvPr>
            <p:cNvSpPr/>
            <p:nvPr/>
          </p:nvSpPr>
          <p:spPr>
            <a:xfrm>
              <a:off x="5406453" y="4176047"/>
              <a:ext cx="209862" cy="2248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6974052-6566-9143-A7B6-254D97E1E878}"/>
                </a:ext>
              </a:extLst>
            </p:cNvPr>
            <p:cNvSpPr/>
            <p:nvPr/>
          </p:nvSpPr>
          <p:spPr>
            <a:xfrm>
              <a:off x="5371476" y="1713950"/>
              <a:ext cx="209862" cy="2248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8525814-31F2-724C-8AAB-731782B353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86401" y="2113614"/>
              <a:ext cx="0" cy="1948720"/>
            </a:xfrm>
            <a:prstGeom prst="straightConnector1">
              <a:avLst/>
            </a:prstGeom>
            <a:ln w="22225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CF89DDE-8B6A-394D-BF41-068241E154FF}"/>
                </a:ext>
              </a:extLst>
            </p:cNvPr>
            <p:cNvSpPr/>
            <p:nvPr/>
          </p:nvSpPr>
          <p:spPr>
            <a:xfrm>
              <a:off x="4886793" y="1655127"/>
              <a:ext cx="854434" cy="344774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A1AE375-6549-5445-9040-5B9A87061972}"/>
              </a:ext>
            </a:extLst>
          </p:cNvPr>
          <p:cNvSpPr txBox="1"/>
          <p:nvPr/>
        </p:nvSpPr>
        <p:spPr>
          <a:xfrm>
            <a:off x="5175150" y="2054251"/>
            <a:ext cx="193373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i="1" dirty="0"/>
              <a:t>Quasi-deuteron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C51382-8E77-3C45-8BF4-F97E7F04480E}"/>
              </a:ext>
            </a:extLst>
          </p:cNvPr>
          <p:cNvSpPr txBox="1"/>
          <p:nvPr/>
        </p:nvSpPr>
        <p:spPr>
          <a:xfrm>
            <a:off x="2031986" y="6285683"/>
            <a:ext cx="571793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|</a:t>
            </a:r>
            <a:r>
              <a:rPr lang="en-US" sz="2400" dirty="0" err="1"/>
              <a:t>qp</a:t>
            </a:r>
            <a:r>
              <a:rPr lang="en-US" sz="2400" dirty="0"/>
              <a:t> &gt; ~  80% |p&gt;  + 20% |h &gt; x |</a:t>
            </a:r>
            <a:r>
              <a:rPr lang="en-US" sz="2400" i="1" dirty="0" err="1"/>
              <a:t>qd</a:t>
            </a:r>
            <a:r>
              <a:rPr lang="en-US" sz="2400" dirty="0"/>
              <a:t> &gt;   ???? </a:t>
            </a:r>
            <a:endParaRPr lang="en-US" sz="2400" baseline="30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26ED38-E89E-2346-AD4E-C7FCB24BE934}"/>
              </a:ext>
            </a:extLst>
          </p:cNvPr>
          <p:cNvSpPr/>
          <p:nvPr/>
        </p:nvSpPr>
        <p:spPr>
          <a:xfrm>
            <a:off x="2019621" y="189051"/>
            <a:ext cx="5355539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How do the IPM particles get dressed by the SRC?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21FD9A-D1B3-244B-B585-2C98B0BD2DAE}"/>
              </a:ext>
            </a:extLst>
          </p:cNvPr>
          <p:cNvSpPr txBox="1"/>
          <p:nvPr/>
        </p:nvSpPr>
        <p:spPr>
          <a:xfrm>
            <a:off x="5460939" y="3565176"/>
            <a:ext cx="3295884" cy="11387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(</a:t>
            </a:r>
            <a:r>
              <a:rPr lang="en-US" sz="2400" dirty="0" err="1"/>
              <a:t>p,pd</a:t>
            </a:r>
            <a:r>
              <a:rPr lang="en-US" sz="2400" dirty="0"/>
              <a:t>) reaction studies</a:t>
            </a:r>
          </a:p>
          <a:p>
            <a:pPr algn="ctr"/>
            <a:r>
              <a:rPr lang="en-US" sz="2400" dirty="0"/>
              <a:t>R3B @ GSI</a:t>
            </a:r>
          </a:p>
          <a:p>
            <a:pPr algn="ctr"/>
            <a:r>
              <a:rPr lang="en-US" sz="2000" dirty="0"/>
              <a:t>M. Petri, S. Paschalis, AOM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1EC9B5A-6CEF-404D-9799-9AA0AF740ED3}"/>
              </a:ext>
            </a:extLst>
          </p:cNvPr>
          <p:cNvCxnSpPr>
            <a:cxnSpLocks/>
          </p:cNvCxnSpPr>
          <p:nvPr/>
        </p:nvCxnSpPr>
        <p:spPr>
          <a:xfrm flipH="1">
            <a:off x="6519553" y="5458001"/>
            <a:ext cx="466923" cy="627965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0D532CA0-8E81-C04F-B22C-C23D9027803E}"/>
              </a:ext>
            </a:extLst>
          </p:cNvPr>
          <p:cNvSpPr/>
          <p:nvPr/>
        </p:nvSpPr>
        <p:spPr>
          <a:xfrm>
            <a:off x="5596312" y="4930519"/>
            <a:ext cx="278032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Liberation Sans"/>
              </a:rPr>
              <a:t>Isao </a:t>
            </a:r>
            <a:r>
              <a:rPr lang="en-US" dirty="0" err="1">
                <a:latin typeface="Liberation Sans"/>
              </a:rPr>
              <a:t>Tanihata</a:t>
            </a:r>
            <a:r>
              <a:rPr lang="en-US" dirty="0">
                <a:latin typeface="Liberation Sans"/>
              </a:rPr>
              <a:t>  @ RCNP</a:t>
            </a: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46DF77D-F1BA-9A4C-9F86-D0C8A3E9C060}"/>
              </a:ext>
            </a:extLst>
          </p:cNvPr>
          <p:cNvSpPr/>
          <p:nvPr/>
        </p:nvSpPr>
        <p:spPr>
          <a:xfrm>
            <a:off x="5830784" y="6053193"/>
            <a:ext cx="914400" cy="8938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8096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73320" y="183203"/>
            <a:ext cx="8845176" cy="1169323"/>
            <a:chOff x="173320" y="183203"/>
            <a:chExt cx="8845176" cy="116932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320" y="183203"/>
              <a:ext cx="8845176" cy="116932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73320" y="1030941"/>
              <a:ext cx="8462680" cy="3215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44490" y="754179"/>
              <a:ext cx="6791510" cy="3215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50597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834" y="2808152"/>
            <a:ext cx="4924612" cy="4647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0834" y="1503280"/>
            <a:ext cx="4784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Interesting to consider the limit</a:t>
            </a:r>
            <a:r>
              <a:rPr lang="en-US" dirty="0"/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360834" y="2138123"/>
            <a:ext cx="75243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Quasi-proton (</a:t>
            </a:r>
            <a:r>
              <a:rPr lang="en-US" sz="2400" b="1" dirty="0">
                <a:solidFill>
                  <a:srgbClr val="FF0000"/>
                </a:solidFill>
              </a:rPr>
              <a:t>nuclear </a:t>
            </a:r>
            <a:r>
              <a:rPr lang="en-US" sz="2400" b="1" dirty="0" err="1">
                <a:solidFill>
                  <a:srgbClr val="FF0000"/>
                </a:solidFill>
              </a:rPr>
              <a:t>polaron</a:t>
            </a:r>
            <a:r>
              <a:rPr lang="en-US" sz="2400" dirty="0"/>
              <a:t>) in neutron matter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73320" y="183203"/>
            <a:ext cx="8845176" cy="1169323"/>
            <a:chOff x="173320" y="183203"/>
            <a:chExt cx="8845176" cy="116932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320" y="183203"/>
              <a:ext cx="8845176" cy="116932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73320" y="1030941"/>
              <a:ext cx="8462680" cy="3215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44490" y="754179"/>
              <a:ext cx="6791510" cy="3215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876144" y="2793162"/>
            <a:ext cx="2907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LRC (Surface) </a:t>
            </a:r>
            <a:r>
              <a:rPr lang="en-US" sz="2800" dirty="0">
                <a:sym typeface="Wingdings"/>
              </a:rPr>
              <a:t> 0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6631637" y="5899835"/>
            <a:ext cx="2151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M*/M ~ 0.54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DCFD495-8F22-7942-B824-308C07F0D0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834" y="3660045"/>
            <a:ext cx="4145930" cy="48255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4521CC8-E840-0C49-B956-EB7CC1A6AF0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914" y="4530319"/>
            <a:ext cx="5357422" cy="896908"/>
          </a:xfrm>
          <a:prstGeom prst="rect">
            <a:avLst/>
          </a:prstGeom>
        </p:spPr>
      </p:pic>
      <p:sp>
        <p:nvSpPr>
          <p:cNvPr id="20" name="Right Arrow 19">
            <a:extLst>
              <a:ext uri="{FF2B5EF4-FFF2-40B4-BE49-F238E27FC236}">
                <a16:creationId xmlns:a16="http://schemas.microsoft.com/office/drawing/2014/main" id="{1F410F94-1A8B-7341-AFF9-5027371E431A}"/>
              </a:ext>
            </a:extLst>
          </p:cNvPr>
          <p:cNvSpPr/>
          <p:nvPr/>
        </p:nvSpPr>
        <p:spPr>
          <a:xfrm>
            <a:off x="141532" y="5946831"/>
            <a:ext cx="853369" cy="4015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8FCAE8-E8DE-4E49-A0B9-98D2FD9DE8FF}"/>
              </a:ext>
            </a:extLst>
          </p:cNvPr>
          <p:cNvSpPr txBox="1"/>
          <p:nvPr/>
        </p:nvSpPr>
        <p:spPr>
          <a:xfrm>
            <a:off x="1058368" y="5838280"/>
            <a:ext cx="5357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~ 3 times that of a Fermi gas </a:t>
            </a:r>
          </a:p>
        </p:txBody>
      </p:sp>
    </p:spTree>
    <p:extLst>
      <p:ext uri="{BB962C8B-B14F-4D97-AF65-F5344CB8AC3E}">
        <p14:creationId xmlns:p14="http://schemas.microsoft.com/office/powerpoint/2010/main" val="4283972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750" y="1331837"/>
            <a:ext cx="7639050" cy="3648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6649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40" y="167299"/>
            <a:ext cx="8395855" cy="620946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000" dirty="0"/>
              <a:t>Conclusions</a:t>
            </a:r>
          </a:p>
          <a:p>
            <a:pPr marL="0" indent="0" algn="just">
              <a:buNone/>
            </a:pPr>
            <a:endParaRPr lang="en-US" sz="2600" dirty="0"/>
          </a:p>
          <a:p>
            <a:pPr algn="just"/>
            <a:r>
              <a:rPr lang="en-US" sz="2200" dirty="0"/>
              <a:t>We derived simple phenomenological parametrizations for the combined effects of SRC, PVC, and PC that were used in an analysis of published data from electron scattering experiments</a:t>
            </a:r>
          </a:p>
          <a:p>
            <a:pPr algn="just"/>
            <a:endParaRPr lang="en-US" sz="2200" dirty="0"/>
          </a:p>
          <a:p>
            <a:pPr algn="just"/>
            <a:r>
              <a:rPr lang="en-US" sz="2200" dirty="0"/>
              <a:t>Our analysis consistently shows that ~ 20% of the missing strength observed in the region of N ≈ Z can be attributed to SRC, in agreement with reported expectations</a:t>
            </a:r>
          </a:p>
          <a:p>
            <a:pPr marL="0" indent="0" algn="just">
              <a:buNone/>
            </a:pPr>
            <a:endParaRPr lang="en-US" sz="2200" dirty="0"/>
          </a:p>
          <a:p>
            <a:pPr algn="just"/>
            <a:r>
              <a:rPr lang="en-US" sz="2200" dirty="0"/>
              <a:t>We showed how the missing strength evolves with (N − Z)/A</a:t>
            </a:r>
          </a:p>
          <a:p>
            <a:pPr marL="0" indent="0" algn="just">
              <a:buNone/>
            </a:pPr>
            <a:endParaRPr lang="en-US" sz="2200" dirty="0"/>
          </a:p>
          <a:p>
            <a:pPr algn="just"/>
            <a:r>
              <a:rPr lang="en-US" sz="2200" dirty="0"/>
              <a:t>Speculation on a quasi-proton (nuclear </a:t>
            </a:r>
            <a:r>
              <a:rPr lang="en-US" sz="2200" dirty="0" err="1"/>
              <a:t>polaron</a:t>
            </a:r>
            <a:r>
              <a:rPr lang="en-US" sz="2200" dirty="0"/>
              <a:t>) in the limit  of neutron matter, A → ∞ and (N-Z)/A → 1, proton R ~ 0.2</a:t>
            </a:r>
          </a:p>
          <a:p>
            <a:pPr marL="0" indent="0" algn="just">
              <a:buNone/>
            </a:pPr>
            <a:endParaRPr lang="en-US" sz="2200" dirty="0"/>
          </a:p>
          <a:p>
            <a:pPr algn="just"/>
            <a:r>
              <a:rPr lang="en-US" sz="2200" dirty="0"/>
              <a:t>Possible effects on the charge radius of neutron-rich </a:t>
            </a:r>
            <a:r>
              <a:rPr lang="en-US" sz="2200" dirty="0" err="1"/>
              <a:t>Ca’s</a:t>
            </a:r>
            <a:endParaRPr lang="en-US" sz="2200" dirty="0"/>
          </a:p>
          <a:p>
            <a:pPr marL="0" indent="0" algn="just">
              <a:buNone/>
            </a:pPr>
            <a:r>
              <a:rPr lang="en-US" sz="2200" dirty="0"/>
              <a:t>    and spin content of N=Z ground states.</a:t>
            </a:r>
          </a:p>
          <a:p>
            <a:pPr marL="0" indent="0" algn="just">
              <a:buNone/>
            </a:pPr>
            <a:r>
              <a:rPr lang="en-US" sz="2200" dirty="0"/>
              <a:t>    </a:t>
            </a:r>
            <a:r>
              <a:rPr lang="en-US" sz="2200" b="1" dirty="0">
                <a:solidFill>
                  <a:schemeClr val="accent6"/>
                </a:solidFill>
              </a:rPr>
              <a:t>How about effective charges?</a:t>
            </a:r>
          </a:p>
          <a:p>
            <a:pPr marL="0" indent="0" algn="just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8160931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8208A0-C5AC-084E-9321-4BD1F5D823EC}"/>
              </a:ext>
            </a:extLst>
          </p:cNvPr>
          <p:cNvSpPr/>
          <p:nvPr/>
        </p:nvSpPr>
        <p:spPr>
          <a:xfrm>
            <a:off x="2607412" y="276281"/>
            <a:ext cx="4228978" cy="6601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4100" dirty="0">
                <a:solidFill>
                  <a:prstClr val="black"/>
                </a:solidFill>
              </a:rPr>
              <a:t>Acknowledgments 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2507F1-6A4C-514E-A6BA-B11F5F6EEC82}"/>
              </a:ext>
            </a:extLst>
          </p:cNvPr>
          <p:cNvSpPr txBox="1"/>
          <p:nvPr/>
        </p:nvSpPr>
        <p:spPr>
          <a:xfrm>
            <a:off x="440042" y="1526123"/>
            <a:ext cx="8262629" cy="3046952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00" tIns="45702" rIns="91400" bIns="45702" rtlCol="0">
            <a:spAutoFit/>
          </a:bodyPr>
          <a:lstStyle/>
          <a:p>
            <a:pPr marL="0" marR="0" lvl="0" indent="0" algn="ctr" defTabSz="4568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"/>
              </a:rPr>
              <a:t>Many Thanks to  </a:t>
            </a:r>
          </a:p>
          <a:p>
            <a:pPr marL="0" marR="0" lvl="0" indent="0" algn="ctr" defTabSz="4568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1" u="none" strike="noStrike" kern="0" cap="none" spc="0" normalizeH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/>
            </a:endParaRPr>
          </a:p>
          <a:p>
            <a:pPr marL="0" marR="0" lvl="0" indent="0" algn="ctr" defTabSz="4568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Times"/>
              </a:rPr>
              <a:t>M. Petri and S. Paschalis</a:t>
            </a:r>
          </a:p>
          <a:p>
            <a:pPr marL="0" marR="0" lvl="0" indent="0" algn="ctr" defTabSz="4568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Times"/>
              </a:rPr>
              <a:t>University of York</a:t>
            </a:r>
          </a:p>
          <a:p>
            <a:pPr marL="0" marR="0" lvl="0" indent="0" algn="ctr" defTabSz="4568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i="1" u="sng" kern="0" dirty="0">
              <a:solidFill>
                <a:schemeClr val="tx1">
                  <a:lumMod val="50000"/>
                  <a:lumOff val="50000"/>
                </a:schemeClr>
              </a:solidFill>
              <a:latin typeface="Times"/>
            </a:endParaRPr>
          </a:p>
          <a:p>
            <a:pPr marL="0" marR="0" lvl="0" indent="0" algn="ctr" defTabSz="4568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Times"/>
              </a:rPr>
              <a:t>H.L. Crawford,  R. M. Clark,  P. Fallon, I. Y. Lee, </a:t>
            </a:r>
          </a:p>
          <a:p>
            <a:pPr marL="0" marR="0" lvl="0" indent="0" algn="ctr" defTabSz="4568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Times"/>
              </a:rPr>
              <a:t>C. M. Campbell, and M. </a:t>
            </a:r>
            <a:r>
              <a:rPr lang="en-US" sz="2400" i="1" kern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"/>
              </a:rPr>
              <a:t>Cromaz</a:t>
            </a:r>
            <a:endParaRPr lang="en-US" sz="2400" i="1" kern="0" dirty="0">
              <a:solidFill>
                <a:schemeClr val="tx1">
                  <a:lumMod val="50000"/>
                  <a:lumOff val="50000"/>
                </a:schemeClr>
              </a:solidFill>
              <a:latin typeface="Times"/>
            </a:endParaRPr>
          </a:p>
          <a:p>
            <a:pPr marL="0" marR="0" lvl="0" indent="0" algn="ctr" defTabSz="4568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Time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89356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2">
            <a:extLst>
              <a:ext uri="{FF2B5EF4-FFF2-40B4-BE49-F238E27FC236}">
                <a16:creationId xmlns:a16="http://schemas.microsoft.com/office/drawing/2014/main" id="{76A5691D-1ACB-B24A-A0BF-A8AA7992788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94329" y="2476500"/>
            <a:ext cx="5181600" cy="1905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lIns="91382" tIns="45691" rIns="91382" bIns="45691" fromWordArt="1">
            <a:prstTxWarp prst="textCascadeUp">
              <a:avLst>
                <a:gd name="adj" fmla="val 44444"/>
              </a:avLst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Thank you !</a:t>
            </a:r>
          </a:p>
        </p:txBody>
      </p:sp>
    </p:spTree>
    <p:extLst>
      <p:ext uri="{BB962C8B-B14F-4D97-AF65-F5344CB8AC3E}">
        <p14:creationId xmlns:p14="http://schemas.microsoft.com/office/powerpoint/2010/main" val="38054125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27356" y="2546537"/>
            <a:ext cx="4884644" cy="1325563"/>
          </a:xfrm>
        </p:spPr>
        <p:txBody>
          <a:bodyPr/>
          <a:lstStyle/>
          <a:p>
            <a:pPr algn="ctr"/>
            <a:r>
              <a:rPr lang="en-US" dirty="0">
                <a:latin typeface="Calibri" charset="0"/>
                <a:ea typeface="Calibri" charset="0"/>
                <a:cs typeface="Calibri" charset="0"/>
              </a:rPr>
              <a:t>Other aspects</a:t>
            </a:r>
          </a:p>
        </p:txBody>
      </p:sp>
    </p:spTree>
    <p:extLst>
      <p:ext uri="{BB962C8B-B14F-4D97-AF65-F5344CB8AC3E}">
        <p14:creationId xmlns:p14="http://schemas.microsoft.com/office/powerpoint/2010/main" val="3028064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772E3C-1684-974E-8FE9-3289F4D84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833" y="2657098"/>
            <a:ext cx="4996333" cy="37434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B470A9-6CA2-A34A-BE3E-D6A009236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261" y="277861"/>
            <a:ext cx="6170612" cy="23792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11454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B470A9-6CA2-A34A-BE3E-D6A009236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261" y="277861"/>
            <a:ext cx="6170612" cy="23792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666741-F8A4-3244-A133-410F86032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797" y="2834430"/>
            <a:ext cx="4652863" cy="328165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D4A4C4D-118C-A240-A3CC-FEEABD0D56A0}"/>
              </a:ext>
            </a:extLst>
          </p:cNvPr>
          <p:cNvGrpSpPr/>
          <p:nvPr/>
        </p:nvGrpSpPr>
        <p:grpSpPr>
          <a:xfrm>
            <a:off x="1615160" y="3290168"/>
            <a:ext cx="4901941" cy="3278237"/>
            <a:chOff x="612961" y="2778283"/>
            <a:chExt cx="5727691" cy="370159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7BACD41-9BFA-CD4D-8B48-5287DF767AFE}"/>
                </a:ext>
              </a:extLst>
            </p:cNvPr>
            <p:cNvSpPr txBox="1"/>
            <p:nvPr/>
          </p:nvSpPr>
          <p:spPr>
            <a:xfrm rot="16200000">
              <a:off x="-262856" y="3654100"/>
              <a:ext cx="2362991" cy="611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    </a:t>
              </a:r>
              <a:r>
                <a:rPr lang="en-US" sz="2400" dirty="0"/>
                <a:t> R/R(N=Z)</a:t>
              </a:r>
              <a:endParaRPr lang="en-US" sz="28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0E1B958-C3FD-A043-8950-455A7FE9B71B}"/>
                </a:ext>
              </a:extLst>
            </p:cNvPr>
            <p:cNvSpPr txBox="1"/>
            <p:nvPr/>
          </p:nvSpPr>
          <p:spPr>
            <a:xfrm>
              <a:off x="2658775" y="6062847"/>
              <a:ext cx="3681877" cy="417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W</a:t>
              </a:r>
              <a:r>
                <a:rPr lang="en-US" baseline="30000" dirty="0" err="1"/>
                <a:t>surf,max</a:t>
              </a:r>
              <a:r>
                <a:rPr lang="en-US" baseline="30000" dirty="0"/>
                <a:t> </a:t>
              </a:r>
              <a:r>
                <a:rPr lang="en-US" dirty="0"/>
                <a:t>/W </a:t>
              </a:r>
              <a:r>
                <a:rPr lang="en-US" baseline="30000" dirty="0" err="1"/>
                <a:t>surf,max</a:t>
              </a:r>
              <a:r>
                <a:rPr lang="en-US" baseline="30000" dirty="0"/>
                <a:t> </a:t>
              </a:r>
              <a:r>
                <a:rPr lang="en-US" dirty="0"/>
                <a:t>(N=Z)</a:t>
              </a:r>
              <a:endParaRPr lang="en-US" baseline="-25000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B35D96D-FC77-AD43-A10D-86F797CD4A9B}"/>
              </a:ext>
            </a:extLst>
          </p:cNvPr>
          <p:cNvSpPr txBox="1"/>
          <p:nvPr/>
        </p:nvSpPr>
        <p:spPr>
          <a:xfrm>
            <a:off x="3079715" y="5071738"/>
            <a:ext cx="3373026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Our fit vs. DOM fit of W </a:t>
            </a:r>
            <a:r>
              <a:rPr lang="en-US" sz="2000" baseline="30000" dirty="0"/>
              <a:t>surf </a:t>
            </a:r>
            <a:r>
              <a:rPr lang="en-US" sz="2000" baseline="-25000" dirty="0"/>
              <a:t>max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818681-1D83-524A-B2E3-D385D7B34FB8}"/>
              </a:ext>
            </a:extLst>
          </p:cNvPr>
          <p:cNvSpPr txBox="1"/>
          <p:nvPr/>
        </p:nvSpPr>
        <p:spPr>
          <a:xfrm>
            <a:off x="5696464" y="3911157"/>
            <a:ext cx="370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452CCF-4572-E942-AA9C-8D1A34DD532E}"/>
              </a:ext>
            </a:extLst>
          </p:cNvPr>
          <p:cNvSpPr txBox="1"/>
          <p:nvPr/>
        </p:nvSpPr>
        <p:spPr>
          <a:xfrm>
            <a:off x="3824600" y="3541825"/>
            <a:ext cx="370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5788042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901F32-B3E0-D441-A925-C568337FBE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240" y="368986"/>
            <a:ext cx="5909519" cy="2936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E7F371D-914B-5F4C-B10B-C5E1E3878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78" y="3811931"/>
            <a:ext cx="8129642" cy="17532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404D293-F8F0-494B-BE77-A08DDB00ACDE}"/>
                  </a:ext>
                </a:extLst>
              </p:cNvPr>
              <p:cNvSpPr txBox="1"/>
              <p:nvPr/>
            </p:nvSpPr>
            <p:spPr>
              <a:xfrm>
                <a:off x="3810380" y="5878334"/>
                <a:ext cx="1523238" cy="6106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404D293-F8F0-494B-BE77-A08DDB00AC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380" y="5878334"/>
                <a:ext cx="1523238" cy="610680"/>
              </a:xfrm>
              <a:prstGeom prst="rect">
                <a:avLst/>
              </a:prstGeom>
              <a:blipFill>
                <a:blip r:embed="rId5"/>
                <a:stretch>
                  <a:fillRect l="-4959" b="-1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72816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BB18F6-7B51-C248-96A7-48010AA8B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363" y="1343024"/>
            <a:ext cx="6076907" cy="45942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8DFCB6-055C-904B-9BCD-1B2651352FA4}"/>
              </a:ext>
            </a:extLst>
          </p:cNvPr>
          <p:cNvSpPr txBox="1"/>
          <p:nvPr/>
        </p:nvSpPr>
        <p:spPr>
          <a:xfrm>
            <a:off x="1787662" y="310495"/>
            <a:ext cx="2314782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Effective Mass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EB351C-745B-2A4B-B941-E220DAA47D88}"/>
              </a:ext>
            </a:extLst>
          </p:cNvPr>
          <p:cNvSpPr txBox="1"/>
          <p:nvPr/>
        </p:nvSpPr>
        <p:spPr>
          <a:xfrm>
            <a:off x="3921236" y="6024285"/>
            <a:ext cx="1519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" pitchFamily="2" charset="0"/>
              </a:rPr>
              <a:t>(N-Z)/A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4BDDE9-1299-F644-AA89-B883EAD074E0}"/>
              </a:ext>
            </a:extLst>
          </p:cNvPr>
          <p:cNvSpPr txBox="1"/>
          <p:nvPr/>
        </p:nvSpPr>
        <p:spPr>
          <a:xfrm rot="16200000">
            <a:off x="47281" y="3075057"/>
            <a:ext cx="1519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latin typeface="Times" pitchFamily="2" charset="0"/>
              </a:rPr>
              <a:t>m*/m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D8E9A9-C9A7-E04B-BEAA-2E2619D06282}"/>
              </a:ext>
            </a:extLst>
          </p:cNvPr>
          <p:cNvSpPr txBox="1"/>
          <p:nvPr/>
        </p:nvSpPr>
        <p:spPr>
          <a:xfrm flipH="1">
            <a:off x="5382083" y="1575770"/>
            <a:ext cx="974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Times" pitchFamily="2" charset="0"/>
              </a:rPr>
              <a:t>n</a:t>
            </a:r>
            <a:r>
              <a:rPr lang="en-US" sz="4000" dirty="0">
                <a:latin typeface="Times" pitchFamily="2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" pitchFamily="2" charset="0"/>
              </a:rPr>
              <a:t>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63D3B3-C0EF-7B48-889F-824730C35ACC}"/>
              </a:ext>
            </a:extLst>
          </p:cNvPr>
          <p:cNvSpPr/>
          <p:nvPr/>
        </p:nvSpPr>
        <p:spPr>
          <a:xfrm>
            <a:off x="4287795" y="313422"/>
            <a:ext cx="47291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Helvetica" pitchFamily="2" charset="0"/>
              </a:rPr>
              <a:t>Bao-An Li, Bao-Jun Cai, Lie-Wen Chen, and Jun Xu</a:t>
            </a:r>
            <a:endParaRPr lang="en-US" sz="1400" dirty="0">
              <a:effectLst/>
              <a:latin typeface="Helvetica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E573E5-7A54-4E44-BC2B-895F840D4549}"/>
              </a:ext>
            </a:extLst>
          </p:cNvPr>
          <p:cNvSpPr/>
          <p:nvPr/>
        </p:nvSpPr>
        <p:spPr>
          <a:xfrm>
            <a:off x="4287795" y="679826"/>
            <a:ext cx="49351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Helvetica" pitchFamily="2" charset="0"/>
              </a:rPr>
              <a:t>Progress in Particle and Nuclear Physics 00 (2018) 1–109</a:t>
            </a:r>
            <a:endParaRPr lang="en-US" sz="1400" dirty="0">
              <a:effectLst/>
              <a:latin typeface="Helvetica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A983C67-DCAE-3E42-B580-88CB3D81DD77}"/>
              </a:ext>
            </a:extLst>
          </p:cNvPr>
          <p:cNvCxnSpPr>
            <a:cxnSpLocks/>
          </p:cNvCxnSpPr>
          <p:nvPr/>
        </p:nvCxnSpPr>
        <p:spPr>
          <a:xfrm>
            <a:off x="2435914" y="2137504"/>
            <a:ext cx="1326004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E8BF472-7AA7-5F4C-8D36-B958A7DE22E9}"/>
              </a:ext>
            </a:extLst>
          </p:cNvPr>
          <p:cNvSpPr/>
          <p:nvPr/>
        </p:nvSpPr>
        <p:spPr>
          <a:xfrm>
            <a:off x="2528086" y="1711914"/>
            <a:ext cx="11416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Helvetica" pitchFamily="2" charset="0"/>
              </a:rPr>
              <a:t>Bao-An Li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120626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63" y="409600"/>
            <a:ext cx="8712148" cy="20115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011F54-189B-7343-8642-1E1B7FE307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677" b="13331"/>
          <a:stretch/>
        </p:blipFill>
        <p:spPr>
          <a:xfrm>
            <a:off x="839336" y="2906372"/>
            <a:ext cx="7390263" cy="388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005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693" y="3153865"/>
            <a:ext cx="5523579" cy="9783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693" y="5585134"/>
            <a:ext cx="2943494" cy="7482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43581" y="3153865"/>
            <a:ext cx="1040800" cy="1056894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00149" y="3153865"/>
            <a:ext cx="1040800" cy="1056894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43581" y="4392175"/>
            <a:ext cx="104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00149" y="4392175"/>
            <a:ext cx="104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IV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06465" y="4920336"/>
            <a:ext cx="543584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Measured by (</a:t>
            </a:r>
            <a:r>
              <a:rPr lang="en-US" dirty="0" err="1"/>
              <a:t>p,p</a:t>
            </a:r>
            <a:r>
              <a:rPr lang="en-US" dirty="0"/>
              <a:t>’) inelastic scattering near zero degree</a:t>
            </a:r>
          </a:p>
        </p:txBody>
      </p:sp>
      <p:sp>
        <p:nvSpPr>
          <p:cNvPr id="13" name="Curved Right Arrow 12"/>
          <p:cNvSpPr/>
          <p:nvPr/>
        </p:nvSpPr>
        <p:spPr>
          <a:xfrm>
            <a:off x="553820" y="3886120"/>
            <a:ext cx="945314" cy="2253377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7228C03-56DF-E14C-B149-E202FE499CE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63" y="409600"/>
            <a:ext cx="8712148" cy="201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850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428875"/>
            <a:ext cx="5715000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srgbClr val="000000">
                <a:alpha val="39999"/>
              </a:srgbClr>
            </a:outerShdw>
          </a:effectLst>
        </p:spPr>
      </p:pic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5181600" y="533400"/>
          <a:ext cx="21336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" name="Equation" r:id="rId4" imgW="850900" imgH="457200" progId="Equation.3">
                  <p:embed/>
                </p:oleObj>
              </mc:Choice>
              <mc:Fallback>
                <p:oleObj name="Equation" r:id="rId4" imgW="850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33400"/>
                        <a:ext cx="2133600" cy="9779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1" name="TextBox 4"/>
          <p:cNvSpPr txBox="1">
            <a:spLocks noChangeArrowheads="1"/>
          </p:cNvSpPr>
          <p:nvPr/>
        </p:nvSpPr>
        <p:spPr bwMode="auto">
          <a:xfrm>
            <a:off x="1219200" y="838200"/>
            <a:ext cx="2819400" cy="3698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800"/>
              <a:t>“</a:t>
            </a:r>
            <a:r>
              <a:rPr lang="en-US" altLang="ja-JP" sz="1800"/>
              <a:t>Quantality Parameter</a:t>
            </a:r>
            <a:r>
              <a:rPr lang="ja-JP" altLang="en-US" sz="1800"/>
              <a:t>”</a:t>
            </a:r>
            <a:endParaRPr lang="en-US" sz="1800"/>
          </a:p>
        </p:txBody>
      </p:sp>
      <p:sp>
        <p:nvSpPr>
          <p:cNvPr id="53252" name="TextBox 4"/>
          <p:cNvSpPr txBox="1">
            <a:spLocks noChangeArrowheads="1"/>
          </p:cNvSpPr>
          <p:nvPr/>
        </p:nvSpPr>
        <p:spPr bwMode="auto">
          <a:xfrm>
            <a:off x="935317" y="5336232"/>
            <a:ext cx="45182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Fermi Liquid </a:t>
            </a:r>
            <a:r>
              <a:rPr lang="en-US" dirty="0">
                <a:sym typeface="Wingdings"/>
              </a:rPr>
              <a:t> </a:t>
            </a:r>
            <a:r>
              <a:rPr lang="en-US" dirty="0"/>
              <a:t> </a:t>
            </a:r>
            <a:r>
              <a:rPr lang="en-US" dirty="0" err="1"/>
              <a:t>quasiparticles</a:t>
            </a:r>
            <a:endParaRPr lang="en-US" dirty="0"/>
          </a:p>
        </p:txBody>
      </p:sp>
      <p:grpSp>
        <p:nvGrpSpPr>
          <p:cNvPr id="53253" name="Group 10"/>
          <p:cNvGrpSpPr>
            <a:grpSpLocks/>
          </p:cNvGrpSpPr>
          <p:nvPr/>
        </p:nvGrpSpPr>
        <p:grpSpPr bwMode="auto">
          <a:xfrm>
            <a:off x="6042025" y="1854200"/>
            <a:ext cx="3101975" cy="3556000"/>
            <a:chOff x="6042025" y="1854200"/>
            <a:chExt cx="3101975" cy="3556000"/>
          </a:xfrm>
        </p:grpSpPr>
        <p:grpSp>
          <p:nvGrpSpPr>
            <p:cNvPr id="53254" name="Group 9"/>
            <p:cNvGrpSpPr>
              <a:grpSpLocks/>
            </p:cNvGrpSpPr>
            <p:nvPr/>
          </p:nvGrpSpPr>
          <p:grpSpPr bwMode="auto">
            <a:xfrm>
              <a:off x="6042025" y="1854200"/>
              <a:ext cx="2949575" cy="3556000"/>
              <a:chOff x="6042025" y="1854200"/>
              <a:chExt cx="2949575" cy="3556000"/>
            </a:xfrm>
          </p:grpSpPr>
          <p:pic>
            <p:nvPicPr>
              <p:cNvPr id="53256" name="Picture 1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2025" y="1854200"/>
                <a:ext cx="2949575" cy="355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53257" name="Object 3"/>
              <p:cNvGraphicFramePr>
                <a:graphicFrameLocks noChangeAspect="1"/>
              </p:cNvGraphicFramePr>
              <p:nvPr/>
            </p:nvGraphicFramePr>
            <p:xfrm>
              <a:off x="7239000" y="3429000"/>
              <a:ext cx="285750" cy="2174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66" name="Equation" r:id="rId7" imgW="114300" imgH="101600" progId="Equation.3">
                      <p:embed/>
                    </p:oleObj>
                  </mc:Choice>
                  <mc:Fallback>
                    <p:oleObj name="Equation" r:id="rId7" imgW="114300" imgH="101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239000" y="3429000"/>
                            <a:ext cx="285750" cy="217487"/>
                          </a:xfrm>
                          <a:prstGeom prst="rect">
                            <a:avLst/>
                          </a:prstGeom>
                          <a:solidFill>
                            <a:srgbClr val="FFFF99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3258" name="Object 4"/>
              <p:cNvGraphicFramePr>
                <a:graphicFrameLocks noChangeAspect="1"/>
              </p:cNvGraphicFramePr>
              <p:nvPr/>
            </p:nvGraphicFramePr>
            <p:xfrm>
              <a:off x="7435850" y="4572000"/>
              <a:ext cx="412750" cy="381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67" name="Equation" r:id="rId9" imgW="165100" imgH="177800" progId="Equation.3">
                      <p:embed/>
                    </p:oleObj>
                  </mc:Choice>
                  <mc:Fallback>
                    <p:oleObj name="Equation" r:id="rId9" imgW="165100" imgH="1778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435850" y="4572000"/>
                            <a:ext cx="412750" cy="381000"/>
                          </a:xfrm>
                          <a:prstGeom prst="rect">
                            <a:avLst/>
                          </a:prstGeom>
                          <a:solidFill>
                            <a:srgbClr val="FFFF99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3255" name="TextBox 6"/>
            <p:cNvSpPr txBox="1">
              <a:spLocks noChangeArrowheads="1"/>
            </p:cNvSpPr>
            <p:nvPr/>
          </p:nvSpPr>
          <p:spPr bwMode="auto">
            <a:xfrm>
              <a:off x="7848600" y="4419600"/>
              <a:ext cx="12954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9191327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60696" y="1210234"/>
            <a:ext cx="7750009" cy="4736353"/>
            <a:chOff x="1319285" y="2908420"/>
            <a:chExt cx="6545592" cy="341157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19285" y="2908420"/>
              <a:ext cx="6545592" cy="3411572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2219158" y="4144210"/>
              <a:ext cx="3596105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216494" y="5104048"/>
              <a:ext cx="3596105" cy="0"/>
            </a:xfrm>
            <a:prstGeom prst="line">
              <a:avLst/>
            </a:prstGeom>
            <a:ln w="38100" cmpd="sng">
              <a:solidFill>
                <a:schemeClr val="tx2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Up Arrow 3"/>
          <p:cNvSpPr/>
          <p:nvPr/>
        </p:nvSpPr>
        <p:spPr>
          <a:xfrm>
            <a:off x="3645646" y="3638584"/>
            <a:ext cx="567765" cy="619883"/>
          </a:xfrm>
          <a:prstGeom prst="upArrow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53957" y="425404"/>
            <a:ext cx="1081743" cy="523220"/>
          </a:xfrm>
          <a:prstGeom prst="rect">
            <a:avLst/>
          </a:prstGeom>
          <a:solidFill>
            <a:schemeClr val="accent4">
              <a:alpha val="5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SRC ?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0B73D9-8619-0E4A-AD86-F1816875F1E9}"/>
              </a:ext>
            </a:extLst>
          </p:cNvPr>
          <p:cNvSpPr/>
          <p:nvPr/>
        </p:nvSpPr>
        <p:spPr>
          <a:xfrm>
            <a:off x="2022995" y="3111505"/>
            <a:ext cx="4257804" cy="527080"/>
          </a:xfrm>
          <a:prstGeom prst="rect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932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C68D097-E978-1744-8DEB-BCD45C0001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0532" y="0"/>
            <a:ext cx="6888260" cy="540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1705" y="0"/>
            <a:ext cx="6888260" cy="540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756" y="5564551"/>
            <a:ext cx="89573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charset="0"/>
              <a:buChar char="•"/>
              <a:defRPr/>
            </a:pPr>
            <a:r>
              <a:rPr lang="en-US" dirty="0"/>
              <a:t>Correlations between nucleons modify the mean-field approximation and are thought to be the reason for the quenching of SF observed in (</a:t>
            </a:r>
            <a:r>
              <a:rPr lang="en-US" dirty="0" err="1"/>
              <a:t>e,e′p</a:t>
            </a:r>
            <a:r>
              <a:rPr lang="en-US" dirty="0"/>
              <a:t>), (p,2p) and transfer reactions. </a:t>
            </a:r>
          </a:p>
          <a:p>
            <a:pPr marL="285750" indent="-285750" algn="just">
              <a:buFont typeface="Arial" charset="0"/>
              <a:buChar char="•"/>
              <a:defRPr/>
            </a:pPr>
            <a:r>
              <a:rPr lang="en-US" dirty="0"/>
              <a:t>About 30% – 40% of the nucleons participate in NN correlations, which are distinguished into long-range (LRC) and short-range (SRC). </a:t>
            </a:r>
          </a:p>
          <a:p>
            <a:pPr algn="just"/>
            <a:endParaRPr lang="en-US" dirty="0"/>
          </a:p>
        </p:txBody>
      </p:sp>
      <p:sp>
        <p:nvSpPr>
          <p:cNvPr id="6" name="Up-Down Arrow 5"/>
          <p:cNvSpPr/>
          <p:nvPr/>
        </p:nvSpPr>
        <p:spPr>
          <a:xfrm>
            <a:off x="3916330" y="1064053"/>
            <a:ext cx="372046" cy="1266772"/>
          </a:xfrm>
          <a:prstGeom prst="upDownArrow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04035" y="1776220"/>
            <a:ext cx="5774666" cy="0"/>
          </a:xfrm>
          <a:prstGeom prst="line">
            <a:avLst/>
          </a:prstGeom>
          <a:ln>
            <a:solidFill>
              <a:srgbClr val="1F497D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04035" y="1209341"/>
            <a:ext cx="1510072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Long Range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4035" y="2125238"/>
            <a:ext cx="1510072" cy="369332"/>
          </a:xfrm>
          <a:prstGeom prst="rect">
            <a:avLst/>
          </a:prstGeom>
          <a:solidFill>
            <a:srgbClr val="DDD9C3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Short Range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7383B7-8987-8B44-B7B3-F0B2DF8120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2353" y="3552441"/>
            <a:ext cx="1550932" cy="4663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6B52FC-C644-6C4A-9C9C-F5FDD75E14B9}"/>
              </a:ext>
            </a:extLst>
          </p:cNvPr>
          <p:cNvSpPr txBox="1"/>
          <p:nvPr/>
        </p:nvSpPr>
        <p:spPr>
          <a:xfrm>
            <a:off x="5583132" y="3531887"/>
            <a:ext cx="164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55493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EBCE50-5099-7848-BFF1-57A5EC78C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49" y="1702816"/>
            <a:ext cx="8689701" cy="27216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C057C53-BCC6-3546-8650-D88311889337}"/>
              </a:ext>
            </a:extLst>
          </p:cNvPr>
          <p:cNvSpPr/>
          <p:nvPr/>
        </p:nvSpPr>
        <p:spPr>
          <a:xfrm>
            <a:off x="4772212" y="5161935"/>
            <a:ext cx="394408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Helvetica" pitchFamily="2" charset="0"/>
              </a:rPr>
              <a:t>B. P. Kay, J. P. Schiffer, and S. J. Freeman. </a:t>
            </a:r>
          </a:p>
          <a:p>
            <a:r>
              <a:rPr lang="en-US" sz="1100" i="1" dirty="0">
                <a:latin typeface="Helvetica" pitchFamily="2" charset="0"/>
              </a:rPr>
              <a:t>Quenching of cross sections in nucleon transfer reactions</a:t>
            </a:r>
            <a:r>
              <a:rPr lang="en-US" sz="1100" dirty="0">
                <a:latin typeface="Helvetica" pitchFamily="2" charset="0"/>
              </a:rPr>
              <a:t>. </a:t>
            </a:r>
          </a:p>
          <a:p>
            <a:r>
              <a:rPr lang="en-US" sz="1100" dirty="0">
                <a:latin typeface="Helvetica" pitchFamily="2" charset="0"/>
              </a:rPr>
              <a:t>Phys. Rev. Lett., 111:042502, Jul 2013.</a:t>
            </a:r>
            <a:endParaRPr lang="en-US" sz="1100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516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1529" y="209178"/>
            <a:ext cx="7754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On  the meaning of spectroscopic factors </a:t>
            </a:r>
          </a:p>
        </p:txBody>
      </p:sp>
      <p:pic>
        <p:nvPicPr>
          <p:cNvPr id="6146" name="Picture 2" descr="Caution Sign | Brady | BradyID.com">
            <a:extLst>
              <a:ext uri="{FF2B5EF4-FFF2-40B4-BE49-F238E27FC236}">
                <a16:creationId xmlns:a16="http://schemas.microsoft.com/office/drawing/2014/main" id="{970DCAB8-152D-C443-8B84-A668E3AC0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7945">
            <a:off x="2454442" y="1732547"/>
            <a:ext cx="3946358" cy="394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042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33400" y="717179"/>
            <a:ext cx="8239642" cy="5510305"/>
            <a:chOff x="533400" y="717179"/>
            <a:chExt cx="8239642" cy="5510305"/>
          </a:xfrm>
        </p:grpSpPr>
        <p:grpSp>
          <p:nvGrpSpPr>
            <p:cNvPr id="7" name="Group 6"/>
            <p:cNvGrpSpPr/>
            <p:nvPr/>
          </p:nvGrpSpPr>
          <p:grpSpPr>
            <a:xfrm>
              <a:off x="533400" y="717179"/>
              <a:ext cx="8239642" cy="5510305"/>
              <a:chOff x="533400" y="956235"/>
              <a:chExt cx="8239642" cy="5510305"/>
            </a:xfrm>
          </p:grpSpPr>
          <p:pic>
            <p:nvPicPr>
              <p:cNvPr id="78850" name="Picture 5" descr="cartoon"/>
              <p:cNvPicPr>
                <a:picLocks noChangeAspect="1" noChangeArrowheads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33400" y="956235"/>
                <a:ext cx="8239642" cy="551030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Text Box 12"/>
              <p:cNvSpPr txBox="1">
                <a:spLocks noChangeArrowheads="1"/>
              </p:cNvSpPr>
              <p:nvPr/>
            </p:nvSpPr>
            <p:spPr bwMode="auto">
              <a:xfrm>
                <a:off x="841813" y="2621106"/>
                <a:ext cx="173330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dirty="0">
                    <a:solidFill>
                      <a:srgbClr val="000000"/>
                    </a:solidFill>
                    <a:latin typeface="Times New Roman" charset="0"/>
                  </a:rPr>
                  <a:t>Augusto,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718474" y="1635650"/>
                <a:ext cx="1482468" cy="400110"/>
              </a:xfrm>
              <a:prstGeom prst="rect">
                <a:avLst/>
              </a:prstGeom>
              <a:solidFill>
                <a:srgbClr val="FFFA9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/>
                  <a:t>NSD Theory</a:t>
                </a: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5647765" y="1778001"/>
              <a:ext cx="667871" cy="912022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881529" y="209178"/>
            <a:ext cx="7754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On  the meaning of spectroscopic factors </a:t>
            </a:r>
          </a:p>
        </p:txBody>
      </p:sp>
      <p:pic>
        <p:nvPicPr>
          <p:cNvPr id="12" name="Picture 5" descr="cartoon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35993" y="2330823"/>
            <a:ext cx="664883" cy="28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EC19153-2702-5147-93DF-063B1EC155AE}"/>
              </a:ext>
            </a:extLst>
          </p:cNvPr>
          <p:cNvSpPr/>
          <p:nvPr/>
        </p:nvSpPr>
        <p:spPr>
          <a:xfrm>
            <a:off x="1603948" y="5061297"/>
            <a:ext cx="6130977" cy="874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1BDD2A-F08C-AB40-826A-DED87584D0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1025" y="1757999"/>
            <a:ext cx="664883" cy="96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883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33400" y="717179"/>
            <a:ext cx="8239642" cy="5510305"/>
            <a:chOff x="533400" y="717179"/>
            <a:chExt cx="8239642" cy="5510305"/>
          </a:xfrm>
        </p:grpSpPr>
        <p:grpSp>
          <p:nvGrpSpPr>
            <p:cNvPr id="7" name="Group 6"/>
            <p:cNvGrpSpPr/>
            <p:nvPr/>
          </p:nvGrpSpPr>
          <p:grpSpPr>
            <a:xfrm>
              <a:off x="533400" y="717179"/>
              <a:ext cx="8239642" cy="5510305"/>
              <a:chOff x="533400" y="956235"/>
              <a:chExt cx="8239642" cy="5510305"/>
            </a:xfrm>
          </p:grpSpPr>
          <p:pic>
            <p:nvPicPr>
              <p:cNvPr id="78850" name="Picture 5" descr="cartoon"/>
              <p:cNvPicPr>
                <a:picLocks noChangeAspect="1" noChangeArrowheads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33400" y="956235"/>
                <a:ext cx="8239642" cy="551030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Text Box 12"/>
              <p:cNvSpPr txBox="1">
                <a:spLocks noChangeArrowheads="1"/>
              </p:cNvSpPr>
              <p:nvPr/>
            </p:nvSpPr>
            <p:spPr bwMode="auto">
              <a:xfrm>
                <a:off x="841813" y="2621106"/>
                <a:ext cx="173330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dirty="0">
                    <a:solidFill>
                      <a:srgbClr val="000000"/>
                    </a:solidFill>
                    <a:latin typeface="Times New Roman" charset="0"/>
                  </a:rPr>
                  <a:t>Augusto,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718474" y="1635650"/>
                <a:ext cx="1482468" cy="400110"/>
              </a:xfrm>
              <a:prstGeom prst="rect">
                <a:avLst/>
              </a:prstGeom>
              <a:solidFill>
                <a:srgbClr val="FFFA9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/>
                  <a:t>NSD Theory</a:t>
                </a: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5647765" y="1778001"/>
              <a:ext cx="667871" cy="912022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881529" y="209178"/>
            <a:ext cx="7754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On  the meaning of spectroscopic factors </a:t>
            </a:r>
          </a:p>
        </p:txBody>
      </p:sp>
      <p:pic>
        <p:nvPicPr>
          <p:cNvPr id="12" name="Picture 5" descr="cartoon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35993" y="2330823"/>
            <a:ext cx="664883" cy="28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EC19153-2702-5147-93DF-063B1EC155AE}"/>
              </a:ext>
            </a:extLst>
          </p:cNvPr>
          <p:cNvSpPr/>
          <p:nvPr/>
        </p:nvSpPr>
        <p:spPr>
          <a:xfrm>
            <a:off x="1603948" y="5061297"/>
            <a:ext cx="6130977" cy="874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1BDD2A-F08C-AB40-826A-DED87584D0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1025" y="1757999"/>
            <a:ext cx="664883" cy="961958"/>
          </a:xfrm>
          <a:prstGeom prst="rect">
            <a:avLst/>
          </a:prstGeom>
        </p:spPr>
      </p:pic>
      <p:sp>
        <p:nvSpPr>
          <p:cNvPr id="13" name="Text Box 12">
            <a:extLst>
              <a:ext uri="{FF2B5EF4-FFF2-40B4-BE49-F238E27FC236}">
                <a16:creationId xmlns:a16="http://schemas.microsoft.com/office/drawing/2014/main" id="{65432344-5AFF-524D-A27D-FE444B149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7225" y="2151217"/>
            <a:ext cx="17333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  <a:latin typeface="Times New Roman" charset="0"/>
              </a:rPr>
              <a:t>Yes, Volker</a:t>
            </a:r>
          </a:p>
        </p:txBody>
      </p:sp>
    </p:spTree>
    <p:extLst>
      <p:ext uri="{BB962C8B-B14F-4D97-AF65-F5344CB8AC3E}">
        <p14:creationId xmlns:p14="http://schemas.microsoft.com/office/powerpoint/2010/main" val="315454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CKG FRIB no-line h">
  <a:themeElements>
    <a:clrScheme name="CKG FRIB no-line h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17145</TotalTime>
  <Words>1027</Words>
  <Application>Microsoft Macintosh PowerPoint</Application>
  <PresentationFormat>On-screen Show (4:3)</PresentationFormat>
  <Paragraphs>165</Paragraphs>
  <Slides>40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7" baseType="lpstr">
      <vt:lpstr>Arial</vt:lpstr>
      <vt:lpstr>Avenir Next Condensed Regular</vt:lpstr>
      <vt:lpstr>Calibri</vt:lpstr>
      <vt:lpstr>Calibri Light</vt:lpstr>
      <vt:lpstr>Cambria Math</vt:lpstr>
      <vt:lpstr>Helvetica</vt:lpstr>
      <vt:lpstr>Helvetica Light</vt:lpstr>
      <vt:lpstr>Liberation Sans</vt:lpstr>
      <vt:lpstr>Symbol</vt:lpstr>
      <vt:lpstr>Times</vt:lpstr>
      <vt:lpstr>Times New Roman</vt:lpstr>
      <vt:lpstr>Wingdings</vt:lpstr>
      <vt:lpstr>Office Theme</vt:lpstr>
      <vt:lpstr>10_CKG FRIB no-line h</vt:lpstr>
      <vt:lpstr>2_Office Theme</vt:lpstr>
      <vt:lpstr>4_Office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Motivation</vt:lpstr>
      <vt:lpstr>Data today – 2021 update J. A. Tostevin and A. Gade, Phys. Rev. C 103, 054610 (2021)</vt:lpstr>
      <vt:lpstr>PowerPoint Presentation</vt:lpstr>
      <vt:lpstr>The questions we addressed:</vt:lpstr>
      <vt:lpstr>PowerPoint Presentation</vt:lpstr>
      <vt:lpstr>PowerPoint Presentation</vt:lpstr>
      <vt:lpstr>PowerPoint Presentation</vt:lpstr>
      <vt:lpstr>SRC: Quantitative information from JLAB</vt:lpstr>
      <vt:lpstr>PowerPoint Presentation</vt:lpstr>
      <vt:lpstr>Our results</vt:lpstr>
      <vt:lpstr>PowerPoint Presentation</vt:lpstr>
      <vt:lpstr>Ongoing  work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aspects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Stefanos Paschalis</dc:creator>
  <cp:lastModifiedBy>Augusto O  Macchiavelli</cp:lastModifiedBy>
  <cp:revision>485</cp:revision>
  <cp:lastPrinted>2019-09-12T15:21:54Z</cp:lastPrinted>
  <dcterms:created xsi:type="dcterms:W3CDTF">2018-07-29T14:23:50Z</dcterms:created>
  <dcterms:modified xsi:type="dcterms:W3CDTF">2021-07-27T21:59:56Z</dcterms:modified>
</cp:coreProperties>
</file>