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0" r:id="rId4"/>
    <p:sldId id="279" r:id="rId5"/>
    <p:sldId id="278" r:id="rId6"/>
    <p:sldId id="277" r:id="rId7"/>
    <p:sldId id="276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C RNC 7/6/21" id="{0DA732F5-0CCE-4DC8-B268-A6B072CF8FDE}">
          <p14:sldIdLst>
            <p14:sldId id="274"/>
            <p14:sldId id="275"/>
            <p14:sldId id="280"/>
            <p14:sldId id="279"/>
            <p14:sldId id="278"/>
            <p14:sldId id="277"/>
            <p14:sldId id="276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0820-A96F-4E8D-A88A-FEAA25FAD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0BB19E-442B-4509-AFBD-2E41EF435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5342E-5DC2-4699-BB73-19C051C4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23E1C-E282-4F64-B7F5-43054F17E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7DC26-0CD5-4710-B067-693A9790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FD95-CA14-4F59-B0B7-D17D36CD4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E3C21-8A1A-4D05-97C8-E6058055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BB907-3113-4932-8B7F-20A2DD68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AAF40-6934-40F2-B6CE-172E7A1E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697A3-574D-4D9D-9E8A-1B18747F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59379-F846-44E4-A857-74A0A69E3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96F3C-631C-4ECF-920E-C68C286DCA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F65DC-63C9-4089-B6A9-BE998F41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96D3D-123A-4BA0-94A9-A466450F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B609D-877A-49A0-B6A9-DB43510F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9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1F3E-1E5B-485A-BCFE-AB0EE5DC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BAF8-244F-44EA-AEF3-D2560B06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B4EC6-8B10-4372-BFAC-89508B0C1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EB95E-0950-48EB-80A8-60575AEA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0C4F8-1BFB-4B58-B442-132BD53B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A7501-FDE1-4A65-9DC1-E70B1109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87CD6-69F0-4AD1-A3E5-6C5A6DF02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5FF6-A457-4FC1-B14E-A5E1A313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891D5-38B5-40E9-AEB2-4AE580EE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094E-E317-4001-8755-2AC1592E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34F7-9C48-4136-94C1-5C14830D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6D87-F61E-452D-87B5-79ECE0BE9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240CA-0EE4-407E-8F1D-1B7A0DFB3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27297-5506-41F4-B109-B6B432F4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FB8B4-5592-46E2-97F4-443D017F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BE3E-A519-4FBF-93A5-34A3BD67A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82D5-023A-4582-B1ED-6D855F7F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EF855-19E5-47F1-8794-369D3351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376DF-75D2-4A52-AA90-C0DC2D555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3A19-C29B-4812-8595-28C8D992E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B9766-1E42-4770-8349-4DFCE86FC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DABF0-EE95-402B-822D-8954CCAA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6DB8C-D9AC-42DC-88FE-EDD95948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0264B-97FE-4A28-BB40-C6B46410B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7304-4B95-4BD7-A6E0-14385B7F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EE96-BFD1-4799-A0E8-63722825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F2FDF-3E1C-447D-81D6-8EA0D5C0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93D6F-7505-4FFA-B330-2A134954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0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A58493-701D-495F-89A0-C6DDD39D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DAA98-E770-4BAC-967F-A9B1FEAAB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76E0C-97CF-43D3-99CD-705D8E92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4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B5205-3474-4736-ABE1-350E11AD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D7DDB-157C-4ABA-A516-6E65EA88B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C3168-4A32-4A2E-8D21-D792A6ADB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3B0D5-49C0-4173-89A6-075DA16A4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B00B3-3CB5-4599-8598-D750D58A6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05119-A3E3-4E8B-AC61-EEA91361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8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94F3-4B58-46E2-88E8-1457EE7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FF568-0BFD-4A93-B0B6-FACCE83D09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D4391-0C5C-4374-861B-5AF252A3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89666-9552-4F05-B458-EC09885A3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7D2FD-FAAA-4F06-942A-B7ECBB8A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4F50-64A2-4DCF-A315-53740777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BD124-A06C-43D2-9A6F-0EC0BBF0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C5889-8159-498B-AB6A-E5D27BB0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0C0C5-FC64-4D17-9513-12C0D6D70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D7A5-139C-4F9C-B974-1696CCCD2CEA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80003-83DC-4F0C-A4F6-43844750A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3592-F2C2-40D5-A005-9EDDCD654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5CC3F-3B4F-4311-8F9B-4310DE99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05AB-0A91-4618-8E95-0E9A8F93D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955" y="1041400"/>
            <a:ext cx="9362090" cy="23876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Impact on Momentum and Angular Resolution of All-Si Tracker with Seven Disks Per Side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35CFF3-1858-4804-9043-4ED17872A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95014"/>
            <a:ext cx="9144000" cy="1426461"/>
          </a:xfrm>
        </p:spPr>
        <p:txBody>
          <a:bodyPr>
            <a:normAutofit/>
          </a:bodyPr>
          <a:lstStyle/>
          <a:p>
            <a:r>
              <a:rPr lang="en-US" dirty="0"/>
              <a:t>Drew Palmer</a:t>
            </a:r>
          </a:p>
          <a:p>
            <a:r>
              <a:rPr lang="en-US" dirty="0"/>
              <a:t>University of California, Berkeley</a:t>
            </a:r>
          </a:p>
          <a:p>
            <a:r>
              <a:rPr lang="en-US" dirty="0"/>
              <a:t>7/6/21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48E5A-C53E-46CC-98DB-689F666B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University of California, Berkeley - Wikipedia">
            <a:extLst>
              <a:ext uri="{FF2B5EF4-FFF2-40B4-BE49-F238E27FC236}">
                <a16:creationId xmlns:a16="http://schemas.microsoft.com/office/drawing/2014/main" id="{F1FF2386-92B3-4E56-950B-888A679D8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848" y="5295013"/>
            <a:ext cx="1426461" cy="142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88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F7E7-CE83-45A7-8F92-0B750BB9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Five vs Seven Disk Simplified Geometry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6CC642-8D63-4470-AD3B-5A09110A5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178" t="1565" r="797" b="42993"/>
          <a:stretch/>
        </p:blipFill>
        <p:spPr>
          <a:xfrm>
            <a:off x="403027" y="2882094"/>
            <a:ext cx="4858653" cy="34742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245C8-CE27-4731-A48D-F7915C36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z="2000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2DFD259-545D-4D66-A383-EB53397EF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191" y="2882094"/>
            <a:ext cx="4858654" cy="3474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593DA3-1590-4D25-8E86-1FE5539EDD77}"/>
              </a:ext>
            </a:extLst>
          </p:cNvPr>
          <p:cNvSpPr txBox="1"/>
          <p:nvPr/>
        </p:nvSpPr>
        <p:spPr>
          <a:xfrm>
            <a:off x="5740994" y="4434556"/>
            <a:ext cx="865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44D4D-0974-496B-AB3B-1D3DD4780AF0}"/>
              </a:ext>
            </a:extLst>
          </p:cNvPr>
          <p:cNvSpPr txBox="1"/>
          <p:nvPr/>
        </p:nvSpPr>
        <p:spPr>
          <a:xfrm>
            <a:off x="403027" y="1064172"/>
            <a:ext cx="111858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Comparing ratios of momentum and theta resolution as a function of eta and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Comparing between new seven disk geometry and old five disk geometry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Beast 3.0T and the </a:t>
            </a:r>
            <a:r>
              <a:rPr lang="en-US" sz="2800" dirty="0" err="1"/>
              <a:t>sPHENIX</a:t>
            </a:r>
            <a:r>
              <a:rPr lang="en-US" sz="2800" dirty="0"/>
              <a:t> 1.4T map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FAA1B8-D5FB-403F-8B65-E54C4EDE0C78}"/>
              </a:ext>
            </a:extLst>
          </p:cNvPr>
          <p:cNvSpPr/>
          <p:nvPr/>
        </p:nvSpPr>
        <p:spPr>
          <a:xfrm>
            <a:off x="403027" y="2925785"/>
            <a:ext cx="2269228" cy="73152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1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ADB9-1A63-4D6D-861F-0200CEB4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CFCBCA-F410-4837-89CB-757FAFFBFAC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Extract momentum and angular resolutions from simulated and reconstructed events (shown right)</a:t>
                </a:r>
              </a:p>
              <a:p>
                <a:r>
                  <a:rPr lang="en-US" dirty="0"/>
                  <a:t>Events generated flat in momentum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 30]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GeV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Statistics binned in p and η</a:t>
                </a:r>
              </a:p>
              <a:p>
                <a:r>
                  <a:rPr lang="en-US" dirty="0"/>
                  <a:t>Plot the ratio of 7-disk / 5-disk geometry</a:t>
                </a:r>
              </a:p>
              <a:p>
                <a:pPr lvl="1"/>
                <a:r>
                  <a:rPr lang="en-US" dirty="0"/>
                  <a:t>Ratio &lt; 1 indicates improvement in resolution with 7-disk geometry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CFCBCA-F410-4837-89CB-757FAFFBF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101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E6535D-9CE4-45C7-8054-96F964106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4119" y="2368457"/>
            <a:ext cx="4672961" cy="36587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3F62E-7582-4121-9AA8-42D15D2A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z="2000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77530-169D-4E4D-A6CF-3DE01E104234}"/>
              </a:ext>
            </a:extLst>
          </p:cNvPr>
          <p:cNvSpPr txBox="1"/>
          <p:nvPr/>
        </p:nvSpPr>
        <p:spPr>
          <a:xfrm>
            <a:off x="6758152" y="1874539"/>
            <a:ext cx="418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Example Momentum Resolution Plot</a:t>
            </a:r>
          </a:p>
        </p:txBody>
      </p:sp>
    </p:spTree>
    <p:extLst>
      <p:ext uri="{BB962C8B-B14F-4D97-AF65-F5344CB8AC3E}">
        <p14:creationId xmlns:p14="http://schemas.microsoft.com/office/powerpoint/2010/main" val="141720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8986-21E7-4FD8-AAF7-725BED8D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386" y="0"/>
            <a:ext cx="10899228" cy="1325563"/>
          </a:xfrm>
        </p:spPr>
        <p:txBody>
          <a:bodyPr/>
          <a:lstStyle/>
          <a:p>
            <a:pPr algn="ctr"/>
            <a:r>
              <a:rPr lang="en-US" dirty="0"/>
              <a:t>Beast 3.0T Momentum Resolution Comparison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41A00DCE-33DE-4DC2-9C32-1B2FE7E7A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7491" r="1266" b="1983"/>
          <a:stretch/>
        </p:blipFill>
        <p:spPr>
          <a:xfrm>
            <a:off x="383571" y="1199439"/>
            <a:ext cx="10515600" cy="53959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6AA3-FCB2-4179-BC37-9CE4B9B80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z="2000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2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8CDF-DADC-4DE0-8D7B-88CEDD653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38" y="0"/>
            <a:ext cx="11493061" cy="1325563"/>
          </a:xfrm>
        </p:spPr>
        <p:txBody>
          <a:bodyPr/>
          <a:lstStyle/>
          <a:p>
            <a:pPr algn="ctr"/>
            <a:r>
              <a:rPr lang="en-US" dirty="0" err="1"/>
              <a:t>sPHENIX</a:t>
            </a:r>
            <a:r>
              <a:rPr lang="en-US" dirty="0"/>
              <a:t> 1.4T Momentum Resolution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6E6C9-A43D-4350-A555-3C15E726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z="2000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80BC79C0-8F64-4987-A379-50BDE7D67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2"/>
          <a:stretch/>
        </p:blipFill>
        <p:spPr>
          <a:xfrm>
            <a:off x="241738" y="1325563"/>
            <a:ext cx="10618615" cy="5395912"/>
          </a:xfrm>
        </p:spPr>
      </p:pic>
    </p:spTree>
    <p:extLst>
      <p:ext uri="{BB962C8B-B14F-4D97-AF65-F5344CB8AC3E}">
        <p14:creationId xmlns:p14="http://schemas.microsoft.com/office/powerpoint/2010/main" val="319821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1058-6C58-4A8C-A6FB-8A791F93B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Beast 3.0T Theta Resolution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6CA86-DEF7-4CA1-AF2B-158C1E43B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C85D4-9110-46DD-AD97-D7C3094F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z="2000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5F530316-FAA8-42B3-AFC3-F620A3616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" t="7619" r="681" b="1618"/>
          <a:stretch/>
        </p:blipFill>
        <p:spPr>
          <a:xfrm>
            <a:off x="528145" y="1325563"/>
            <a:ext cx="10294884" cy="52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6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25A0-40C3-413F-BFDE-7FE16AF2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sPHENIX</a:t>
            </a:r>
            <a:r>
              <a:rPr lang="en-US" dirty="0"/>
              <a:t> 1.4T Theta Resolution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D5A5A-3897-4E52-A447-2D0D34AA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z="2000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0CC08C1-91EF-4ECA-9D81-6E9D49841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" t="7451" r="2568" b="2009"/>
          <a:stretch/>
        </p:blipFill>
        <p:spPr>
          <a:xfrm>
            <a:off x="453366" y="1110878"/>
            <a:ext cx="10515600" cy="5428034"/>
          </a:xfrm>
        </p:spPr>
      </p:pic>
    </p:spTree>
    <p:extLst>
      <p:ext uri="{BB962C8B-B14F-4D97-AF65-F5344CB8AC3E}">
        <p14:creationId xmlns:p14="http://schemas.microsoft.com/office/powerpoint/2010/main" val="22153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C86B-25B0-403D-8D11-275FED0A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917C-BB7F-463B-99CB-75597178E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of these results it is probably not worth the extra cost to add two disk layers per side </a:t>
            </a:r>
          </a:p>
          <a:p>
            <a:r>
              <a:rPr lang="en-US" dirty="0"/>
              <a:t>The momentum resolution advantage of adding more disks comes at high </a:t>
            </a:r>
            <a:r>
              <a:rPr lang="en-US" dirty="0" err="1"/>
              <a:t>pseudorapidity</a:t>
            </a:r>
            <a:r>
              <a:rPr lang="en-US" dirty="0"/>
              <a:t> η &gt; 3.5</a:t>
            </a:r>
          </a:p>
          <a:p>
            <a:r>
              <a:rPr lang="en-US" dirty="0"/>
              <a:t>There is no significant advantage in angular resolutions</a:t>
            </a:r>
          </a:p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Study the phi resolution</a:t>
            </a:r>
          </a:p>
          <a:p>
            <a:pPr lvl="1"/>
            <a:r>
              <a:rPr lang="en-US" dirty="0"/>
              <a:t>Generate more statistics to probe high </a:t>
            </a:r>
            <a:r>
              <a:rPr lang="en-US" dirty="0" err="1"/>
              <a:t>pseudorapidity</a:t>
            </a:r>
            <a:r>
              <a:rPr lang="en-US" dirty="0"/>
              <a:t> 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1155A-A129-48AF-ADDC-622BA26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B13B-DC88-43C2-A678-B5697BE642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Impact on Momentum and Angular Resolution of All-Si Tracker with Seven Disks Per Side</vt:lpstr>
      <vt:lpstr>Five vs Seven Disk Simplified Geometry</vt:lpstr>
      <vt:lpstr>Methods</vt:lpstr>
      <vt:lpstr>Beast 3.0T Momentum Resolution Comparison</vt:lpstr>
      <vt:lpstr>sPHENIX 1.4T Momentum Resolution Comparison</vt:lpstr>
      <vt:lpstr>Beast 3.0T Theta Resolution Comparison</vt:lpstr>
      <vt:lpstr>sPHENIX 1.4T Theta Resolution Comparison</vt:lpstr>
      <vt:lpstr>Conclusions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on Momentum and Angular Resolution of All-Si Tracker with Seven Disks Per Side</dc:title>
  <dc:creator>Drew Palmer</dc:creator>
  <cp:lastModifiedBy>Drew Palmer</cp:lastModifiedBy>
  <cp:revision>1</cp:revision>
  <dcterms:created xsi:type="dcterms:W3CDTF">2021-07-06T22:12:41Z</dcterms:created>
  <dcterms:modified xsi:type="dcterms:W3CDTF">2021-07-06T22:18:04Z</dcterms:modified>
</cp:coreProperties>
</file>