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33"/>
  </p:notesMasterIdLst>
  <p:handoutMasterIdLst>
    <p:handoutMasterId r:id="rId34"/>
  </p:handoutMasterIdLst>
  <p:sldIdLst>
    <p:sldId id="331" r:id="rId2"/>
    <p:sldId id="1334" r:id="rId3"/>
    <p:sldId id="1372" r:id="rId4"/>
    <p:sldId id="1376" r:id="rId5"/>
    <p:sldId id="1379" r:id="rId6"/>
    <p:sldId id="332" r:id="rId7"/>
    <p:sldId id="1380" r:id="rId8"/>
    <p:sldId id="1381" r:id="rId9"/>
    <p:sldId id="1382" r:id="rId10"/>
    <p:sldId id="1383" r:id="rId11"/>
    <p:sldId id="1056" r:id="rId12"/>
    <p:sldId id="1374" r:id="rId13"/>
    <p:sldId id="1377" r:id="rId14"/>
    <p:sldId id="343" r:id="rId15"/>
    <p:sldId id="1384" r:id="rId16"/>
    <p:sldId id="1385" r:id="rId17"/>
    <p:sldId id="1386" r:id="rId18"/>
    <p:sldId id="1387" r:id="rId19"/>
    <p:sldId id="1388" r:id="rId20"/>
    <p:sldId id="1389" r:id="rId21"/>
    <p:sldId id="1390" r:id="rId22"/>
    <p:sldId id="1391" r:id="rId23"/>
    <p:sldId id="1392" r:id="rId24"/>
    <p:sldId id="1393" r:id="rId25"/>
    <p:sldId id="1394" r:id="rId26"/>
    <p:sldId id="1395" r:id="rId27"/>
    <p:sldId id="1375" r:id="rId28"/>
    <p:sldId id="1378" r:id="rId29"/>
    <p:sldId id="1396" r:id="rId30"/>
    <p:sldId id="360" r:id="rId31"/>
    <p:sldId id="361" r:id="rId32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1"/>
            <p14:sldId id="1334"/>
            <p14:sldId id="1372"/>
            <p14:sldId id="1376"/>
            <p14:sldId id="1379"/>
            <p14:sldId id="332"/>
            <p14:sldId id="1380"/>
            <p14:sldId id="1381"/>
            <p14:sldId id="1382"/>
            <p14:sldId id="1383"/>
            <p14:sldId id="1056"/>
            <p14:sldId id="1374"/>
            <p14:sldId id="1377"/>
            <p14:sldId id="343"/>
            <p14:sldId id="1384"/>
            <p14:sldId id="1385"/>
            <p14:sldId id="1386"/>
            <p14:sldId id="1387"/>
            <p14:sldId id="1388"/>
            <p14:sldId id="1389"/>
            <p14:sldId id="1390"/>
            <p14:sldId id="1391"/>
            <p14:sldId id="1392"/>
            <p14:sldId id="1393"/>
            <p14:sldId id="1394"/>
            <p14:sldId id="1395"/>
            <p14:sldId id="1375"/>
            <p14:sldId id="1378"/>
            <p14:sldId id="1396"/>
            <p14:sldId id="360"/>
            <p14:sldId id="3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orient="horz" pos="3793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orient="horz" pos="187">
          <p15:clr>
            <a:srgbClr val="A4A3A4"/>
          </p15:clr>
        </p15:guide>
        <p15:guide id="6" orient="horz" pos="504">
          <p15:clr>
            <a:srgbClr val="A4A3A4"/>
          </p15:clr>
        </p15:guide>
        <p15:guide id="7" orient="horz" pos="4156">
          <p15:clr>
            <a:srgbClr val="A4A3A4"/>
          </p15:clr>
        </p15:guide>
        <p15:guide id="8" orient="horz">
          <p15:clr>
            <a:srgbClr val="A4A3A4"/>
          </p15:clr>
        </p15:guide>
        <p15:guide id="9" pos="657">
          <p15:clr>
            <a:srgbClr val="A4A3A4"/>
          </p15:clr>
        </p15:guide>
        <p15:guide id="10" pos="5534">
          <p15:clr>
            <a:srgbClr val="A4A3A4"/>
          </p15:clr>
        </p15:guide>
        <p15:guide id="11" pos="521">
          <p15:clr>
            <a:srgbClr val="A4A3A4"/>
          </p15:clr>
        </p15:guide>
        <p15:guide id="12" pos="453">
          <p15:clr>
            <a:srgbClr val="A4A3A4"/>
          </p15:clr>
        </p15:guide>
        <p15:guide id="13" pos="1315">
          <p15:clr>
            <a:srgbClr val="A4A3A4"/>
          </p15:clr>
        </p15:guide>
        <p15:guide id="14" pos="3039">
          <p15:clr>
            <a:srgbClr val="A4A3A4"/>
          </p15:clr>
        </p15:guide>
        <p15:guide id="15" pos="3152">
          <p15:clr>
            <a:srgbClr val="A4A3A4"/>
          </p15:clr>
        </p15:guide>
        <p15:guide id="16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chmann@gmail.com" initials="a" lastIdx="1" clrIdx="0">
    <p:extLst>
      <p:ext uri="{19B8F6BF-5375-455C-9EA6-DF929625EA0E}">
        <p15:presenceInfo xmlns:p15="http://schemas.microsoft.com/office/powerpoint/2012/main" userId="581e28c61e3209c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BE"/>
    <a:srgbClr val="17A916"/>
    <a:srgbClr val="A9889D"/>
    <a:srgbClr val="D3A302"/>
    <a:srgbClr val="FEE599"/>
    <a:srgbClr val="D38A88"/>
    <a:srgbClr val="E39E89"/>
    <a:srgbClr val="343A3F"/>
    <a:srgbClr val="8E95AD"/>
    <a:srgbClr val="BA8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2"/>
    <p:restoredTop sz="95783" autoAdjust="0"/>
  </p:normalViewPr>
  <p:slideViewPr>
    <p:cSldViewPr snapToObjects="1">
      <p:cViewPr varScale="1">
        <p:scale>
          <a:sx n="105" d="100"/>
          <a:sy n="105" d="100"/>
        </p:scale>
        <p:origin x="1464" y="200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outlineViewPr>
    <p:cViewPr>
      <p:scale>
        <a:sx n="33" d="100"/>
        <a:sy n="33" d="100"/>
      </p:scale>
      <p:origin x="0" y="-23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3A033F-B211-4A4E-B57A-7D17E8978F86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57ACCE59-3465-8C43-B340-2EA488D3E06B}">
      <dgm:prSet phldrT="[Text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 dirty="0"/>
            <a:t>Design</a:t>
          </a:r>
        </a:p>
      </dgm:t>
    </dgm:pt>
    <dgm:pt modelId="{07673CA3-BE0D-5C41-8B63-1A4A50046086}" type="parTrans" cxnId="{3DAC3163-42D0-4148-A92D-03CD66B7593B}">
      <dgm:prSet/>
      <dgm:spPr/>
      <dgm:t>
        <a:bodyPr/>
        <a:lstStyle/>
        <a:p>
          <a:endParaRPr lang="en-US"/>
        </a:p>
      </dgm:t>
    </dgm:pt>
    <dgm:pt modelId="{9AE94710-64B3-3F47-8AAC-DD9D398C39E2}" type="sibTrans" cxnId="{3DAC3163-42D0-4148-A92D-03CD66B7593B}">
      <dgm:prSet/>
      <dgm:spPr/>
      <dgm:t>
        <a:bodyPr/>
        <a:lstStyle/>
        <a:p>
          <a:endParaRPr lang="en-US"/>
        </a:p>
      </dgm:t>
    </dgm:pt>
    <dgm:pt modelId="{8ED9702D-5F2D-F241-9A9F-74EB43ECAC54}">
      <dgm:prSet phldrT="[Text]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en-US" dirty="0"/>
            <a:t>Materials</a:t>
          </a:r>
        </a:p>
      </dgm:t>
    </dgm:pt>
    <dgm:pt modelId="{ABCBA6B1-9C62-F647-98A8-27F8145FAB52}" type="parTrans" cxnId="{D158AF09-79F6-C74E-9B50-1EF2B45FA968}">
      <dgm:prSet/>
      <dgm:spPr/>
      <dgm:t>
        <a:bodyPr/>
        <a:lstStyle/>
        <a:p>
          <a:endParaRPr lang="en-US"/>
        </a:p>
      </dgm:t>
    </dgm:pt>
    <dgm:pt modelId="{33E8A0FE-C5B2-9641-B98F-470474908F08}" type="sibTrans" cxnId="{D158AF09-79F6-C74E-9B50-1EF2B45FA968}">
      <dgm:prSet/>
      <dgm:spPr/>
      <dgm:t>
        <a:bodyPr/>
        <a:lstStyle/>
        <a:p>
          <a:endParaRPr lang="en-US"/>
        </a:p>
      </dgm:t>
    </dgm:pt>
    <dgm:pt modelId="{C771CBB6-FDA8-4B4F-9505-2AB1152037B9}">
      <dgm:prSet phldrT="[Text]"/>
      <dgm:spPr>
        <a:solidFill>
          <a:srgbClr val="7DA569">
            <a:alpha val="50000"/>
          </a:srgbClr>
        </a:solidFill>
      </dgm:spPr>
      <dgm:t>
        <a:bodyPr/>
        <a:lstStyle/>
        <a:p>
          <a:r>
            <a:rPr lang="en-US" dirty="0"/>
            <a:t>Processes</a:t>
          </a:r>
        </a:p>
      </dgm:t>
    </dgm:pt>
    <dgm:pt modelId="{05BD51F7-1DC9-2843-97DC-DF889A26086C}" type="parTrans" cxnId="{2CC2A2D0-6594-0D4A-92E8-3BB4154F233B}">
      <dgm:prSet/>
      <dgm:spPr/>
      <dgm:t>
        <a:bodyPr/>
        <a:lstStyle/>
        <a:p>
          <a:endParaRPr lang="en-US"/>
        </a:p>
      </dgm:t>
    </dgm:pt>
    <dgm:pt modelId="{F1591AB6-6F7D-B74A-9492-DFE2CF83B40E}" type="sibTrans" cxnId="{2CC2A2D0-6594-0D4A-92E8-3BB4154F233B}">
      <dgm:prSet/>
      <dgm:spPr/>
      <dgm:t>
        <a:bodyPr/>
        <a:lstStyle/>
        <a:p>
          <a:endParaRPr lang="en-US"/>
        </a:p>
      </dgm:t>
    </dgm:pt>
    <dgm:pt modelId="{20FE5ACF-19FE-C54D-95FD-8A894AC070DA}" type="pres">
      <dgm:prSet presAssocID="{8B3A033F-B211-4A4E-B57A-7D17E8978F86}" presName="compositeShape" presStyleCnt="0">
        <dgm:presLayoutVars>
          <dgm:chMax val="7"/>
          <dgm:dir/>
          <dgm:resizeHandles val="exact"/>
        </dgm:presLayoutVars>
      </dgm:prSet>
      <dgm:spPr/>
    </dgm:pt>
    <dgm:pt modelId="{16BC4B38-A80E-B542-A995-DEF48E5D4633}" type="pres">
      <dgm:prSet presAssocID="{57ACCE59-3465-8C43-B340-2EA488D3E06B}" presName="circ1" presStyleLbl="vennNode1" presStyleIdx="0" presStyleCnt="3"/>
      <dgm:spPr/>
    </dgm:pt>
    <dgm:pt modelId="{28F96EA4-9A46-6E44-96E5-5C32E59BEEF5}" type="pres">
      <dgm:prSet presAssocID="{57ACCE59-3465-8C43-B340-2EA488D3E06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89C1589-AEAF-CE4D-971F-09193C236EF5}" type="pres">
      <dgm:prSet presAssocID="{8ED9702D-5F2D-F241-9A9F-74EB43ECAC54}" presName="circ2" presStyleLbl="vennNode1" presStyleIdx="1" presStyleCnt="3"/>
      <dgm:spPr/>
    </dgm:pt>
    <dgm:pt modelId="{E912CFBD-3048-D541-B41D-69F36256A1E9}" type="pres">
      <dgm:prSet presAssocID="{8ED9702D-5F2D-F241-9A9F-74EB43ECAC5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EB4734-C4DC-9841-B061-DFC693295DA3}" type="pres">
      <dgm:prSet presAssocID="{C771CBB6-FDA8-4B4F-9505-2AB1152037B9}" presName="circ3" presStyleLbl="vennNode1" presStyleIdx="2" presStyleCnt="3"/>
      <dgm:spPr/>
    </dgm:pt>
    <dgm:pt modelId="{4666438E-3C87-414C-892F-5C29D61D8D5A}" type="pres">
      <dgm:prSet presAssocID="{C771CBB6-FDA8-4B4F-9505-2AB1152037B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158AF09-79F6-C74E-9B50-1EF2B45FA968}" srcId="{8B3A033F-B211-4A4E-B57A-7D17E8978F86}" destId="{8ED9702D-5F2D-F241-9A9F-74EB43ECAC54}" srcOrd="1" destOrd="0" parTransId="{ABCBA6B1-9C62-F647-98A8-27F8145FAB52}" sibTransId="{33E8A0FE-C5B2-9641-B98F-470474908F08}"/>
    <dgm:cxn modelId="{108A292F-8CF2-DE44-BD70-2F907033DE37}" type="presOf" srcId="{C771CBB6-FDA8-4B4F-9505-2AB1152037B9}" destId="{4666438E-3C87-414C-892F-5C29D61D8D5A}" srcOrd="1" destOrd="0" presId="urn:microsoft.com/office/officeart/2005/8/layout/venn1"/>
    <dgm:cxn modelId="{6C555F4E-4EEE-2147-B621-DB73991CE6BB}" type="presOf" srcId="{C771CBB6-FDA8-4B4F-9505-2AB1152037B9}" destId="{74EB4734-C4DC-9841-B061-DFC693295DA3}" srcOrd="0" destOrd="0" presId="urn:microsoft.com/office/officeart/2005/8/layout/venn1"/>
    <dgm:cxn modelId="{77BF1450-D2FD-004F-89C7-7976AE871334}" type="presOf" srcId="{8B3A033F-B211-4A4E-B57A-7D17E8978F86}" destId="{20FE5ACF-19FE-C54D-95FD-8A894AC070DA}" srcOrd="0" destOrd="0" presId="urn:microsoft.com/office/officeart/2005/8/layout/venn1"/>
    <dgm:cxn modelId="{3DAC3163-42D0-4148-A92D-03CD66B7593B}" srcId="{8B3A033F-B211-4A4E-B57A-7D17E8978F86}" destId="{57ACCE59-3465-8C43-B340-2EA488D3E06B}" srcOrd="0" destOrd="0" parTransId="{07673CA3-BE0D-5C41-8B63-1A4A50046086}" sibTransId="{9AE94710-64B3-3F47-8AAC-DD9D398C39E2}"/>
    <dgm:cxn modelId="{CB0FDF82-E237-8F4D-85F1-5BA206637E4A}" type="presOf" srcId="{57ACCE59-3465-8C43-B340-2EA488D3E06B}" destId="{28F96EA4-9A46-6E44-96E5-5C32E59BEEF5}" srcOrd="1" destOrd="0" presId="urn:microsoft.com/office/officeart/2005/8/layout/venn1"/>
    <dgm:cxn modelId="{71AF3588-81A4-4845-A426-AA180E4D06DE}" type="presOf" srcId="{8ED9702D-5F2D-F241-9A9F-74EB43ECAC54}" destId="{E912CFBD-3048-D541-B41D-69F36256A1E9}" srcOrd="1" destOrd="0" presId="urn:microsoft.com/office/officeart/2005/8/layout/venn1"/>
    <dgm:cxn modelId="{79B54A95-0F76-994C-9793-090B5F27522F}" type="presOf" srcId="{8ED9702D-5F2D-F241-9A9F-74EB43ECAC54}" destId="{089C1589-AEAF-CE4D-971F-09193C236EF5}" srcOrd="0" destOrd="0" presId="urn:microsoft.com/office/officeart/2005/8/layout/venn1"/>
    <dgm:cxn modelId="{2CC2A2D0-6594-0D4A-92E8-3BB4154F233B}" srcId="{8B3A033F-B211-4A4E-B57A-7D17E8978F86}" destId="{C771CBB6-FDA8-4B4F-9505-2AB1152037B9}" srcOrd="2" destOrd="0" parTransId="{05BD51F7-1DC9-2843-97DC-DF889A26086C}" sibTransId="{F1591AB6-6F7D-B74A-9492-DFE2CF83B40E}"/>
    <dgm:cxn modelId="{B5A8F3E0-524A-C14A-8844-66CEE90EAE8E}" type="presOf" srcId="{57ACCE59-3465-8C43-B340-2EA488D3E06B}" destId="{16BC4B38-A80E-B542-A995-DEF48E5D4633}" srcOrd="0" destOrd="0" presId="urn:microsoft.com/office/officeart/2005/8/layout/venn1"/>
    <dgm:cxn modelId="{731C98BF-0D95-4A4A-B318-E76F66546614}" type="presParOf" srcId="{20FE5ACF-19FE-C54D-95FD-8A894AC070DA}" destId="{16BC4B38-A80E-B542-A995-DEF48E5D4633}" srcOrd="0" destOrd="0" presId="urn:microsoft.com/office/officeart/2005/8/layout/venn1"/>
    <dgm:cxn modelId="{929FBEEF-8A63-0349-B0EB-1CF1FCAFBA4E}" type="presParOf" srcId="{20FE5ACF-19FE-C54D-95FD-8A894AC070DA}" destId="{28F96EA4-9A46-6E44-96E5-5C32E59BEEF5}" srcOrd="1" destOrd="0" presId="urn:microsoft.com/office/officeart/2005/8/layout/venn1"/>
    <dgm:cxn modelId="{B11E9264-ECA6-784D-A5D9-431FFF3F335F}" type="presParOf" srcId="{20FE5ACF-19FE-C54D-95FD-8A894AC070DA}" destId="{089C1589-AEAF-CE4D-971F-09193C236EF5}" srcOrd="2" destOrd="0" presId="urn:microsoft.com/office/officeart/2005/8/layout/venn1"/>
    <dgm:cxn modelId="{AD278244-1530-E64F-8E64-F1C6FBE9E1AB}" type="presParOf" srcId="{20FE5ACF-19FE-C54D-95FD-8A894AC070DA}" destId="{E912CFBD-3048-D541-B41D-69F36256A1E9}" srcOrd="3" destOrd="0" presId="urn:microsoft.com/office/officeart/2005/8/layout/venn1"/>
    <dgm:cxn modelId="{D332D391-04BB-6B44-A52F-CFCC1B4546B8}" type="presParOf" srcId="{20FE5ACF-19FE-C54D-95FD-8A894AC070DA}" destId="{74EB4734-C4DC-9841-B061-DFC693295DA3}" srcOrd="4" destOrd="0" presId="urn:microsoft.com/office/officeart/2005/8/layout/venn1"/>
    <dgm:cxn modelId="{8F4A5966-FE5B-FE42-AA63-51102ECFC4F4}" type="presParOf" srcId="{20FE5ACF-19FE-C54D-95FD-8A894AC070DA}" destId="{4666438E-3C87-414C-892F-5C29D61D8D5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C4B38-A80E-B542-A995-DEF48E5D4633}">
      <dsp:nvSpPr>
        <dsp:cNvPr id="0" name=""/>
        <dsp:cNvSpPr/>
      </dsp:nvSpPr>
      <dsp:spPr>
        <a:xfrm>
          <a:off x="1245476" y="27613"/>
          <a:ext cx="1325470" cy="1325470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Design</a:t>
          </a:r>
        </a:p>
      </dsp:txBody>
      <dsp:txXfrm>
        <a:off x="1422206" y="259571"/>
        <a:ext cx="972011" cy="596461"/>
      </dsp:txXfrm>
    </dsp:sp>
    <dsp:sp modelId="{089C1589-AEAF-CE4D-971F-09193C236EF5}">
      <dsp:nvSpPr>
        <dsp:cNvPr id="0" name=""/>
        <dsp:cNvSpPr/>
      </dsp:nvSpPr>
      <dsp:spPr>
        <a:xfrm>
          <a:off x="1723750" y="856033"/>
          <a:ext cx="1325470" cy="1325470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Materials</a:t>
          </a:r>
        </a:p>
      </dsp:txBody>
      <dsp:txXfrm>
        <a:off x="2129123" y="1198446"/>
        <a:ext cx="795282" cy="729008"/>
      </dsp:txXfrm>
    </dsp:sp>
    <dsp:sp modelId="{74EB4734-C4DC-9841-B061-DFC693295DA3}">
      <dsp:nvSpPr>
        <dsp:cNvPr id="0" name=""/>
        <dsp:cNvSpPr/>
      </dsp:nvSpPr>
      <dsp:spPr>
        <a:xfrm>
          <a:off x="767202" y="856033"/>
          <a:ext cx="1325470" cy="1325470"/>
        </a:xfrm>
        <a:prstGeom prst="ellipse">
          <a:avLst/>
        </a:prstGeom>
        <a:solidFill>
          <a:srgbClr val="7DA56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Processes</a:t>
          </a:r>
        </a:p>
      </dsp:txBody>
      <dsp:txXfrm>
        <a:off x="892017" y="1198446"/>
        <a:ext cx="795282" cy="729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412886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88001"/>
            <a:ext cx="6708025" cy="508500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3" y="1449814"/>
            <a:ext cx="3781425" cy="4571585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6" y="1446237"/>
            <a:ext cx="3781425" cy="4575155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7028756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C8FF03-1C7C-704D-9829-51FE64A170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760" y="13863"/>
            <a:ext cx="916380" cy="91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05375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  <p:sldLayoutId id="2147483981" r:id="rId9"/>
    <p:sldLayoutId id="2147483982" r:id="rId10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emf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87" y="5085184"/>
            <a:ext cx="7969249" cy="1090800"/>
          </a:xfrm>
        </p:spPr>
        <p:txBody>
          <a:bodyPr/>
          <a:lstStyle/>
          <a:p>
            <a:r>
              <a:rPr lang="en-US" dirty="0"/>
              <a:t>Fast-Turnaround Technology R&amp;D for </a:t>
            </a:r>
            <a:br>
              <a:rPr lang="en-US" dirty="0"/>
            </a:br>
            <a:r>
              <a:rPr lang="en-US" dirty="0"/>
              <a:t>Stress-Managed Coil Blocks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611561" y="4005064"/>
            <a:ext cx="8172076" cy="1090800"/>
          </a:xfrm>
        </p:spPr>
        <p:txBody>
          <a:bodyPr/>
          <a:lstStyle/>
          <a:p>
            <a:r>
              <a:rPr lang="en-GB" sz="1200" b="0" dirty="0"/>
              <a:t>B. Auchmann (CERN/PSI), A. </a:t>
            </a:r>
            <a:r>
              <a:rPr lang="en-GB" sz="1200" b="0" dirty="0" err="1"/>
              <a:t>Brem</a:t>
            </a:r>
            <a:r>
              <a:rPr lang="en-GB" sz="1200" b="0" dirty="0"/>
              <a:t> (PSI), M. Daly (PSI), D. Martins Araujo (PSI)</a:t>
            </a:r>
          </a:p>
          <a:p>
            <a:r>
              <a:rPr lang="en-GB" sz="1200" b="0" dirty="0"/>
              <a:t>Technical Mtg with US-MDP, July 6</a:t>
            </a:r>
            <a:r>
              <a:rPr lang="en-GB" sz="1200" b="0" baseline="30000" dirty="0"/>
              <a:t>th</a:t>
            </a:r>
            <a:r>
              <a:rPr lang="en-GB" sz="1200" b="0" dirty="0"/>
              <a:t>, 2021.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691680" y="6201867"/>
            <a:ext cx="7790061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200" dirty="0">
                <a:solidFill>
                  <a:srgbClr val="969696"/>
                </a:solidFill>
              </a:rPr>
              <a:t>Work supported by the Swiss State Secretariat for Education, Research and Innovation SERI.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 sz="1200" kern="1000" spc="30" dirty="0">
              <a:solidFill>
                <a:srgbClr val="969696"/>
              </a:solidFill>
              <a:latin typeface="+mn-lt"/>
              <a:cs typeface="Franklin Gothic Book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7F8F26-F8B5-8945-A24E-9C4F2A856C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7" y="1196752"/>
            <a:ext cx="1270820" cy="127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1994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13B9C-689D-CE46-80A8-C773B87791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D8B5D-6BF5-1B46-ABB2-D11814635FFD}"/>
              </a:ext>
            </a:extLst>
          </p:cNvPr>
          <p:cNvSpPr txBox="1"/>
          <p:nvPr/>
        </p:nvSpPr>
        <p:spPr>
          <a:xfrm>
            <a:off x="4114800" y="321297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CH" sz="1800" kern="1000" spc="30" dirty="0">
                <a:latin typeface="+mn-lt"/>
                <a:cs typeface="Franklin Gothic Book"/>
              </a:rPr>
              <a:t>Back to Bernhard</a:t>
            </a:r>
          </a:p>
        </p:txBody>
      </p:sp>
    </p:spTree>
    <p:extLst>
      <p:ext uri="{BB962C8B-B14F-4D97-AF65-F5344CB8AC3E}">
        <p14:creationId xmlns:p14="http://schemas.microsoft.com/office/powerpoint/2010/main" val="2075089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00109-FA61-F747-97EA-975B3CDC807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31C43-950B-B649-B75F-E88721EBF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00" y="291600"/>
            <a:ext cx="7066800" cy="508500"/>
          </a:xfrm>
        </p:spPr>
        <p:txBody>
          <a:bodyPr/>
          <a:lstStyle/>
          <a:p>
            <a:r>
              <a:rPr lang="en-US" sz="2200" dirty="0"/>
              <a:t>CCT Pros and Cons for a 15-m-long FCC Main Dipole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42F3E9-7DAB-6C44-9043-A241BEF21C0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sz="1200" dirty="0"/>
              <a:t>Design: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Mechanical support </a:t>
            </a:r>
            <a:r>
              <a:rPr lang="en-US" sz="1200" dirty="0"/>
              <a:t>of each turn</a:t>
            </a:r>
            <a:br>
              <a:rPr lang="en-US" sz="1200" dirty="0"/>
            </a:br>
            <a:r>
              <a:rPr lang="en-US" sz="1200" dirty="0">
                <a:sym typeface="Wingdings" pitchFamily="2" charset="2"/>
              </a:rPr>
              <a:t> reduced coil stress and avoidance of stress-induced degradation.</a:t>
            </a:r>
          </a:p>
          <a:p>
            <a:pPr lvl="1"/>
            <a:r>
              <a:rPr lang="en-US" sz="1200" dirty="0"/>
              <a:t>Easy </a:t>
            </a:r>
            <a:r>
              <a:rPr lang="en-US" sz="1200" dirty="0">
                <a:solidFill>
                  <a:srgbClr val="00B050"/>
                </a:solidFill>
              </a:rPr>
              <a:t>field quality </a:t>
            </a:r>
            <a:r>
              <a:rPr lang="en-US" sz="1200" dirty="0"/>
              <a:t>(on paper).</a:t>
            </a:r>
          </a:p>
          <a:p>
            <a:pPr lvl="1"/>
            <a:r>
              <a:rPr lang="en-US" sz="1200" dirty="0"/>
              <a:t>Ideally suited for LTS/HTS </a:t>
            </a:r>
            <a:r>
              <a:rPr lang="en-US" sz="1200" dirty="0">
                <a:solidFill>
                  <a:srgbClr val="00B050"/>
                </a:solidFill>
              </a:rPr>
              <a:t>hybrid magnets </a:t>
            </a:r>
            <a:r>
              <a:rPr lang="en-US" sz="1200" dirty="0"/>
              <a:t>due to easy stacking of heterogeneous layers.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Simpler external mechanical structure </a:t>
            </a:r>
            <a:r>
              <a:rPr lang="en-US" sz="1200" dirty="0">
                <a:sym typeface="Wingdings" pitchFamily="2" charset="2"/>
              </a:rPr>
              <a:t> more iron between the apertures and better magnetic separation </a:t>
            </a:r>
            <a:r>
              <a:rPr lang="en-US" sz="1200" dirty="0">
                <a:solidFill>
                  <a:srgbClr val="00B050"/>
                </a:solidFill>
                <a:sym typeface="Wingdings" pitchFamily="2" charset="2"/>
              </a:rPr>
              <a:t> less cross-talk</a:t>
            </a:r>
            <a:r>
              <a:rPr lang="en-US" sz="1200" dirty="0">
                <a:sym typeface="Wingdings" pitchFamily="2" charset="2"/>
              </a:rPr>
              <a:t>.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  <a:sym typeface="Wingdings" pitchFamily="2" charset="2"/>
              </a:rPr>
              <a:t>Hope to fix training: </a:t>
            </a:r>
            <a:r>
              <a:rPr lang="en-US" sz="1200" dirty="0">
                <a:sym typeface="Wingdings" pitchFamily="2" charset="2"/>
              </a:rPr>
              <a:t>getting one turn “right”, the entire magnet would work; no discontinuities towards the end regions </a:t>
            </a:r>
          </a:p>
          <a:p>
            <a:r>
              <a:rPr lang="en-US" sz="1200" dirty="0">
                <a:sym typeface="Wingdings" pitchFamily="2" charset="2"/>
              </a:rPr>
              <a:t>Fabrication:</a:t>
            </a:r>
          </a:p>
          <a:p>
            <a:pPr lvl="1"/>
            <a:r>
              <a:rPr lang="en-US" sz="1200" dirty="0"/>
              <a:t>Simple and safe coil-manufacturing process</a:t>
            </a:r>
            <a:r>
              <a:rPr lang="en-US" sz="1200" dirty="0">
                <a:solidFill>
                  <a:srgbClr val="00B050"/>
                </a:solidFill>
              </a:rPr>
              <a:t>; little tooling</a:t>
            </a:r>
            <a:r>
              <a:rPr lang="en-US" sz="1200" dirty="0"/>
              <a:t> needed; coil always protected by former.</a:t>
            </a:r>
          </a:p>
          <a:p>
            <a:r>
              <a:rPr lang="en-US" sz="1200" dirty="0"/>
              <a:t>Instrumentation and protection: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  <a:sym typeface="Wingdings" pitchFamily="2" charset="2"/>
              </a:rPr>
              <a:t>Efficient CLIQ protection </a:t>
            </a:r>
            <a:r>
              <a:rPr lang="en-US" sz="1200" dirty="0">
                <a:sym typeface="Wingdings" pitchFamily="2" charset="2"/>
              </a:rPr>
              <a:t>as every turn is a high-field turn.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  <a:sym typeface="Wingdings" pitchFamily="2" charset="2"/>
              </a:rPr>
              <a:t>Co-winding</a:t>
            </a:r>
            <a:r>
              <a:rPr lang="en-US" sz="1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1200" dirty="0">
                <a:sym typeface="Wingdings" pitchFamily="2" charset="2"/>
              </a:rPr>
              <a:t>of instrumentation (fibers, wires, etc.) is supposedly easy.</a:t>
            </a:r>
            <a:endParaRPr lang="en-US" sz="1200" dirty="0">
              <a:solidFill>
                <a:srgbClr val="0070C0"/>
              </a:solidFill>
            </a:endParaRP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6FD6E3-0E62-2949-8B3F-EBB84D813B37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sz="1200" dirty="0"/>
              <a:t>Design:</a:t>
            </a:r>
          </a:p>
          <a:p>
            <a:pPr lvl="1"/>
            <a:r>
              <a:rPr lang="en-US" sz="1200" dirty="0"/>
              <a:t>Every turn must be </a:t>
            </a:r>
            <a:r>
              <a:rPr lang="en-US" sz="1200" dirty="0">
                <a:solidFill>
                  <a:schemeClr val="accent3"/>
                </a:solidFill>
              </a:rPr>
              <a:t>glued to metal surfaces</a:t>
            </a:r>
            <a:r>
              <a:rPr lang="en-US" sz="1200" dirty="0"/>
              <a:t>; delamination would preclude good performance.</a:t>
            </a:r>
          </a:p>
          <a:p>
            <a:pPr lvl="1"/>
            <a:r>
              <a:rPr lang="en-US" sz="1200" dirty="0">
                <a:solidFill>
                  <a:schemeClr val="accent3"/>
                </a:solidFill>
              </a:rPr>
              <a:t>Reduced efficiency </a:t>
            </a:r>
            <a:r>
              <a:rPr lang="en-US" sz="1200" dirty="0"/>
              <a:t>by winding angle, rib thickness, and spar thickness.</a:t>
            </a:r>
          </a:p>
          <a:p>
            <a:pPr lvl="1"/>
            <a:r>
              <a:rPr lang="en-US" sz="1200" dirty="0"/>
              <a:t>Check FQ variation along z-axis due to </a:t>
            </a:r>
            <a:r>
              <a:rPr lang="en-US" sz="1200" dirty="0">
                <a:solidFill>
                  <a:srgbClr val="C00000"/>
                </a:solidFill>
              </a:rPr>
              <a:t>lack of control on turn position</a:t>
            </a:r>
            <a:r>
              <a:rPr lang="en-US" sz="1200" dirty="0"/>
              <a:t>.</a:t>
            </a:r>
          </a:p>
          <a:p>
            <a:pPr lvl="1"/>
            <a:r>
              <a:rPr lang="en-US" sz="1200" dirty="0"/>
              <a:t>Some</a:t>
            </a:r>
            <a:r>
              <a:rPr lang="en-US" sz="1200" dirty="0">
                <a:solidFill>
                  <a:schemeClr val="accent3"/>
                </a:solidFill>
              </a:rPr>
              <a:t> axial strain </a:t>
            </a:r>
            <a:r>
              <a:rPr lang="en-US" sz="1200" dirty="0"/>
              <a:t>on cable in every turn.</a:t>
            </a:r>
          </a:p>
          <a:p>
            <a:pPr lvl="1"/>
            <a:r>
              <a:rPr lang="en-US" sz="1200" dirty="0">
                <a:solidFill>
                  <a:srgbClr val="C00000"/>
                </a:solidFill>
              </a:rPr>
              <a:t>No radial pre-compression </a:t>
            </a:r>
            <a:r>
              <a:rPr lang="en-US" sz="1200" dirty="0"/>
              <a:t>possible.</a:t>
            </a:r>
          </a:p>
          <a:p>
            <a:r>
              <a:rPr lang="en-US" sz="1200" dirty="0"/>
              <a:t>Fabrication:</a:t>
            </a:r>
          </a:p>
          <a:p>
            <a:pPr lvl="1"/>
            <a:r>
              <a:rPr lang="en-US" sz="1200" dirty="0"/>
              <a:t>Tricky </a:t>
            </a:r>
            <a:r>
              <a:rPr lang="en-US" sz="1200" b="1" i="1" dirty="0">
                <a:solidFill>
                  <a:schemeClr val="accent3"/>
                </a:solidFill>
              </a:rPr>
              <a:t>winding</a:t>
            </a:r>
            <a:r>
              <a:rPr lang="en-US" sz="1200" dirty="0"/>
              <a:t> on small ID with wide cable.</a:t>
            </a:r>
          </a:p>
          <a:p>
            <a:pPr lvl="1"/>
            <a:r>
              <a:rPr lang="en-US" sz="1200" dirty="0"/>
              <a:t>Difficult to obtain </a:t>
            </a:r>
            <a:r>
              <a:rPr lang="en-US" sz="1200" dirty="0">
                <a:solidFill>
                  <a:srgbClr val="C00000"/>
                </a:solidFill>
              </a:rPr>
              <a:t>reliable insulation</a:t>
            </a:r>
            <a:r>
              <a:rPr lang="en-US" sz="1200" dirty="0"/>
              <a:t>.</a:t>
            </a:r>
          </a:p>
          <a:p>
            <a:pPr lvl="1"/>
            <a:r>
              <a:rPr lang="en-US" sz="1200" dirty="0"/>
              <a:t>Difficult to </a:t>
            </a:r>
            <a:r>
              <a:rPr lang="en-US" sz="1200" dirty="0">
                <a:solidFill>
                  <a:srgbClr val="C00000"/>
                </a:solidFill>
              </a:rPr>
              <a:t>keep cable in groove </a:t>
            </a:r>
            <a:r>
              <a:rPr lang="en-US" sz="1200" dirty="0"/>
              <a:t>on small IDs.</a:t>
            </a:r>
          </a:p>
          <a:p>
            <a:pPr lvl="1"/>
            <a:r>
              <a:rPr lang="en-US" sz="1200" dirty="0"/>
              <a:t>Interplay between </a:t>
            </a:r>
            <a:r>
              <a:rPr lang="en-US" sz="1200" dirty="0">
                <a:solidFill>
                  <a:srgbClr val="C00000"/>
                </a:solidFill>
              </a:rPr>
              <a:t>former and cable during reaction</a:t>
            </a:r>
            <a:r>
              <a:rPr lang="en-US" sz="1200" dirty="0"/>
              <a:t>.</a:t>
            </a:r>
          </a:p>
          <a:p>
            <a:r>
              <a:rPr lang="en-US" sz="1200" dirty="0"/>
              <a:t>Instrumentation and protection</a:t>
            </a:r>
          </a:p>
          <a:p>
            <a:pPr lvl="1"/>
            <a:r>
              <a:rPr lang="en-US" sz="1200" dirty="0">
                <a:solidFill>
                  <a:schemeClr val="accent3"/>
                </a:solidFill>
              </a:rPr>
              <a:t>No heater </a:t>
            </a:r>
            <a:r>
              <a:rPr lang="en-US" sz="1200" dirty="0"/>
              <a:t>protection possible.</a:t>
            </a:r>
          </a:p>
          <a:p>
            <a:r>
              <a:rPr lang="en-US" sz="1200" dirty="0"/>
              <a:t>Scaleup:</a:t>
            </a:r>
          </a:p>
          <a:p>
            <a:pPr lvl="1"/>
            <a:r>
              <a:rPr lang="en-US" sz="1200" dirty="0"/>
              <a:t>Involved </a:t>
            </a:r>
            <a:r>
              <a:rPr lang="en-US" sz="1200" b="1" i="1" dirty="0">
                <a:solidFill>
                  <a:schemeClr val="accent3"/>
                </a:solidFill>
              </a:rPr>
              <a:t>former manufacturing</a:t>
            </a:r>
            <a:r>
              <a:rPr lang="en-US" sz="1200" dirty="0"/>
              <a:t>; cost and time consuming; difficult to scale to 15 m.</a:t>
            </a:r>
          </a:p>
          <a:p>
            <a:pPr lvl="1"/>
            <a:r>
              <a:rPr lang="en-US" sz="1200" dirty="0"/>
              <a:t>Difficult </a:t>
            </a:r>
            <a:r>
              <a:rPr lang="en-US" sz="1200" b="1" i="1" dirty="0">
                <a:solidFill>
                  <a:srgbClr val="C00000"/>
                </a:solidFill>
              </a:rPr>
              <a:t>assembly</a:t>
            </a:r>
            <a:r>
              <a:rPr lang="en-US" sz="1200" dirty="0"/>
              <a:t> for long magnets – assembly gaps reduce performance.</a:t>
            </a:r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70981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5856C9-CA20-304C-8067-374CAD32E1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0980" y="1225828"/>
            <a:ext cx="5792993" cy="3782996"/>
          </a:xfrm>
        </p:spPr>
        <p:txBody>
          <a:bodyPr/>
          <a:lstStyle/>
          <a:p>
            <a:r>
              <a:rPr lang="en-CH" sz="1600" dirty="0"/>
              <a:t>If there is a material-process combination that drastically reduces training in stress-manged magnets, then this should be explored for stress-management concepts other than CCT.</a:t>
            </a:r>
          </a:p>
          <a:p>
            <a:pPr lvl="1"/>
            <a:r>
              <a:rPr lang="en-CH" sz="1600" dirty="0"/>
              <a:t>S. Zlobin et al. SM-CT</a:t>
            </a:r>
          </a:p>
          <a:p>
            <a:pPr lvl="1"/>
            <a:r>
              <a:rPr lang="en-CH" sz="1600" dirty="0"/>
              <a:t>P. McIntyre et al. LHC Energy Tripler</a:t>
            </a:r>
          </a:p>
          <a:p>
            <a:r>
              <a:rPr lang="en-CH" sz="1600" dirty="0"/>
              <a:t>How to test technologies that were successfully pre-</a:t>
            </a:r>
            <a:br>
              <a:rPr lang="en-CH" sz="1600" dirty="0"/>
            </a:br>
            <a:r>
              <a:rPr lang="en-CH" sz="1600" dirty="0"/>
              <a:t>screened with BOX for SM coil blocks?</a:t>
            </a:r>
          </a:p>
          <a:p>
            <a:pPr lvl="1"/>
            <a:r>
              <a:rPr lang="en-CH" sz="1600" dirty="0"/>
              <a:t>Option A: build flast-racetrack magnets like the </a:t>
            </a:r>
            <a:br>
              <a:rPr lang="en-CH" sz="1600" dirty="0"/>
            </a:br>
            <a:r>
              <a:rPr lang="en-CH" sz="1600" dirty="0"/>
              <a:t>LBNL/CEA SD01 or CERN SMC.</a:t>
            </a:r>
          </a:p>
          <a:p>
            <a:pPr lvl="2"/>
            <a:r>
              <a:rPr lang="en-CH" sz="1600" dirty="0"/>
              <a:t>Costly in development time, material, testing.</a:t>
            </a:r>
          </a:p>
          <a:p>
            <a:pPr lvl="1"/>
            <a:r>
              <a:rPr lang="en-CH" sz="1600" dirty="0"/>
              <a:t>Option B: use the unique common-coil dipole magnet </a:t>
            </a:r>
            <a:br>
              <a:rPr lang="en-CH" sz="1600" dirty="0"/>
            </a:br>
            <a:r>
              <a:rPr lang="en-CH" sz="1600" dirty="0"/>
              <a:t>DCC017 at BNL as a background-field facility for a</a:t>
            </a:r>
            <a:br>
              <a:rPr lang="en-CH" sz="1600" dirty="0"/>
            </a:br>
            <a:r>
              <a:rPr lang="en-CH" sz="1600" dirty="0"/>
              <a:t>BigBOX test of a stress-managed coil block.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2E9C35-7AE8-494F-B8E8-15D20577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2000" dirty="0"/>
              <a:t>How About Stress-Management of Coil Blocks?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C2F10-F0D8-1B4B-8BCA-8D28467830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F35014-CBE2-AA42-BCF2-4257902CB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2009176"/>
            <a:ext cx="2337846" cy="897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77744A-4CC5-184C-8CEA-83F7C17CF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46638" y="988710"/>
            <a:ext cx="773772" cy="1189857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681D44B2-73BA-7647-A048-076A5217F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2945509"/>
            <a:ext cx="2337846" cy="232222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page2image129582288">
            <a:extLst>
              <a:ext uri="{FF2B5EF4-FFF2-40B4-BE49-F238E27FC236}">
                <a16:creationId xmlns:a16="http://schemas.microsoft.com/office/drawing/2014/main" id="{FF354E50-8F8A-A343-9414-1DD84D68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41735"/>
            <a:ext cx="1724665" cy="172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image45939328">
            <a:extLst>
              <a:ext uri="{FF2B5EF4-FFF2-40B4-BE49-F238E27FC236}">
                <a16:creationId xmlns:a16="http://schemas.microsoft.com/office/drawing/2014/main" id="{CBF7E4FB-E643-284C-9B0C-A1C4A868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39" y="4841735"/>
            <a:ext cx="1804337" cy="1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880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98375-67F4-FE47-984F-6D1170D297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7E53B-8925-CF4F-84EB-91FB2ADD7145}"/>
              </a:ext>
            </a:extLst>
          </p:cNvPr>
          <p:cNvSpPr txBox="1"/>
          <p:nvPr/>
        </p:nvSpPr>
        <p:spPr>
          <a:xfrm>
            <a:off x="4114800" y="328498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CH" sz="1800" kern="1000" spc="30" dirty="0">
                <a:latin typeface="+mn-lt"/>
                <a:cs typeface="Franklin Gothic Book"/>
              </a:rPr>
              <a:t>Douglas Martins Araujo – BigBOX design study</a:t>
            </a:r>
          </a:p>
        </p:txBody>
      </p:sp>
    </p:spTree>
    <p:extLst>
      <p:ext uri="{BB962C8B-B14F-4D97-AF65-F5344CB8AC3E}">
        <p14:creationId xmlns:p14="http://schemas.microsoft.com/office/powerpoint/2010/main" val="20858893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defTabSz="914400"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</a:rPr>
              <a:t>Insert coil and DCC017</a:t>
            </a:r>
          </a:p>
          <a:p>
            <a:pPr defTabSz="914400">
              <a:buClr>
                <a:srgbClr val="000000"/>
              </a:buClr>
            </a:pPr>
            <a:endParaRPr lang="en-GB" sz="1400" dirty="0">
              <a:solidFill>
                <a:srgbClr val="000000"/>
              </a:solidFill>
            </a:endParaRPr>
          </a:p>
          <a:p>
            <a:pPr defTabSz="914400"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</a:rPr>
              <a:t>Conceptual design study</a:t>
            </a:r>
          </a:p>
          <a:p>
            <a:pPr lvl="1" defTabSz="914400"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</a:rPr>
              <a:t>Parameters</a:t>
            </a:r>
          </a:p>
          <a:p>
            <a:pPr lvl="1" defTabSz="914400"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</a:rPr>
              <a:t>Self-field contribution</a:t>
            </a:r>
          </a:p>
          <a:p>
            <a:pPr lvl="1" defTabSz="914400"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</a:rPr>
              <a:t>Total field</a:t>
            </a:r>
          </a:p>
          <a:p>
            <a:pPr lvl="1" defTabSz="914400"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</a:rPr>
              <a:t>Forces and average stress</a:t>
            </a:r>
          </a:p>
          <a:p>
            <a:pPr defTabSz="914400">
              <a:buClr>
                <a:srgbClr val="000000"/>
              </a:buClr>
            </a:pPr>
            <a:endParaRPr lang="en-GB" sz="1400" dirty="0">
              <a:solidFill>
                <a:srgbClr val="000000"/>
              </a:solidFill>
            </a:endParaRPr>
          </a:p>
          <a:p>
            <a:pPr defTabSz="914400"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</a:rPr>
              <a:t>Critical curve, load line and margin</a:t>
            </a:r>
          </a:p>
          <a:p>
            <a:pPr defTabSz="914400">
              <a:buClr>
                <a:srgbClr val="000000"/>
              </a:buClr>
            </a:pPr>
            <a:endParaRPr lang="en-GB" sz="1400" dirty="0">
              <a:solidFill>
                <a:srgbClr val="000000"/>
              </a:solidFill>
            </a:endParaRPr>
          </a:p>
          <a:p>
            <a:pPr defTabSz="914400">
              <a:buClr>
                <a:srgbClr val="000000"/>
              </a:buClr>
            </a:pPr>
            <a:r>
              <a:rPr lang="en-GB" sz="1400" dirty="0">
                <a:solidFill>
                  <a:srgbClr val="000000"/>
                </a:solidFill>
              </a:rPr>
              <a:t>Iron-pole introduction – 3D modelling</a:t>
            </a:r>
          </a:p>
          <a:p>
            <a:pPr defTabSz="914400">
              <a:buClr>
                <a:srgbClr val="000000"/>
              </a:buClr>
            </a:pPr>
            <a:endParaRPr lang="en-GB" sz="1400" dirty="0">
              <a:solidFill>
                <a:srgbClr val="000000"/>
              </a:solidFill>
            </a:endParaRPr>
          </a:p>
          <a:p>
            <a:pPr defTabSz="914400">
              <a:buClr>
                <a:srgbClr val="000000"/>
              </a:buClr>
            </a:pPr>
            <a:r>
              <a:rPr lang="en-GB" sz="1400" dirty="0"/>
              <a:t>Next steps and questions</a:t>
            </a:r>
            <a:endParaRPr lang="en-GB" sz="1400" dirty="0">
              <a:solidFill>
                <a:srgbClr val="000000"/>
              </a:solidFill>
            </a:endParaRPr>
          </a:p>
          <a:p>
            <a:pPr marL="0" indent="0" defTabSz="914400">
              <a:buClr>
                <a:srgbClr val="000000"/>
              </a:buClr>
              <a:buNone/>
            </a:pPr>
            <a:endParaRPr lang="en-GB" sz="1400" dirty="0">
              <a:solidFill>
                <a:srgbClr val="000000"/>
              </a:solidFill>
            </a:endParaRPr>
          </a:p>
          <a:p>
            <a:pPr marL="0" indent="0" defTabSz="914400">
              <a:buClr>
                <a:srgbClr val="000000"/>
              </a:buClr>
              <a:buNone/>
            </a:pPr>
            <a:endParaRPr lang="en-GB" sz="1400" dirty="0">
              <a:solidFill>
                <a:srgbClr val="000000"/>
              </a:solidFill>
            </a:endParaRPr>
          </a:p>
          <a:p>
            <a:pPr marL="0" indent="0" defTabSz="914400">
              <a:buClr>
                <a:srgbClr val="000000"/>
              </a:buClr>
              <a:buNone/>
            </a:pPr>
            <a:r>
              <a:rPr lang="en-GB" sz="1400" dirty="0">
                <a:solidFill>
                  <a:srgbClr val="000000"/>
                </a:solidFill>
              </a:rPr>
              <a:t>	</a:t>
            </a:r>
          </a:p>
          <a:p>
            <a:pPr marL="0" indent="0" defTabSz="914400">
              <a:buClr>
                <a:srgbClr val="000000"/>
              </a:buClr>
              <a:buNone/>
            </a:pPr>
            <a:endParaRPr lang="en-GB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Agenda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829769"/>
            <a:ext cx="4509978" cy="30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294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coil and DCC017 cross-section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2" y="1944611"/>
            <a:ext cx="4471778" cy="1408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/>
              <a:t>Insert coil and DCC017</a:t>
            </a:r>
          </a:p>
          <a:p>
            <a:pPr lvl="1"/>
            <a:r>
              <a:rPr lang="en-GB" dirty="0"/>
              <a:t>We are considering to wind on the hard-way bend direction to get transversal pressure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352802"/>
            <a:ext cx="6447186" cy="2267701"/>
          </a:xfrm>
          <a:prstGeom prst="rect">
            <a:avLst/>
          </a:prstGeom>
        </p:spPr>
      </p:pic>
      <p:sp>
        <p:nvSpPr>
          <p:cNvPr id="8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</p:spTree>
    <p:extLst>
      <p:ext uri="{BB962C8B-B14F-4D97-AF65-F5344CB8AC3E}">
        <p14:creationId xmlns:p14="http://schemas.microsoft.com/office/powerpoint/2010/main" val="160848564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 coil and DCC017 cross-section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3" y="1944611"/>
            <a:ext cx="3781425" cy="1408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/>
              <a:t>Insert coil 3D view</a:t>
            </a:r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4800601" y="1925594"/>
            <a:ext cx="3781425" cy="1732007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/>
              <a:t>View from leads side</a:t>
            </a:r>
          </a:p>
          <a:p>
            <a:pPr lvl="1"/>
            <a:r>
              <a:rPr lang="en-GB" dirty="0"/>
              <a:t>The layer-jump is on the ends to keep the straight section flat</a:t>
            </a:r>
          </a:p>
          <a:p>
            <a:pPr lvl="1"/>
            <a:r>
              <a:rPr lang="en-GB" dirty="0"/>
              <a:t>14 turns in this picture</a:t>
            </a:r>
          </a:p>
          <a:p>
            <a:pPr lvl="1"/>
            <a:r>
              <a:rPr lang="en-GB" dirty="0"/>
              <a:t>Unit length of 15 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5" y="2548460"/>
            <a:ext cx="3966693" cy="2588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904" y="4387404"/>
            <a:ext cx="4430332" cy="48939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1981200" y="2952118"/>
            <a:ext cx="1371600" cy="1004532"/>
          </a:xfrm>
          <a:prstGeom prst="straightConnector1">
            <a:avLst/>
          </a:prstGeom>
          <a:ln w="38100" cap="flat" cmpd="sng" algn="ctr">
            <a:solidFill>
              <a:srgbClr val="DA725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304800" y="4038600"/>
            <a:ext cx="2057400" cy="914400"/>
          </a:xfrm>
          <a:prstGeom prst="straightConnector1">
            <a:avLst/>
          </a:prstGeom>
          <a:ln w="38100" cap="flat" cmpd="sng" algn="ctr">
            <a:solidFill>
              <a:srgbClr val="DA725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>
            <a:off x="4267200" y="4397854"/>
            <a:ext cx="0" cy="457837"/>
          </a:xfrm>
          <a:prstGeom prst="straightConnector1">
            <a:avLst/>
          </a:prstGeom>
          <a:ln w="38100" cap="flat" cmpd="sng" algn="ctr">
            <a:solidFill>
              <a:srgbClr val="DA725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Inhaltsplatzhalter 5"/>
          <p:cNvSpPr txBox="1">
            <a:spLocks/>
          </p:cNvSpPr>
          <p:nvPr/>
        </p:nvSpPr>
        <p:spPr>
          <a:xfrm rot="1483451">
            <a:off x="644806" y="4551159"/>
            <a:ext cx="1082347" cy="405559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dirty="0"/>
              <a:t>260 mm</a:t>
            </a:r>
          </a:p>
        </p:txBody>
      </p:sp>
      <p:sp>
        <p:nvSpPr>
          <p:cNvPr id="23" name="Inhaltsplatzhalter 5"/>
          <p:cNvSpPr txBox="1">
            <a:spLocks/>
          </p:cNvSpPr>
          <p:nvPr/>
        </p:nvSpPr>
        <p:spPr>
          <a:xfrm rot="19458153">
            <a:off x="1785555" y="3122622"/>
            <a:ext cx="908717" cy="405559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dirty="0"/>
              <a:t>360 mm</a:t>
            </a:r>
          </a:p>
        </p:txBody>
      </p:sp>
      <p:sp>
        <p:nvSpPr>
          <p:cNvPr id="24" name="Inhaltsplatzhalter 5"/>
          <p:cNvSpPr txBox="1">
            <a:spLocks/>
          </p:cNvSpPr>
          <p:nvPr/>
        </p:nvSpPr>
        <p:spPr>
          <a:xfrm rot="16200000">
            <a:off x="3435545" y="4296336"/>
            <a:ext cx="1082347" cy="405559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dirty="0"/>
              <a:t>25 mm</a:t>
            </a:r>
          </a:p>
        </p:txBody>
      </p:sp>
      <p:sp>
        <p:nvSpPr>
          <p:cNvPr id="25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</p:spTree>
    <p:extLst>
      <p:ext uri="{BB962C8B-B14F-4D97-AF65-F5344CB8AC3E}">
        <p14:creationId xmlns:p14="http://schemas.microsoft.com/office/powerpoint/2010/main" val="33908807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Conceptual design study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2" y="1944611"/>
            <a:ext cx="4471778" cy="2779789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dirty="0"/>
              <a:t>Parameters</a:t>
            </a:r>
            <a:r>
              <a:rPr lang="en-GB" dirty="0"/>
              <a:t> used on the first check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number of turns: 14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cable bare width: 9.85 mm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cable bare thickness: 1.48 mm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insulation thickness: 155.0 </a:t>
            </a:r>
            <a:r>
              <a:rPr lang="el-GR" dirty="0"/>
              <a:t>μ</a:t>
            </a:r>
            <a:r>
              <a:rPr lang="de-CH" dirty="0"/>
              <a:t>m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electrical current: 10 kA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background field of 10 T on the x direction</a:t>
            </a:r>
            <a:endParaRPr lang="en-GB" dirty="0"/>
          </a:p>
          <a:p>
            <a:pPr lvl="1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512" y="1676400"/>
            <a:ext cx="2590800" cy="2072640"/>
          </a:xfrm>
          <a:prstGeom prst="rect">
            <a:avLst/>
          </a:prstGeom>
        </p:spPr>
      </p:pic>
      <p:sp>
        <p:nvSpPr>
          <p:cNvPr id="10" name="Inhaltsplatzhalter 1"/>
          <p:cNvSpPr>
            <a:spLocks noGrp="1"/>
          </p:cNvSpPr>
          <p:nvPr>
            <p:ph sz="quarter" idx="13"/>
          </p:nvPr>
        </p:nvSpPr>
        <p:spPr>
          <a:xfrm>
            <a:off x="5844112" y="3810001"/>
            <a:ext cx="2362200" cy="304800"/>
          </a:xfrm>
        </p:spPr>
        <p:txBody>
          <a:bodyPr/>
          <a:lstStyle/>
          <a:p>
            <a:pPr marL="0" indent="0" algn="ctr" defTabSz="914400">
              <a:buClr>
                <a:srgbClr val="000000"/>
              </a:buClr>
              <a:buNone/>
            </a:pPr>
            <a:r>
              <a:rPr lang="en-GB" sz="1200" i="1" dirty="0">
                <a:solidFill>
                  <a:srgbClr val="000000"/>
                </a:solidFill>
              </a:rPr>
              <a:t>14 turns representation</a:t>
            </a:r>
          </a:p>
          <a:p>
            <a:pPr marL="0" indent="0" algn="ctr">
              <a:buNone/>
            </a:pP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4000" r="10000"/>
          <a:stretch/>
        </p:blipFill>
        <p:spPr>
          <a:xfrm>
            <a:off x="5791200" y="3839288"/>
            <a:ext cx="2444750" cy="2133600"/>
          </a:xfrm>
          <a:prstGeom prst="rect">
            <a:avLst/>
          </a:prstGeom>
        </p:spPr>
      </p:pic>
      <p:sp>
        <p:nvSpPr>
          <p:cNvPr id="11" name="Inhaltsplatzhalter 5"/>
          <p:cNvSpPr txBox="1">
            <a:spLocks/>
          </p:cNvSpPr>
          <p:nvPr/>
        </p:nvSpPr>
        <p:spPr>
          <a:xfrm>
            <a:off x="968902" y="5029201"/>
            <a:ext cx="4471778" cy="79605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dirty="0"/>
              <a:t>Meshing</a:t>
            </a:r>
            <a:endParaRPr lang="en-GB" dirty="0"/>
          </a:p>
          <a:p>
            <a:pPr lvl="1">
              <a:lnSpc>
                <a:spcPct val="150000"/>
              </a:lnSpc>
            </a:pPr>
            <a:r>
              <a:rPr lang="en-US" dirty="0"/>
              <a:t>One element per strand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12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</p:spTree>
    <p:extLst>
      <p:ext uri="{BB962C8B-B14F-4D97-AF65-F5344CB8AC3E}">
        <p14:creationId xmlns:p14="http://schemas.microsoft.com/office/powerpoint/2010/main" val="95689403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Conceptual design study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2" y="1944611"/>
            <a:ext cx="4471778" cy="22463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dirty="0"/>
              <a:t>Self-field contribution</a:t>
            </a:r>
          </a:p>
          <a:p>
            <a:pPr lvl="1"/>
            <a:r>
              <a:rPr lang="en-GB" dirty="0"/>
              <a:t>Peak of 2.8 T</a:t>
            </a:r>
          </a:p>
          <a:p>
            <a:pPr marL="177790" lvl="1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r="63513"/>
          <a:stretch/>
        </p:blipFill>
        <p:spPr>
          <a:xfrm>
            <a:off x="967312" y="2792161"/>
            <a:ext cx="2537888" cy="2797681"/>
          </a:xfrm>
          <a:prstGeom prst="rect">
            <a:avLst/>
          </a:prstGeom>
        </p:spPr>
      </p:pic>
      <p:sp>
        <p:nvSpPr>
          <p:cNvPr id="11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  <p:sp>
        <p:nvSpPr>
          <p:cNvPr id="7" name="Inhaltsplatzhalter 5"/>
          <p:cNvSpPr txBox="1">
            <a:spLocks/>
          </p:cNvSpPr>
          <p:nvPr/>
        </p:nvSpPr>
        <p:spPr>
          <a:xfrm>
            <a:off x="5638800" y="1944610"/>
            <a:ext cx="4471778" cy="22463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dirty="0"/>
              <a:t>Total field contribution</a:t>
            </a:r>
          </a:p>
          <a:p>
            <a:pPr lvl="1"/>
            <a:r>
              <a:rPr lang="en-GB" dirty="0"/>
              <a:t>Peak of 12.8 T</a:t>
            </a:r>
          </a:p>
          <a:p>
            <a:pPr marL="177790" lvl="1" indent="0">
              <a:buNone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9" r="8333"/>
          <a:stretch/>
        </p:blipFill>
        <p:spPr>
          <a:xfrm>
            <a:off x="5257800" y="2792161"/>
            <a:ext cx="3154680" cy="27606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793776" y="3657600"/>
            <a:ext cx="533400" cy="1219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CH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4678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Conceptual design study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2" y="1944611"/>
            <a:ext cx="4471778" cy="22463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dirty="0"/>
              <a:t>Vertical Force distribution</a:t>
            </a:r>
          </a:p>
          <a:p>
            <a:pPr lvl="1"/>
            <a:r>
              <a:rPr lang="en-GB" dirty="0"/>
              <a:t>Average stress of 142 MPa</a:t>
            </a:r>
          </a:p>
          <a:p>
            <a:pPr marL="177790" lvl="1" indent="0">
              <a:buNone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89620"/>
            <a:ext cx="4709160" cy="3139440"/>
          </a:xfrm>
          <a:prstGeom prst="rect">
            <a:avLst/>
          </a:prstGeom>
        </p:spPr>
      </p:pic>
      <p:sp>
        <p:nvSpPr>
          <p:cNvPr id="8" name="Inhaltsplatzhalter 5"/>
          <p:cNvSpPr txBox="1">
            <a:spLocks/>
          </p:cNvSpPr>
          <p:nvPr/>
        </p:nvSpPr>
        <p:spPr>
          <a:xfrm>
            <a:off x="5775961" y="3200400"/>
            <a:ext cx="2874577" cy="236220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</a:pPr>
            <a:r>
              <a:rPr lang="en-GB" sz="1800" b="1" dirty="0">
                <a:solidFill>
                  <a:srgbClr val="000000"/>
                </a:solidFill>
              </a:rPr>
              <a:t>Forces</a:t>
            </a:r>
          </a:p>
          <a:p>
            <a:pPr lvl="1">
              <a:buClr>
                <a:srgbClr val="000000"/>
              </a:buClr>
            </a:pPr>
            <a:r>
              <a:rPr lang="en-GB" sz="1800" dirty="0">
                <a:solidFill>
                  <a:srgbClr val="000000"/>
                </a:solidFill>
              </a:rPr>
              <a:t>Are higher on towards the turn on the bottom</a:t>
            </a:r>
          </a:p>
          <a:p>
            <a:pPr lvl="1">
              <a:buClr>
                <a:srgbClr val="000000"/>
              </a:buClr>
            </a:pPr>
            <a:endParaRPr lang="en-GB" dirty="0"/>
          </a:p>
          <a:p>
            <a:pPr>
              <a:buClr>
                <a:srgbClr val="000000"/>
              </a:buClr>
            </a:pPr>
            <a:r>
              <a:rPr lang="en-GB" sz="1800" b="1" dirty="0">
                <a:solidFill>
                  <a:srgbClr val="000000"/>
                </a:solidFill>
              </a:rPr>
              <a:t>Stress</a:t>
            </a:r>
          </a:p>
          <a:p>
            <a:pPr lvl="1">
              <a:buClr>
                <a:srgbClr val="000000"/>
              </a:buClr>
            </a:pPr>
            <a:r>
              <a:rPr lang="en-GB" sz="1800" dirty="0">
                <a:solidFill>
                  <a:srgbClr val="000000"/>
                </a:solidFill>
              </a:rPr>
              <a:t>Are higher towards the turn on the top</a:t>
            </a:r>
            <a:endParaRPr lang="en-GB" dirty="0"/>
          </a:p>
          <a:p>
            <a:pPr marL="177790" lvl="1" indent="0">
              <a:buNone/>
            </a:pPr>
            <a:endParaRPr lang="en-GB" dirty="0"/>
          </a:p>
        </p:txBody>
      </p:sp>
      <p:sp>
        <p:nvSpPr>
          <p:cNvPr id="9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</p:spTree>
    <p:extLst>
      <p:ext uri="{BB962C8B-B14F-4D97-AF65-F5344CB8AC3E}">
        <p14:creationId xmlns:p14="http://schemas.microsoft.com/office/powerpoint/2010/main" val="35062785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D54830-7645-BF41-829F-ECA0C4D6DC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9772" y="2061417"/>
            <a:ext cx="7742237" cy="4679951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/>
              <a:t>European Strategy for Particle Physics Update 2020:</a:t>
            </a:r>
          </a:p>
          <a:p>
            <a:r>
              <a:rPr lang="en-US" sz="1500" dirty="0"/>
              <a:t>Europe, together with its international partners, should </a:t>
            </a:r>
            <a:r>
              <a:rPr lang="en-US" sz="1500" i="1" dirty="0">
                <a:solidFill>
                  <a:srgbClr val="006FBE"/>
                </a:solidFill>
              </a:rPr>
              <a:t>investigate the</a:t>
            </a:r>
            <a:r>
              <a:rPr lang="en-US" sz="1500" dirty="0">
                <a:solidFill>
                  <a:srgbClr val="006FBE"/>
                </a:solidFill>
              </a:rPr>
              <a:t> </a:t>
            </a:r>
            <a:r>
              <a:rPr lang="en-US" sz="1500" i="1" dirty="0">
                <a:solidFill>
                  <a:srgbClr val="006FBE"/>
                </a:solidFill>
              </a:rPr>
              <a:t>technical and financial feasibility</a:t>
            </a:r>
            <a:r>
              <a:rPr lang="en-US" sz="1500" dirty="0"/>
              <a:t> of a future hadron collider at CERN with a </a:t>
            </a:r>
            <a:r>
              <a:rPr lang="en-US" sz="1500" dirty="0" err="1"/>
              <a:t>centre</a:t>
            </a:r>
            <a:r>
              <a:rPr lang="en-US" sz="1500" dirty="0"/>
              <a:t>-of-mass energy </a:t>
            </a:r>
            <a:r>
              <a:rPr lang="en-US" sz="1500" b="1" i="1" dirty="0"/>
              <a:t>of at least 100 </a:t>
            </a:r>
            <a:r>
              <a:rPr lang="en-US" sz="1500" b="1" i="1" dirty="0" err="1"/>
              <a:t>TeV</a:t>
            </a:r>
            <a:r>
              <a:rPr lang="en-US" sz="1500" dirty="0"/>
              <a:t>.</a:t>
            </a:r>
          </a:p>
          <a:p>
            <a:pPr marL="0" indent="0">
              <a:buNone/>
            </a:pPr>
            <a:r>
              <a:rPr lang="en-US" sz="1500" dirty="0"/>
              <a:t>Application for support of the Swiss Accelerator Research and Technology Initiative (2018)</a:t>
            </a:r>
          </a:p>
          <a:p>
            <a:r>
              <a:rPr lang="en-US" sz="1500" i="1" dirty="0">
                <a:solidFill>
                  <a:srgbClr val="006FBE"/>
                </a:solidFill>
              </a:rPr>
              <a:t>CHART</a:t>
            </a:r>
            <a:r>
              <a:rPr lang="en-US" sz="1500" dirty="0"/>
              <a:t>, the Swiss Center for Accelerator Research and Technology</a:t>
            </a:r>
            <a:r>
              <a:rPr lang="en-US" sz="1500" b="1" i="1" dirty="0"/>
              <a:t>, </a:t>
            </a:r>
            <a:r>
              <a:rPr lang="en-US" sz="1500" i="1" dirty="0">
                <a:solidFill>
                  <a:srgbClr val="006FBE"/>
                </a:solidFill>
              </a:rPr>
              <a:t>was founded to support the […] Future Circular Collider (FCC) at CERN and the development</a:t>
            </a:r>
            <a:r>
              <a:rPr lang="en-US" sz="1500" b="1" i="1" dirty="0">
                <a:solidFill>
                  <a:srgbClr val="006FBE"/>
                </a:solidFill>
              </a:rPr>
              <a:t> </a:t>
            </a:r>
            <a:r>
              <a:rPr lang="en-US" sz="1500" dirty="0"/>
              <a:t>of advanced accelerator concepts in Switzerland </a:t>
            </a:r>
            <a:r>
              <a:rPr lang="en-US" sz="1500" i="1" dirty="0">
                <a:solidFill>
                  <a:srgbClr val="006FBE"/>
                </a:solidFill>
              </a:rPr>
              <a:t>beyond the existing technology</a:t>
            </a:r>
            <a:r>
              <a:rPr lang="en-US" sz="1500" dirty="0"/>
              <a:t>.</a:t>
            </a:r>
          </a:p>
          <a:p>
            <a:pPr lvl="0"/>
            <a:endParaRPr lang="en-US" sz="1500" dirty="0"/>
          </a:p>
          <a:p>
            <a:pPr lvl="0"/>
            <a:r>
              <a:rPr lang="en-US" sz="1500" i="1" dirty="0">
                <a:solidFill>
                  <a:srgbClr val="006FBE"/>
                </a:solidFill>
              </a:rPr>
              <a:t>Now is the time to pursue fast-turnaround technology R&amp;D </a:t>
            </a:r>
            <a:br>
              <a:rPr lang="en-US" sz="1500" dirty="0"/>
            </a:br>
            <a:r>
              <a:rPr lang="en-US" sz="1500" dirty="0"/>
              <a:t>in order to find the most promising designs as well as materials </a:t>
            </a:r>
            <a:br>
              <a:rPr lang="en-US" sz="1500" dirty="0"/>
            </a:br>
            <a:r>
              <a:rPr lang="en-US" sz="1500" dirty="0"/>
              <a:t>and processes that will make the designs work.</a:t>
            </a:r>
          </a:p>
          <a:p>
            <a:r>
              <a:rPr lang="en-US" sz="1500" i="1" dirty="0">
                <a:solidFill>
                  <a:srgbClr val="006FBE"/>
                </a:solidFill>
              </a:rPr>
              <a:t>Design, Materials, and Process R&amp;D </a:t>
            </a:r>
            <a:r>
              <a:rPr lang="en-US" sz="1500" dirty="0"/>
              <a:t>go hand in hand </a:t>
            </a:r>
            <a:br>
              <a:rPr lang="en-US" sz="1500" dirty="0"/>
            </a:br>
            <a:r>
              <a:rPr lang="en-US" sz="1500" dirty="0"/>
              <a:t>and validate or disqualify each other.</a:t>
            </a:r>
          </a:p>
          <a:p>
            <a:pPr lvl="0"/>
            <a:r>
              <a:rPr lang="en-US" sz="1500" dirty="0"/>
              <a:t>In 2022, we must start building demonstrator magnets.</a:t>
            </a:r>
          </a:p>
          <a:p>
            <a:pPr lvl="0"/>
            <a:r>
              <a:rPr lang="en-US" sz="1500" i="1" dirty="0">
                <a:solidFill>
                  <a:srgbClr val="EE7B34"/>
                </a:solidFill>
              </a:rPr>
              <a:t>How can we implement a wide enough yet quickly </a:t>
            </a:r>
            <a:br>
              <a:rPr lang="en-US" sz="1500" i="1" dirty="0">
                <a:solidFill>
                  <a:srgbClr val="EE7B34"/>
                </a:solidFill>
              </a:rPr>
            </a:br>
            <a:r>
              <a:rPr lang="en-US" sz="1500" i="1" dirty="0">
                <a:solidFill>
                  <a:srgbClr val="EE7B34"/>
                </a:solidFill>
              </a:rPr>
              <a:t>narrowing innovation funnel </a:t>
            </a:r>
            <a:r>
              <a:rPr lang="en-US" sz="1500" dirty="0"/>
              <a:t>to bring new ideas into </a:t>
            </a:r>
            <a:br>
              <a:rPr lang="en-US" sz="1500" dirty="0"/>
            </a:br>
            <a:r>
              <a:rPr lang="en-US" sz="1500" dirty="0"/>
              <a:t>our Nb</a:t>
            </a:r>
            <a:r>
              <a:rPr lang="en-US" sz="1500" baseline="-25000" dirty="0"/>
              <a:t>3</a:t>
            </a:r>
            <a:r>
              <a:rPr lang="en-US" sz="1500" dirty="0"/>
              <a:t>Sn accelerator-magnet R&amp;D?</a:t>
            </a:r>
            <a:endParaRPr lang="en-CH" sz="1500" dirty="0"/>
          </a:p>
          <a:p>
            <a:pPr marL="0" lv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CH" sz="1500" dirty="0"/>
          </a:p>
          <a:p>
            <a:pPr lvl="1"/>
            <a:endParaRPr lang="en-CH" sz="15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767036-31B5-7F42-B6B2-D35C16D0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LTS Technology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55FE9-9D20-894B-A7C5-6133E6D035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4D8DF7F-89AF-884D-9C1F-781A24FD8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7427091"/>
              </p:ext>
            </p:extLst>
          </p:nvPr>
        </p:nvGraphicFramePr>
        <p:xfrm>
          <a:off x="5715329" y="4172210"/>
          <a:ext cx="3816424" cy="2209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6151E76-B887-3541-9046-9D5B4DB371DC}"/>
              </a:ext>
            </a:extLst>
          </p:cNvPr>
          <p:cNvGrpSpPr/>
          <p:nvPr/>
        </p:nvGrpSpPr>
        <p:grpSpPr>
          <a:xfrm>
            <a:off x="1214478" y="804998"/>
            <a:ext cx="6967426" cy="928482"/>
            <a:chOff x="-163178" y="972713"/>
            <a:chExt cx="9246190" cy="12321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064608-5DDB-5B45-A852-C03CDAF2CC34}"/>
                </a:ext>
              </a:extLst>
            </p:cNvPr>
            <p:cNvSpPr txBox="1"/>
            <p:nvPr/>
          </p:nvSpPr>
          <p:spPr>
            <a:xfrm>
              <a:off x="1509891" y="972713"/>
              <a:ext cx="4732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H" sz="110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6C5ED9-E0B3-714D-8C19-C13491E44E62}"/>
                </a:ext>
              </a:extLst>
            </p:cNvPr>
            <p:cNvSpPr txBox="1"/>
            <p:nvPr/>
          </p:nvSpPr>
          <p:spPr>
            <a:xfrm>
              <a:off x="2376504" y="972713"/>
              <a:ext cx="4732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H" sz="110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121278-6ED1-574D-9DC3-4D0789BA0458}"/>
                </a:ext>
              </a:extLst>
            </p:cNvPr>
            <p:cNvSpPr txBox="1"/>
            <p:nvPr/>
          </p:nvSpPr>
          <p:spPr>
            <a:xfrm>
              <a:off x="3243117" y="972713"/>
              <a:ext cx="4732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H" sz="110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03EDCB-942C-AC4F-AF1E-852A50AD31A2}"/>
                </a:ext>
              </a:extLst>
            </p:cNvPr>
            <p:cNvSpPr txBox="1"/>
            <p:nvPr/>
          </p:nvSpPr>
          <p:spPr>
            <a:xfrm>
              <a:off x="4109729" y="972713"/>
              <a:ext cx="4732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H" sz="110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B1865A-B7C8-3440-BFF3-28ED9A9761FC}"/>
                </a:ext>
              </a:extLst>
            </p:cNvPr>
            <p:cNvSpPr txBox="1"/>
            <p:nvPr/>
          </p:nvSpPr>
          <p:spPr>
            <a:xfrm>
              <a:off x="4976342" y="972713"/>
              <a:ext cx="4732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H" sz="110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A8AD1B-2669-DB4F-85C1-B149502C5EAF}"/>
                </a:ext>
              </a:extLst>
            </p:cNvPr>
            <p:cNvSpPr txBox="1"/>
            <p:nvPr/>
          </p:nvSpPr>
          <p:spPr>
            <a:xfrm>
              <a:off x="5842955" y="972713"/>
              <a:ext cx="4732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H" sz="110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9DB498-FFED-044E-B61C-1815961EB142}"/>
                </a:ext>
              </a:extLst>
            </p:cNvPr>
            <p:cNvSpPr txBox="1"/>
            <p:nvPr/>
          </p:nvSpPr>
          <p:spPr>
            <a:xfrm>
              <a:off x="6709567" y="972713"/>
              <a:ext cx="4732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H" sz="110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2026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F111A2-3BC4-8141-8578-9C186681D199}"/>
                </a:ext>
              </a:extLst>
            </p:cNvPr>
            <p:cNvSpPr txBox="1"/>
            <p:nvPr/>
          </p:nvSpPr>
          <p:spPr>
            <a:xfrm>
              <a:off x="7576180" y="972713"/>
              <a:ext cx="4732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H" sz="1100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2027</a:t>
              </a:r>
            </a:p>
          </p:txBody>
        </p:sp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D1D17B9F-30D8-B741-8753-CCA221EAA668}"/>
                </a:ext>
              </a:extLst>
            </p:cNvPr>
            <p:cNvSpPr/>
            <p:nvPr/>
          </p:nvSpPr>
          <p:spPr>
            <a:xfrm>
              <a:off x="-163178" y="1821392"/>
              <a:ext cx="1423068" cy="360000"/>
            </a:xfrm>
            <a:prstGeom prst="homePlat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CHART1</a:t>
              </a:r>
            </a:p>
          </p:txBody>
        </p:sp>
        <p:sp>
          <p:nvSpPr>
            <p:cNvPr id="16" name="Chevron 15">
              <a:extLst>
                <a:ext uri="{FF2B5EF4-FFF2-40B4-BE49-F238E27FC236}">
                  <a16:creationId xmlns:a16="http://schemas.microsoft.com/office/drawing/2014/main" id="{D4FE9D7B-9150-F948-9CA6-632874CB6FB1}"/>
                </a:ext>
              </a:extLst>
            </p:cNvPr>
            <p:cNvSpPr/>
            <p:nvPr/>
          </p:nvSpPr>
          <p:spPr>
            <a:xfrm>
              <a:off x="5175447" y="1827020"/>
              <a:ext cx="3907565" cy="360000"/>
            </a:xfrm>
            <a:prstGeom prst="chevron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4472C4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CHART3</a:t>
              </a:r>
            </a:p>
          </p:txBody>
        </p:sp>
        <p:sp>
          <p:nvSpPr>
            <p:cNvPr id="17" name="Chevron 16">
              <a:extLst>
                <a:ext uri="{FF2B5EF4-FFF2-40B4-BE49-F238E27FC236}">
                  <a16:creationId xmlns:a16="http://schemas.microsoft.com/office/drawing/2014/main" id="{342AD09E-B1FA-654E-9766-E5DC63398972}"/>
                </a:ext>
              </a:extLst>
            </p:cNvPr>
            <p:cNvSpPr/>
            <p:nvPr/>
          </p:nvSpPr>
          <p:spPr>
            <a:xfrm>
              <a:off x="1231898" y="1826059"/>
              <a:ext cx="3981046" cy="360000"/>
            </a:xfrm>
            <a:prstGeom prst="chevron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CHART2</a:t>
              </a:r>
            </a:p>
          </p:txBody>
        </p:sp>
        <p:sp>
          <p:nvSpPr>
            <p:cNvPr id="18" name="Chevron 17">
              <a:extLst>
                <a:ext uri="{FF2B5EF4-FFF2-40B4-BE49-F238E27FC236}">
                  <a16:creationId xmlns:a16="http://schemas.microsoft.com/office/drawing/2014/main" id="{448137A4-BD3F-9D46-878D-7225F8373DE4}"/>
                </a:ext>
              </a:extLst>
            </p:cNvPr>
            <p:cNvSpPr/>
            <p:nvPr/>
          </p:nvSpPr>
          <p:spPr>
            <a:xfrm>
              <a:off x="5825690" y="1340767"/>
              <a:ext cx="1714904" cy="252000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ESPP Update</a:t>
              </a:r>
            </a:p>
          </p:txBody>
        </p:sp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2850FA01-9922-F046-983B-5E431E15ECC6}"/>
                </a:ext>
              </a:extLst>
            </p:cNvPr>
            <p:cNvSpPr/>
            <p:nvPr/>
          </p:nvSpPr>
          <p:spPr>
            <a:xfrm>
              <a:off x="137108" y="1349752"/>
              <a:ext cx="1714904" cy="252000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ESPP Update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2EE0024-4DF3-BC41-99D1-11704866E85D}"/>
                </a:ext>
              </a:extLst>
            </p:cNvPr>
            <p:cNvGrpSpPr/>
            <p:nvPr/>
          </p:nvGrpSpPr>
          <p:grpSpPr>
            <a:xfrm>
              <a:off x="2756359" y="1593962"/>
              <a:ext cx="902154" cy="610902"/>
              <a:chOff x="2846889" y="647442"/>
              <a:chExt cx="1147583" cy="777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F49DD61-BBF2-3044-AB09-B1FE7D313B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46889" y="733630"/>
                <a:ext cx="1116806" cy="690909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E20061E-24AB-FE4C-8EF5-C978F93E1B61}"/>
                  </a:ext>
                </a:extLst>
              </p:cNvPr>
              <p:cNvSpPr/>
              <p:nvPr/>
            </p:nvSpPr>
            <p:spPr>
              <a:xfrm>
                <a:off x="3610713" y="647442"/>
                <a:ext cx="383759" cy="4698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800" b="1" dirty="0">
                    <a:latin typeface="Calibri" panose="020F0502020204030204" pitchFamily="34" charset="0"/>
                    <a:ea typeface="ＭＳ Ｐゴシック" panose="020B0600070205080204" pitchFamily="34" charset="-128"/>
                  </a:rPr>
                  <a:t>2</a:t>
                </a:r>
                <a:endParaRPr lang="en-US" sz="1800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6DC55AC-72BD-8445-81FD-382AB34A01BE}"/>
                </a:ext>
              </a:extLst>
            </p:cNvPr>
            <p:cNvGrpSpPr/>
            <p:nvPr/>
          </p:nvGrpSpPr>
          <p:grpSpPr>
            <a:xfrm>
              <a:off x="6718359" y="1593962"/>
              <a:ext cx="902154" cy="610902"/>
              <a:chOff x="2846889" y="647442"/>
              <a:chExt cx="1147583" cy="77709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673969-B42F-3243-A401-1D958B3DDF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46889" y="733630"/>
                <a:ext cx="1116806" cy="690909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3D1FD37-253C-894F-9BD0-871537E7A746}"/>
                  </a:ext>
                </a:extLst>
              </p:cNvPr>
              <p:cNvSpPr/>
              <p:nvPr/>
            </p:nvSpPr>
            <p:spPr>
              <a:xfrm>
                <a:off x="3610713" y="647442"/>
                <a:ext cx="383759" cy="4698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800" b="1" dirty="0">
                    <a:latin typeface="Calibri" panose="020F0502020204030204" pitchFamily="34" charset="0"/>
                    <a:ea typeface="ＭＳ Ｐゴシック" panose="020B0600070205080204" pitchFamily="34" charset="-128"/>
                  </a:rPr>
                  <a:t>3</a:t>
                </a:r>
                <a:endParaRPr lang="en-US" sz="1800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6FC42DA-CA1D-BF45-ADCC-48D746B23F8E}"/>
                </a:ext>
              </a:extLst>
            </p:cNvPr>
            <p:cNvGrpSpPr/>
            <p:nvPr/>
          </p:nvGrpSpPr>
          <p:grpSpPr>
            <a:xfrm>
              <a:off x="114032" y="1593962"/>
              <a:ext cx="902154" cy="610902"/>
              <a:chOff x="2846889" y="647442"/>
              <a:chExt cx="1147583" cy="777097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CE2F860-0DFC-354F-88F2-9EBAC4E292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46889" y="733630"/>
                <a:ext cx="1116806" cy="690909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06D38D5-6A8B-5246-A502-3C45D2C0AAB5}"/>
                  </a:ext>
                </a:extLst>
              </p:cNvPr>
              <p:cNvSpPr/>
              <p:nvPr/>
            </p:nvSpPr>
            <p:spPr>
              <a:xfrm>
                <a:off x="3610713" y="647442"/>
                <a:ext cx="383759" cy="4698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800" b="1" dirty="0">
                    <a:latin typeface="Calibri" panose="020F0502020204030204" pitchFamily="34" charset="0"/>
                    <a:ea typeface="ＭＳ Ｐゴシック" panose="020B0600070205080204" pitchFamily="34" charset="-128"/>
                  </a:rPr>
                  <a:t>1</a:t>
                </a:r>
                <a:endParaRPr lang="en-US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1696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Conceptual design study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2" y="1944612"/>
            <a:ext cx="4471778" cy="569989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</a:pPr>
            <a:r>
              <a:rPr lang="en-GB" sz="1800" b="1" dirty="0">
                <a:solidFill>
                  <a:srgbClr val="000000"/>
                </a:solidFill>
              </a:rPr>
              <a:t>Critical curve, load line and margin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6666" r="7500" b="1667"/>
          <a:stretch/>
        </p:blipFill>
        <p:spPr>
          <a:xfrm>
            <a:off x="1219200" y="2315918"/>
            <a:ext cx="4495800" cy="3482662"/>
          </a:xfrm>
          <a:prstGeom prst="rect">
            <a:avLst/>
          </a:prstGeom>
        </p:spPr>
      </p:pic>
      <p:sp>
        <p:nvSpPr>
          <p:cNvPr id="8" name="Inhaltsplatzhalter 5"/>
          <p:cNvSpPr txBox="1">
            <a:spLocks/>
          </p:cNvSpPr>
          <p:nvPr/>
        </p:nvSpPr>
        <p:spPr>
          <a:xfrm>
            <a:off x="5791201" y="2438400"/>
            <a:ext cx="2874577" cy="304800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</a:pPr>
            <a:r>
              <a:rPr lang="en-GB" sz="1800" b="1" dirty="0">
                <a:solidFill>
                  <a:srgbClr val="000000"/>
                </a:solidFill>
              </a:rPr>
              <a:t>Critical curve</a:t>
            </a:r>
          </a:p>
          <a:p>
            <a:pPr lvl="1">
              <a:buClr>
                <a:srgbClr val="000000"/>
              </a:buClr>
            </a:pPr>
            <a:r>
              <a:rPr lang="en-GB" sz="1800" dirty="0">
                <a:solidFill>
                  <a:srgbClr val="000000"/>
                </a:solidFill>
              </a:rPr>
              <a:t>5% of degradation due to cabling</a:t>
            </a:r>
          </a:p>
          <a:p>
            <a:pPr lvl="1"/>
            <a:r>
              <a:rPr lang="en-GB" dirty="0"/>
              <a:t>4.2 K</a:t>
            </a:r>
          </a:p>
          <a:p>
            <a:pPr lvl="1"/>
            <a:endParaRPr lang="en-GB" dirty="0"/>
          </a:p>
          <a:p>
            <a:pPr>
              <a:buClr>
                <a:srgbClr val="000000"/>
              </a:buClr>
            </a:pPr>
            <a:r>
              <a:rPr lang="en-GB" sz="1800" b="1" dirty="0" err="1">
                <a:solidFill>
                  <a:srgbClr val="000000"/>
                </a:solidFill>
              </a:rPr>
              <a:t>I_op</a:t>
            </a:r>
            <a:r>
              <a:rPr lang="en-GB" sz="1800" b="1" dirty="0">
                <a:solidFill>
                  <a:srgbClr val="000000"/>
                </a:solidFill>
              </a:rPr>
              <a:t> of 10 kA</a:t>
            </a:r>
          </a:p>
          <a:p>
            <a:pPr lvl="1">
              <a:buClr>
                <a:srgbClr val="000000"/>
              </a:buClr>
            </a:pPr>
            <a:r>
              <a:rPr lang="en-GB" sz="1800" dirty="0">
                <a:solidFill>
                  <a:srgbClr val="000000"/>
                </a:solidFill>
              </a:rPr>
              <a:t>8% of margin</a:t>
            </a:r>
          </a:p>
          <a:p>
            <a:pPr lvl="1"/>
            <a:r>
              <a:rPr lang="en-GB" dirty="0" err="1"/>
              <a:t>B</a:t>
            </a:r>
            <a:r>
              <a:rPr lang="en-GB" sz="1200" dirty="0" err="1"/>
              <a:t>peak</a:t>
            </a:r>
            <a:r>
              <a:rPr lang="en-GB" sz="1200" dirty="0"/>
              <a:t> </a:t>
            </a:r>
            <a:r>
              <a:rPr lang="en-GB" sz="1600" dirty="0"/>
              <a:t>= 12.8 T</a:t>
            </a:r>
            <a:endParaRPr lang="en-GB" sz="2000" dirty="0"/>
          </a:p>
          <a:p>
            <a:pPr marL="177790" lvl="1" indent="0">
              <a:buNone/>
            </a:pPr>
            <a:endParaRPr lang="en-GB" dirty="0"/>
          </a:p>
          <a:p>
            <a:pPr marL="177790" lvl="1" indent="0">
              <a:buNone/>
            </a:pPr>
            <a:endParaRPr lang="en-GB" dirty="0"/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938422" y="1944612"/>
            <a:ext cx="4471778" cy="493789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</a:pPr>
            <a:r>
              <a:rPr lang="en-GB" sz="1800" b="1" dirty="0">
                <a:solidFill>
                  <a:srgbClr val="000000"/>
                </a:solidFill>
              </a:rPr>
              <a:t>Critical curve, load line and margin</a:t>
            </a:r>
          </a:p>
          <a:p>
            <a:pPr marL="177790" lvl="1" indent="0">
              <a:buNone/>
            </a:pPr>
            <a:endParaRPr lang="en-GB" dirty="0"/>
          </a:p>
        </p:txBody>
      </p:sp>
      <p:sp>
        <p:nvSpPr>
          <p:cNvPr id="10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</p:spTree>
    <p:extLst>
      <p:ext uri="{BB962C8B-B14F-4D97-AF65-F5344CB8AC3E}">
        <p14:creationId xmlns:p14="http://schemas.microsoft.com/office/powerpoint/2010/main" val="261704591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Conceptual design study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2" y="1944611"/>
            <a:ext cx="5386178" cy="22463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dirty="0"/>
              <a:t>Stress and margin cases</a:t>
            </a:r>
          </a:p>
          <a:p>
            <a:pPr lvl="1"/>
            <a:r>
              <a:rPr lang="en-GB" dirty="0"/>
              <a:t>The peak of stress occurs where the margin is bigger</a:t>
            </a:r>
          </a:p>
          <a:p>
            <a:pPr marL="177790" lvl="1" indent="0">
              <a:buNone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61734"/>
            <a:ext cx="3515499" cy="2343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7" r="8333"/>
          <a:stretch/>
        </p:blipFill>
        <p:spPr>
          <a:xfrm>
            <a:off x="3285872" y="2742684"/>
            <a:ext cx="2733929" cy="2320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6666" r="7500" b="1667"/>
          <a:stretch/>
        </p:blipFill>
        <p:spPr>
          <a:xfrm>
            <a:off x="6096000" y="3523152"/>
            <a:ext cx="2971800" cy="230209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4806936" y="4707658"/>
            <a:ext cx="1212864" cy="550143"/>
          </a:xfrm>
          <a:prstGeom prst="straightConnector1">
            <a:avLst/>
          </a:prstGeom>
          <a:ln w="38100" cap="flat" cmpd="sng" algn="ctr">
            <a:solidFill>
              <a:srgbClr val="DA725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Inhaltsplatzhalter 5"/>
          <p:cNvSpPr txBox="1">
            <a:spLocks/>
          </p:cNvSpPr>
          <p:nvPr/>
        </p:nvSpPr>
        <p:spPr>
          <a:xfrm>
            <a:off x="4937454" y="5345713"/>
            <a:ext cx="1340803" cy="405559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dirty="0"/>
              <a:t>Margin = 8%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4791696" y="2895600"/>
            <a:ext cx="1837704" cy="168396"/>
          </a:xfrm>
          <a:prstGeom prst="straightConnector1">
            <a:avLst/>
          </a:prstGeom>
          <a:ln w="38100" cap="flat" cmpd="sng" algn="ctr">
            <a:solidFill>
              <a:srgbClr val="CED0A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Inhaltsplatzhalter 5"/>
          <p:cNvSpPr txBox="1">
            <a:spLocks/>
          </p:cNvSpPr>
          <p:nvPr/>
        </p:nvSpPr>
        <p:spPr>
          <a:xfrm>
            <a:off x="6793751" y="2667781"/>
            <a:ext cx="1647757" cy="405559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dirty="0" err="1"/>
              <a:t>B</a:t>
            </a:r>
            <a:r>
              <a:rPr lang="en-GB" sz="1400" dirty="0" err="1"/>
              <a:t>peak</a:t>
            </a:r>
            <a:r>
              <a:rPr lang="en-GB" dirty="0"/>
              <a:t> = 7.2 T</a:t>
            </a:r>
          </a:p>
        </p:txBody>
      </p:sp>
      <p:sp>
        <p:nvSpPr>
          <p:cNvPr id="16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</p:spTree>
    <p:extLst>
      <p:ext uri="{BB962C8B-B14F-4D97-AF65-F5344CB8AC3E}">
        <p14:creationId xmlns:p14="http://schemas.microsoft.com/office/powerpoint/2010/main" val="42517158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magnetic models </a:t>
            </a:r>
            <a:r>
              <a:rPr lang="en-US" dirty="0"/>
              <a:t>– Preliminary results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3" y="1944611"/>
            <a:ext cx="3709778" cy="1408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/>
              <a:t>With BNL Opera model</a:t>
            </a:r>
          </a:p>
          <a:p>
            <a:pPr lvl="1"/>
            <a:r>
              <a:rPr lang="en-GB" dirty="0"/>
              <a:t>Common coils </a:t>
            </a:r>
            <a:r>
              <a:rPr lang="en-GB" dirty="0" err="1"/>
              <a:t>J</a:t>
            </a:r>
            <a:r>
              <a:rPr lang="en-GB" sz="1200" dirty="0" err="1"/>
              <a:t>eng</a:t>
            </a:r>
            <a:r>
              <a:rPr lang="en-GB" dirty="0"/>
              <a:t> = 425 A/mm</a:t>
            </a:r>
            <a:r>
              <a:rPr lang="en-GB" sz="1800" baseline="30000" dirty="0"/>
              <a:t>2</a:t>
            </a:r>
          </a:p>
          <a:p>
            <a:pPr lvl="1"/>
            <a:r>
              <a:rPr lang="en-GB" dirty="0"/>
              <a:t>Common coil peak field </a:t>
            </a:r>
            <a:r>
              <a:rPr lang="en-GB" dirty="0" err="1"/>
              <a:t>B</a:t>
            </a:r>
            <a:r>
              <a:rPr lang="en-GB" sz="1200" dirty="0" err="1"/>
              <a:t>peak</a:t>
            </a:r>
            <a:r>
              <a:rPr lang="en-GB" sz="1200" dirty="0"/>
              <a:t> </a:t>
            </a:r>
            <a:r>
              <a:rPr lang="en-GB" dirty="0"/>
              <a:t>= 9.7 T</a:t>
            </a:r>
          </a:p>
          <a:p>
            <a:pPr lvl="1"/>
            <a:r>
              <a:rPr lang="en-GB" dirty="0"/>
              <a:t>Aperture Field B</a:t>
            </a:r>
            <a:r>
              <a:rPr lang="en-GB" sz="1200" dirty="0"/>
              <a:t>0 </a:t>
            </a:r>
            <a:r>
              <a:rPr lang="en-GB" dirty="0"/>
              <a:t>= 9.15 T</a:t>
            </a:r>
          </a:p>
        </p:txBody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t="6263" r="42425" b="12484"/>
          <a:stretch/>
        </p:blipFill>
        <p:spPr>
          <a:xfrm>
            <a:off x="213309" y="3124200"/>
            <a:ext cx="2791945" cy="287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" r="91667" b="18418"/>
          <a:stretch/>
        </p:blipFill>
        <p:spPr>
          <a:xfrm>
            <a:off x="3179030" y="3155197"/>
            <a:ext cx="1005199" cy="2814557"/>
          </a:xfrm>
          <a:prstGeom prst="rect">
            <a:avLst/>
          </a:prstGeom>
        </p:spPr>
      </p:pic>
      <p:sp>
        <p:nvSpPr>
          <p:cNvPr id="9" name="Inhaltsplatzhalter 5"/>
          <p:cNvSpPr txBox="1">
            <a:spLocks/>
          </p:cNvSpPr>
          <p:nvPr/>
        </p:nvSpPr>
        <p:spPr>
          <a:xfrm>
            <a:off x="7115928" y="1930297"/>
            <a:ext cx="1723272" cy="1604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/>
              <a:t>Test coil introduction</a:t>
            </a:r>
          </a:p>
          <a:p>
            <a:pPr lvl="1"/>
            <a:r>
              <a:rPr lang="en-GB" dirty="0"/>
              <a:t>Coil test with iron pole in green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4007" r="45000" b="9418"/>
          <a:stretch/>
        </p:blipFill>
        <p:spPr>
          <a:xfrm>
            <a:off x="5768160" y="3562350"/>
            <a:ext cx="2667000" cy="2438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6712" r="41667" b="12124"/>
          <a:stretch/>
        </p:blipFill>
        <p:spPr>
          <a:xfrm>
            <a:off x="4817823" y="2128341"/>
            <a:ext cx="2057400" cy="2286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689" y="1746989"/>
            <a:ext cx="2029965" cy="7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985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magnetic models – Powering the test coil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3" y="1944611"/>
            <a:ext cx="3709778" cy="1408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Test coil, </a:t>
            </a:r>
            <a:r>
              <a:rPr lang="en-GB" dirty="0" err="1"/>
              <a:t>J</a:t>
            </a:r>
            <a:r>
              <a:rPr lang="en-GB" sz="1200" dirty="0" err="1"/>
              <a:t>eng</a:t>
            </a:r>
            <a:r>
              <a:rPr lang="en-GB" dirty="0"/>
              <a:t> = 547 A/mm</a:t>
            </a:r>
            <a:r>
              <a:rPr lang="en-GB" sz="1800" baseline="30000" dirty="0"/>
              <a:t>2</a:t>
            </a:r>
            <a:r>
              <a:rPr lang="en-GB" dirty="0"/>
              <a:t> (10 kA)</a:t>
            </a:r>
          </a:p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Common coil peak field </a:t>
            </a:r>
            <a:r>
              <a:rPr lang="en-GB" dirty="0" err="1"/>
              <a:t>B</a:t>
            </a:r>
            <a:r>
              <a:rPr lang="en-GB" sz="1200" dirty="0" err="1"/>
              <a:t>peak</a:t>
            </a:r>
            <a:r>
              <a:rPr lang="en-GB" sz="1600" dirty="0"/>
              <a:t> </a:t>
            </a:r>
            <a:r>
              <a:rPr lang="en-GB" dirty="0"/>
              <a:t>= 9.0 T</a:t>
            </a:r>
          </a:p>
        </p:txBody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6" r="92500" b="19690"/>
          <a:stretch/>
        </p:blipFill>
        <p:spPr>
          <a:xfrm>
            <a:off x="3219792" y="3006732"/>
            <a:ext cx="895008" cy="2784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5765" r="49167" b="13070"/>
          <a:stretch/>
        </p:blipFill>
        <p:spPr>
          <a:xfrm>
            <a:off x="670840" y="2895600"/>
            <a:ext cx="2238539" cy="3052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2" t="7361" r="42251" b="11473"/>
          <a:stretch/>
        </p:blipFill>
        <p:spPr>
          <a:xfrm>
            <a:off x="5979679" y="3048468"/>
            <a:ext cx="2472067" cy="28523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 r="92251" b="18390"/>
          <a:stretch/>
        </p:blipFill>
        <p:spPr>
          <a:xfrm>
            <a:off x="4863072" y="3048468"/>
            <a:ext cx="914301" cy="2776783"/>
          </a:xfrm>
          <a:prstGeom prst="rect">
            <a:avLst/>
          </a:prstGeom>
        </p:spPr>
      </p:pic>
      <p:sp>
        <p:nvSpPr>
          <p:cNvPr id="16" name="Inhaltsplatzhalter 5"/>
          <p:cNvSpPr txBox="1">
            <a:spLocks/>
          </p:cNvSpPr>
          <p:nvPr/>
        </p:nvSpPr>
        <p:spPr>
          <a:xfrm>
            <a:off x="4649338" y="1944611"/>
            <a:ext cx="4135898" cy="1408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7792" lvl="1">
              <a:buFont typeface="Arial" panose="020B0604020202020204" pitchFamily="34" charset="0"/>
              <a:buChar char="•"/>
            </a:pPr>
            <a:endParaRPr lang="en-GB" dirty="0"/>
          </a:p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Test coil peak field </a:t>
            </a:r>
            <a:r>
              <a:rPr lang="en-GB" dirty="0" err="1"/>
              <a:t>B</a:t>
            </a:r>
            <a:r>
              <a:rPr lang="en-GB" sz="1200" dirty="0" err="1"/>
              <a:t>TCpeak</a:t>
            </a:r>
            <a:r>
              <a:rPr lang="en-GB" sz="1200" dirty="0"/>
              <a:t> </a:t>
            </a:r>
            <a:r>
              <a:rPr lang="en-GB" dirty="0"/>
              <a:t>= 12.4 T</a:t>
            </a:r>
            <a:r>
              <a:rPr lang="en-GB" sz="1200" dirty="0"/>
              <a:t> 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646619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magnetic models – Designs </a:t>
            </a:r>
            <a:r>
              <a:rPr lang="en-GB" dirty="0" err="1"/>
              <a:t>comparaison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73624" y="2799081"/>
          <a:ext cx="6096000" cy="20218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75778034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0805148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76503316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649327511"/>
                    </a:ext>
                  </a:extLst>
                </a:gridCol>
              </a:tblGrid>
              <a:tr h="1422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Coil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type</a:t>
                      </a:r>
                      <a:endParaRPr lang="de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178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Test coil deactivated</a:t>
                      </a:r>
                      <a:endParaRPr lang="de-CH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Powering the test coil</a:t>
                      </a:r>
                      <a:endParaRPr lang="de-CH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021020"/>
                  </a:ext>
                </a:extLst>
              </a:tr>
              <a:tr h="142240">
                <a:tc v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Common coil peak field in T</a:t>
                      </a:r>
                      <a:endParaRPr lang="de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Common coil peak field in T</a:t>
                      </a:r>
                      <a:endParaRPr lang="de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Test coil peak field in T</a:t>
                      </a:r>
                      <a:endParaRPr lang="de-CH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0869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With iron</a:t>
                      </a:r>
                      <a:endParaRPr lang="de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9.7</a:t>
                      </a:r>
                      <a:endParaRPr lang="de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9.0</a:t>
                      </a:r>
                      <a:endParaRPr lang="de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12.4</a:t>
                      </a:r>
                      <a:endParaRPr lang="de-CH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6371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iron</a:t>
                      </a:r>
                      <a:endParaRPr lang="de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9.7</a:t>
                      </a:r>
                      <a:endParaRPr lang="de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9.3</a:t>
                      </a:r>
                      <a:endParaRPr lang="de-CH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11.7</a:t>
                      </a:r>
                      <a:endParaRPr lang="de-CH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2711181"/>
                  </a:ext>
                </a:extLst>
              </a:tr>
            </a:tbl>
          </a:graphicData>
        </a:graphic>
      </p:graphicFrame>
      <p:sp>
        <p:nvSpPr>
          <p:cNvPr id="7" name="Inhaltsplatzhalter 5"/>
          <p:cNvSpPr txBox="1">
            <a:spLocks/>
          </p:cNvSpPr>
          <p:nvPr/>
        </p:nvSpPr>
        <p:spPr>
          <a:xfrm>
            <a:off x="938423" y="1944611"/>
            <a:ext cx="3709778" cy="1408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Magnetic analysis summary</a:t>
            </a:r>
          </a:p>
        </p:txBody>
      </p:sp>
    </p:spTree>
    <p:extLst>
      <p:ext uri="{BB962C8B-B14F-4D97-AF65-F5344CB8AC3E}">
        <p14:creationId xmlns:p14="http://schemas.microsoft.com/office/powerpoint/2010/main" val="24488645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Next steps &amp; Questions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8"/>
          </p:nvPr>
        </p:nvSpPr>
        <p:spPr>
          <a:xfrm>
            <a:off x="938423" y="1944610"/>
            <a:ext cx="3781425" cy="3770390"/>
          </a:xfrm>
        </p:spPr>
        <p:txBody>
          <a:bodyPr/>
          <a:lstStyle/>
          <a:p>
            <a:r>
              <a:rPr lang="en-GB" dirty="0"/>
              <a:t>Cable trials</a:t>
            </a:r>
          </a:p>
          <a:p>
            <a:pPr lvl="1"/>
            <a:r>
              <a:rPr lang="en-GB" dirty="0"/>
              <a:t>Winding ability study (hard-way bend direction)</a:t>
            </a:r>
          </a:p>
          <a:p>
            <a:pPr lvl="1"/>
            <a:endParaRPr lang="en-GB" dirty="0"/>
          </a:p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Mechanical integration on DCC017</a:t>
            </a:r>
          </a:p>
          <a:p>
            <a:pPr marL="0" lvl="1" indent="0">
              <a:buNone/>
            </a:pPr>
            <a:endParaRPr lang="en-GB" dirty="0"/>
          </a:p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Instrumentation</a:t>
            </a:r>
          </a:p>
          <a:p>
            <a:pPr marL="177792" lvl="1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Modelling</a:t>
            </a:r>
          </a:p>
          <a:p>
            <a:pPr lvl="1"/>
            <a:r>
              <a:rPr lang="en-GB" dirty="0"/>
              <a:t>Mechanical 3D modelling</a:t>
            </a:r>
          </a:p>
          <a:p>
            <a:pPr lvl="1"/>
            <a:r>
              <a:rPr lang="en-GB" dirty="0"/>
              <a:t>Transversal stress gradient along the coil</a:t>
            </a:r>
          </a:p>
          <a:p>
            <a:pPr marL="0" lvl="1" indent="0">
              <a:buNone/>
            </a:pPr>
            <a:endParaRPr lang="en-GB" dirty="0"/>
          </a:p>
          <a:p>
            <a:pPr marL="17779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noProof="0" dirty="0"/>
          </a:p>
        </p:txBody>
      </p:sp>
      <p:sp>
        <p:nvSpPr>
          <p:cNvPr id="8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  <p:sp>
        <p:nvSpPr>
          <p:cNvPr id="9" name="Inhaltsplatzhalter 5"/>
          <p:cNvSpPr>
            <a:spLocks noGrp="1"/>
          </p:cNvSpPr>
          <p:nvPr>
            <p:ph sz="quarter" idx="18"/>
          </p:nvPr>
        </p:nvSpPr>
        <p:spPr>
          <a:xfrm>
            <a:off x="5011773" y="1962895"/>
            <a:ext cx="3781425" cy="3770390"/>
          </a:xfrm>
        </p:spPr>
        <p:txBody>
          <a:bodyPr/>
          <a:lstStyle/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Shell</a:t>
            </a:r>
          </a:p>
          <a:p>
            <a:pPr lvl="1"/>
            <a:r>
              <a:rPr lang="en-GB" dirty="0"/>
              <a:t>Iron pole / iron shell</a:t>
            </a:r>
          </a:p>
          <a:p>
            <a:pPr lvl="1"/>
            <a:endParaRPr lang="en-GB" dirty="0"/>
          </a:p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Operating current</a:t>
            </a:r>
          </a:p>
          <a:p>
            <a:pPr lvl="1"/>
            <a:r>
              <a:rPr lang="en-GB" dirty="0"/>
              <a:t>A higher current would allow us to reach short sample / have a more compact coil</a:t>
            </a:r>
          </a:p>
          <a:p>
            <a:pPr lvl="1"/>
            <a:r>
              <a:rPr lang="en-GB" dirty="0"/>
              <a:t>SC transformer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807354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13B9C-689D-CE46-80A8-C773B87791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D8B5D-6BF5-1B46-ABB2-D11814635FFD}"/>
              </a:ext>
            </a:extLst>
          </p:cNvPr>
          <p:cNvSpPr txBox="1"/>
          <p:nvPr/>
        </p:nvSpPr>
        <p:spPr>
          <a:xfrm>
            <a:off x="4114800" y="321297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CH" sz="1800" kern="1000" spc="30" dirty="0">
                <a:latin typeface="+mn-lt"/>
                <a:cs typeface="Franklin Gothic Book"/>
              </a:rPr>
              <a:t>Back to Bernhard</a:t>
            </a:r>
          </a:p>
        </p:txBody>
      </p:sp>
    </p:spTree>
    <p:extLst>
      <p:ext uri="{BB962C8B-B14F-4D97-AF65-F5344CB8AC3E}">
        <p14:creationId xmlns:p14="http://schemas.microsoft.com/office/powerpoint/2010/main" val="426291421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FACD14-56AE-9B4B-89BD-F158D153F8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For a given technology (impregnation material, surface preparation, etc.), </a:t>
            </a:r>
          </a:p>
          <a:p>
            <a:pPr lvl="1"/>
            <a:r>
              <a:rPr lang="en-CH" dirty="0"/>
              <a:t>What is the training performance related to de-bonding and cracking?</a:t>
            </a:r>
          </a:p>
          <a:p>
            <a:pPr lvl="1"/>
            <a:r>
              <a:rPr lang="en-US" dirty="0"/>
              <a:t>What are the limiting stress levels? </a:t>
            </a:r>
          </a:p>
          <a:p>
            <a:pPr lvl="1"/>
            <a:r>
              <a:rPr lang="en-US" dirty="0"/>
              <a:t>Or similarly, how many turns can we place per SM slot?</a:t>
            </a:r>
          </a:p>
          <a:p>
            <a:pPr lvl="1"/>
            <a:endParaRPr lang="en-US" dirty="0"/>
          </a:p>
          <a:p>
            <a:r>
              <a:rPr lang="en-US" dirty="0"/>
              <a:t>We foresee a limited series of tests, with surely</a:t>
            </a:r>
          </a:p>
          <a:p>
            <a:pPr lvl="1"/>
            <a:r>
              <a:rPr lang="en-US" dirty="0"/>
              <a:t>BigBOX1, max. number of turns, CTD101K,</a:t>
            </a:r>
          </a:p>
          <a:p>
            <a:pPr lvl="1"/>
            <a:r>
              <a:rPr lang="en-US" dirty="0"/>
              <a:t>BigBOX2, max. number of turns, paraffin wax,</a:t>
            </a:r>
          </a:p>
          <a:p>
            <a:pPr lvl="1"/>
            <a:r>
              <a:rPr lang="en-US" dirty="0"/>
              <a:t>BigBOX3, CTD701X if BOX test is successful (later this week!)</a:t>
            </a:r>
          </a:p>
          <a:p>
            <a:pPr lvl="1"/>
            <a:r>
              <a:rPr lang="en-US" dirty="0"/>
              <a:t>Possibly a reproducibility check.</a:t>
            </a:r>
          </a:p>
          <a:p>
            <a:r>
              <a:rPr lang="en-US" dirty="0"/>
              <a:t>And optionally</a:t>
            </a:r>
          </a:p>
          <a:p>
            <a:pPr lvl="1"/>
            <a:r>
              <a:rPr lang="en-US" dirty="0" err="1"/>
              <a:t>BigBOXn</a:t>
            </a:r>
            <a:r>
              <a:rPr lang="en-US" dirty="0"/>
              <a:t>, reduced number of turns if needed,</a:t>
            </a:r>
          </a:p>
          <a:p>
            <a:pPr lvl="1"/>
            <a:r>
              <a:rPr lang="en-US" dirty="0"/>
              <a:t>BigBOXn+1 alternative low-K1c material, after respective successful BOX test,</a:t>
            </a:r>
          </a:p>
          <a:p>
            <a:pPr lvl="1"/>
            <a:r>
              <a:rPr lang="en-US" dirty="0"/>
              <a:t>Etc.</a:t>
            </a:r>
            <a:endParaRPr lang="en-CH" dirty="0"/>
          </a:p>
          <a:p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577992-4CF9-6B42-A39F-95AE0735B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What questions need addressing?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CB7B3-7E79-6A4E-B8EE-037CC90F8D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490252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F0837D-C18E-D34E-A473-5CFF6B8A1F1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dirty="0"/>
              <a:t>Solutions that have been validated by BOX and BigBOX are ripe for implementation in mirror magnets and technology demonstrator dipoles.</a:t>
            </a:r>
          </a:p>
          <a:p>
            <a:r>
              <a:rPr lang="en-CH" dirty="0"/>
              <a:t>CHART2/MagDev at PSI intends to propose an R&amp;D roadmap based on SM-CT to an international review committee in November ‘21. </a:t>
            </a:r>
          </a:p>
          <a:p>
            <a:r>
              <a:rPr lang="en-CH" dirty="0"/>
              <a:t>Upon approval, we would proceed to build mirror magnets and a demonstrator in the 12-T range until 2024, in close collaboration with US-MDP and FNAL in particular.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F6EE4E-D140-B64D-80BA-0408F193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Beyond BOX and BigBOX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A34D0-9252-544A-96F6-78E8C3E3F8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550873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13B9C-689D-CE46-80A8-C773B87791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29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D8B5D-6BF5-1B46-ABB2-D11814635FFD}"/>
              </a:ext>
            </a:extLst>
          </p:cNvPr>
          <p:cNvSpPr txBox="1"/>
          <p:nvPr/>
        </p:nvSpPr>
        <p:spPr>
          <a:xfrm>
            <a:off x="4114800" y="321297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CH" sz="1800" kern="1000" spc="30" dirty="0">
                <a:latin typeface="+mn-lt"/>
                <a:cs typeface="Franklin Gothic Book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1083561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5856C9-CA20-304C-8067-374CAD32E1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H" sz="1600" dirty="0"/>
              <a:t>By the end of 2019, PSI built, with material support from </a:t>
            </a:r>
            <a:br>
              <a:rPr lang="en-CH" sz="1600" dirty="0"/>
            </a:br>
            <a:r>
              <a:rPr lang="en-CH" sz="1600" dirty="0"/>
              <a:t>LBNL, a CCT demonstrator magnet.</a:t>
            </a:r>
          </a:p>
          <a:p>
            <a:r>
              <a:rPr lang="en-CH" sz="1600" dirty="0"/>
              <a:t>While testing has been much delayedby the COVID-19 </a:t>
            </a:r>
            <a:br>
              <a:rPr lang="en-CH" sz="1600" dirty="0"/>
            </a:br>
            <a:r>
              <a:rPr lang="en-CH" sz="1600" dirty="0"/>
              <a:t>and a He-liquifier problem, we expect extensive training </a:t>
            </a:r>
            <a:br>
              <a:rPr lang="en-CH" sz="1600" dirty="0"/>
            </a:br>
            <a:r>
              <a:rPr lang="en-CH" sz="1600" dirty="0"/>
              <a:t>due to bonding and cracking issues.</a:t>
            </a:r>
          </a:p>
          <a:p>
            <a:r>
              <a:rPr lang="en-CH" sz="1600" dirty="0"/>
              <a:t>To study this fundamental technology issue, we devised </a:t>
            </a:r>
            <a:br>
              <a:rPr lang="en-CH" sz="1600" dirty="0"/>
            </a:br>
            <a:r>
              <a:rPr lang="en-CH" sz="1600" dirty="0"/>
              <a:t>the BOX (BOnding eXperiment) and implemented it in </a:t>
            </a:r>
            <a:br>
              <a:rPr lang="en-CH" sz="1600" dirty="0"/>
            </a:br>
            <a:r>
              <a:rPr lang="en-CH" sz="1600" dirty="0"/>
              <a:t>collaboration with the University of Twente.</a:t>
            </a:r>
          </a:p>
          <a:p>
            <a:pPr lvl="1"/>
            <a:r>
              <a:rPr lang="en-CH" sz="1600" dirty="0"/>
              <a:t>Conductor length: 1 m</a:t>
            </a:r>
          </a:p>
          <a:p>
            <a:pPr lvl="1"/>
            <a:r>
              <a:rPr lang="en-CH" sz="1600" dirty="0"/>
              <a:t>Sample preparation time: ~2 weeks </a:t>
            </a:r>
          </a:p>
          <a:p>
            <a:pPr lvl="1"/>
            <a:r>
              <a:rPr lang="en-CH" sz="1600" dirty="0"/>
              <a:t>Turnaround time incl. shipping and testing:4-6 weeks</a:t>
            </a:r>
          </a:p>
          <a:p>
            <a:pPr lvl="1"/>
            <a:r>
              <a:rPr lang="en-CH" sz="1600" dirty="0"/>
              <a:t>Preparation of multiple samples in parallel</a:t>
            </a:r>
          </a:p>
          <a:p>
            <a:pPr lvl="1"/>
            <a:r>
              <a:rPr lang="en-CH" sz="1600" dirty="0"/>
              <a:t>Sample cost incl. testing of 6’000 CHF (~6’600 USD)</a:t>
            </a:r>
          </a:p>
          <a:p>
            <a:pPr lvl="1"/>
            <a:r>
              <a:rPr lang="en-CH" sz="1600" dirty="0"/>
              <a:t>10 samples successfully built and tested.</a:t>
            </a:r>
          </a:p>
          <a:p>
            <a:pPr lvl="1"/>
            <a:r>
              <a:rPr lang="en-CH" sz="1600" dirty="0"/>
              <a:t>Surprise result with Parafin wax BOXes.</a:t>
            </a:r>
          </a:p>
          <a:p>
            <a:endParaRPr lang="en-CH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2E9C35-7AE8-494F-B8E8-15D20577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CHART MagDev and Stress 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D4A0A8-8CFC-0E45-B251-4591E8D0CFF1}"/>
              </a:ext>
            </a:extLst>
          </p:cNvPr>
          <p:cNvSpPr txBox="1"/>
          <p:nvPr/>
        </p:nvSpPr>
        <p:spPr>
          <a:xfrm>
            <a:off x="6536627" y="460216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CH" sz="1200" kern="1000" spc="30" dirty="0">
                <a:latin typeface="+mn-lt"/>
                <a:cs typeface="Franklin Gothic Book"/>
              </a:rPr>
              <a:t>Courtesy D. Arbelaez, LBNL.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F5FD95-5A87-5D4E-938B-CEB12A62C8B7}"/>
              </a:ext>
            </a:extLst>
          </p:cNvPr>
          <p:cNvGrpSpPr/>
          <p:nvPr/>
        </p:nvGrpSpPr>
        <p:grpSpPr>
          <a:xfrm>
            <a:off x="4914106" y="4939686"/>
            <a:ext cx="3463500" cy="1794954"/>
            <a:chOff x="361946" y="2348880"/>
            <a:chExt cx="5675774" cy="29414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A2AD79-EE2B-054F-A159-3D18CFE9F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6" y="2348880"/>
              <a:ext cx="5675774" cy="294146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5EFBFF1-54EA-C649-9851-BF9EDA60F03D}"/>
                </a:ext>
              </a:extLst>
            </p:cNvPr>
            <p:cNvCxnSpPr/>
            <p:nvPr/>
          </p:nvCxnSpPr>
          <p:spPr bwMode="auto">
            <a:xfrm flipH="1">
              <a:off x="2876209" y="3077344"/>
              <a:ext cx="216024" cy="7200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3F7B221-5307-0B4D-8FB4-7100AC5F3C5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96208" y="3149352"/>
              <a:ext cx="216024" cy="7200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CBDA9E9-DBA4-4D4F-B468-89F47B05FC30}"/>
                </a:ext>
              </a:extLst>
            </p:cNvPr>
            <p:cNvCxnSpPr/>
            <p:nvPr/>
          </p:nvCxnSpPr>
          <p:spPr bwMode="auto">
            <a:xfrm flipH="1">
              <a:off x="3131840" y="3265678"/>
              <a:ext cx="216024" cy="7200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E2785C7-05AC-9E41-9AD8-FA19F4399F6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80294" y="3337686"/>
              <a:ext cx="216024" cy="7200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1908C8C-F916-1948-B608-73523247E2C9}"/>
                </a:ext>
              </a:extLst>
            </p:cNvPr>
            <p:cNvCxnSpPr/>
            <p:nvPr/>
          </p:nvCxnSpPr>
          <p:spPr bwMode="auto">
            <a:xfrm flipH="1">
              <a:off x="3419872" y="3445698"/>
              <a:ext cx="216024" cy="7200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613E58F-80DD-5C48-BC5F-EFD5E7F7378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63888" y="3528203"/>
              <a:ext cx="216024" cy="7200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4D0166-E9CE-F946-91DF-0EA1C0F2D062}"/>
                </a:ext>
              </a:extLst>
            </p:cNvPr>
            <p:cNvCxnSpPr/>
            <p:nvPr/>
          </p:nvCxnSpPr>
          <p:spPr bwMode="auto">
            <a:xfrm flipH="1">
              <a:off x="3707904" y="3622613"/>
              <a:ext cx="216024" cy="7200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C2F10-F0D8-1B4B-8BCA-8D28467830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811A90-2290-5143-B751-292926EF7456}"/>
              </a:ext>
            </a:extLst>
          </p:cNvPr>
          <p:cNvGrpSpPr/>
          <p:nvPr/>
        </p:nvGrpSpPr>
        <p:grpSpPr>
          <a:xfrm>
            <a:off x="6222285" y="2984324"/>
            <a:ext cx="2564384" cy="2028852"/>
            <a:chOff x="5730240" y="3574243"/>
            <a:chExt cx="3413760" cy="25603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D03661-715F-B248-AF15-B352EC36F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0240" y="3574243"/>
              <a:ext cx="3413760" cy="2560320"/>
            </a:xfrm>
            <a:prstGeom prst="rect">
              <a:avLst/>
            </a:prstGeom>
          </p:spPr>
        </p:pic>
        <p:sp>
          <p:nvSpPr>
            <p:cNvPr id="17" name="5-Point Star 16">
              <a:extLst>
                <a:ext uri="{FF2B5EF4-FFF2-40B4-BE49-F238E27FC236}">
                  <a16:creationId xmlns:a16="http://schemas.microsoft.com/office/drawing/2014/main" id="{FD811008-7E96-8B4F-93EB-FA1D29C3B7C3}"/>
                </a:ext>
              </a:extLst>
            </p:cNvPr>
            <p:cNvSpPr/>
            <p:nvPr/>
          </p:nvSpPr>
          <p:spPr bwMode="auto">
            <a:xfrm>
              <a:off x="6084168" y="5157192"/>
              <a:ext cx="216024" cy="216024"/>
            </a:xfrm>
            <a:prstGeom prst="star5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5" name="Content Placeholder 5" descr="A group of people standing in a factory&#10;&#10;Description automatically generated with low confidence">
            <a:extLst>
              <a:ext uri="{FF2B5EF4-FFF2-40B4-BE49-F238E27FC236}">
                <a16:creationId xmlns:a16="http://schemas.microsoft.com/office/drawing/2014/main" id="{7327268D-561D-3246-B6BA-F17EF3CCA5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74" y="953921"/>
            <a:ext cx="2776006" cy="208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3864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magnetic models – Active test coil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3" y="1944611"/>
            <a:ext cx="3709778" cy="1408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Test coil, </a:t>
            </a:r>
            <a:r>
              <a:rPr lang="en-GB" dirty="0" err="1"/>
              <a:t>J</a:t>
            </a:r>
            <a:r>
              <a:rPr lang="en-GB" sz="1200" dirty="0" err="1"/>
              <a:t>eng</a:t>
            </a:r>
            <a:r>
              <a:rPr lang="en-GB" dirty="0"/>
              <a:t> = 547 A/mm</a:t>
            </a:r>
            <a:r>
              <a:rPr lang="en-GB" sz="1800" baseline="30000" dirty="0"/>
              <a:t>2</a:t>
            </a:r>
            <a:r>
              <a:rPr lang="en-GB" dirty="0"/>
              <a:t> (10 kA)</a:t>
            </a:r>
          </a:p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Common coil peak field </a:t>
            </a:r>
            <a:r>
              <a:rPr lang="en-GB" dirty="0" err="1"/>
              <a:t>B</a:t>
            </a:r>
            <a:r>
              <a:rPr lang="en-GB" sz="1200" dirty="0" err="1"/>
              <a:t>peak</a:t>
            </a:r>
            <a:r>
              <a:rPr lang="en-GB" sz="1600" dirty="0"/>
              <a:t> </a:t>
            </a:r>
            <a:r>
              <a:rPr lang="en-GB" dirty="0"/>
              <a:t>= 9.3 T</a:t>
            </a:r>
          </a:p>
        </p:txBody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  <p:sp>
        <p:nvSpPr>
          <p:cNvPr id="16" name="Inhaltsplatzhalter 5"/>
          <p:cNvSpPr txBox="1">
            <a:spLocks/>
          </p:cNvSpPr>
          <p:nvPr/>
        </p:nvSpPr>
        <p:spPr>
          <a:xfrm>
            <a:off x="4649338" y="1944611"/>
            <a:ext cx="4135898" cy="1408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7792" lvl="1">
              <a:buFont typeface="Arial" panose="020B0604020202020204" pitchFamily="34" charset="0"/>
              <a:buChar char="•"/>
            </a:pPr>
            <a:endParaRPr lang="en-GB" dirty="0"/>
          </a:p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Test coil peak field </a:t>
            </a:r>
            <a:r>
              <a:rPr lang="en-GB" dirty="0" err="1"/>
              <a:t>B</a:t>
            </a:r>
            <a:r>
              <a:rPr lang="en-GB" sz="1200" dirty="0" err="1"/>
              <a:t>TCpeak</a:t>
            </a:r>
            <a:r>
              <a:rPr lang="en-GB" sz="1200" dirty="0"/>
              <a:t> </a:t>
            </a:r>
            <a:r>
              <a:rPr lang="en-GB" dirty="0"/>
              <a:t>= 11.7 T</a:t>
            </a:r>
            <a:r>
              <a:rPr lang="en-GB" sz="1200" dirty="0"/>
              <a:t> </a:t>
            </a:r>
            <a:r>
              <a:rPr lang="en-GB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 r="92500" b="18835"/>
          <a:stretch/>
        </p:blipFill>
        <p:spPr>
          <a:xfrm>
            <a:off x="4933595" y="3006732"/>
            <a:ext cx="882565" cy="2745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6817" r="44167" b="14723"/>
          <a:stretch/>
        </p:blipFill>
        <p:spPr>
          <a:xfrm>
            <a:off x="6099279" y="2743322"/>
            <a:ext cx="2609203" cy="3026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8" t="7361" r="44379" b="14179"/>
          <a:stretch/>
        </p:blipFill>
        <p:spPr>
          <a:xfrm>
            <a:off x="458288" y="2743322"/>
            <a:ext cx="2590800" cy="3005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" r="93333" b="20118"/>
          <a:stretch/>
        </p:blipFill>
        <p:spPr>
          <a:xfrm>
            <a:off x="3125844" y="2855795"/>
            <a:ext cx="800493" cy="280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6630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magnetic models – Symmetry 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31</a:t>
            </a:fld>
            <a:endParaRPr lang="de-DE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938423" y="1944611"/>
            <a:ext cx="3709778" cy="1408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7792" lvl="1">
              <a:buFont typeface="Arial" panose="020B0604020202020204" pitchFamily="34" charset="0"/>
              <a:buChar char="•"/>
            </a:pPr>
            <a:r>
              <a:rPr lang="en-GB" dirty="0"/>
              <a:t>DCC017</a:t>
            </a:r>
          </a:p>
        </p:txBody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4114800" y="5825250"/>
            <a:ext cx="990600" cy="1578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de-DE" dirty="0"/>
              <a:t>D. Martins Araujo</a:t>
            </a:r>
          </a:p>
        </p:txBody>
      </p:sp>
      <p:sp>
        <p:nvSpPr>
          <p:cNvPr id="16" name="Inhaltsplatzhalter 5"/>
          <p:cNvSpPr txBox="1">
            <a:spLocks/>
          </p:cNvSpPr>
          <p:nvPr/>
        </p:nvSpPr>
        <p:spPr>
          <a:xfrm>
            <a:off x="4649338" y="1944611"/>
            <a:ext cx="4135898" cy="140819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07960" indent="-285750"/>
            <a:r>
              <a:rPr lang="en-GB" dirty="0"/>
              <a:t>With coil test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007" r="34167" b="9418"/>
          <a:stretch/>
        </p:blipFill>
        <p:spPr>
          <a:xfrm>
            <a:off x="4343401" y="2648707"/>
            <a:ext cx="4663819" cy="3109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7621" r="29801" b="2730"/>
          <a:stretch/>
        </p:blipFill>
        <p:spPr>
          <a:xfrm>
            <a:off x="457200" y="2540001"/>
            <a:ext cx="3318480" cy="337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2475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13B9C-689D-CE46-80A8-C773B87791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D8B5D-6BF5-1B46-ABB2-D11814635FFD}"/>
              </a:ext>
            </a:extLst>
          </p:cNvPr>
          <p:cNvSpPr txBox="1"/>
          <p:nvPr/>
        </p:nvSpPr>
        <p:spPr>
          <a:xfrm>
            <a:off x="4114800" y="321297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CH" sz="1800" kern="1000" spc="30" dirty="0">
                <a:latin typeface="+mn-lt"/>
                <a:cs typeface="Franklin Gothic Book"/>
              </a:rPr>
              <a:t>Michael Daly – the BOX program</a:t>
            </a:r>
          </a:p>
        </p:txBody>
      </p:sp>
    </p:spTree>
    <p:extLst>
      <p:ext uri="{BB962C8B-B14F-4D97-AF65-F5344CB8AC3E}">
        <p14:creationId xmlns:p14="http://schemas.microsoft.com/office/powerpoint/2010/main" val="40371260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4AFA97-BD8A-3F4F-85CD-7FA69B27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BOX Sample</a:t>
            </a:r>
            <a:r>
              <a:rPr lang="de-CH" dirty="0"/>
              <a:t>: Summary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F7BE4-C64B-F846-80BC-009E4E6FE2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grpSp>
        <p:nvGrpSpPr>
          <p:cNvPr id="16" name="Group 15"/>
          <p:cNvGrpSpPr/>
          <p:nvPr/>
        </p:nvGrpSpPr>
        <p:grpSpPr>
          <a:xfrm>
            <a:off x="3509997" y="1261688"/>
            <a:ext cx="5598507" cy="3175424"/>
            <a:chOff x="2474441" y="1121387"/>
            <a:chExt cx="6271209" cy="3590856"/>
          </a:xfrm>
        </p:grpSpPr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2474441" y="1121387"/>
              <a:ext cx="6271209" cy="3498996"/>
              <a:chOff x="3681105" y="520553"/>
              <a:chExt cx="8495011" cy="473975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681105" y="520553"/>
                <a:ext cx="8495011" cy="4739757"/>
                <a:chOff x="3681105" y="520553"/>
                <a:chExt cx="8495011" cy="4739757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3681105" y="520553"/>
                  <a:ext cx="7857424" cy="4739757"/>
                  <a:chOff x="3681105" y="520553"/>
                  <a:chExt cx="7857424" cy="4739757"/>
                </a:xfrm>
              </p:grpSpPr>
              <p:pic>
                <p:nvPicPr>
                  <p:cNvPr id="30" name="Picture 3" descr="image00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81105" y="734552"/>
                    <a:ext cx="7857424" cy="45257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31" name="Straight Arrow Connector 30"/>
                  <p:cNvCxnSpPr/>
                  <p:nvPr/>
                </p:nvCxnSpPr>
                <p:spPr>
                  <a:xfrm flipH="1">
                    <a:off x="7461250" y="1054100"/>
                    <a:ext cx="1111250" cy="801003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/>
                  <p:cNvCxnSpPr/>
                  <p:nvPr/>
                </p:nvCxnSpPr>
                <p:spPr>
                  <a:xfrm flipH="1">
                    <a:off x="7658100" y="1054100"/>
                    <a:ext cx="914401" cy="998755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/>
                  <p:cNvCxnSpPr/>
                  <p:nvPr/>
                </p:nvCxnSpPr>
                <p:spPr>
                  <a:xfrm flipH="1">
                    <a:off x="8572499" y="1054100"/>
                    <a:ext cx="1" cy="1536700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Arrow Connector 33"/>
                  <p:cNvCxnSpPr/>
                  <p:nvPr/>
                </p:nvCxnSpPr>
                <p:spPr>
                  <a:xfrm flipH="1">
                    <a:off x="8401050" y="1054100"/>
                    <a:ext cx="171450" cy="1536700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/>
                  <p:cNvCxnSpPr/>
                  <p:nvPr/>
                </p:nvCxnSpPr>
                <p:spPr>
                  <a:xfrm flipH="1">
                    <a:off x="8226221" y="1054100"/>
                    <a:ext cx="346279" cy="1352550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/>
                  <p:cNvCxnSpPr/>
                  <p:nvPr/>
                </p:nvCxnSpPr>
                <p:spPr>
                  <a:xfrm flipH="1">
                    <a:off x="8041868" y="1054100"/>
                    <a:ext cx="530632" cy="1263650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/>
                  <p:nvPr/>
                </p:nvCxnSpPr>
                <p:spPr>
                  <a:xfrm flipH="1">
                    <a:off x="7844485" y="1054100"/>
                    <a:ext cx="728014" cy="1221004"/>
                  </a:xfrm>
                  <a:prstGeom prst="straightConnector1">
                    <a:avLst/>
                  </a:prstGeom>
                  <a:ln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7755938" y="520553"/>
                    <a:ext cx="3544288" cy="6128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Straight Sections where high forces expected (each 35.5 mm in length)</a:t>
                    </a:r>
                  </a:p>
                </p:txBody>
              </p:sp>
            </p:grpSp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10893287" y="3419061"/>
                  <a:ext cx="645242" cy="490330"/>
                </a:xfrm>
                <a:prstGeom prst="straightConnector1">
                  <a:avLst/>
                </a:prstGeom>
                <a:ln w="508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 rot="2334886">
                  <a:off x="10424337" y="3166138"/>
                  <a:ext cx="1751779" cy="4007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To Transformer</a:t>
                  </a:r>
                </a:p>
              </p:txBody>
            </p:sp>
          </p:grpSp>
          <p:cxnSp>
            <p:nvCxnSpPr>
              <p:cNvPr id="25" name="Straight Arrow Connector 24"/>
              <p:cNvCxnSpPr/>
              <p:nvPr/>
            </p:nvCxnSpPr>
            <p:spPr>
              <a:xfrm flipV="1">
                <a:off x="7639286" y="3745326"/>
                <a:ext cx="52206" cy="845424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906533" y="4544584"/>
                <a:ext cx="1204500" cy="377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Face Plate</a:t>
                </a:r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 bwMode="auto">
            <a:xfrm>
              <a:off x="4855525" y="1347614"/>
              <a:ext cx="0" cy="87276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4908016" y="2322461"/>
              <a:ext cx="2666448" cy="21232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4197922" y="1518728"/>
              <a:ext cx="1460745" cy="5143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79 mm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2426266">
              <a:off x="5948999" y="3781085"/>
              <a:ext cx="1460745" cy="5143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470 mm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8099049" y="4524332"/>
              <a:ext cx="317017" cy="16103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7593350" y="4435718"/>
              <a:ext cx="676299" cy="2765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050" dirty="0">
                  <a:solidFill>
                    <a:srgbClr val="000000"/>
                  </a:solidFill>
                  <a:latin typeface="Calibri"/>
                </a:rPr>
                <a:t>20 mm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b="26203"/>
          <a:stretch/>
        </p:blipFill>
        <p:spPr>
          <a:xfrm>
            <a:off x="994803" y="4494406"/>
            <a:ext cx="7459106" cy="203093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55576" y="1692454"/>
          <a:ext cx="2627414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3707">
                  <a:extLst>
                    <a:ext uri="{9D8B030D-6E8A-4147-A177-3AD203B41FA5}">
                      <a16:colId xmlns:a16="http://schemas.microsoft.com/office/drawing/2014/main" val="913325544"/>
                    </a:ext>
                  </a:extLst>
                </a:gridCol>
                <a:gridCol w="1313707">
                  <a:extLst>
                    <a:ext uri="{9D8B030D-6E8A-4147-A177-3AD203B41FA5}">
                      <a16:colId xmlns:a16="http://schemas.microsoft.com/office/drawing/2014/main" val="220474709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Key Test Parameters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696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Solenoid Field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7.5 T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877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Target Current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&gt; 23 kA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77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Ramp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200 A/s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27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Forces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&gt;</a:t>
                      </a:r>
                      <a:r>
                        <a:rPr lang="en-GB" sz="1400" baseline="0" dirty="0"/>
                        <a:t> 170’000 N/m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39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4.2 K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817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2213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9" r="28738"/>
          <a:stretch/>
        </p:blipFill>
        <p:spPr>
          <a:xfrm rot="5400000">
            <a:off x="2788659" y="2554892"/>
            <a:ext cx="1145282" cy="44913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BOX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91118"/>
            <a:ext cx="4491375" cy="135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6" b="21133"/>
          <a:stretch/>
        </p:blipFill>
        <p:spPr bwMode="auto">
          <a:xfrm>
            <a:off x="1115616" y="1467515"/>
            <a:ext cx="4491374" cy="124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C:\Users\daly_m\AppData\Local\Temp\msohtmlclip1\02\clip_image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3" t="22420" r="33891"/>
          <a:stretch/>
        </p:blipFill>
        <p:spPr bwMode="auto">
          <a:xfrm rot="5400000">
            <a:off x="1394788" y="5147633"/>
            <a:ext cx="1365820" cy="191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14368"/>
          <a:stretch/>
        </p:blipFill>
        <p:spPr>
          <a:xfrm>
            <a:off x="3110869" y="5420958"/>
            <a:ext cx="2496122" cy="1365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t="11145" r="20217" b="13027"/>
          <a:stretch/>
        </p:blipFill>
        <p:spPr>
          <a:xfrm>
            <a:off x="5655674" y="1772815"/>
            <a:ext cx="1357866" cy="30243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082" y="1848533"/>
            <a:ext cx="9144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1200" kern="1000" spc="30" dirty="0">
                <a:latin typeface="+mn-lt"/>
                <a:cs typeface="Franklin Gothic Book"/>
              </a:rPr>
              <a:t>Winding</a:t>
            </a:r>
            <a:endParaRPr lang="en-US" sz="1200" kern="1000" spc="30" dirty="0" err="1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01" y="3175520"/>
            <a:ext cx="1074363" cy="4291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1100" kern="1000" spc="30" dirty="0">
                <a:latin typeface="+mn-lt"/>
                <a:cs typeface="Franklin Gothic Book"/>
              </a:rPr>
              <a:t>Prior to reaction  (No face plate)</a:t>
            </a:r>
            <a:endParaRPr lang="en-US" sz="1100" kern="1000" spc="30" dirty="0" err="1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02" y="4534543"/>
            <a:ext cx="1074363" cy="4291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1100" kern="1000" spc="30" dirty="0">
                <a:latin typeface="+mn-lt"/>
                <a:cs typeface="Franklin Gothic Book"/>
              </a:rPr>
              <a:t>Post reaction  (No face plate)</a:t>
            </a:r>
            <a:endParaRPr lang="en-US" sz="1100" kern="1000" spc="30" dirty="0" err="1"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02" y="5993955"/>
            <a:ext cx="1074363" cy="4291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1100" kern="1000" spc="30" dirty="0">
                <a:latin typeface="+mn-lt"/>
                <a:cs typeface="Franklin Gothic Book"/>
              </a:rPr>
              <a:t>Pre-tinning of leads</a:t>
            </a:r>
            <a:endParaRPr lang="en-US" sz="1100" kern="1000" spc="30" dirty="0" err="1">
              <a:latin typeface="+mn-lt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2080" y="6124548"/>
            <a:ext cx="1256206" cy="5972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1100" kern="1000" spc="30" dirty="0" err="1">
                <a:latin typeface="+mn-lt"/>
                <a:cs typeface="Franklin Gothic Book"/>
              </a:rPr>
              <a:t>Vtaps</a:t>
            </a:r>
            <a:r>
              <a:rPr lang="en-GB" sz="1100" kern="1000" spc="30" dirty="0">
                <a:latin typeface="+mn-lt"/>
                <a:cs typeface="Franklin Gothic Book"/>
              </a:rPr>
              <a:t> and Teflon tape wrapping prior to impregnation</a:t>
            </a:r>
            <a:endParaRPr lang="en-US" sz="1100" kern="1000" spc="30" dirty="0" err="1">
              <a:latin typeface="+mn-lt"/>
              <a:cs typeface="Franklin Gothic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0551" y="4558743"/>
            <a:ext cx="1008112" cy="5972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1100" kern="1000" spc="30" dirty="0">
                <a:latin typeface="+mn-lt"/>
                <a:cs typeface="Franklin Gothic Book"/>
              </a:rPr>
              <a:t>BOX in Impregnation container</a:t>
            </a:r>
            <a:endParaRPr lang="en-US" sz="1100" kern="1000" spc="30" dirty="0" err="1">
              <a:latin typeface="+mn-lt"/>
              <a:cs typeface="Franklin Gothic Boo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38450" r="29467" b="11151"/>
          <a:stretch/>
        </p:blipFill>
        <p:spPr>
          <a:xfrm>
            <a:off x="7095956" y="1772814"/>
            <a:ext cx="2016225" cy="30243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68344" y="4498549"/>
            <a:ext cx="1152128" cy="5972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1100" kern="1000" spc="30" dirty="0">
                <a:latin typeface="+mn-lt"/>
                <a:cs typeface="Franklin Gothic Book"/>
              </a:rPr>
              <a:t>BOX demoulding post impregnation (in this case Wax)</a:t>
            </a:r>
            <a:endParaRPr lang="en-US" sz="1100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419872" y="2564904"/>
            <a:ext cx="0" cy="36004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419872" y="4021584"/>
            <a:ext cx="0" cy="36004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195736" y="5264242"/>
            <a:ext cx="0" cy="36004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2797865" y="6093296"/>
            <a:ext cx="500771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Elbow Connector 25"/>
          <p:cNvCxnSpPr>
            <a:endCxn id="18" idx="2"/>
          </p:cNvCxnSpPr>
          <p:nvPr/>
        </p:nvCxnSpPr>
        <p:spPr bwMode="auto">
          <a:xfrm rot="5400000" flipH="1" flipV="1">
            <a:off x="5502352" y="5161701"/>
            <a:ext cx="838006" cy="826503"/>
          </a:xfrm>
          <a:prstGeom prst="bentConnector3">
            <a:avLst>
              <a:gd name="adj1" fmla="val 1504"/>
            </a:avLst>
          </a:prstGeom>
          <a:solidFill>
            <a:schemeClr val="accent1"/>
          </a:solidFill>
          <a:ln w="635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6795021" y="3068960"/>
            <a:ext cx="500771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1044817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04A73E-6B6D-934A-AA11-0FD9B8C2FA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576" y="996217"/>
            <a:ext cx="5977284" cy="4665031"/>
          </a:xfrm>
        </p:spPr>
        <p:txBody>
          <a:bodyPr/>
          <a:lstStyle/>
          <a:p>
            <a:r>
              <a:rPr lang="de-CH" sz="1400" b="1" dirty="0"/>
              <a:t>9 BOX </a:t>
            </a:r>
            <a:r>
              <a:rPr lang="de-CH" sz="1400" b="1" dirty="0" err="1"/>
              <a:t>samples</a:t>
            </a:r>
            <a:r>
              <a:rPr lang="de-CH" sz="1400" b="1" dirty="0"/>
              <a:t> </a:t>
            </a:r>
            <a:r>
              <a:rPr lang="de-CH" sz="1400" b="1" dirty="0" err="1"/>
              <a:t>tested</a:t>
            </a:r>
            <a:r>
              <a:rPr lang="de-CH" sz="1400" b="1" dirty="0"/>
              <a:t> </a:t>
            </a:r>
            <a:r>
              <a:rPr lang="de-CH" sz="1400" b="1" dirty="0" err="1"/>
              <a:t>until</a:t>
            </a:r>
            <a:r>
              <a:rPr lang="de-CH" sz="1400" b="1" dirty="0"/>
              <a:t> </a:t>
            </a:r>
            <a:r>
              <a:rPr lang="de-CH" sz="1400" b="1" dirty="0" err="1"/>
              <a:t>now</a:t>
            </a:r>
            <a:r>
              <a:rPr lang="de-CH" sz="1400" b="1" dirty="0"/>
              <a:t> (x7 Nb</a:t>
            </a:r>
            <a:r>
              <a:rPr lang="de-CH" sz="1050" b="1" dirty="0"/>
              <a:t>3</a:t>
            </a:r>
            <a:r>
              <a:rPr lang="de-CH" sz="1400" b="1" dirty="0"/>
              <a:t>Sn </a:t>
            </a:r>
            <a:r>
              <a:rPr lang="de-CH" sz="1400" b="1" dirty="0" err="1"/>
              <a:t>and</a:t>
            </a:r>
            <a:r>
              <a:rPr lang="de-CH" sz="1400" b="1" dirty="0"/>
              <a:t> x2 </a:t>
            </a:r>
            <a:r>
              <a:rPr lang="de-CH" sz="1400" b="1" dirty="0" err="1"/>
              <a:t>NbTi</a:t>
            </a:r>
            <a:r>
              <a:rPr lang="de-CH" sz="1400" b="1" dirty="0"/>
              <a:t>)</a:t>
            </a:r>
          </a:p>
          <a:p>
            <a:endParaRPr lang="de-CH" sz="800" dirty="0"/>
          </a:p>
          <a:p>
            <a:r>
              <a:rPr lang="de-CH" sz="1400" b="1" dirty="0" err="1"/>
              <a:t>Some</a:t>
            </a:r>
            <a:r>
              <a:rPr lang="de-CH" sz="1400" b="1" dirty="0"/>
              <a:t> </a:t>
            </a:r>
            <a:r>
              <a:rPr lang="de-CH" sz="1400" b="1" dirty="0" err="1"/>
              <a:t>are</a:t>
            </a:r>
            <a:r>
              <a:rPr lang="de-CH" sz="1400" b="1" dirty="0"/>
              <a:t> </a:t>
            </a:r>
            <a:r>
              <a:rPr lang="de-CH" sz="1400" b="1" dirty="0" err="1"/>
              <a:t>representative</a:t>
            </a:r>
            <a:r>
              <a:rPr lang="de-CH" sz="1400" b="1" dirty="0"/>
              <a:t> </a:t>
            </a:r>
            <a:r>
              <a:rPr lang="de-CH" sz="1400" b="1" dirty="0" err="1"/>
              <a:t>of</a:t>
            </a:r>
            <a:r>
              <a:rPr lang="de-CH" sz="1400" b="1" dirty="0"/>
              <a:t> </a:t>
            </a:r>
            <a:r>
              <a:rPr lang="de-CH" sz="1400" b="1" dirty="0" err="1"/>
              <a:t>PSI’s</a:t>
            </a:r>
            <a:r>
              <a:rPr lang="de-CH" sz="1400" b="1" dirty="0"/>
              <a:t> CD1 CCT </a:t>
            </a:r>
            <a:r>
              <a:rPr lang="de-CH" sz="1400" b="1" dirty="0" err="1"/>
              <a:t>magnet</a:t>
            </a:r>
            <a:r>
              <a:rPr lang="de-CH" sz="1400" b="1" dirty="0"/>
              <a:t> </a:t>
            </a:r>
            <a:r>
              <a:rPr lang="de-CH" sz="1400" b="1" dirty="0" err="1"/>
              <a:t>with</a:t>
            </a:r>
            <a:r>
              <a:rPr lang="de-CH" sz="1400" b="1" dirty="0"/>
              <a:t> </a:t>
            </a:r>
            <a:r>
              <a:rPr lang="de-CH" sz="1400" b="1" dirty="0" err="1"/>
              <a:t>some</a:t>
            </a:r>
            <a:r>
              <a:rPr lang="de-CH" sz="1400" b="1" dirty="0"/>
              <a:t> </a:t>
            </a:r>
            <a:r>
              <a:rPr lang="de-CH" sz="1400" b="1" dirty="0" err="1"/>
              <a:t>small</a:t>
            </a:r>
            <a:r>
              <a:rPr lang="de-CH" sz="1400" b="1" dirty="0"/>
              <a:t> </a:t>
            </a:r>
            <a:r>
              <a:rPr lang="de-CH" sz="1400" b="1" dirty="0" err="1"/>
              <a:t>variations</a:t>
            </a:r>
            <a:r>
              <a:rPr lang="de-CH" sz="1400" b="1" dirty="0"/>
              <a:t>:</a:t>
            </a:r>
          </a:p>
          <a:p>
            <a:pPr lvl="1"/>
            <a:r>
              <a:rPr lang="de-CH" sz="1400" dirty="0" err="1"/>
              <a:t>With</a:t>
            </a:r>
            <a:r>
              <a:rPr lang="de-CH" sz="1400" dirty="0"/>
              <a:t>/</a:t>
            </a:r>
            <a:r>
              <a:rPr lang="de-CH" sz="1400" dirty="0" err="1"/>
              <a:t>without</a:t>
            </a:r>
            <a:r>
              <a:rPr lang="de-CH" sz="1400" dirty="0"/>
              <a:t> MICA, </a:t>
            </a:r>
            <a:r>
              <a:rPr lang="de-CH" sz="1400" dirty="0" err="1"/>
              <a:t>some</a:t>
            </a:r>
            <a:r>
              <a:rPr lang="de-CH" sz="1400" dirty="0"/>
              <a:t> </a:t>
            </a:r>
            <a:r>
              <a:rPr lang="de-CH" sz="1400" dirty="0" err="1"/>
              <a:t>cleaning</a:t>
            </a:r>
            <a:r>
              <a:rPr lang="de-CH" sz="1400" dirty="0"/>
              <a:t> </a:t>
            </a:r>
            <a:r>
              <a:rPr lang="de-CH" sz="1400" dirty="0" err="1"/>
              <a:t>of</a:t>
            </a:r>
            <a:r>
              <a:rPr lang="de-CH" sz="1400" dirty="0"/>
              <a:t> </a:t>
            </a:r>
            <a:r>
              <a:rPr lang="de-CH" sz="1400" dirty="0" err="1"/>
              <a:t>fibreglass</a:t>
            </a:r>
            <a:r>
              <a:rPr lang="de-CH" sz="1400" dirty="0"/>
              <a:t> </a:t>
            </a:r>
            <a:r>
              <a:rPr lang="de-CH" sz="1400" dirty="0" err="1"/>
              <a:t>sizing</a:t>
            </a:r>
            <a:r>
              <a:rPr lang="de-CH" sz="1400" dirty="0"/>
              <a:t>, </a:t>
            </a:r>
            <a:r>
              <a:rPr lang="de-CH" sz="1400" dirty="0" err="1"/>
              <a:t>sand</a:t>
            </a:r>
            <a:r>
              <a:rPr lang="de-CH" sz="1400" dirty="0"/>
              <a:t> </a:t>
            </a:r>
            <a:r>
              <a:rPr lang="de-CH" sz="1400" dirty="0" err="1"/>
              <a:t>blasting</a:t>
            </a:r>
            <a:r>
              <a:rPr lang="en-150" sz="1400" dirty="0"/>
              <a:t>…</a:t>
            </a:r>
            <a:endParaRPr lang="de-CH" sz="1400" dirty="0"/>
          </a:p>
          <a:p>
            <a:pPr lvl="1"/>
            <a:r>
              <a:rPr lang="de-CH" sz="1400" dirty="0"/>
              <a:t>Formers: Alu-bronze, </a:t>
            </a:r>
            <a:r>
              <a:rPr lang="de-CH" sz="1400" dirty="0" err="1"/>
              <a:t>anodised</a:t>
            </a:r>
            <a:r>
              <a:rPr lang="de-CH" sz="1400" dirty="0"/>
              <a:t> </a:t>
            </a:r>
            <a:r>
              <a:rPr lang="de-CH" sz="1400" dirty="0" err="1"/>
              <a:t>aluminium</a:t>
            </a:r>
            <a:r>
              <a:rPr lang="de-CH" sz="1400" dirty="0"/>
              <a:t>, </a:t>
            </a:r>
            <a:r>
              <a:rPr lang="de-CH" sz="1400" dirty="0" err="1"/>
              <a:t>stainless</a:t>
            </a:r>
            <a:r>
              <a:rPr lang="de-CH" sz="1400" dirty="0"/>
              <a:t> </a:t>
            </a:r>
            <a:r>
              <a:rPr lang="de-CH" sz="1400" dirty="0" err="1"/>
              <a:t>steel</a:t>
            </a:r>
            <a:r>
              <a:rPr lang="de-CH" sz="1400" dirty="0"/>
              <a:t>.</a:t>
            </a:r>
          </a:p>
          <a:p>
            <a:pPr lvl="1"/>
            <a:r>
              <a:rPr lang="de-CH" sz="1400" dirty="0" err="1"/>
              <a:t>Impregnations</a:t>
            </a:r>
            <a:r>
              <a:rPr lang="de-CH" sz="1400" dirty="0"/>
              <a:t> </a:t>
            </a:r>
            <a:r>
              <a:rPr lang="de-CH" sz="1400" dirty="0" err="1"/>
              <a:t>systems</a:t>
            </a:r>
            <a:r>
              <a:rPr lang="de-CH" sz="1400" dirty="0"/>
              <a:t>: CTD101K, Mix61, MY750, CTD701X, Paraffin </a:t>
            </a:r>
            <a:r>
              <a:rPr lang="de-CH" sz="1400" dirty="0" err="1"/>
              <a:t>Wax</a:t>
            </a:r>
            <a:r>
              <a:rPr lang="en-150" sz="1400" dirty="0"/>
              <a:t>…</a:t>
            </a:r>
            <a:endParaRPr lang="de-CH" sz="1400" dirty="0"/>
          </a:p>
          <a:p>
            <a:pPr lvl="1"/>
            <a:endParaRPr lang="de-CH" sz="800" dirty="0"/>
          </a:p>
          <a:p>
            <a:r>
              <a:rPr lang="de-CH" sz="1400" b="1" dirty="0" err="1"/>
              <a:t>Intrumentation</a:t>
            </a:r>
            <a:r>
              <a:rPr lang="de-CH" sz="1400" b="1" dirty="0"/>
              <a:t> &amp; Analytics:</a:t>
            </a:r>
          </a:p>
          <a:p>
            <a:pPr lvl="1"/>
            <a:r>
              <a:rPr lang="de-CH" sz="1400" dirty="0" err="1"/>
              <a:t>Acoustic</a:t>
            </a:r>
            <a:r>
              <a:rPr lang="de-CH" sz="1400" dirty="0"/>
              <a:t> </a:t>
            </a:r>
            <a:r>
              <a:rPr lang="de-CH" sz="1400" dirty="0" err="1"/>
              <a:t>sensors</a:t>
            </a:r>
            <a:r>
              <a:rPr lang="de-CH" sz="1400" dirty="0"/>
              <a:t> </a:t>
            </a:r>
            <a:r>
              <a:rPr lang="de-CH" sz="1400" dirty="0" err="1"/>
              <a:t>similar</a:t>
            </a:r>
            <a:r>
              <a:rPr lang="de-CH" sz="1400" dirty="0"/>
              <a:t> </a:t>
            </a:r>
            <a:r>
              <a:rPr lang="de-CH" sz="1400" dirty="0" err="1"/>
              <a:t>to</a:t>
            </a:r>
            <a:r>
              <a:rPr lang="de-CH" sz="1400" dirty="0"/>
              <a:t> </a:t>
            </a:r>
            <a:r>
              <a:rPr lang="de-CH" sz="1400" dirty="0" err="1"/>
              <a:t>LBNL’s</a:t>
            </a:r>
            <a:r>
              <a:rPr lang="de-CH" sz="1400" dirty="0"/>
              <a:t> </a:t>
            </a:r>
            <a:r>
              <a:rPr lang="en-150" sz="1400" dirty="0"/>
              <a:t>–</a:t>
            </a:r>
            <a:r>
              <a:rPr lang="de-CH" sz="1400" dirty="0"/>
              <a:t> </a:t>
            </a:r>
            <a:r>
              <a:rPr lang="de-CH" sz="1400" dirty="0" err="1"/>
              <a:t>Maxim’s</a:t>
            </a:r>
            <a:r>
              <a:rPr lang="de-CH" sz="1400" dirty="0"/>
              <a:t> AE design (1 </a:t>
            </a:r>
            <a:r>
              <a:rPr lang="de-CH" sz="1400" dirty="0" err="1"/>
              <a:t>to</a:t>
            </a:r>
            <a:r>
              <a:rPr lang="de-CH" sz="1400" dirty="0"/>
              <a:t> 2 </a:t>
            </a:r>
            <a:r>
              <a:rPr lang="de-CH" sz="1400" dirty="0" err="1"/>
              <a:t>sensors</a:t>
            </a:r>
            <a:r>
              <a:rPr lang="de-CH" sz="1400" dirty="0"/>
              <a:t>)</a:t>
            </a:r>
          </a:p>
          <a:p>
            <a:pPr lvl="1"/>
            <a:r>
              <a:rPr lang="de-CH" sz="1400" dirty="0" err="1"/>
              <a:t>Vtaps</a:t>
            </a:r>
            <a:r>
              <a:rPr lang="de-CH" sz="1400" dirty="0"/>
              <a:t> </a:t>
            </a:r>
            <a:r>
              <a:rPr lang="de-CH" sz="1400" dirty="0" err="1"/>
              <a:t>to</a:t>
            </a:r>
            <a:r>
              <a:rPr lang="de-CH" sz="1400" dirty="0"/>
              <a:t> </a:t>
            </a:r>
            <a:r>
              <a:rPr lang="de-CH" sz="1400" dirty="0" err="1"/>
              <a:t>identify</a:t>
            </a:r>
            <a:r>
              <a:rPr lang="de-CH" sz="1400" dirty="0"/>
              <a:t> </a:t>
            </a:r>
            <a:r>
              <a:rPr lang="de-CH" sz="1400" dirty="0" err="1"/>
              <a:t>quenching</a:t>
            </a:r>
            <a:r>
              <a:rPr lang="de-CH" sz="1400" dirty="0"/>
              <a:t> </a:t>
            </a:r>
            <a:r>
              <a:rPr lang="de-CH" sz="1400" dirty="0" err="1"/>
              <a:t>segments</a:t>
            </a:r>
            <a:endParaRPr lang="de-CH" sz="1400" dirty="0"/>
          </a:p>
          <a:p>
            <a:pPr lvl="1"/>
            <a:r>
              <a:rPr lang="de-CH" sz="1400" dirty="0"/>
              <a:t>Wave </a:t>
            </a:r>
            <a:r>
              <a:rPr lang="de-CH" sz="1400" dirty="0" err="1"/>
              <a:t>analysis</a:t>
            </a:r>
            <a:r>
              <a:rPr lang="de-CH" sz="1400" dirty="0"/>
              <a:t>, V-I </a:t>
            </a:r>
            <a:r>
              <a:rPr lang="de-CH" sz="1400" dirty="0" err="1"/>
              <a:t>Measurements</a:t>
            </a:r>
            <a:r>
              <a:rPr lang="de-CH" sz="1400" dirty="0"/>
              <a:t>,</a:t>
            </a:r>
          </a:p>
          <a:p>
            <a:pPr lvl="1"/>
            <a:r>
              <a:rPr lang="de-CH" sz="1400" dirty="0"/>
              <a:t>Post-</a:t>
            </a:r>
            <a:r>
              <a:rPr lang="de-CH" sz="1400" dirty="0" err="1"/>
              <a:t>mortem</a:t>
            </a:r>
            <a:r>
              <a:rPr lang="de-CH" sz="1400" dirty="0"/>
              <a:t> </a:t>
            </a:r>
            <a:r>
              <a:rPr lang="de-CH" sz="1400" dirty="0" err="1"/>
              <a:t>analysis</a:t>
            </a:r>
            <a:r>
              <a:rPr lang="de-CH" sz="1400" dirty="0"/>
              <a:t> i.e. </a:t>
            </a:r>
            <a:r>
              <a:rPr lang="de-CH" sz="1400" dirty="0" err="1"/>
              <a:t>Dye</a:t>
            </a:r>
            <a:r>
              <a:rPr lang="de-CH" sz="1400" dirty="0"/>
              <a:t> penetrant </a:t>
            </a:r>
            <a:r>
              <a:rPr lang="de-CH" sz="1400" dirty="0" err="1"/>
              <a:t>searching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cracks</a:t>
            </a:r>
            <a:r>
              <a:rPr lang="de-CH" sz="1400" dirty="0"/>
              <a:t>/</a:t>
            </a:r>
            <a:r>
              <a:rPr lang="de-CH" sz="1400" dirty="0" err="1"/>
              <a:t>delamination</a:t>
            </a:r>
            <a:endParaRPr lang="de-CH" sz="1400" dirty="0"/>
          </a:p>
          <a:p>
            <a:pPr lvl="1"/>
            <a:endParaRPr lang="de-CH" sz="800" dirty="0"/>
          </a:p>
          <a:p>
            <a:pPr lvl="1"/>
            <a:endParaRPr lang="de-CH" sz="1400" dirty="0"/>
          </a:p>
          <a:p>
            <a:pPr lvl="1"/>
            <a:endParaRPr lang="de-CH" sz="1400" dirty="0"/>
          </a:p>
          <a:p>
            <a:endParaRPr lang="de-CH" sz="1600" dirty="0"/>
          </a:p>
          <a:p>
            <a:endParaRPr lang="en-CH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4AFA97-BD8A-3F4F-85CD-7FA69B27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BOX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F7BE4-C64B-F846-80BC-009E4E6FE2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619672" y="4818335"/>
            <a:ext cx="1584176" cy="698897"/>
          </a:xfrm>
          <a:prstGeom prst="roundRect">
            <a:avLst/>
          </a:prstGeom>
          <a:noFill/>
          <a:ln w="38100" cap="flat" cmpd="sng" algn="ctr">
            <a:solidFill>
              <a:srgbClr val="EF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80901" y="943523"/>
            <a:ext cx="1995555" cy="2989533"/>
            <a:chOff x="6660232" y="707009"/>
            <a:chExt cx="1995555" cy="2989533"/>
          </a:xfrm>
        </p:grpSpPr>
        <p:pic>
          <p:nvPicPr>
            <p:cNvPr id="15" name="Picture 6" descr="A picture containing person, indoor, person, young&#10;&#10;Description automatically generated">
              <a:extLst>
                <a:ext uri="{FF2B5EF4-FFF2-40B4-BE49-F238E27FC236}">
                  <a16:creationId xmlns:a16="http://schemas.microsoft.com/office/drawing/2014/main" id="{5C7BB756-15BC-9D49-9CBD-D111F4C53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707009"/>
              <a:ext cx="1995555" cy="2989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 bwMode="auto">
            <a:xfrm>
              <a:off x="6839054" y="2780928"/>
              <a:ext cx="397242" cy="792088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99592" y="4003844"/>
            <a:ext cx="7764726" cy="2624834"/>
            <a:chOff x="899592" y="4003844"/>
            <a:chExt cx="7764726" cy="2624834"/>
          </a:xfrm>
        </p:grpSpPr>
        <p:grpSp>
          <p:nvGrpSpPr>
            <p:cNvPr id="19" name="Group 18"/>
            <p:cNvGrpSpPr/>
            <p:nvPr/>
          </p:nvGrpSpPr>
          <p:grpSpPr>
            <a:xfrm>
              <a:off x="899592" y="4003844"/>
              <a:ext cx="7764726" cy="2521499"/>
              <a:chOff x="899592" y="4003844"/>
              <a:chExt cx="7764726" cy="252149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899592" y="4003844"/>
                <a:ext cx="7764726" cy="2521499"/>
                <a:chOff x="869117" y="3790458"/>
                <a:chExt cx="7764726" cy="2521499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79E6F395-2D1D-4541-B8A9-C6D892326B56}"/>
                    </a:ext>
                  </a:extLst>
                </p:cNvPr>
                <p:cNvGrpSpPr/>
                <p:nvPr/>
              </p:nvGrpSpPr>
              <p:grpSpPr>
                <a:xfrm>
                  <a:off x="869117" y="3790458"/>
                  <a:ext cx="7764726" cy="2521499"/>
                  <a:chOff x="-454036" y="3979225"/>
                  <a:chExt cx="9453270" cy="3069833"/>
                </a:xfrm>
              </p:grpSpPr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BC6911F0-EF8E-7F4F-BB7D-38C91F77DB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49181" y="3979225"/>
                    <a:ext cx="5250053" cy="1164283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 descr="A circuit board&#10;&#10;Description automatically generated">
                    <a:extLst>
                      <a:ext uri="{FF2B5EF4-FFF2-40B4-BE49-F238E27FC236}">
                        <a16:creationId xmlns:a16="http://schemas.microsoft.com/office/drawing/2014/main" id="{528683D7-C4CD-3149-82AD-2240B7B978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54036" y="3986808"/>
                    <a:ext cx="4083000" cy="30622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869699E-37D6-1245-9BB6-0C63444C6DBD}"/>
                    </a:ext>
                  </a:extLst>
                </p:cNvPr>
                <p:cNvSpPr txBox="1"/>
                <p:nvPr/>
              </p:nvSpPr>
              <p:spPr>
                <a:xfrm>
                  <a:off x="8112201" y="4432178"/>
                  <a:ext cx="504056" cy="29841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rgbClr val="FDCA00"/>
                  </a:solidFill>
                </a:ln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ts val="0"/>
                    </a:spcBef>
                  </a:pPr>
                  <a:r>
                    <a:rPr lang="en-CH" b="1" kern="1000" spc="30" dirty="0">
                      <a:latin typeface="+mn-lt"/>
                      <a:cs typeface="Franklin Gothic Book"/>
                    </a:rPr>
                    <a:t>BOX</a:t>
                  </a:r>
                  <a:r>
                    <a:rPr lang="de-CH" b="1" kern="1000" spc="30" dirty="0">
                      <a:latin typeface="+mn-lt"/>
                      <a:cs typeface="Franklin Gothic Book"/>
                    </a:rPr>
                    <a:t>1</a:t>
                  </a:r>
                  <a:endParaRPr lang="en-CH" b="1" kern="1000" spc="30" dirty="0">
                    <a:latin typeface="+mn-lt"/>
                    <a:cs typeface="Franklin Gothic Book"/>
                  </a:endParaRPr>
                </a:p>
              </p:txBody>
            </p:sp>
          </p:grpSp>
          <p:sp>
            <p:nvSpPr>
              <p:cNvPr id="18" name="Rounded Rectangle 17"/>
              <p:cNvSpPr/>
              <p:nvPr/>
            </p:nvSpPr>
            <p:spPr bwMode="auto">
              <a:xfrm>
                <a:off x="1259632" y="4997646"/>
                <a:ext cx="1584176" cy="735089"/>
              </a:xfrm>
              <a:prstGeom prst="roundRect">
                <a:avLst/>
              </a:prstGeom>
              <a:noFill/>
              <a:ln w="444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B09CAA-2AD7-0E42-A5D5-2766A38A19E9}"/>
                </a:ext>
              </a:extLst>
            </p:cNvPr>
            <p:cNvSpPr txBox="1"/>
            <p:nvPr/>
          </p:nvSpPr>
          <p:spPr>
            <a:xfrm>
              <a:off x="1830956" y="5714278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GB" sz="1400" b="1" kern="1000" spc="30" dirty="0">
                  <a:solidFill>
                    <a:srgbClr val="EB5B00"/>
                  </a:solidFill>
                  <a:latin typeface="+mn-lt"/>
                  <a:cs typeface="Franklin Gothic Book"/>
                </a:rPr>
                <a:t>AE sensor</a:t>
              </a:r>
              <a:endParaRPr lang="en-CH" sz="1400" b="1" kern="1000" spc="30" dirty="0">
                <a:solidFill>
                  <a:srgbClr val="EB5B00"/>
                </a:solidFill>
                <a:latin typeface="+mn-lt"/>
                <a:cs typeface="Franklin Gothic Book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t="23267" r="1511" b="26333"/>
          <a:stretch/>
        </p:blipFill>
        <p:spPr>
          <a:xfrm>
            <a:off x="4352030" y="5111863"/>
            <a:ext cx="4312288" cy="14134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69699E-37D6-1245-9BB6-0C63444C6DBD}"/>
              </a:ext>
            </a:extLst>
          </p:cNvPr>
          <p:cNvSpPr txBox="1"/>
          <p:nvPr/>
        </p:nvSpPr>
        <p:spPr>
          <a:xfrm>
            <a:off x="7277764" y="6184499"/>
            <a:ext cx="1357819" cy="2984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DCA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b="1" kern="1000" spc="30" dirty="0">
                <a:latin typeface="+mn-lt"/>
                <a:cs typeface="Franklin Gothic Book"/>
              </a:rPr>
              <a:t>Dye penetrant</a:t>
            </a:r>
            <a:endParaRPr lang="en-CH" b="1" kern="1000" spc="30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8408880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Nb3Sn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36" y="2852937"/>
            <a:ext cx="4707522" cy="3600399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sz="quarter" idx="13"/>
          </p:nvPr>
        </p:nvSpPr>
        <p:spPr>
          <a:xfrm>
            <a:off x="1042988" y="908720"/>
            <a:ext cx="7993508" cy="1800200"/>
          </a:xfrm>
        </p:spPr>
        <p:txBody>
          <a:bodyPr/>
          <a:lstStyle/>
          <a:p>
            <a:r>
              <a:rPr lang="en-GB" dirty="0"/>
              <a:t>Analysed behaviour:</a:t>
            </a:r>
          </a:p>
          <a:p>
            <a:pPr lvl="1"/>
            <a:r>
              <a:rPr lang="en-GB" dirty="0"/>
              <a:t>Training quenches to reach </a:t>
            </a:r>
            <a:r>
              <a:rPr lang="en-GB" dirty="0" err="1"/>
              <a:t>Ic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Cyclic behaviour and fatigue</a:t>
            </a:r>
          </a:p>
          <a:p>
            <a:pPr lvl="1"/>
            <a:r>
              <a:rPr lang="en-GB" dirty="0"/>
              <a:t>Conductor Degradation (V-I measurements)</a:t>
            </a:r>
          </a:p>
          <a:p>
            <a:pPr lvl="1"/>
            <a:r>
              <a:rPr lang="en-GB" dirty="0"/>
              <a:t>Thermal cycle &amp; memory</a:t>
            </a:r>
          </a:p>
          <a:p>
            <a:pPr lvl="1"/>
            <a:r>
              <a:rPr lang="en-GB" dirty="0"/>
              <a:t>Current reversal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" y="2852937"/>
            <a:ext cx="4270023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823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Nb3Sn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222" y="2852937"/>
            <a:ext cx="4707522" cy="3600399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sz="quarter" idx="13"/>
          </p:nvPr>
        </p:nvSpPr>
        <p:spPr>
          <a:xfrm>
            <a:off x="1042988" y="908720"/>
            <a:ext cx="7993508" cy="1800200"/>
          </a:xfrm>
        </p:spPr>
        <p:txBody>
          <a:bodyPr/>
          <a:lstStyle/>
          <a:p>
            <a:r>
              <a:rPr lang="en-GB" dirty="0"/>
              <a:t>Analysed behaviour:</a:t>
            </a:r>
          </a:p>
          <a:p>
            <a:pPr lvl="1"/>
            <a:r>
              <a:rPr lang="en-GB" dirty="0"/>
              <a:t>Training quenches to reach </a:t>
            </a:r>
            <a:r>
              <a:rPr lang="en-GB" dirty="0" err="1"/>
              <a:t>Ic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Cyclic behaviour and fatigue</a:t>
            </a:r>
          </a:p>
          <a:p>
            <a:pPr lvl="1"/>
            <a:r>
              <a:rPr lang="en-GB" dirty="0"/>
              <a:t>Conductor Degradation (V-I measurements)</a:t>
            </a:r>
          </a:p>
          <a:p>
            <a:pPr lvl="1"/>
            <a:r>
              <a:rPr lang="en-GB" dirty="0"/>
              <a:t>Thermal cycle &amp; memory</a:t>
            </a:r>
          </a:p>
          <a:p>
            <a:pPr lvl="1"/>
            <a:r>
              <a:rPr lang="en-GB" dirty="0"/>
              <a:t>Current reversal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5" y="2852937"/>
            <a:ext cx="4383379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804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Calibri V2</Template>
  <TotalTime>1402</TotalTime>
  <Words>1897</Words>
  <Application>Microsoft Macintosh PowerPoint</Application>
  <PresentationFormat>On-screen Show (4:3)</PresentationFormat>
  <Paragraphs>340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Calibri</vt:lpstr>
      <vt:lpstr>Georgia</vt:lpstr>
      <vt:lpstr>Rockwell</vt:lpstr>
      <vt:lpstr>Symbol</vt:lpstr>
      <vt:lpstr>Times</vt:lpstr>
      <vt:lpstr>PSI-Powerpoint-Master Calibri V2</vt:lpstr>
      <vt:lpstr>Fast-Turnaround Technology R&amp;D for  Stress-Managed Coil Blocks</vt:lpstr>
      <vt:lpstr>LTS Technology Questions</vt:lpstr>
      <vt:lpstr>CHART MagDev and Stress Management</vt:lpstr>
      <vt:lpstr>PowerPoint Presentation</vt:lpstr>
      <vt:lpstr>BOX Sample: Summary</vt:lpstr>
      <vt:lpstr>BOX Production</vt:lpstr>
      <vt:lpstr>BOX Samples</vt:lpstr>
      <vt:lpstr>Recent Nb3Sn results</vt:lpstr>
      <vt:lpstr>Recent Nb3Sn results</vt:lpstr>
      <vt:lpstr>PowerPoint Presentation</vt:lpstr>
      <vt:lpstr>CCT Pros and Cons for a 15-m-long FCC Main Dipole</vt:lpstr>
      <vt:lpstr>How About Stress-Management of Coil Blocks?</vt:lpstr>
      <vt:lpstr>PowerPoint Presentation</vt:lpstr>
      <vt:lpstr>Agenda</vt:lpstr>
      <vt:lpstr>Insert coil and DCC017 cross-section</vt:lpstr>
      <vt:lpstr>Insert coil and DCC017 cross-section</vt:lpstr>
      <vt:lpstr>Conceptual design study</vt:lpstr>
      <vt:lpstr>Conceptual design study</vt:lpstr>
      <vt:lpstr>Conceptual design study</vt:lpstr>
      <vt:lpstr>Conceptual design study</vt:lpstr>
      <vt:lpstr>Conceptual design study</vt:lpstr>
      <vt:lpstr>3D magnetic models – Preliminary results</vt:lpstr>
      <vt:lpstr>3D magnetic models – Powering the test coil</vt:lpstr>
      <vt:lpstr>3D magnetic models – Designs comparaison</vt:lpstr>
      <vt:lpstr>Next steps &amp; Questions</vt:lpstr>
      <vt:lpstr>PowerPoint Presentation</vt:lpstr>
      <vt:lpstr>What questions need addressing?</vt:lpstr>
      <vt:lpstr>Beyond BOX and BigBOX</vt:lpstr>
      <vt:lpstr>PowerPoint Presentation</vt:lpstr>
      <vt:lpstr>3D magnetic models – Active test coil</vt:lpstr>
      <vt:lpstr>3D magnetic models – Symmetry 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the title of your  presentation here</dc:title>
  <dc:creator>Microsoft Office User</dc:creator>
  <cp:lastModifiedBy>auchmann@gmail.com</cp:lastModifiedBy>
  <cp:revision>1921</cp:revision>
  <cp:lastPrinted>2019-04-29T18:12:10Z</cp:lastPrinted>
  <dcterms:created xsi:type="dcterms:W3CDTF">2018-03-23T06:38:44Z</dcterms:created>
  <dcterms:modified xsi:type="dcterms:W3CDTF">2021-07-06T15:29:48Z</dcterms:modified>
</cp:coreProperties>
</file>