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256" r:id="rId3"/>
    <p:sldId id="280" r:id="rId4"/>
    <p:sldId id="737" r:id="rId5"/>
    <p:sldId id="736" r:id="rId6"/>
    <p:sldId id="289" r:id="rId7"/>
    <p:sldId id="739" r:id="rId8"/>
    <p:sldId id="285" r:id="rId9"/>
    <p:sldId id="738" r:id="rId10"/>
    <p:sldId id="746" r:id="rId11"/>
    <p:sldId id="744" r:id="rId12"/>
    <p:sldId id="282" r:id="rId13"/>
    <p:sldId id="257" r:id="rId14"/>
    <p:sldId id="265" r:id="rId15"/>
    <p:sldId id="264" r:id="rId16"/>
    <p:sldId id="258" r:id="rId17"/>
    <p:sldId id="270" r:id="rId18"/>
    <p:sldId id="269" r:id="rId19"/>
    <p:sldId id="262" r:id="rId20"/>
    <p:sldId id="263" r:id="rId21"/>
    <p:sldId id="743" r:id="rId22"/>
    <p:sldId id="742" r:id="rId23"/>
    <p:sldId id="279" r:id="rId24"/>
    <p:sldId id="745" r:id="rId25"/>
    <p:sldId id="741"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94660"/>
  </p:normalViewPr>
  <p:slideViewPr>
    <p:cSldViewPr snapToGrid="0">
      <p:cViewPr varScale="1">
        <p:scale>
          <a:sx n="60" d="100"/>
          <a:sy n="60" d="100"/>
        </p:scale>
        <p:origin x="86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53DDA-FCE9-4E7B-8CD5-CD4BD49F089F}" type="datetimeFigureOut">
              <a:rPr lang="en-US" smtClean="0"/>
              <a:t>6/29/2021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2D316-822F-4196-B294-65ED3012A3FD}" type="slidenum">
              <a:rPr lang="en-US" smtClean="0"/>
              <a:t>‹#›</a:t>
            </a:fld>
            <a:endParaRPr lang="en-US"/>
          </a:p>
        </p:txBody>
      </p:sp>
    </p:spTree>
    <p:extLst>
      <p:ext uri="{BB962C8B-B14F-4D97-AF65-F5344CB8AC3E}">
        <p14:creationId xmlns:p14="http://schemas.microsoft.com/office/powerpoint/2010/main" val="2430867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2D316-822F-4196-B294-65ED3012A3FD}" type="slidenum">
              <a:rPr lang="en-US" smtClean="0"/>
              <a:t>8</a:t>
            </a:fld>
            <a:endParaRPr lang="en-US"/>
          </a:p>
        </p:txBody>
      </p:sp>
    </p:spTree>
    <p:extLst>
      <p:ext uri="{BB962C8B-B14F-4D97-AF65-F5344CB8AC3E}">
        <p14:creationId xmlns:p14="http://schemas.microsoft.com/office/powerpoint/2010/main" val="1861787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MDP meeting on design of a 20 T hybrid magnet and comparative analysis</a:t>
            </a:r>
          </a:p>
        </p:txBody>
      </p:sp>
      <p:sp>
        <p:nvSpPr>
          <p:cNvPr id="6" name="Slide Number Placeholder 5"/>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19485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MDP meeting on design of a 20 T hybrid magnet and comparative analysis</a:t>
            </a:r>
          </a:p>
        </p:txBody>
      </p:sp>
      <p:sp>
        <p:nvSpPr>
          <p:cNvPr id="6" name="Slide Number Placeholder 5"/>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227319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MDP meeting on design of a 20 T hybrid magnet and comparative analysis</a:t>
            </a:r>
          </a:p>
        </p:txBody>
      </p:sp>
      <p:sp>
        <p:nvSpPr>
          <p:cNvPr id="6" name="Slide Number Placeholder 5"/>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2217010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grpSp>
        <p:nvGrpSpPr>
          <p:cNvPr id="91" name="Group"/>
          <p:cNvGrpSpPr/>
          <p:nvPr/>
        </p:nvGrpSpPr>
        <p:grpSpPr>
          <a:xfrm>
            <a:off x="1365280" y="-142629"/>
            <a:ext cx="9448132" cy="7137994"/>
            <a:chOff x="0" y="0"/>
            <a:chExt cx="18896262" cy="14275986"/>
          </a:xfrm>
        </p:grpSpPr>
        <p:grpSp>
          <p:nvGrpSpPr>
            <p:cNvPr id="67" name="Group"/>
            <p:cNvGrpSpPr/>
            <p:nvPr/>
          </p:nvGrpSpPr>
          <p:grpSpPr>
            <a:xfrm>
              <a:off x="1253052" y="14031754"/>
              <a:ext cx="16435735" cy="244233"/>
              <a:chOff x="0" y="0"/>
              <a:chExt cx="16435735" cy="244231"/>
            </a:xfrm>
          </p:grpSpPr>
          <p:sp>
            <p:nvSpPr>
              <p:cNvPr id="59"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60"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nvGrpSpPr>
              <p:cNvPr id="63" name="Group"/>
              <p:cNvGrpSpPr/>
              <p:nvPr/>
            </p:nvGrpSpPr>
            <p:grpSpPr>
              <a:xfrm>
                <a:off x="10494388" y="0"/>
                <a:ext cx="914404" cy="244232"/>
                <a:chOff x="0" y="0"/>
                <a:chExt cx="914403" cy="244231"/>
              </a:xfrm>
            </p:grpSpPr>
            <p:sp>
              <p:nvSpPr>
                <p:cNvPr id="61"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62"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nvGrpSpPr>
              <p:cNvPr id="66" name="Group"/>
              <p:cNvGrpSpPr/>
              <p:nvPr/>
            </p:nvGrpSpPr>
            <p:grpSpPr>
              <a:xfrm>
                <a:off x="5007986" y="0"/>
                <a:ext cx="914404" cy="244232"/>
                <a:chOff x="0" y="0"/>
                <a:chExt cx="914403" cy="244231"/>
              </a:xfrm>
            </p:grpSpPr>
            <p:sp>
              <p:nvSpPr>
                <p:cNvPr id="64"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65"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grpSp>
          <p:nvGrpSpPr>
            <p:cNvPr id="76" name="Group"/>
            <p:cNvGrpSpPr/>
            <p:nvPr/>
          </p:nvGrpSpPr>
          <p:grpSpPr>
            <a:xfrm>
              <a:off x="1253052" y="0"/>
              <a:ext cx="16435735" cy="244233"/>
              <a:chOff x="0" y="0"/>
              <a:chExt cx="16435735" cy="244231"/>
            </a:xfrm>
          </p:grpSpPr>
          <p:sp>
            <p:nvSpPr>
              <p:cNvPr id="68"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69"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nvGrpSpPr>
              <p:cNvPr id="72" name="Group"/>
              <p:cNvGrpSpPr/>
              <p:nvPr/>
            </p:nvGrpSpPr>
            <p:grpSpPr>
              <a:xfrm>
                <a:off x="10494388" y="0"/>
                <a:ext cx="914404" cy="244232"/>
                <a:chOff x="0" y="0"/>
                <a:chExt cx="914403" cy="244231"/>
              </a:xfrm>
            </p:grpSpPr>
            <p:sp>
              <p:nvSpPr>
                <p:cNvPr id="70"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71"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nvGrpSpPr>
              <p:cNvPr id="75" name="Group"/>
              <p:cNvGrpSpPr/>
              <p:nvPr/>
            </p:nvGrpSpPr>
            <p:grpSpPr>
              <a:xfrm>
                <a:off x="5007986" y="0"/>
                <a:ext cx="914404" cy="244232"/>
                <a:chOff x="0" y="0"/>
                <a:chExt cx="914403" cy="244231"/>
              </a:xfrm>
            </p:grpSpPr>
            <p:sp>
              <p:nvSpPr>
                <p:cNvPr id="73"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74"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grpSp>
          <p:nvGrpSpPr>
            <p:cNvPr id="83" name="Group"/>
            <p:cNvGrpSpPr/>
            <p:nvPr/>
          </p:nvGrpSpPr>
          <p:grpSpPr>
            <a:xfrm>
              <a:off x="0" y="2570118"/>
              <a:ext cx="245504" cy="10058272"/>
              <a:chOff x="0" y="-1"/>
              <a:chExt cx="245503" cy="10058271"/>
            </a:xfrm>
          </p:grpSpPr>
          <p:sp>
            <p:nvSpPr>
              <p:cNvPr id="77"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78"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79"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0"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1"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2"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nvGrpSpPr>
            <p:cNvPr id="90" name="Group"/>
            <p:cNvGrpSpPr/>
            <p:nvPr/>
          </p:nvGrpSpPr>
          <p:grpSpPr>
            <a:xfrm>
              <a:off x="18650759" y="2570118"/>
              <a:ext cx="245504" cy="10058272"/>
              <a:chOff x="0" y="-1"/>
              <a:chExt cx="245503" cy="10058271"/>
            </a:xfrm>
          </p:grpSpPr>
          <p:sp>
            <p:nvSpPr>
              <p:cNvPr id="84"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5"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6"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7"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8"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9"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sp>
        <p:nvSpPr>
          <p:cNvPr id="92" name="Rectangle"/>
          <p:cNvSpPr/>
          <p:nvPr/>
        </p:nvSpPr>
        <p:spPr>
          <a:xfrm>
            <a:off x="1524460" y="6323774"/>
            <a:ext cx="10693959" cy="546096"/>
          </a:xfrm>
          <a:prstGeom prst="rect">
            <a:avLst/>
          </a:prstGeom>
          <a:solidFill>
            <a:srgbClr val="1F497D"/>
          </a:solidFill>
          <a:ln w="12700">
            <a:miter lim="400000"/>
          </a:ln>
        </p:spPr>
        <p:txBody>
          <a:bodyPr lIns="45719" tIns="45719" rIns="45719" bIns="45719" anchor="ctr"/>
          <a:lstStyle/>
          <a:p>
            <a:pPr algn="ctr" defTabSz="457081">
              <a:defRPr>
                <a:solidFill>
                  <a:srgbClr val="FFFFFF"/>
                </a:solidFill>
                <a:latin typeface="Arial"/>
                <a:ea typeface="Arial"/>
                <a:cs typeface="Arial"/>
                <a:sym typeface="Arial"/>
              </a:defRPr>
            </a:pPr>
            <a:endParaRPr sz="900"/>
          </a:p>
        </p:txBody>
      </p:sp>
      <p:pic>
        <p:nvPicPr>
          <p:cNvPr id="93" name="RGB_White-Seal_White-Mark_SC_Horizontal–400dpi.png" descr="RGB_White-Seal_White-Mark_SC_Horizontal–400dpi.png"/>
          <p:cNvPicPr>
            <a:picLocks noChangeAspect="1"/>
          </p:cNvPicPr>
          <p:nvPr/>
        </p:nvPicPr>
        <p:blipFill>
          <a:blip r:embed="rId2"/>
          <a:stretch>
            <a:fillRect/>
          </a:stretch>
        </p:blipFill>
        <p:spPr>
          <a:xfrm>
            <a:off x="1690643" y="6457860"/>
            <a:ext cx="1570469" cy="263615"/>
          </a:xfrm>
          <a:prstGeom prst="rect">
            <a:avLst/>
          </a:prstGeom>
          <a:ln w="12700">
            <a:miter lim="400000"/>
          </a:ln>
        </p:spPr>
      </p:pic>
      <p:pic>
        <p:nvPicPr>
          <p:cNvPr id="94" name="20160714_001-2-Edit_blueppt.jpg" descr="20160714_001-2-Edit_blue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0313" y="-1"/>
            <a:ext cx="12259271" cy="8464753"/>
          </a:xfrm>
          <a:prstGeom prst="rect">
            <a:avLst/>
          </a:prstGeom>
          <a:ln w="12700">
            <a:miter lim="400000"/>
          </a:ln>
        </p:spPr>
      </p:pic>
      <p:sp>
        <p:nvSpPr>
          <p:cNvPr id="95" name="Rectangle"/>
          <p:cNvSpPr/>
          <p:nvPr/>
        </p:nvSpPr>
        <p:spPr>
          <a:xfrm>
            <a:off x="-26879" y="4891939"/>
            <a:ext cx="12245758" cy="1968914"/>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45719" tIns="45719" rIns="45719" bIns="45719" anchor="ctr"/>
          <a:lstStyle/>
          <a:p>
            <a:pPr algn="ctr">
              <a:defRPr>
                <a:solidFill>
                  <a:srgbClr val="FFFFFF"/>
                </a:solidFill>
                <a:latin typeface="Franklin Gothic Book"/>
                <a:ea typeface="Franklin Gothic Book"/>
                <a:cs typeface="Franklin Gothic Book"/>
                <a:sym typeface="Franklin Gothic Book"/>
              </a:defRPr>
            </a:pPr>
            <a:endParaRPr sz="900"/>
          </a:p>
        </p:txBody>
      </p:sp>
      <p:sp>
        <p:nvSpPr>
          <p:cNvPr id="96" name="Body Level One…"/>
          <p:cNvSpPr txBox="1">
            <a:spLocks noGrp="1"/>
          </p:cNvSpPr>
          <p:nvPr>
            <p:ph type="body" sz="quarter" idx="1"/>
          </p:nvPr>
        </p:nvSpPr>
        <p:spPr>
          <a:xfrm>
            <a:off x="1982789" y="4891939"/>
            <a:ext cx="8226426" cy="805054"/>
          </a:xfrm>
          <a:prstGeom prst="rect">
            <a:avLst/>
          </a:prstGeom>
        </p:spPr>
        <p:txBody>
          <a:bodyPr anchor="b"/>
          <a:lstStyle>
            <a:lvl1pPr marL="0" indent="0" algn="ctr">
              <a:buSzTx/>
              <a:buFontTx/>
              <a:buNone/>
              <a:defRPr sz="2400">
                <a:solidFill>
                  <a:srgbClr val="FFFFFF"/>
                </a:solidFill>
                <a:latin typeface="Franklin Gothic Book"/>
                <a:ea typeface="Franklin Gothic Book"/>
                <a:cs typeface="Franklin Gothic Book"/>
                <a:sym typeface="Franklin Gothic Book"/>
              </a:defRPr>
            </a:lvl1pPr>
            <a:lvl2pPr marL="0" indent="0" algn="ctr">
              <a:buSzTx/>
              <a:buFontTx/>
              <a:buNone/>
              <a:defRPr sz="2400">
                <a:solidFill>
                  <a:srgbClr val="FFFFFF"/>
                </a:solidFill>
                <a:latin typeface="Franklin Gothic Book"/>
                <a:ea typeface="Franklin Gothic Book"/>
                <a:cs typeface="Franklin Gothic Book"/>
                <a:sym typeface="Franklin Gothic Book"/>
              </a:defRPr>
            </a:lvl2pPr>
            <a:lvl3pPr marL="0" indent="0" algn="ctr">
              <a:buSzTx/>
              <a:buFontTx/>
              <a:buNone/>
              <a:defRPr sz="2400">
                <a:solidFill>
                  <a:srgbClr val="FFFFFF"/>
                </a:solidFill>
                <a:latin typeface="Franklin Gothic Book"/>
                <a:ea typeface="Franklin Gothic Book"/>
                <a:cs typeface="Franklin Gothic Book"/>
                <a:sym typeface="Franklin Gothic Book"/>
              </a:defRPr>
            </a:lvl3pPr>
            <a:lvl4pPr marL="0" indent="0" algn="ctr">
              <a:buSzTx/>
              <a:buFontTx/>
              <a:buNone/>
              <a:defRPr sz="2400">
                <a:solidFill>
                  <a:srgbClr val="FFFFFF"/>
                </a:solidFill>
                <a:latin typeface="Franklin Gothic Book"/>
                <a:ea typeface="Franklin Gothic Book"/>
                <a:cs typeface="Franklin Gothic Book"/>
                <a:sym typeface="Franklin Gothic Book"/>
              </a:defRPr>
            </a:lvl4pPr>
            <a:lvl5pPr marL="0" indent="0" algn="ctr">
              <a:buSzTx/>
              <a:buFontTx/>
              <a:buNone/>
              <a:defRPr sz="2400">
                <a:solidFill>
                  <a:srgbClr val="FFFFFF"/>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7" name="Rectangle"/>
          <p:cNvSpPr/>
          <p:nvPr/>
        </p:nvSpPr>
        <p:spPr>
          <a:xfrm>
            <a:off x="-26879" y="2183808"/>
            <a:ext cx="12245758" cy="2183809"/>
          </a:xfrm>
          <a:prstGeom prst="rect">
            <a:avLst/>
          </a:prstGeom>
          <a:solidFill>
            <a:srgbClr val="00395A">
              <a:alpha val="90000"/>
            </a:srgbClr>
          </a:solidFill>
          <a:ln w="12700">
            <a:solidFill>
              <a:srgbClr val="4A7EBB"/>
            </a:solidFill>
          </a:ln>
        </p:spPr>
        <p:txBody>
          <a:bodyPr lIns="45719" tIns="45719" rIns="45719" bIns="45719" anchor="ctr"/>
          <a:lstStyle/>
          <a:p>
            <a:pPr algn="ctr">
              <a:defRPr>
                <a:solidFill>
                  <a:srgbClr val="FFFFFF"/>
                </a:solidFill>
                <a:latin typeface="Franklin Gothic Book"/>
                <a:ea typeface="Franklin Gothic Book"/>
                <a:cs typeface="Franklin Gothic Book"/>
                <a:sym typeface="Franklin Gothic Book"/>
              </a:defRPr>
            </a:pPr>
            <a:endParaRPr sz="900"/>
          </a:p>
        </p:txBody>
      </p:sp>
      <p:sp>
        <p:nvSpPr>
          <p:cNvPr id="98" name="Rectangle"/>
          <p:cNvSpPr>
            <a:spLocks noGrp="1"/>
          </p:cNvSpPr>
          <p:nvPr>
            <p:ph type="body" sz="half" idx="13"/>
          </p:nvPr>
        </p:nvSpPr>
        <p:spPr>
          <a:xfrm>
            <a:off x="2363" y="2538981"/>
            <a:ext cx="12187276" cy="1574801"/>
          </a:xfrm>
          <a:prstGeom prst="rect">
            <a:avLst/>
          </a:prstGeom>
        </p:spPr>
        <p:txBody>
          <a:bodyPr anchor="ctr"/>
          <a:lstStyle>
            <a:lvl1pPr marL="62162" indent="-62162">
              <a:defRPr sz="4800"/>
            </a:lvl1pPr>
          </a:lstStyle>
          <a:p>
            <a:pPr marL="124324" indent="-124324">
              <a:defRPr sz="4800"/>
            </a:pPr>
            <a:endParaRPr/>
          </a:p>
        </p:txBody>
      </p:sp>
      <p:pic>
        <p:nvPicPr>
          <p:cNvPr id="99" name="image3.png" descr="image3.png"/>
          <p:cNvPicPr>
            <a:picLocks noChangeAspect="1"/>
          </p:cNvPicPr>
          <p:nvPr/>
        </p:nvPicPr>
        <p:blipFill>
          <a:blip r:embed="rId4"/>
          <a:stretch>
            <a:fillRect/>
          </a:stretch>
        </p:blipFill>
        <p:spPr>
          <a:xfrm>
            <a:off x="98154" y="71521"/>
            <a:ext cx="2842338" cy="1020401"/>
          </a:xfrm>
          <a:prstGeom prst="rect">
            <a:avLst/>
          </a:prstGeom>
          <a:ln w="12700">
            <a:miter lim="400000"/>
          </a:ln>
        </p:spPr>
      </p:pic>
      <p:sp>
        <p:nvSpPr>
          <p:cNvPr id="100" name="Slide Number"/>
          <p:cNvSpPr txBox="1">
            <a:spLocks noGrp="1"/>
          </p:cNvSpPr>
          <p:nvPr>
            <p:ph type="sldNum" sz="quarter" idx="2"/>
          </p:nvPr>
        </p:nvSpPr>
        <p:spPr>
          <a:xfrm>
            <a:off x="7835296" y="6240781"/>
            <a:ext cx="241905" cy="231140"/>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2806887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91" name="Group"/>
          <p:cNvGrpSpPr/>
          <p:nvPr/>
        </p:nvGrpSpPr>
        <p:grpSpPr>
          <a:xfrm>
            <a:off x="1365280" y="-142629"/>
            <a:ext cx="9448132" cy="7137994"/>
            <a:chOff x="0" y="0"/>
            <a:chExt cx="18896262" cy="14275986"/>
          </a:xfrm>
        </p:grpSpPr>
        <p:grpSp>
          <p:nvGrpSpPr>
            <p:cNvPr id="67" name="Group"/>
            <p:cNvGrpSpPr/>
            <p:nvPr/>
          </p:nvGrpSpPr>
          <p:grpSpPr>
            <a:xfrm>
              <a:off x="1253052" y="14031754"/>
              <a:ext cx="16435735" cy="244233"/>
              <a:chOff x="0" y="0"/>
              <a:chExt cx="16435735" cy="244231"/>
            </a:xfrm>
          </p:grpSpPr>
          <p:sp>
            <p:nvSpPr>
              <p:cNvPr id="59"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60"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nvGrpSpPr>
              <p:cNvPr id="63" name="Group"/>
              <p:cNvGrpSpPr/>
              <p:nvPr/>
            </p:nvGrpSpPr>
            <p:grpSpPr>
              <a:xfrm>
                <a:off x="10494388" y="0"/>
                <a:ext cx="914404" cy="244232"/>
                <a:chOff x="0" y="0"/>
                <a:chExt cx="914403" cy="244231"/>
              </a:xfrm>
            </p:grpSpPr>
            <p:sp>
              <p:nvSpPr>
                <p:cNvPr id="61"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62"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nvGrpSpPr>
              <p:cNvPr id="66" name="Group"/>
              <p:cNvGrpSpPr/>
              <p:nvPr/>
            </p:nvGrpSpPr>
            <p:grpSpPr>
              <a:xfrm>
                <a:off x="5007986" y="0"/>
                <a:ext cx="914404" cy="244232"/>
                <a:chOff x="0" y="0"/>
                <a:chExt cx="914403" cy="244231"/>
              </a:xfrm>
            </p:grpSpPr>
            <p:sp>
              <p:nvSpPr>
                <p:cNvPr id="64"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65"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grpSp>
          <p:nvGrpSpPr>
            <p:cNvPr id="76" name="Group"/>
            <p:cNvGrpSpPr/>
            <p:nvPr/>
          </p:nvGrpSpPr>
          <p:grpSpPr>
            <a:xfrm>
              <a:off x="1253052" y="0"/>
              <a:ext cx="16435735" cy="244233"/>
              <a:chOff x="0" y="0"/>
              <a:chExt cx="16435735" cy="244231"/>
            </a:xfrm>
          </p:grpSpPr>
          <p:sp>
            <p:nvSpPr>
              <p:cNvPr id="68"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69"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nvGrpSpPr>
              <p:cNvPr id="72" name="Group"/>
              <p:cNvGrpSpPr/>
              <p:nvPr/>
            </p:nvGrpSpPr>
            <p:grpSpPr>
              <a:xfrm>
                <a:off x="10494388" y="0"/>
                <a:ext cx="914404" cy="244232"/>
                <a:chOff x="0" y="0"/>
                <a:chExt cx="914403" cy="244231"/>
              </a:xfrm>
            </p:grpSpPr>
            <p:sp>
              <p:nvSpPr>
                <p:cNvPr id="70"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71"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nvGrpSpPr>
              <p:cNvPr id="75" name="Group"/>
              <p:cNvGrpSpPr/>
              <p:nvPr/>
            </p:nvGrpSpPr>
            <p:grpSpPr>
              <a:xfrm>
                <a:off x="5007986" y="0"/>
                <a:ext cx="914404" cy="244232"/>
                <a:chOff x="0" y="0"/>
                <a:chExt cx="914403" cy="244231"/>
              </a:xfrm>
            </p:grpSpPr>
            <p:sp>
              <p:nvSpPr>
                <p:cNvPr id="73"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74"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grpSp>
          <p:nvGrpSpPr>
            <p:cNvPr id="83" name="Group"/>
            <p:cNvGrpSpPr/>
            <p:nvPr/>
          </p:nvGrpSpPr>
          <p:grpSpPr>
            <a:xfrm>
              <a:off x="0" y="2570118"/>
              <a:ext cx="245504" cy="10058272"/>
              <a:chOff x="0" y="-1"/>
              <a:chExt cx="245503" cy="10058271"/>
            </a:xfrm>
          </p:grpSpPr>
          <p:sp>
            <p:nvSpPr>
              <p:cNvPr id="77"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78"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79"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0"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1"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2"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nvGrpSpPr>
            <p:cNvPr id="90" name="Group"/>
            <p:cNvGrpSpPr/>
            <p:nvPr/>
          </p:nvGrpSpPr>
          <p:grpSpPr>
            <a:xfrm>
              <a:off x="18650759" y="2570118"/>
              <a:ext cx="245504" cy="10058272"/>
              <a:chOff x="0" y="-1"/>
              <a:chExt cx="245503" cy="10058271"/>
            </a:xfrm>
          </p:grpSpPr>
          <p:sp>
            <p:nvSpPr>
              <p:cNvPr id="84"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5"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6"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7"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8"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sp>
            <p:nvSpPr>
              <p:cNvPr id="89"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sz="900"/>
              </a:p>
            </p:txBody>
          </p:sp>
        </p:grpSp>
      </p:grpSp>
      <p:sp>
        <p:nvSpPr>
          <p:cNvPr id="92" name="Rectangle"/>
          <p:cNvSpPr/>
          <p:nvPr/>
        </p:nvSpPr>
        <p:spPr>
          <a:xfrm>
            <a:off x="1524460" y="6323774"/>
            <a:ext cx="10693959" cy="546096"/>
          </a:xfrm>
          <a:prstGeom prst="rect">
            <a:avLst/>
          </a:prstGeom>
          <a:solidFill>
            <a:srgbClr val="1F497D"/>
          </a:solidFill>
          <a:ln w="12700">
            <a:miter lim="400000"/>
          </a:ln>
        </p:spPr>
        <p:txBody>
          <a:bodyPr lIns="45719" tIns="45719" rIns="45719" bIns="45719" anchor="ctr"/>
          <a:lstStyle/>
          <a:p>
            <a:pPr algn="ctr" defTabSz="457081">
              <a:defRPr>
                <a:solidFill>
                  <a:srgbClr val="FFFFFF"/>
                </a:solidFill>
                <a:latin typeface="Arial"/>
                <a:ea typeface="Arial"/>
                <a:cs typeface="Arial"/>
                <a:sym typeface="Arial"/>
              </a:defRPr>
            </a:pPr>
            <a:endParaRPr sz="900"/>
          </a:p>
        </p:txBody>
      </p:sp>
      <p:pic>
        <p:nvPicPr>
          <p:cNvPr id="93" name="RGB_White-Seal_White-Mark_SC_Horizontal–400dpi.png" descr="RGB_White-Seal_White-Mark_SC_Horizontal–400dpi.png"/>
          <p:cNvPicPr>
            <a:picLocks noChangeAspect="1"/>
          </p:cNvPicPr>
          <p:nvPr/>
        </p:nvPicPr>
        <p:blipFill>
          <a:blip r:embed="rId2"/>
          <a:stretch>
            <a:fillRect/>
          </a:stretch>
        </p:blipFill>
        <p:spPr>
          <a:xfrm>
            <a:off x="1690643" y="6457860"/>
            <a:ext cx="1570469" cy="263615"/>
          </a:xfrm>
          <a:prstGeom prst="rect">
            <a:avLst/>
          </a:prstGeom>
          <a:ln w="12700">
            <a:miter lim="400000"/>
          </a:ln>
        </p:spPr>
      </p:pic>
      <p:pic>
        <p:nvPicPr>
          <p:cNvPr id="94" name="20160714_001-2-Edit_blueppt.jpg" descr="20160714_001-2-Edit_blue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0313" y="-1"/>
            <a:ext cx="12259271" cy="8464753"/>
          </a:xfrm>
          <a:prstGeom prst="rect">
            <a:avLst/>
          </a:prstGeom>
          <a:ln w="12700">
            <a:miter lim="400000"/>
          </a:ln>
        </p:spPr>
      </p:pic>
      <p:sp>
        <p:nvSpPr>
          <p:cNvPr id="95" name="Rectangle"/>
          <p:cNvSpPr/>
          <p:nvPr/>
        </p:nvSpPr>
        <p:spPr>
          <a:xfrm>
            <a:off x="-26879" y="4891939"/>
            <a:ext cx="12245758" cy="1968914"/>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45719" tIns="45719" rIns="45719" bIns="45719" anchor="ctr"/>
          <a:lstStyle/>
          <a:p>
            <a:pPr algn="ctr">
              <a:defRPr>
                <a:solidFill>
                  <a:srgbClr val="FFFFFF"/>
                </a:solidFill>
                <a:latin typeface="Franklin Gothic Book"/>
                <a:ea typeface="Franklin Gothic Book"/>
                <a:cs typeface="Franklin Gothic Book"/>
                <a:sym typeface="Franklin Gothic Book"/>
              </a:defRPr>
            </a:pPr>
            <a:endParaRPr sz="900"/>
          </a:p>
        </p:txBody>
      </p:sp>
      <p:sp>
        <p:nvSpPr>
          <p:cNvPr id="96" name="Body Level One…"/>
          <p:cNvSpPr txBox="1">
            <a:spLocks noGrp="1"/>
          </p:cNvSpPr>
          <p:nvPr>
            <p:ph type="body" sz="quarter" idx="1"/>
          </p:nvPr>
        </p:nvSpPr>
        <p:spPr>
          <a:xfrm>
            <a:off x="1982789" y="4891939"/>
            <a:ext cx="8226426" cy="805054"/>
          </a:xfrm>
          <a:prstGeom prst="rect">
            <a:avLst/>
          </a:prstGeom>
        </p:spPr>
        <p:txBody>
          <a:bodyPr anchor="b"/>
          <a:lstStyle>
            <a:lvl1pPr marL="0" indent="0" algn="ctr">
              <a:buSzTx/>
              <a:buFontTx/>
              <a:buNone/>
              <a:defRPr sz="2400">
                <a:solidFill>
                  <a:srgbClr val="FFFFFF"/>
                </a:solidFill>
                <a:latin typeface="Franklin Gothic Book"/>
                <a:ea typeface="Franklin Gothic Book"/>
                <a:cs typeface="Franklin Gothic Book"/>
                <a:sym typeface="Franklin Gothic Book"/>
              </a:defRPr>
            </a:lvl1pPr>
            <a:lvl2pPr marL="0" indent="0" algn="ctr">
              <a:buSzTx/>
              <a:buFontTx/>
              <a:buNone/>
              <a:defRPr sz="2400">
                <a:solidFill>
                  <a:srgbClr val="FFFFFF"/>
                </a:solidFill>
                <a:latin typeface="Franklin Gothic Book"/>
                <a:ea typeface="Franklin Gothic Book"/>
                <a:cs typeface="Franklin Gothic Book"/>
                <a:sym typeface="Franklin Gothic Book"/>
              </a:defRPr>
            </a:lvl2pPr>
            <a:lvl3pPr marL="0" indent="0" algn="ctr">
              <a:buSzTx/>
              <a:buFontTx/>
              <a:buNone/>
              <a:defRPr sz="2400">
                <a:solidFill>
                  <a:srgbClr val="FFFFFF"/>
                </a:solidFill>
                <a:latin typeface="Franklin Gothic Book"/>
                <a:ea typeface="Franklin Gothic Book"/>
                <a:cs typeface="Franklin Gothic Book"/>
                <a:sym typeface="Franklin Gothic Book"/>
              </a:defRPr>
            </a:lvl3pPr>
            <a:lvl4pPr marL="0" indent="0" algn="ctr">
              <a:buSzTx/>
              <a:buFontTx/>
              <a:buNone/>
              <a:defRPr sz="2400">
                <a:solidFill>
                  <a:srgbClr val="FFFFFF"/>
                </a:solidFill>
                <a:latin typeface="Franklin Gothic Book"/>
                <a:ea typeface="Franklin Gothic Book"/>
                <a:cs typeface="Franklin Gothic Book"/>
                <a:sym typeface="Franklin Gothic Book"/>
              </a:defRPr>
            </a:lvl4pPr>
            <a:lvl5pPr marL="0" indent="0" algn="ctr">
              <a:buSzTx/>
              <a:buFontTx/>
              <a:buNone/>
              <a:defRPr sz="2400">
                <a:solidFill>
                  <a:srgbClr val="FFFFFF"/>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7" name="Rectangle"/>
          <p:cNvSpPr/>
          <p:nvPr/>
        </p:nvSpPr>
        <p:spPr>
          <a:xfrm>
            <a:off x="-26879" y="2183808"/>
            <a:ext cx="12245758" cy="2183809"/>
          </a:xfrm>
          <a:prstGeom prst="rect">
            <a:avLst/>
          </a:prstGeom>
          <a:solidFill>
            <a:srgbClr val="00395A">
              <a:alpha val="90000"/>
            </a:srgbClr>
          </a:solidFill>
          <a:ln w="12700">
            <a:solidFill>
              <a:srgbClr val="4A7EBB"/>
            </a:solidFill>
          </a:ln>
        </p:spPr>
        <p:txBody>
          <a:bodyPr lIns="45719" tIns="45719" rIns="45719" bIns="45719" anchor="ctr"/>
          <a:lstStyle/>
          <a:p>
            <a:pPr algn="ctr">
              <a:defRPr>
                <a:solidFill>
                  <a:srgbClr val="FFFFFF"/>
                </a:solidFill>
                <a:latin typeface="Franklin Gothic Book"/>
                <a:ea typeface="Franklin Gothic Book"/>
                <a:cs typeface="Franklin Gothic Book"/>
                <a:sym typeface="Franklin Gothic Book"/>
              </a:defRPr>
            </a:pPr>
            <a:endParaRPr sz="900"/>
          </a:p>
        </p:txBody>
      </p:sp>
      <p:sp>
        <p:nvSpPr>
          <p:cNvPr id="98" name="Rectangle"/>
          <p:cNvSpPr>
            <a:spLocks noGrp="1"/>
          </p:cNvSpPr>
          <p:nvPr>
            <p:ph type="body" sz="half" idx="13"/>
          </p:nvPr>
        </p:nvSpPr>
        <p:spPr>
          <a:xfrm>
            <a:off x="2363" y="2538981"/>
            <a:ext cx="12187276" cy="1574801"/>
          </a:xfrm>
          <a:prstGeom prst="rect">
            <a:avLst/>
          </a:prstGeom>
        </p:spPr>
        <p:txBody>
          <a:bodyPr anchor="ctr"/>
          <a:lstStyle>
            <a:lvl1pPr marL="62162" indent="-62162">
              <a:defRPr sz="4800"/>
            </a:lvl1pPr>
          </a:lstStyle>
          <a:p>
            <a:pPr marL="124324" indent="-124324">
              <a:defRPr sz="4800"/>
            </a:pPr>
            <a:endParaRPr/>
          </a:p>
        </p:txBody>
      </p:sp>
      <p:pic>
        <p:nvPicPr>
          <p:cNvPr id="99" name="image3.png" descr="image3.png"/>
          <p:cNvPicPr>
            <a:picLocks noChangeAspect="1"/>
          </p:cNvPicPr>
          <p:nvPr/>
        </p:nvPicPr>
        <p:blipFill>
          <a:blip r:embed="rId4"/>
          <a:stretch>
            <a:fillRect/>
          </a:stretch>
        </p:blipFill>
        <p:spPr>
          <a:xfrm>
            <a:off x="98154" y="71521"/>
            <a:ext cx="2842338" cy="1020401"/>
          </a:xfrm>
          <a:prstGeom prst="rect">
            <a:avLst/>
          </a:prstGeom>
          <a:ln w="12700">
            <a:miter lim="400000"/>
          </a:ln>
        </p:spPr>
      </p:pic>
      <p:sp>
        <p:nvSpPr>
          <p:cNvPr id="100" name="Slide Number"/>
          <p:cNvSpPr txBox="1">
            <a:spLocks noGrp="1"/>
          </p:cNvSpPr>
          <p:nvPr>
            <p:ph type="sldNum" sz="quarter" idx="2"/>
          </p:nvPr>
        </p:nvSpPr>
        <p:spPr>
          <a:xfrm>
            <a:off x="7762695" y="6187076"/>
            <a:ext cx="314506" cy="338550"/>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74288188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p>
            <a:r>
              <a:t>Title Text</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9" name="Body Level One…"/>
          <p:cNvSpPr txBox="1">
            <a:spLocks noGrp="1"/>
          </p:cNvSpPr>
          <p:nvPr>
            <p:ph type="body" idx="1" hasCustomPrompt="1"/>
          </p:nvPr>
        </p:nvSpPr>
        <p:spPr>
          <a:prstGeom prst="rect">
            <a:avLst/>
          </a:prstGeom>
        </p:spPr>
        <p:txBody>
          <a:bodyPr>
            <a:normAutofit/>
          </a:bodyPr>
          <a:lstStyle>
            <a:lvl1pPr indent="-261000">
              <a:defRPr sz="3000"/>
            </a:lvl1pPr>
            <a:lvl2pPr marL="488824" indent="-260224">
              <a:buFont typeface="Wingdings" panose="05000000000000000000" pitchFamily="2" charset="2"/>
              <a:buChar char="§"/>
              <a:defRPr sz="2700"/>
            </a:lvl2pPr>
            <a:lvl3pPr>
              <a:defRPr sz="2400"/>
            </a:lvl3pPr>
            <a:lvl4pPr marL="877389" indent="-261000">
              <a:buFont typeface="Wingdings" panose="05000000000000000000" pitchFamily="2" charset="2"/>
              <a:buChar char="§"/>
              <a:defRPr sz="2200"/>
            </a:lvl4pPr>
            <a:lvl5pPr marL="1140714" indent="-226314">
              <a:buFont typeface="Arial" panose="020B0604020202020204" pitchFamily="34" charset="0"/>
              <a:buChar char="•"/>
              <a:defRPr sz="2200"/>
            </a:lvl5pPr>
          </a:lstStyle>
          <a:p>
            <a:pPr lvl="0"/>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 name="Footer Placeholder 1">
            <a:extLst>
              <a:ext uri="{FF2B5EF4-FFF2-40B4-BE49-F238E27FC236}">
                <a16:creationId xmlns:a16="http://schemas.microsoft.com/office/drawing/2014/main" id="{994E1FD9-5A01-6048-A7ED-2AFE9F4960F9}"/>
              </a:ext>
            </a:extLst>
          </p:cNvPr>
          <p:cNvSpPr>
            <a:spLocks noGrp="1"/>
          </p:cNvSpPr>
          <p:nvPr>
            <p:ph type="ftr" sz="quarter" idx="10"/>
          </p:nvPr>
        </p:nvSpPr>
        <p:spPr>
          <a:xfrm>
            <a:off x="4038600" y="6356350"/>
            <a:ext cx="4114800" cy="365125"/>
          </a:xfrm>
          <a:prstGeom prst="rect">
            <a:avLst/>
          </a:prstGeom>
        </p:spPr>
        <p:txBody>
          <a:bodyPr/>
          <a:lstStyle>
            <a:lvl1pPr>
              <a:defRPr sz="1200">
                <a:solidFill>
                  <a:schemeClr val="bg1"/>
                </a:solidFill>
              </a:defRPr>
            </a:lvl1pPr>
          </a:lstStyle>
          <a:p>
            <a:r>
              <a:rPr lang="en-US"/>
              <a:t>MDP meeting on design of a 20 T hybrid magnet and comparative analysis</a:t>
            </a:r>
            <a:endParaRPr lang="en-US" dirty="0"/>
          </a:p>
        </p:txBody>
      </p:sp>
    </p:spTree>
    <p:extLst>
      <p:ext uri="{BB962C8B-B14F-4D97-AF65-F5344CB8AC3E}">
        <p14:creationId xmlns:p14="http://schemas.microsoft.com/office/powerpoint/2010/main" val="127419917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p:cNvSpPr/>
          <p:nvPr userDrawn="1"/>
        </p:nvSpPr>
        <p:spPr>
          <a:xfrm>
            <a:off x="4" y="2"/>
            <a:ext cx="12191997" cy="8995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646558" y="1"/>
            <a:ext cx="8415453" cy="884664"/>
          </a:xfrm>
        </p:spPr>
        <p:txBody>
          <a:bodyPr>
            <a:normAutofit/>
          </a:bodyPr>
          <a:lstStyle>
            <a:lvl1pPr algn="ctr">
              <a:defRPr sz="4000">
                <a:solidFill>
                  <a:schemeClr val="bg1"/>
                </a:solidFill>
                <a:latin typeface="Calibri" panose="020F0502020204030204" pitchFamily="34" charset="0"/>
              </a:defRPr>
            </a:lvl1pPr>
          </a:lstStyle>
          <a:p>
            <a:r>
              <a:rPr lang="en-US" dirty="0"/>
              <a:t>Click to edit Master title style</a:t>
            </a:r>
          </a:p>
        </p:txBody>
      </p:sp>
      <p:pic>
        <p:nvPicPr>
          <p:cNvPr id="5" name="Picture 4"/>
          <p:cNvPicPr>
            <a:picLocks noChangeAspect="1"/>
          </p:cNvPicPr>
          <p:nvPr userDrawn="1"/>
        </p:nvPicPr>
        <p:blipFill>
          <a:blip r:embed="rId2"/>
          <a:stretch>
            <a:fillRect/>
          </a:stretch>
        </p:blipFill>
        <p:spPr>
          <a:xfrm>
            <a:off x="106684" y="62346"/>
            <a:ext cx="2056655" cy="748466"/>
          </a:xfrm>
          <a:prstGeom prst="rect">
            <a:avLst/>
          </a:prstGeom>
        </p:spPr>
      </p:pic>
      <p:sp>
        <p:nvSpPr>
          <p:cNvPr id="8" name="Shape 71"/>
          <p:cNvSpPr/>
          <p:nvPr userDrawn="1"/>
        </p:nvSpPr>
        <p:spPr>
          <a:xfrm flipV="1">
            <a:off x="2646556" y="0"/>
            <a:ext cx="2124" cy="914400"/>
          </a:xfrm>
          <a:prstGeom prst="line">
            <a:avLst/>
          </a:prstGeom>
          <a:ln w="25400">
            <a:solidFill>
              <a:schemeClr val="accent2">
                <a:satOff val="-4966"/>
                <a:lumOff val="-10549"/>
              </a:schemeClr>
            </a:solidFill>
          </a:ln>
          <a:effectLst>
            <a:outerShdw blurRad="38100" dist="20000" dir="5400000" rotWithShape="0">
              <a:srgbClr val="000000">
                <a:alpha val="38000"/>
              </a:srgbClr>
            </a:outerShdw>
          </a:effectLst>
        </p:spPr>
        <p:txBody>
          <a:bodyPr lIns="45719" rIns="45719"/>
          <a:lstStyle/>
          <a:p>
            <a:endParaRPr sz="1800"/>
          </a:p>
        </p:txBody>
      </p:sp>
      <p:sp>
        <p:nvSpPr>
          <p:cNvPr id="6" name="Slide Number Placeholder 5"/>
          <p:cNvSpPr>
            <a:spLocks noGrp="1"/>
          </p:cNvSpPr>
          <p:nvPr>
            <p:ph type="sldNum" sz="quarter" idx="12"/>
          </p:nvPr>
        </p:nvSpPr>
        <p:spPr>
          <a:xfrm>
            <a:off x="11780851" y="6435709"/>
            <a:ext cx="314506" cy="338550"/>
          </a:xfrm>
        </p:spPr>
        <p:txBody>
          <a:bodyPr/>
          <a:lstStyle/>
          <a:p>
            <a:fld id="{D260E43B-7F43-FA45-AAB7-E054FD6CC4E3}" type="slidenum">
              <a:rPr lang="en-US" smtClean="0"/>
              <a:t>‹#›</a:t>
            </a:fld>
            <a:endParaRPr lang="en-US" dirty="0"/>
          </a:p>
        </p:txBody>
      </p:sp>
      <p:pic>
        <p:nvPicPr>
          <p:cNvPr id="7" name="Picture 12" descr="Afbeeldingsresultaat voor lbl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34084" y="96644"/>
            <a:ext cx="968706" cy="691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5729592" y="6429984"/>
            <a:ext cx="1452514" cy="338554"/>
          </a:xfrm>
          <a:prstGeom prst="rect">
            <a:avLst/>
          </a:prstGeom>
          <a:noFill/>
        </p:spPr>
        <p:txBody>
          <a:bodyPr wrap="none" rtlCol="0">
            <a:spAutoFit/>
          </a:bodyPr>
          <a:lstStyle/>
          <a:p>
            <a:r>
              <a:rPr lang="en-US" sz="1600" dirty="0">
                <a:solidFill>
                  <a:schemeClr val="bg1"/>
                </a:solidFill>
              </a:rPr>
              <a:t>M. </a:t>
            </a:r>
            <a:r>
              <a:rPr lang="en-US" sz="1600" dirty="0" err="1">
                <a:solidFill>
                  <a:schemeClr val="bg1"/>
                </a:solidFill>
              </a:rPr>
              <a:t>Marchevsky</a:t>
            </a:r>
            <a:endParaRPr lang="en-US" sz="1600" dirty="0">
              <a:solidFill>
                <a:schemeClr val="bg1"/>
              </a:solidFill>
            </a:endParaRPr>
          </a:p>
        </p:txBody>
      </p:sp>
    </p:spTree>
    <p:extLst>
      <p:ext uri="{BB962C8B-B14F-4D97-AF65-F5344CB8AC3E}">
        <p14:creationId xmlns:p14="http://schemas.microsoft.com/office/powerpoint/2010/main" val="99449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MDP meeting on design of a 20 T hybrid magnet and comparative analysis</a:t>
            </a:r>
          </a:p>
        </p:txBody>
      </p:sp>
      <p:sp>
        <p:nvSpPr>
          <p:cNvPr id="6" name="Slide Number Placeholder 5"/>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857541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MDP meeting on design of a 20 T hybrid magnet and comparative analysis</a:t>
            </a:r>
          </a:p>
        </p:txBody>
      </p:sp>
      <p:sp>
        <p:nvSpPr>
          <p:cNvPr id="6" name="Slide Number Placeholder 5"/>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154282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MDP meeting on design of a 20 T hybrid magnet and comparative analysis</a:t>
            </a:r>
          </a:p>
        </p:txBody>
      </p:sp>
      <p:sp>
        <p:nvSpPr>
          <p:cNvPr id="7" name="Slide Number Placeholder 6"/>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28445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MDP meeting on design of a 20 T hybrid magnet and comparative analysis</a:t>
            </a:r>
          </a:p>
        </p:txBody>
      </p:sp>
      <p:sp>
        <p:nvSpPr>
          <p:cNvPr id="9" name="Slide Number Placeholder 8"/>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223288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MDP meeting on design of a 20 T hybrid magnet and comparative analysis</a:t>
            </a:r>
          </a:p>
        </p:txBody>
      </p:sp>
      <p:sp>
        <p:nvSpPr>
          <p:cNvPr id="5" name="Slide Number Placeholder 4"/>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239551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MDP meeting on design of a 20 T hybrid magnet and comparative analysis</a:t>
            </a:r>
          </a:p>
        </p:txBody>
      </p:sp>
      <p:sp>
        <p:nvSpPr>
          <p:cNvPr id="4" name="Slide Number Placeholder 3"/>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1984694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MDP meeting on design of a 20 T hybrid magnet and comparative analysis</a:t>
            </a:r>
          </a:p>
        </p:txBody>
      </p:sp>
      <p:sp>
        <p:nvSpPr>
          <p:cNvPr id="7" name="Slide Number Placeholder 6"/>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3386127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MDP meeting on design of a 20 T hybrid magnet and comparative analysis</a:t>
            </a:r>
          </a:p>
        </p:txBody>
      </p:sp>
      <p:sp>
        <p:nvSpPr>
          <p:cNvPr id="7" name="Slide Number Placeholder 6"/>
          <p:cNvSpPr>
            <a:spLocks noGrp="1"/>
          </p:cNvSpPr>
          <p:nvPr>
            <p:ph type="sldNum" sz="quarter" idx="12"/>
          </p:nvPr>
        </p:nvSpPr>
        <p:spPr/>
        <p:txBody>
          <a:bodyPr/>
          <a:lstStyle/>
          <a:p>
            <a:fld id="{FBA2DED9-E98B-464C-BB76-C2FF2073F2D8}" type="slidenum">
              <a:rPr lang="en-US" smtClean="0"/>
              <a:t>‹#›</a:t>
            </a:fld>
            <a:endParaRPr lang="en-US"/>
          </a:p>
        </p:txBody>
      </p:sp>
    </p:spTree>
    <p:extLst>
      <p:ext uri="{BB962C8B-B14F-4D97-AF65-F5344CB8AC3E}">
        <p14:creationId xmlns:p14="http://schemas.microsoft.com/office/powerpoint/2010/main" val="2113563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MDP meeting on design of a 20 T hybrid magnet and comparative analysis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2DED9-E98B-464C-BB76-C2FF2073F2D8}" type="slidenum">
              <a:rPr lang="en-US" smtClean="0"/>
              <a:t>‹#›</a:t>
            </a:fld>
            <a:endParaRPr lang="en-US"/>
          </a:p>
        </p:txBody>
      </p:sp>
    </p:spTree>
    <p:extLst>
      <p:ext uri="{BB962C8B-B14F-4D97-AF65-F5344CB8AC3E}">
        <p14:creationId xmlns:p14="http://schemas.microsoft.com/office/powerpoint/2010/main" val="2659381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7623" y="6323774"/>
            <a:ext cx="12227245" cy="546096"/>
          </a:xfrm>
          <a:prstGeom prst="rect">
            <a:avLst/>
          </a:prstGeom>
          <a:solidFill>
            <a:srgbClr val="1F497D"/>
          </a:solidFill>
          <a:ln w="12700">
            <a:miter lim="400000"/>
          </a:ln>
        </p:spPr>
        <p:txBody>
          <a:bodyPr lIns="45719" tIns="45719" rIns="45719" bIns="45719" anchor="ctr"/>
          <a:lstStyle/>
          <a:p>
            <a:pPr algn="ctr" defTabSz="457081">
              <a:defRPr>
                <a:solidFill>
                  <a:srgbClr val="FFFFFF"/>
                </a:solidFill>
                <a:latin typeface="Arial"/>
                <a:ea typeface="Arial"/>
                <a:cs typeface="Arial"/>
                <a:sym typeface="Arial"/>
              </a:defRPr>
            </a:pPr>
            <a:endParaRPr sz="900"/>
          </a:p>
        </p:txBody>
      </p:sp>
      <p:pic>
        <p:nvPicPr>
          <p:cNvPr id="3" name="RGB_White-Seal_White-Mark_SC_Horizontal–400dpi.png" descr="RGB_White-Seal_White-Mark_SC_Horizontal–400dpi.png"/>
          <p:cNvPicPr>
            <a:picLocks noChangeAspect="1"/>
          </p:cNvPicPr>
          <p:nvPr/>
        </p:nvPicPr>
        <p:blipFill>
          <a:blip r:embed="rId5"/>
          <a:stretch>
            <a:fillRect/>
          </a:stretch>
        </p:blipFill>
        <p:spPr>
          <a:xfrm>
            <a:off x="189737" y="6441623"/>
            <a:ext cx="1570469" cy="263615"/>
          </a:xfrm>
          <a:prstGeom prst="rect">
            <a:avLst/>
          </a:prstGeom>
          <a:ln w="12700">
            <a:miter lim="400000"/>
          </a:ln>
        </p:spPr>
      </p:pic>
      <p:sp>
        <p:nvSpPr>
          <p:cNvPr id="4" name="Rectangle"/>
          <p:cNvSpPr/>
          <p:nvPr/>
        </p:nvSpPr>
        <p:spPr>
          <a:xfrm>
            <a:off x="-33931" y="0"/>
            <a:ext cx="12246550" cy="1143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45719" tIns="45719" rIns="45719" bIns="45719" anchor="ctr"/>
          <a:lstStyle/>
          <a:p>
            <a:pPr algn="ctr">
              <a:defRPr>
                <a:solidFill>
                  <a:srgbClr val="FFFFFF"/>
                </a:solidFill>
                <a:latin typeface="Franklin Gothic Book"/>
                <a:ea typeface="Franklin Gothic Book"/>
                <a:cs typeface="Franklin Gothic Book"/>
                <a:sym typeface="Franklin Gothic Book"/>
              </a:defRPr>
            </a:pPr>
            <a:endParaRPr sz="900"/>
          </a:p>
        </p:txBody>
      </p:sp>
      <p:pic>
        <p:nvPicPr>
          <p:cNvPr id="5" name="image3.png" descr="image3.png"/>
          <p:cNvPicPr>
            <a:picLocks noChangeAspect="1"/>
          </p:cNvPicPr>
          <p:nvPr/>
        </p:nvPicPr>
        <p:blipFill>
          <a:blip r:embed="rId6"/>
          <a:stretch>
            <a:fillRect/>
          </a:stretch>
        </p:blipFill>
        <p:spPr>
          <a:xfrm>
            <a:off x="80615" y="124547"/>
            <a:ext cx="2322605" cy="833817"/>
          </a:xfrm>
          <a:prstGeom prst="rect">
            <a:avLst/>
          </a:prstGeom>
          <a:ln w="12700">
            <a:miter lim="400000"/>
          </a:ln>
        </p:spPr>
      </p:pic>
      <p:sp>
        <p:nvSpPr>
          <p:cNvPr id="6" name="Line"/>
          <p:cNvSpPr/>
          <p:nvPr/>
        </p:nvSpPr>
        <p:spPr>
          <a:xfrm flipV="1">
            <a:off x="2516141" y="90826"/>
            <a:ext cx="1" cy="969823"/>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22859" tIns="22859" rIns="22859" bIns="22859"/>
          <a:lstStyle/>
          <a:p>
            <a:endParaRPr sz="900"/>
          </a:p>
        </p:txBody>
      </p:sp>
      <p:sp>
        <p:nvSpPr>
          <p:cNvPr id="7" name="Title Text"/>
          <p:cNvSpPr txBox="1">
            <a:spLocks noGrp="1"/>
          </p:cNvSpPr>
          <p:nvPr>
            <p:ph type="title"/>
          </p:nvPr>
        </p:nvSpPr>
        <p:spPr>
          <a:xfrm>
            <a:off x="2655277" y="-12700"/>
            <a:ext cx="9553689" cy="1106536"/>
          </a:xfrm>
          <a:prstGeom prst="rect">
            <a:avLst/>
          </a:prstGeom>
          <a:solidFill>
            <a:srgbClr val="1F497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normAutofit/>
          </a:bodyPr>
          <a:lstStyle/>
          <a:p>
            <a:r>
              <a:t>Title Text</a:t>
            </a:r>
          </a:p>
        </p:txBody>
      </p:sp>
      <p:sp>
        <p:nvSpPr>
          <p:cNvPr id="9" name="Slide Number"/>
          <p:cNvSpPr txBox="1">
            <a:spLocks noGrp="1"/>
          </p:cNvSpPr>
          <p:nvPr>
            <p:ph type="sldNum" sz="quarter" idx="2"/>
          </p:nvPr>
        </p:nvSpPr>
        <p:spPr>
          <a:xfrm>
            <a:off x="11539222" y="6476076"/>
            <a:ext cx="314506" cy="338550"/>
          </a:xfrm>
          <a:prstGeom prst="rect">
            <a:avLst/>
          </a:prstGeom>
          <a:ln w="12700">
            <a:miter lim="400000"/>
          </a:ln>
        </p:spPr>
        <p:txBody>
          <a:bodyPr wrap="none" lIns="91438" tIns="91438" rIns="91438" bIns="91438" anchor="ctr">
            <a:spAutoFit/>
          </a:bodyPr>
          <a:lstStyle>
            <a:lvl1pPr algn="r">
              <a:defRPr sz="1000">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
        <p:nvSpPr>
          <p:cNvPr id="10" name="Body Level One…"/>
          <p:cNvSpPr txBox="1">
            <a:spLocks noGrp="1"/>
          </p:cNvSpPr>
          <p:nvPr>
            <p:ph type="body" idx="1"/>
          </p:nvPr>
        </p:nvSpPr>
        <p:spPr>
          <a:xfrm>
            <a:off x="351778" y="1306007"/>
            <a:ext cx="11135265" cy="45259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2pPr marL="977648" indent="-520448"/>
            <a:lvl3pPr marL="1388423" indent="-474023"/>
            <a:lvl4pPr marL="1754777" indent="-383177"/>
            <a:lvl5pPr marL="2281428" indent="-452628"/>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 name="Footer Placeholder 11">
            <a:extLst>
              <a:ext uri="{FF2B5EF4-FFF2-40B4-BE49-F238E27FC236}">
                <a16:creationId xmlns:a16="http://schemas.microsoft.com/office/drawing/2014/main" id="{FF9F4FF4-AE5A-EA4E-87EE-2568EF9A8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bg1"/>
                </a:solidFill>
              </a:defRPr>
            </a:lvl1pPr>
          </a:lstStyle>
          <a:p>
            <a:r>
              <a:rPr lang="en-US"/>
              <a:t>MDP meeting on design of a 20 T hybrid magnet and comparative analysis</a:t>
            </a:r>
            <a:endParaRPr lang="en-US" dirty="0"/>
          </a:p>
        </p:txBody>
      </p:sp>
    </p:spTree>
    <p:extLst>
      <p:ext uri="{BB962C8B-B14F-4D97-AF65-F5344CB8AC3E}">
        <p14:creationId xmlns:p14="http://schemas.microsoft.com/office/powerpoint/2010/main" val="24219394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ransition spd="med"/>
  <p:hf hdr="0" dt="0"/>
  <p:txStyles>
    <p:titleStyle>
      <a:lvl1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FFFFFF"/>
          </a:solidFill>
          <a:uFillTx/>
          <a:latin typeface="Franklin Gothic Medium"/>
          <a:ea typeface="Franklin Gothic Medium"/>
          <a:cs typeface="Franklin Gothic Medium"/>
          <a:sym typeface="Franklin Gothic Medium"/>
        </a:defRPr>
      </a:lvl2pPr>
      <a:lvl3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FFFFFF"/>
          </a:solidFill>
          <a:uFillTx/>
          <a:latin typeface="Franklin Gothic Medium"/>
          <a:ea typeface="Franklin Gothic Medium"/>
          <a:cs typeface="Franklin Gothic Medium"/>
          <a:sym typeface="Franklin Gothic Medium"/>
        </a:defRPr>
      </a:lvl3pPr>
      <a:lvl4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FFFFFF"/>
          </a:solidFill>
          <a:uFillTx/>
          <a:latin typeface="Franklin Gothic Medium"/>
          <a:ea typeface="Franklin Gothic Medium"/>
          <a:cs typeface="Franklin Gothic Medium"/>
          <a:sym typeface="Franklin Gothic Medium"/>
        </a:defRPr>
      </a:lvl4pPr>
      <a:lvl5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FFFFFF"/>
          </a:solidFill>
          <a:uFillTx/>
          <a:latin typeface="Franklin Gothic Medium"/>
          <a:ea typeface="Franklin Gothic Medium"/>
          <a:cs typeface="Franklin Gothic Medium"/>
          <a:sym typeface="Franklin Gothic Medium"/>
        </a:defRPr>
      </a:lvl5pPr>
      <a:lvl6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FFFFFF"/>
          </a:solidFill>
          <a:uFillTx/>
          <a:latin typeface="Franklin Gothic Medium"/>
          <a:ea typeface="Franklin Gothic Medium"/>
          <a:cs typeface="Franklin Gothic Medium"/>
          <a:sym typeface="Franklin Gothic Medium"/>
        </a:defRPr>
      </a:lvl6pPr>
      <a:lvl7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FFFFFF"/>
          </a:solidFill>
          <a:uFillTx/>
          <a:latin typeface="Franklin Gothic Medium"/>
          <a:ea typeface="Franklin Gothic Medium"/>
          <a:cs typeface="Franklin Gothic Medium"/>
          <a:sym typeface="Franklin Gothic Medium"/>
        </a:defRPr>
      </a:lvl7pPr>
      <a:lvl8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FFFFFF"/>
          </a:solidFill>
          <a:uFillTx/>
          <a:latin typeface="Franklin Gothic Medium"/>
          <a:ea typeface="Franklin Gothic Medium"/>
          <a:cs typeface="Franklin Gothic Medium"/>
          <a:sym typeface="Franklin Gothic Medium"/>
        </a:defRPr>
      </a:lvl8pPr>
      <a:lvl9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FFFFFF"/>
          </a:solidFill>
          <a:uFillTx/>
          <a:latin typeface="Franklin Gothic Medium"/>
          <a:ea typeface="Franklin Gothic Medium"/>
          <a:cs typeface="Franklin Gothic Medium"/>
          <a:sym typeface="Franklin Gothic Medium"/>
        </a:defRPr>
      </a:lvl9pPr>
    </p:titleStyle>
    <p:bodyStyle>
      <a:lvl1pPr marL="51802" marR="0" indent="-51802" algn="l" defTabSz="457200" rtl="0" latinLnBrk="0">
        <a:lnSpc>
          <a:spcPct val="100000"/>
        </a:lnSpc>
        <a:spcBef>
          <a:spcPts val="550"/>
        </a:spcBef>
        <a:spcAft>
          <a:spcPts val="0"/>
        </a:spcAft>
        <a:buClrTx/>
        <a:buSzPct val="100000"/>
        <a:buFont typeface="Arial"/>
        <a:buChar char="•"/>
        <a:tabLst/>
        <a:defRPr sz="2200" b="0" i="0" u="none" strike="noStrike" cap="none" spc="0" baseline="0">
          <a:solidFill>
            <a:srgbClr val="1F497D"/>
          </a:solidFill>
          <a:uFillTx/>
          <a:latin typeface="Franklin Gothic Medium"/>
          <a:ea typeface="Franklin Gothic Medium"/>
          <a:cs typeface="Franklin Gothic Medium"/>
          <a:sym typeface="Franklin Gothic Medium"/>
        </a:defRPr>
      </a:lvl1pPr>
      <a:lvl2pPr marL="477981" marR="0" indent="-249382" algn="l" defTabSz="457200" rtl="0" latinLnBrk="0">
        <a:lnSpc>
          <a:spcPct val="100000"/>
        </a:lnSpc>
        <a:spcBef>
          <a:spcPts val="550"/>
        </a:spcBef>
        <a:spcAft>
          <a:spcPts val="0"/>
        </a:spcAft>
        <a:buClrTx/>
        <a:buSzPct val="100000"/>
        <a:buFont typeface="Arial"/>
        <a:buChar char="o"/>
        <a:tabLst/>
        <a:defRPr sz="2200" b="0" i="0" u="none" strike="noStrike" cap="none" spc="0" baseline="0">
          <a:solidFill>
            <a:srgbClr val="1F497D"/>
          </a:solidFill>
          <a:uFillTx/>
          <a:latin typeface="Franklin Gothic Medium"/>
          <a:ea typeface="Franklin Gothic Medium"/>
          <a:cs typeface="Franklin Gothic Medium"/>
          <a:sym typeface="Franklin Gothic Medium"/>
        </a:defRPr>
      </a:lvl2pPr>
      <a:lvl3pPr marL="674461" marR="0" indent="-217261" algn="l" defTabSz="457200" rtl="0" latinLnBrk="0">
        <a:lnSpc>
          <a:spcPct val="100000"/>
        </a:lnSpc>
        <a:spcBef>
          <a:spcPts val="550"/>
        </a:spcBef>
        <a:spcAft>
          <a:spcPts val="0"/>
        </a:spcAft>
        <a:buClrTx/>
        <a:buSzPct val="100000"/>
        <a:buFont typeface="Arial"/>
        <a:buChar char="•"/>
        <a:tabLst/>
        <a:defRPr sz="2200" b="0" i="0" u="none" strike="noStrike" cap="none" spc="0" baseline="0">
          <a:solidFill>
            <a:srgbClr val="1F497D"/>
          </a:solidFill>
          <a:uFillTx/>
          <a:latin typeface="Franklin Gothic Medium"/>
          <a:ea typeface="Franklin Gothic Medium"/>
          <a:cs typeface="Franklin Gothic Medium"/>
          <a:sym typeface="Franklin Gothic Medium"/>
        </a:defRPr>
      </a:lvl3pPr>
      <a:lvl4pPr marL="853440" marR="0" indent="-167640" algn="l" defTabSz="457200" rtl="0" latinLnBrk="0">
        <a:lnSpc>
          <a:spcPct val="100000"/>
        </a:lnSpc>
        <a:spcBef>
          <a:spcPts val="550"/>
        </a:spcBef>
        <a:spcAft>
          <a:spcPts val="0"/>
        </a:spcAft>
        <a:buClrTx/>
        <a:buSzPct val="100000"/>
        <a:buFont typeface="Arial"/>
        <a:buChar char="–"/>
        <a:tabLst/>
        <a:defRPr sz="2200" b="0" i="0" u="none" strike="noStrike" cap="none" spc="0" baseline="0">
          <a:solidFill>
            <a:srgbClr val="1F497D"/>
          </a:solidFill>
          <a:uFillTx/>
          <a:latin typeface="Franklin Gothic Medium"/>
          <a:ea typeface="Franklin Gothic Medium"/>
          <a:cs typeface="Franklin Gothic Medium"/>
          <a:sym typeface="Franklin Gothic Medium"/>
        </a:defRPr>
      </a:lvl4pPr>
      <a:lvl5pPr marL="1102995" marR="0" indent="-188595" algn="l" defTabSz="457200" rtl="0" latinLnBrk="0">
        <a:lnSpc>
          <a:spcPct val="100000"/>
        </a:lnSpc>
        <a:spcBef>
          <a:spcPts val="550"/>
        </a:spcBef>
        <a:spcAft>
          <a:spcPts val="0"/>
        </a:spcAft>
        <a:buClrTx/>
        <a:buSzPct val="100000"/>
        <a:buFont typeface="Arial"/>
        <a:buChar char="»"/>
        <a:tabLst/>
        <a:defRPr sz="2200" b="0" i="0" u="none" strike="noStrike" cap="none" spc="0" baseline="0">
          <a:solidFill>
            <a:srgbClr val="1F497D"/>
          </a:solidFill>
          <a:uFillTx/>
          <a:latin typeface="Franklin Gothic Medium"/>
          <a:ea typeface="Franklin Gothic Medium"/>
          <a:cs typeface="Franklin Gothic Medium"/>
          <a:sym typeface="Franklin Gothic Medium"/>
        </a:defRPr>
      </a:lvl5pPr>
      <a:lvl6pPr marL="1394460" marR="0" indent="-251460" algn="l" defTabSz="457200" rtl="0" latinLnBrk="0">
        <a:lnSpc>
          <a:spcPct val="100000"/>
        </a:lnSpc>
        <a:spcBef>
          <a:spcPts val="550"/>
        </a:spcBef>
        <a:spcAft>
          <a:spcPts val="0"/>
        </a:spcAft>
        <a:buClrTx/>
        <a:buSzPct val="100000"/>
        <a:buFont typeface="Arial"/>
        <a:buChar char="•"/>
        <a:tabLst/>
        <a:defRPr sz="2200" b="0" i="0" u="none" strike="noStrike" cap="none" spc="0" baseline="0">
          <a:solidFill>
            <a:srgbClr val="1F497D"/>
          </a:solidFill>
          <a:uFillTx/>
          <a:latin typeface="Franklin Gothic Medium"/>
          <a:ea typeface="Franklin Gothic Medium"/>
          <a:cs typeface="Franklin Gothic Medium"/>
          <a:sym typeface="Franklin Gothic Medium"/>
        </a:defRPr>
      </a:lvl6pPr>
      <a:lvl7pPr marL="1623060" marR="0" indent="-251460" algn="l" defTabSz="457200" rtl="0" latinLnBrk="0">
        <a:lnSpc>
          <a:spcPct val="100000"/>
        </a:lnSpc>
        <a:spcBef>
          <a:spcPts val="550"/>
        </a:spcBef>
        <a:spcAft>
          <a:spcPts val="0"/>
        </a:spcAft>
        <a:buClrTx/>
        <a:buSzPct val="100000"/>
        <a:buFont typeface="Arial"/>
        <a:buChar char="•"/>
        <a:tabLst/>
        <a:defRPr sz="2200" b="0" i="0" u="none" strike="noStrike" cap="none" spc="0" baseline="0">
          <a:solidFill>
            <a:srgbClr val="1F497D"/>
          </a:solidFill>
          <a:uFillTx/>
          <a:latin typeface="Franklin Gothic Medium"/>
          <a:ea typeface="Franklin Gothic Medium"/>
          <a:cs typeface="Franklin Gothic Medium"/>
          <a:sym typeface="Franklin Gothic Medium"/>
        </a:defRPr>
      </a:lvl7pPr>
      <a:lvl8pPr marL="1851660" marR="0" indent="-251460" algn="l" defTabSz="457200" rtl="0" latinLnBrk="0">
        <a:lnSpc>
          <a:spcPct val="100000"/>
        </a:lnSpc>
        <a:spcBef>
          <a:spcPts val="550"/>
        </a:spcBef>
        <a:spcAft>
          <a:spcPts val="0"/>
        </a:spcAft>
        <a:buClrTx/>
        <a:buSzPct val="100000"/>
        <a:buFont typeface="Arial"/>
        <a:buChar char="•"/>
        <a:tabLst/>
        <a:defRPr sz="2200" b="0" i="0" u="none" strike="noStrike" cap="none" spc="0" baseline="0">
          <a:solidFill>
            <a:srgbClr val="1F497D"/>
          </a:solidFill>
          <a:uFillTx/>
          <a:latin typeface="Franklin Gothic Medium"/>
          <a:ea typeface="Franklin Gothic Medium"/>
          <a:cs typeface="Franklin Gothic Medium"/>
          <a:sym typeface="Franklin Gothic Medium"/>
        </a:defRPr>
      </a:lvl8pPr>
      <a:lvl9pPr marL="2080260" marR="0" indent="-251460" algn="l" defTabSz="457200" rtl="0" latinLnBrk="0">
        <a:lnSpc>
          <a:spcPct val="100000"/>
        </a:lnSpc>
        <a:spcBef>
          <a:spcPts val="550"/>
        </a:spcBef>
        <a:spcAft>
          <a:spcPts val="0"/>
        </a:spcAft>
        <a:buClrTx/>
        <a:buSzPct val="100000"/>
        <a:buFont typeface="Arial"/>
        <a:buChar char="•"/>
        <a:tabLst/>
        <a:defRPr sz="2200" b="0" i="0" u="none" strike="noStrike" cap="none" spc="0" baseline="0">
          <a:solidFill>
            <a:srgbClr val="1F497D"/>
          </a:solidFill>
          <a:uFillTx/>
          <a:latin typeface="Franklin Gothic Medium"/>
          <a:ea typeface="Franklin Gothic Medium"/>
          <a:cs typeface="Franklin Gothic Medium"/>
          <a:sym typeface="Franklin Gothic Medium"/>
        </a:defRPr>
      </a:lvl9pPr>
    </p:bodyStyle>
    <p:otherStyle>
      <a:lvl1pPr marL="0" marR="0" indent="0" algn="r" defTabSz="4572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Franklin Gothic Book"/>
        </a:defRPr>
      </a:lvl1pPr>
      <a:lvl2pPr marL="0" marR="0" indent="0" algn="r" defTabSz="4572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Franklin Gothic Book"/>
        </a:defRPr>
      </a:lvl2pPr>
      <a:lvl3pPr marL="0" marR="0" indent="0" algn="r" defTabSz="4572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Franklin Gothic Book"/>
        </a:defRPr>
      </a:lvl3pPr>
      <a:lvl4pPr marL="0" marR="0" indent="0" algn="r" defTabSz="4572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Franklin Gothic Book"/>
        </a:defRPr>
      </a:lvl4pPr>
      <a:lvl5pPr marL="0" marR="0" indent="0" algn="r" defTabSz="4572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Franklin Gothic Book"/>
        </a:defRPr>
      </a:lvl5pPr>
      <a:lvl6pPr marL="0" marR="0" indent="0" algn="r" defTabSz="4572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Franklin Gothic Book"/>
        </a:defRPr>
      </a:lvl6pPr>
      <a:lvl7pPr marL="0" marR="0" indent="0" algn="r" defTabSz="4572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Franklin Gothic Book"/>
        </a:defRPr>
      </a:lvl7pPr>
      <a:lvl8pPr marL="0" marR="0" indent="0" algn="r" defTabSz="4572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Franklin Gothic Book"/>
        </a:defRPr>
      </a:lvl8pPr>
      <a:lvl9pPr marL="0" marR="0" indent="0" algn="r" defTabSz="4572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oren Prestemon…"/>
          <p:cNvSpPr txBox="1">
            <a:spLocks noGrp="1"/>
          </p:cNvSpPr>
          <p:nvPr>
            <p:ph type="body" sz="half" idx="1"/>
          </p:nvPr>
        </p:nvSpPr>
        <p:spPr>
          <a:xfrm>
            <a:off x="1585912" y="4572935"/>
            <a:ext cx="9020175" cy="1196930"/>
          </a:xfrm>
          <a:prstGeom prst="rect">
            <a:avLst/>
          </a:prstGeom>
        </p:spPr>
        <p:txBody>
          <a:bodyPr>
            <a:normAutofit fontScale="92500" lnSpcReduction="20000"/>
          </a:bodyPr>
          <a:lstStyle/>
          <a:p>
            <a:pPr>
              <a:spcAft>
                <a:spcPts val="900"/>
              </a:spcAft>
            </a:pPr>
            <a:r>
              <a:rPr lang="en-US" dirty="0"/>
              <a:t>Presenter: Laura Garcia Fajardo</a:t>
            </a:r>
          </a:p>
          <a:p>
            <a:r>
              <a:rPr lang="en-US" b="1" dirty="0"/>
              <a:t>MDP meeting on design of a 20 T hybrid magnet and comparative analysis</a:t>
            </a:r>
          </a:p>
          <a:p>
            <a:r>
              <a:rPr lang="en-US" b="1" dirty="0"/>
              <a:t>06/29/2021</a:t>
            </a:r>
          </a:p>
        </p:txBody>
      </p:sp>
      <p:sp>
        <p:nvSpPr>
          <p:cNvPr id="1012" name="High Field Magnet Technology…"/>
          <p:cNvSpPr txBox="1"/>
          <p:nvPr/>
        </p:nvSpPr>
        <p:spPr>
          <a:xfrm>
            <a:off x="528065" y="2979235"/>
            <a:ext cx="11135868" cy="1477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algn="ctr">
              <a:defRPr sz="6700">
                <a:solidFill>
                  <a:srgbClr val="FFFFFF"/>
                </a:solidFill>
                <a:latin typeface="Franklin Gothic Book"/>
                <a:ea typeface="Franklin Gothic Book"/>
                <a:cs typeface="Franklin Gothic Book"/>
                <a:sym typeface="Franklin Gothic Book"/>
              </a:defRPr>
            </a:lvl1pPr>
          </a:lstStyle>
          <a:p>
            <a:pPr>
              <a:spcAft>
                <a:spcPts val="1200"/>
              </a:spcAft>
            </a:pPr>
            <a:r>
              <a:rPr lang="en-US" sz="4000" dirty="0"/>
              <a:t>Summary of the plans for </a:t>
            </a:r>
          </a:p>
          <a:p>
            <a:pPr>
              <a:spcAft>
                <a:spcPts val="1200"/>
              </a:spcAft>
            </a:pPr>
            <a:r>
              <a:rPr lang="en-US" sz="4000" dirty="0"/>
              <a:t>CCT5-Bin5c and CCT6-BiCCT1 hybrids</a:t>
            </a:r>
            <a:endParaRPr lang="en-US" sz="4000" b="1" dirty="0"/>
          </a:p>
        </p:txBody>
      </p:sp>
      <p:sp>
        <p:nvSpPr>
          <p:cNvPr id="2" name="Slide Number Placeholder 1">
            <a:extLst>
              <a:ext uri="{FF2B5EF4-FFF2-40B4-BE49-F238E27FC236}">
                <a16:creationId xmlns:a16="http://schemas.microsoft.com/office/drawing/2014/main" id="{197E2B0B-D599-40CC-995F-0948DDC3D231}"/>
              </a:ext>
            </a:extLst>
          </p:cNvPr>
          <p:cNvSpPr>
            <a:spLocks noGrp="1"/>
          </p:cNvSpPr>
          <p:nvPr>
            <p:ph type="sldNum" sz="quarter" idx="2"/>
          </p:nvPr>
        </p:nvSpPr>
        <p:spPr/>
        <p:txBody>
          <a:bodyPr/>
          <a:lstStyle/>
          <a:p>
            <a:fld id="{86CB4B4D-7CA3-9044-876B-883B54F8677D}" type="slidenum">
              <a:rPr lang="en-US" smtClean="0"/>
              <a:t>1</a:t>
            </a:fld>
            <a:endParaRPr lang="en-US"/>
          </a:p>
        </p:txBody>
      </p:sp>
    </p:spTree>
    <p:extLst>
      <p:ext uri="{BB962C8B-B14F-4D97-AF65-F5344CB8AC3E}">
        <p14:creationId xmlns:p14="http://schemas.microsoft.com/office/powerpoint/2010/main" val="4735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E2F2-231C-4540-8B8B-A2FAA1834145}"/>
              </a:ext>
            </a:extLst>
          </p:cNvPr>
          <p:cNvSpPr>
            <a:spLocks noGrp="1"/>
          </p:cNvSpPr>
          <p:nvPr>
            <p:ph type="title"/>
          </p:nvPr>
        </p:nvSpPr>
        <p:spPr/>
        <p:txBody>
          <a:bodyPr/>
          <a:lstStyle/>
          <a:p>
            <a:r>
              <a:rPr lang="en-US" dirty="0"/>
              <a:t>Summary of key points for the hybrid magnet CCT5-BIN5c</a:t>
            </a:r>
          </a:p>
        </p:txBody>
      </p:sp>
      <p:sp>
        <p:nvSpPr>
          <p:cNvPr id="3" name="Slide Number Placeholder 2">
            <a:extLst>
              <a:ext uri="{FF2B5EF4-FFF2-40B4-BE49-F238E27FC236}">
                <a16:creationId xmlns:a16="http://schemas.microsoft.com/office/drawing/2014/main" id="{1500C915-8AC9-47F0-819A-445F53681393}"/>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5" name="Footer Placeholder 4">
            <a:extLst>
              <a:ext uri="{FF2B5EF4-FFF2-40B4-BE49-F238E27FC236}">
                <a16:creationId xmlns:a16="http://schemas.microsoft.com/office/drawing/2014/main" id="{583EF23F-3464-4663-94FA-64EFC53BAEF0}"/>
              </a:ext>
            </a:extLst>
          </p:cNvPr>
          <p:cNvSpPr>
            <a:spLocks noGrp="1"/>
          </p:cNvSpPr>
          <p:nvPr>
            <p:ph type="ftr" sz="quarter" idx="10"/>
          </p:nvPr>
        </p:nvSpPr>
        <p:spPr/>
        <p:txBody>
          <a:bodyPr/>
          <a:lstStyle/>
          <a:p>
            <a:r>
              <a:rPr lang="en-US"/>
              <a:t>MDP meeting on design of a 20 T hybrid magnet and comparative analysis</a:t>
            </a:r>
            <a:endParaRPr lang="en-US" dirty="0"/>
          </a:p>
        </p:txBody>
      </p:sp>
      <p:sp>
        <p:nvSpPr>
          <p:cNvPr id="6" name="Text Placeholder 3">
            <a:extLst>
              <a:ext uri="{FF2B5EF4-FFF2-40B4-BE49-F238E27FC236}">
                <a16:creationId xmlns:a16="http://schemas.microsoft.com/office/drawing/2014/main" id="{5F074760-ADBF-4EC9-A3FD-67F3815B2E35}"/>
              </a:ext>
            </a:extLst>
          </p:cNvPr>
          <p:cNvSpPr>
            <a:spLocks noGrp="1"/>
          </p:cNvSpPr>
          <p:nvPr>
            <p:ph type="body" idx="1"/>
          </p:nvPr>
        </p:nvSpPr>
        <p:spPr>
          <a:xfrm>
            <a:off x="437826" y="1632231"/>
            <a:ext cx="11316347" cy="3971127"/>
          </a:xfrm>
        </p:spPr>
        <p:txBody>
          <a:bodyPr>
            <a:normAutofit/>
          </a:bodyPr>
          <a:lstStyle/>
          <a:p>
            <a:pPr marL="457200" indent="-404813" algn="just">
              <a:spcAft>
                <a:spcPts val="1800"/>
              </a:spcAft>
            </a:pPr>
            <a:r>
              <a:rPr lang="en-US" sz="2400" dirty="0"/>
              <a:t>The length of BIN5c (smaller than CCT5) is in accordance with the size of the OP furnace </a:t>
            </a:r>
            <a:r>
              <a:rPr lang="en-US" sz="2400" dirty="0" err="1"/>
              <a:t>Deltech</a:t>
            </a:r>
            <a:r>
              <a:rPr lang="en-US" sz="2400" dirty="0"/>
              <a:t> at FSU. Therefore we need additional structure to match the length of CCT5 (for easier assembly), and we need to adapt the splices of BIN5c to the high background magnetic field of CCT5</a:t>
            </a:r>
          </a:p>
          <a:p>
            <a:pPr marL="457200" indent="-404813" algn="just">
              <a:spcAft>
                <a:spcPts val="1800"/>
              </a:spcAft>
            </a:pPr>
            <a:r>
              <a:rPr lang="en-US" sz="2400" dirty="0"/>
              <a:t>Because CCT5 and BIN5c were not designed with the hybrid test in mind, the hybrid design is not optimal in terms of stresses</a:t>
            </a:r>
          </a:p>
          <a:p>
            <a:pPr marL="457200" indent="-404813" algn="just">
              <a:spcAft>
                <a:spcPts val="1800"/>
              </a:spcAft>
            </a:pPr>
            <a:r>
              <a:rPr lang="en-US" sz="2400" dirty="0">
                <a:solidFill>
                  <a:srgbClr val="FF0000"/>
                </a:solidFill>
              </a:rPr>
              <a:t>The next insert and </a:t>
            </a:r>
            <a:r>
              <a:rPr lang="en-US" sz="2400" dirty="0" err="1">
                <a:solidFill>
                  <a:srgbClr val="FF0000"/>
                </a:solidFill>
              </a:rPr>
              <a:t>outsert</a:t>
            </a:r>
            <a:r>
              <a:rPr lang="en-US" sz="2400" dirty="0">
                <a:solidFill>
                  <a:srgbClr val="FF0000"/>
                </a:solidFill>
              </a:rPr>
              <a:t> magnets should be designed with the hybrid test in mind to avoid incompatibilities in the structure and stresses</a:t>
            </a:r>
          </a:p>
        </p:txBody>
      </p:sp>
    </p:spTree>
    <p:extLst>
      <p:ext uri="{BB962C8B-B14F-4D97-AF65-F5344CB8AC3E}">
        <p14:creationId xmlns:p14="http://schemas.microsoft.com/office/powerpoint/2010/main" val="12792493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11</a:t>
            </a:fld>
            <a:endParaRPr lang="en-US"/>
          </a:p>
        </p:txBody>
      </p:sp>
      <p:sp>
        <p:nvSpPr>
          <p:cNvPr id="5" name="Footer Placeholder 4"/>
          <p:cNvSpPr>
            <a:spLocks noGrp="1"/>
          </p:cNvSpPr>
          <p:nvPr>
            <p:ph type="ftr" sz="quarter" idx="10"/>
          </p:nvPr>
        </p:nvSpPr>
        <p:spPr/>
        <p:txBody>
          <a:bodyPr/>
          <a:lstStyle/>
          <a:p>
            <a:r>
              <a:rPr lang="en-US"/>
              <a:t>MDP meeting on design of a 20 T hybrid magnet and comparative analysis</a:t>
            </a:r>
            <a:endParaRPr lang="en-US" dirty="0"/>
          </a:p>
        </p:txBody>
      </p:sp>
      <p:sp>
        <p:nvSpPr>
          <p:cNvPr id="6" name="Rectangle 5">
            <a:extLst>
              <a:ext uri="{FF2B5EF4-FFF2-40B4-BE49-F238E27FC236}">
                <a16:creationId xmlns:a16="http://schemas.microsoft.com/office/drawing/2014/main" id="{6309F346-FB44-4B9C-9CE3-1DDC44D0CF54}"/>
              </a:ext>
            </a:extLst>
          </p:cNvPr>
          <p:cNvSpPr/>
          <p:nvPr/>
        </p:nvSpPr>
        <p:spPr>
          <a:xfrm>
            <a:off x="1889760" y="3167390"/>
            <a:ext cx="8412480" cy="954107"/>
          </a:xfrm>
          <a:prstGeom prst="rect">
            <a:avLst/>
          </a:prstGeom>
        </p:spPr>
        <p:txBody>
          <a:bodyPr wrap="square">
            <a:spAutoFit/>
          </a:bodyPr>
          <a:lstStyle/>
          <a:p>
            <a:pPr algn="ctr"/>
            <a:r>
              <a:rPr lang="en-US" sz="2800" b="1" dirty="0">
                <a:solidFill>
                  <a:schemeClr val="accent1">
                    <a:lumMod val="75000"/>
                  </a:schemeClr>
                </a:solidFill>
              </a:rPr>
              <a:t>CCT6-BiCCT1 hybrid</a:t>
            </a:r>
          </a:p>
          <a:p>
            <a:pPr algn="ctr"/>
            <a:r>
              <a:rPr lang="en-US" sz="2800" b="1" dirty="0">
                <a:solidFill>
                  <a:schemeClr val="accent1">
                    <a:lumMod val="75000"/>
                  </a:schemeClr>
                </a:solidFill>
              </a:rPr>
              <a:t>Preliminary analysis</a:t>
            </a:r>
          </a:p>
        </p:txBody>
      </p:sp>
    </p:spTree>
    <p:extLst>
      <p:ext uri="{BB962C8B-B14F-4D97-AF65-F5344CB8AC3E}">
        <p14:creationId xmlns:p14="http://schemas.microsoft.com/office/powerpoint/2010/main" val="331302920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886909" y="3601298"/>
            <a:ext cx="3955755" cy="2676336"/>
          </a:xfrm>
          <a:prstGeom prst="rect">
            <a:avLst/>
          </a:prstGeom>
        </p:spPr>
      </p:pic>
      <p:sp>
        <p:nvSpPr>
          <p:cNvPr id="17" name="TextBox 16"/>
          <p:cNvSpPr txBox="1"/>
          <p:nvPr/>
        </p:nvSpPr>
        <p:spPr>
          <a:xfrm>
            <a:off x="2814484" y="5088453"/>
            <a:ext cx="89474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r>
              <a:rPr lang="en-US" sz="1200" kern="0" dirty="0">
                <a:solidFill>
                  <a:srgbClr val="000000"/>
                </a:solidFill>
                <a:latin typeface="Franklin Gothic Book" panose="020B0503020102020204" pitchFamily="34" charset="0"/>
                <a:cs typeface="Calibri"/>
                <a:sym typeface="Calibri"/>
              </a:rPr>
              <a:t>Bore field produced by CCT6 at 80% SSL</a:t>
            </a:r>
          </a:p>
        </p:txBody>
      </p:sp>
      <p:sp>
        <p:nvSpPr>
          <p:cNvPr id="2" name="Title 1">
            <a:extLst>
              <a:ext uri="{FF2B5EF4-FFF2-40B4-BE49-F238E27FC236}">
                <a16:creationId xmlns:a16="http://schemas.microsoft.com/office/drawing/2014/main" id="{BB132C8A-8813-4415-8143-04A38A2780F6}"/>
              </a:ext>
            </a:extLst>
          </p:cNvPr>
          <p:cNvSpPr>
            <a:spLocks noGrp="1"/>
          </p:cNvSpPr>
          <p:nvPr>
            <p:ph type="title"/>
          </p:nvPr>
        </p:nvSpPr>
        <p:spPr/>
        <p:txBody>
          <a:bodyPr>
            <a:normAutofit/>
          </a:bodyPr>
          <a:lstStyle/>
          <a:p>
            <a:r>
              <a:rPr lang="en-US" dirty="0"/>
              <a:t>Design options for BiCCT1</a:t>
            </a:r>
          </a:p>
        </p:txBody>
      </p:sp>
      <p:sp>
        <p:nvSpPr>
          <p:cNvPr id="3" name="Slide Number Placeholder 2">
            <a:extLst>
              <a:ext uri="{FF2B5EF4-FFF2-40B4-BE49-F238E27FC236}">
                <a16:creationId xmlns:a16="http://schemas.microsoft.com/office/drawing/2014/main" id="{FCB3C546-1E77-46B3-897F-900C1FD97BE2}"/>
              </a:ext>
            </a:extLst>
          </p:cNvPr>
          <p:cNvSpPr>
            <a:spLocks noGrp="1"/>
          </p:cNvSpPr>
          <p:nvPr>
            <p:ph type="sldNum" sz="quarter" idx="2"/>
          </p:nvPr>
        </p:nvSpPr>
        <p:spPr/>
        <p:txBody>
          <a:bodyPr/>
          <a:lstStyle/>
          <a:p>
            <a:pPr defTabSz="457200" hangingPunct="0"/>
            <a:fld id="{86CB4B4D-7CA3-9044-876B-883B54F8677D}" type="slidenum">
              <a:rPr lang="en-US" kern="0"/>
              <a:pPr defTabSz="457200" hangingPunct="0"/>
              <a:t>12</a:t>
            </a:fld>
            <a:endParaRPr lang="en-US" kern="0"/>
          </a:p>
        </p:txBody>
      </p:sp>
      <p:sp>
        <p:nvSpPr>
          <p:cNvPr id="5" name="Footer Placeholder 4">
            <a:extLst>
              <a:ext uri="{FF2B5EF4-FFF2-40B4-BE49-F238E27FC236}">
                <a16:creationId xmlns:a16="http://schemas.microsoft.com/office/drawing/2014/main" id="{6540D57B-50E3-4203-B9D1-8A3CAA0614EE}"/>
              </a:ext>
            </a:extLst>
          </p:cNvPr>
          <p:cNvSpPr>
            <a:spLocks noGrp="1"/>
          </p:cNvSpPr>
          <p:nvPr>
            <p:ph type="ftr" sz="quarter" idx="10"/>
          </p:nvPr>
        </p:nvSpPr>
        <p:spPr/>
        <p:txBody>
          <a:bodyPr/>
          <a:lstStyle/>
          <a:p>
            <a:pPr defTabSz="457200" hangingPunct="0"/>
            <a:r>
              <a:rPr lang="en-US" kern="0">
                <a:solidFill>
                  <a:srgbClr val="FFFFFF"/>
                </a:solidFill>
                <a:latin typeface="Calibri"/>
                <a:cs typeface="Calibri"/>
                <a:sym typeface="Calibri"/>
              </a:rPr>
              <a:t>MDP meeting on design of a 20 T hybrid magnet and comparative analysis</a:t>
            </a:r>
            <a:endParaRPr lang="en-US" kern="0" dirty="0">
              <a:solidFill>
                <a:srgbClr val="FFFFFF"/>
              </a:solidFill>
              <a:latin typeface="Calibri"/>
              <a:cs typeface="Calibri"/>
              <a:sym typeface="Calibri"/>
            </a:endParaRPr>
          </a:p>
        </p:txBody>
      </p:sp>
      <p:graphicFrame>
        <p:nvGraphicFramePr>
          <p:cNvPr id="13" name="Table 12"/>
          <p:cNvGraphicFramePr>
            <a:graphicFrameLocks noGrp="1"/>
          </p:cNvGraphicFramePr>
          <p:nvPr>
            <p:extLst>
              <p:ext uri="{D42A27DB-BD31-4B8C-83A1-F6EECF244321}">
                <p14:modId xmlns:p14="http://schemas.microsoft.com/office/powerpoint/2010/main" val="3785090079"/>
              </p:ext>
            </p:extLst>
          </p:nvPr>
        </p:nvGraphicFramePr>
        <p:xfrm>
          <a:off x="249434" y="1671674"/>
          <a:ext cx="5593230" cy="1493520"/>
        </p:xfrm>
        <a:graphic>
          <a:graphicData uri="http://schemas.openxmlformats.org/drawingml/2006/table">
            <a:tbl>
              <a:tblPr firstRow="1" bandRow="1">
                <a:tableStyleId>{5940675A-B579-460E-94D1-54222C63F5DA}</a:tableStyleId>
              </a:tblPr>
              <a:tblGrid>
                <a:gridCol w="1475706">
                  <a:extLst>
                    <a:ext uri="{9D8B030D-6E8A-4147-A177-3AD203B41FA5}">
                      <a16:colId xmlns:a16="http://schemas.microsoft.com/office/drawing/2014/main" val="2859896763"/>
                    </a:ext>
                  </a:extLst>
                </a:gridCol>
                <a:gridCol w="890051">
                  <a:extLst>
                    <a:ext uri="{9D8B030D-6E8A-4147-A177-3AD203B41FA5}">
                      <a16:colId xmlns:a16="http://schemas.microsoft.com/office/drawing/2014/main" val="2856098998"/>
                    </a:ext>
                  </a:extLst>
                </a:gridCol>
                <a:gridCol w="1081370">
                  <a:extLst>
                    <a:ext uri="{9D8B030D-6E8A-4147-A177-3AD203B41FA5}">
                      <a16:colId xmlns:a16="http://schemas.microsoft.com/office/drawing/2014/main" val="664045534"/>
                    </a:ext>
                  </a:extLst>
                </a:gridCol>
                <a:gridCol w="1081370">
                  <a:extLst>
                    <a:ext uri="{9D8B030D-6E8A-4147-A177-3AD203B41FA5}">
                      <a16:colId xmlns:a16="http://schemas.microsoft.com/office/drawing/2014/main" val="3562702567"/>
                    </a:ext>
                  </a:extLst>
                </a:gridCol>
                <a:gridCol w="1064733">
                  <a:extLst>
                    <a:ext uri="{9D8B030D-6E8A-4147-A177-3AD203B41FA5}">
                      <a16:colId xmlns:a16="http://schemas.microsoft.com/office/drawing/2014/main" val="968914220"/>
                    </a:ext>
                  </a:extLst>
                </a:gridCol>
              </a:tblGrid>
              <a:tr h="213360">
                <a:tc>
                  <a:txBody>
                    <a:bodyPr/>
                    <a:lstStyle/>
                    <a:p>
                      <a:pPr algn="ctr"/>
                      <a:r>
                        <a:rPr lang="en-US" sz="1100" b="1" dirty="0">
                          <a:solidFill>
                            <a:schemeClr val="tx1"/>
                          </a:solidFill>
                          <a:latin typeface="Franklin Gothic Book" panose="020B0503020102020204" pitchFamily="34" charset="0"/>
                        </a:rPr>
                        <a:t>Parameter</a:t>
                      </a:r>
                    </a:p>
                  </a:txBody>
                  <a:tcPr marL="45720" marR="45720" marT="22860" marB="22860" anchor="ctr"/>
                </a:tc>
                <a:tc>
                  <a:txBody>
                    <a:bodyPr/>
                    <a:lstStyle/>
                    <a:p>
                      <a:pPr algn="ctr"/>
                      <a:r>
                        <a:rPr lang="en-US" sz="1100" b="1" dirty="0">
                          <a:solidFill>
                            <a:schemeClr val="tx1"/>
                          </a:solidFill>
                          <a:latin typeface="Franklin Gothic Book" panose="020B0503020102020204" pitchFamily="34" charset="0"/>
                        </a:rPr>
                        <a:t>BiCCT1-A</a:t>
                      </a:r>
                    </a:p>
                  </a:txBody>
                  <a:tcPr marL="45720" marR="45720" marT="22860" marB="22860" anchor="ctr">
                    <a:solidFill>
                      <a:schemeClr val="accent1">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Franklin Gothic Book" panose="020B0503020102020204" pitchFamily="34" charset="0"/>
                        </a:rPr>
                        <a:t>BiCCT1-B</a:t>
                      </a:r>
                    </a:p>
                  </a:txBody>
                  <a:tcPr marL="45720" marR="45720" marT="22860" marB="22860"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Franklin Gothic Book" panose="020B0503020102020204" pitchFamily="34" charset="0"/>
                        </a:rPr>
                        <a:t>BiCCT1-C</a:t>
                      </a:r>
                    </a:p>
                  </a:txBody>
                  <a:tcPr marL="45720" marR="45720" marT="22860" marB="22860"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Franklin Gothic Book" panose="020B0503020102020204" pitchFamily="34" charset="0"/>
                        </a:rPr>
                        <a:t>BiCCT1-D</a:t>
                      </a:r>
                    </a:p>
                  </a:txBody>
                  <a:tcPr marL="45720" marR="45720" marT="22860" marB="22860" anchor="ctr"/>
                </a:tc>
                <a:extLst>
                  <a:ext uri="{0D108BD9-81ED-4DB2-BD59-A6C34878D82A}">
                    <a16:rowId xmlns:a16="http://schemas.microsoft.com/office/drawing/2014/main" val="4129391123"/>
                  </a:ext>
                </a:extLst>
              </a:tr>
              <a:tr h="213360">
                <a:tc>
                  <a:txBody>
                    <a:bodyPr/>
                    <a:lstStyle/>
                    <a:p>
                      <a:pPr algn="ctr"/>
                      <a:r>
                        <a:rPr lang="en-US" sz="1100" b="1" dirty="0">
                          <a:solidFill>
                            <a:schemeClr val="tx1"/>
                          </a:solidFill>
                          <a:latin typeface="Franklin Gothic Book" panose="020B0503020102020204" pitchFamily="34" charset="0"/>
                        </a:rPr>
                        <a:t>Bore diameter (mm)</a:t>
                      </a:r>
                    </a:p>
                  </a:txBody>
                  <a:tcPr marL="45720" marR="45720" marT="22860" marB="22860" anchor="ctr"/>
                </a:tc>
                <a:tc>
                  <a:txBody>
                    <a:bodyPr/>
                    <a:lstStyle/>
                    <a:p>
                      <a:pPr algn="ctr"/>
                      <a:r>
                        <a:rPr lang="en-US" sz="1100" dirty="0">
                          <a:solidFill>
                            <a:srgbClr val="FF0000"/>
                          </a:solidFill>
                          <a:latin typeface="Franklin Gothic Book" panose="020B0503020102020204" pitchFamily="34" charset="0"/>
                        </a:rPr>
                        <a:t>50</a:t>
                      </a:r>
                    </a:p>
                  </a:txBody>
                  <a:tcPr marL="45720" marR="45720" marT="22860" marB="22860" anchor="ctr">
                    <a:solidFill>
                      <a:schemeClr val="accent1">
                        <a:lumMod val="40000"/>
                        <a:lumOff val="60000"/>
                      </a:schemeClr>
                    </a:solidFill>
                  </a:tcPr>
                </a:tc>
                <a:tc>
                  <a:txBody>
                    <a:bodyPr/>
                    <a:lstStyle/>
                    <a:p>
                      <a:pPr algn="ctr"/>
                      <a:r>
                        <a:rPr lang="en-US" sz="1100" dirty="0">
                          <a:solidFill>
                            <a:srgbClr val="FF0000"/>
                          </a:solidFill>
                          <a:latin typeface="Franklin Gothic Book" panose="020B0503020102020204" pitchFamily="34" charset="0"/>
                        </a:rPr>
                        <a:t>40</a:t>
                      </a:r>
                    </a:p>
                  </a:txBody>
                  <a:tcPr marL="45720" marR="45720" marT="22860" marB="22860" anchor="ctr"/>
                </a:tc>
                <a:tc>
                  <a:txBody>
                    <a:bodyPr/>
                    <a:lstStyle/>
                    <a:p>
                      <a:pPr algn="ctr"/>
                      <a:r>
                        <a:rPr lang="en-US" sz="1100" dirty="0">
                          <a:solidFill>
                            <a:srgbClr val="FF0000"/>
                          </a:solidFill>
                          <a:latin typeface="Franklin Gothic Book" panose="020B0503020102020204" pitchFamily="34" charset="0"/>
                        </a:rPr>
                        <a:t>40</a:t>
                      </a:r>
                    </a:p>
                  </a:txBody>
                  <a:tcPr marL="45720" marR="45720" marT="22860" marB="22860" anchor="ctr"/>
                </a:tc>
                <a:tc>
                  <a:txBody>
                    <a:bodyPr/>
                    <a:lstStyle/>
                    <a:p>
                      <a:pPr algn="ctr"/>
                      <a:r>
                        <a:rPr lang="en-US" sz="1100" dirty="0">
                          <a:solidFill>
                            <a:srgbClr val="FF0000"/>
                          </a:solidFill>
                          <a:latin typeface="Franklin Gothic Book" panose="020B0503020102020204" pitchFamily="34" charset="0"/>
                        </a:rPr>
                        <a:t>40</a:t>
                      </a:r>
                    </a:p>
                  </a:txBody>
                  <a:tcPr marL="45720" marR="45720" marT="22860" marB="22860" anchor="ctr"/>
                </a:tc>
                <a:extLst>
                  <a:ext uri="{0D108BD9-81ED-4DB2-BD59-A6C34878D82A}">
                    <a16:rowId xmlns:a16="http://schemas.microsoft.com/office/drawing/2014/main" val="2354749600"/>
                  </a:ext>
                </a:extLst>
              </a:tr>
              <a:tr h="213360">
                <a:tc>
                  <a:txBody>
                    <a:bodyPr/>
                    <a:lstStyle/>
                    <a:p>
                      <a:pPr algn="ctr"/>
                      <a:r>
                        <a:rPr lang="en-US" sz="1100" b="1" dirty="0">
                          <a:solidFill>
                            <a:schemeClr val="tx1"/>
                          </a:solidFill>
                          <a:latin typeface="Franklin Gothic Book" panose="020B0503020102020204" pitchFamily="34" charset="0"/>
                        </a:rPr>
                        <a:t>Outer diameter (mm)</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99.8</a:t>
                      </a:r>
                    </a:p>
                  </a:txBody>
                  <a:tcPr marL="45720" marR="45720" marT="22860" marB="22860" anchor="ctr">
                    <a:solidFill>
                      <a:schemeClr val="accent1">
                        <a:lumMod val="40000"/>
                        <a:lumOff val="60000"/>
                      </a:schemeClr>
                    </a:solidFill>
                  </a:tcPr>
                </a:tc>
                <a:tc>
                  <a:txBody>
                    <a:bodyPr/>
                    <a:lstStyle/>
                    <a:p>
                      <a:pPr algn="ctr"/>
                      <a:r>
                        <a:rPr lang="en-US" sz="1100" dirty="0">
                          <a:solidFill>
                            <a:schemeClr val="tx1"/>
                          </a:solidFill>
                          <a:latin typeface="Franklin Gothic Book" panose="020B0503020102020204" pitchFamily="34" charset="0"/>
                        </a:rPr>
                        <a:t>101.7</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101.7</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110.4</a:t>
                      </a:r>
                    </a:p>
                  </a:txBody>
                  <a:tcPr marL="45720" marR="45720" marT="22860" marB="22860" anchor="ctr"/>
                </a:tc>
                <a:extLst>
                  <a:ext uri="{0D108BD9-81ED-4DB2-BD59-A6C34878D82A}">
                    <a16:rowId xmlns:a16="http://schemas.microsoft.com/office/drawing/2014/main" val="4254972679"/>
                  </a:ext>
                </a:extLst>
              </a:tr>
              <a:tr h="213360">
                <a:tc>
                  <a:txBody>
                    <a:bodyPr/>
                    <a:lstStyle/>
                    <a:p>
                      <a:pPr algn="ctr"/>
                      <a:r>
                        <a:rPr lang="en-US" sz="1100" b="1" dirty="0">
                          <a:solidFill>
                            <a:schemeClr val="tx1"/>
                          </a:solidFill>
                          <a:latin typeface="Franklin Gothic Book" panose="020B0503020102020204" pitchFamily="34" charset="0"/>
                        </a:rPr>
                        <a:t>Cable</a:t>
                      </a:r>
                      <a:r>
                        <a:rPr lang="en-US" sz="1100" b="1" baseline="0" dirty="0">
                          <a:solidFill>
                            <a:schemeClr val="tx1"/>
                          </a:solidFill>
                          <a:latin typeface="Franklin Gothic Book" panose="020B0503020102020204" pitchFamily="34" charset="0"/>
                        </a:rPr>
                        <a:t> size (mm</a:t>
                      </a:r>
                      <a:r>
                        <a:rPr lang="en-US" sz="1100" b="1" baseline="30000" dirty="0">
                          <a:solidFill>
                            <a:schemeClr val="tx1"/>
                          </a:solidFill>
                          <a:latin typeface="Franklin Gothic Book" panose="020B0503020102020204" pitchFamily="34" charset="0"/>
                        </a:rPr>
                        <a:t>2</a:t>
                      </a:r>
                      <a:r>
                        <a:rPr lang="en-US" sz="1100" b="1" baseline="0" dirty="0">
                          <a:solidFill>
                            <a:schemeClr val="tx1"/>
                          </a:solidFill>
                          <a:latin typeface="Franklin Gothic Book" panose="020B0503020102020204" pitchFamily="34" charset="0"/>
                        </a:rPr>
                        <a:t>)</a:t>
                      </a:r>
                      <a:endParaRPr lang="en-US" sz="1100" b="1" dirty="0">
                        <a:solidFill>
                          <a:schemeClr val="tx1"/>
                        </a:solidFill>
                        <a:latin typeface="Franklin Gothic Book" panose="020B0503020102020204" pitchFamily="34" charset="0"/>
                      </a:endParaRP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7.8 x 1.44</a:t>
                      </a:r>
                    </a:p>
                  </a:txBody>
                  <a:tcPr marL="45720" marR="45720" marT="22860" marB="22860" anchor="ctr">
                    <a:solidFill>
                      <a:schemeClr val="accent1">
                        <a:lumMod val="40000"/>
                        <a:lumOff val="60000"/>
                      </a:schemeClr>
                    </a:solidFill>
                  </a:tcPr>
                </a:tc>
                <a:tc>
                  <a:txBody>
                    <a:bodyPr/>
                    <a:lstStyle/>
                    <a:p>
                      <a:pPr algn="ctr"/>
                      <a:r>
                        <a:rPr lang="en-US" sz="1100" dirty="0">
                          <a:solidFill>
                            <a:schemeClr val="tx1"/>
                          </a:solidFill>
                          <a:latin typeface="Franklin Gothic Book" panose="020B0503020102020204" pitchFamily="34" charset="0"/>
                        </a:rPr>
                        <a:t>10.077 x 1.86</a:t>
                      </a:r>
                    </a:p>
                  </a:txBody>
                  <a:tcPr marL="45720" marR="45720" marT="22860" marB="22860"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Franklin Gothic Book" panose="020B0503020102020204" pitchFamily="34" charset="0"/>
                        </a:rPr>
                        <a:t>10.077 x 1.44</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12.25 x 1.44</a:t>
                      </a:r>
                    </a:p>
                  </a:txBody>
                  <a:tcPr marL="45720" marR="45720" marT="22860" marB="22860" anchor="ctr"/>
                </a:tc>
                <a:extLst>
                  <a:ext uri="{0D108BD9-81ED-4DB2-BD59-A6C34878D82A}">
                    <a16:rowId xmlns:a16="http://schemas.microsoft.com/office/drawing/2014/main" val="551755887"/>
                  </a:ext>
                </a:extLst>
              </a:tr>
              <a:tr h="213360">
                <a:tc>
                  <a:txBody>
                    <a:bodyPr/>
                    <a:lstStyle/>
                    <a:p>
                      <a:pPr algn="ctr"/>
                      <a:r>
                        <a:rPr lang="en-US" sz="1100" b="1" dirty="0">
                          <a:solidFill>
                            <a:schemeClr val="tx1"/>
                          </a:solidFill>
                          <a:latin typeface="Franklin Gothic Book" panose="020B0503020102020204" pitchFamily="34" charset="0"/>
                        </a:rPr>
                        <a:t>No. strands</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17</a:t>
                      </a:r>
                    </a:p>
                  </a:txBody>
                  <a:tcPr marL="45720" marR="45720" marT="22860" marB="22860" anchor="ctr">
                    <a:solidFill>
                      <a:schemeClr val="accent1">
                        <a:lumMod val="40000"/>
                        <a:lumOff val="60000"/>
                      </a:schemeClr>
                    </a:solidFill>
                  </a:tcPr>
                </a:tc>
                <a:tc>
                  <a:txBody>
                    <a:bodyPr/>
                    <a:lstStyle/>
                    <a:p>
                      <a:pPr algn="ctr"/>
                      <a:r>
                        <a:rPr lang="en-US" sz="1100" dirty="0">
                          <a:solidFill>
                            <a:schemeClr val="tx1"/>
                          </a:solidFill>
                          <a:latin typeface="Franklin Gothic Book" panose="020B0503020102020204" pitchFamily="34" charset="0"/>
                        </a:rPr>
                        <a:t>19</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23</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28</a:t>
                      </a:r>
                    </a:p>
                  </a:txBody>
                  <a:tcPr marL="45720" marR="45720" marT="22860" marB="22860" anchor="ctr"/>
                </a:tc>
                <a:extLst>
                  <a:ext uri="{0D108BD9-81ED-4DB2-BD59-A6C34878D82A}">
                    <a16:rowId xmlns:a16="http://schemas.microsoft.com/office/drawing/2014/main" val="2441923565"/>
                  </a:ext>
                </a:extLst>
              </a:tr>
              <a:tr h="213360">
                <a:tc>
                  <a:txBody>
                    <a:bodyPr/>
                    <a:lstStyle/>
                    <a:p>
                      <a:pPr algn="ctr"/>
                      <a:r>
                        <a:rPr lang="en-US" sz="1100" b="1" dirty="0">
                          <a:solidFill>
                            <a:schemeClr val="tx1"/>
                          </a:solidFill>
                          <a:latin typeface="Franklin Gothic Book" panose="020B0503020102020204" pitchFamily="34" charset="0"/>
                        </a:rPr>
                        <a:t>Strand diameter (mm)</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0.8</a:t>
                      </a:r>
                    </a:p>
                  </a:txBody>
                  <a:tcPr marL="45720" marR="45720" marT="22860" marB="22860" anchor="ctr">
                    <a:solidFill>
                      <a:schemeClr val="accent1">
                        <a:lumMod val="40000"/>
                        <a:lumOff val="60000"/>
                      </a:schemeClr>
                    </a:solidFill>
                  </a:tcPr>
                </a:tc>
                <a:tc>
                  <a:txBody>
                    <a:bodyPr/>
                    <a:lstStyle/>
                    <a:p>
                      <a:pPr algn="ctr"/>
                      <a:r>
                        <a:rPr lang="en-US" sz="1100" dirty="0">
                          <a:solidFill>
                            <a:schemeClr val="tx1"/>
                          </a:solidFill>
                          <a:latin typeface="Franklin Gothic Book" panose="020B0503020102020204" pitchFamily="34" charset="0"/>
                        </a:rPr>
                        <a:t>1</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0.8</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0.8</a:t>
                      </a:r>
                    </a:p>
                  </a:txBody>
                  <a:tcPr marL="45720" marR="45720" marT="22860" marB="22860" anchor="ctr"/>
                </a:tc>
                <a:extLst>
                  <a:ext uri="{0D108BD9-81ED-4DB2-BD59-A6C34878D82A}">
                    <a16:rowId xmlns:a16="http://schemas.microsoft.com/office/drawing/2014/main" val="2494700956"/>
                  </a:ext>
                </a:extLst>
              </a:tr>
              <a:tr h="213360">
                <a:tc>
                  <a:txBody>
                    <a:bodyPr/>
                    <a:lstStyle/>
                    <a:p>
                      <a:pPr algn="ctr"/>
                      <a:r>
                        <a:rPr lang="en-US" sz="1100" b="1" dirty="0">
                          <a:solidFill>
                            <a:schemeClr val="tx1"/>
                          </a:solidFill>
                          <a:latin typeface="Franklin Gothic Book" panose="020B0503020102020204" pitchFamily="34" charset="0"/>
                        </a:rPr>
                        <a:t>No. of turns</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48</a:t>
                      </a:r>
                    </a:p>
                  </a:txBody>
                  <a:tcPr marL="45720" marR="45720" marT="22860" marB="22860" anchor="ctr">
                    <a:solidFill>
                      <a:schemeClr val="accent1">
                        <a:lumMod val="40000"/>
                        <a:lumOff val="60000"/>
                      </a:schemeClr>
                    </a:solidFill>
                  </a:tcPr>
                </a:tc>
                <a:tc>
                  <a:txBody>
                    <a:bodyPr/>
                    <a:lstStyle/>
                    <a:p>
                      <a:pPr algn="ctr"/>
                      <a:r>
                        <a:rPr lang="en-US" sz="1100" dirty="0">
                          <a:solidFill>
                            <a:schemeClr val="tx1"/>
                          </a:solidFill>
                          <a:latin typeface="Franklin Gothic Book" panose="020B0503020102020204" pitchFamily="34" charset="0"/>
                        </a:rPr>
                        <a:t>38</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46</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42</a:t>
                      </a:r>
                    </a:p>
                  </a:txBody>
                  <a:tcPr marL="45720" marR="45720" marT="22860" marB="22860" anchor="ctr"/>
                </a:tc>
                <a:extLst>
                  <a:ext uri="{0D108BD9-81ED-4DB2-BD59-A6C34878D82A}">
                    <a16:rowId xmlns:a16="http://schemas.microsoft.com/office/drawing/2014/main" val="2030041623"/>
                  </a:ext>
                </a:extLst>
              </a:tr>
            </a:tbl>
          </a:graphicData>
        </a:graphic>
      </p:graphicFrame>
      <p:sp>
        <p:nvSpPr>
          <p:cNvPr id="14" name="TextBox 13">
            <a:extLst>
              <a:ext uri="{FF2B5EF4-FFF2-40B4-BE49-F238E27FC236}">
                <a16:creationId xmlns:a16="http://schemas.microsoft.com/office/drawing/2014/main" id="{F5307A54-B47A-436F-836D-D49118A968D2}"/>
              </a:ext>
            </a:extLst>
          </p:cNvPr>
          <p:cNvSpPr txBox="1"/>
          <p:nvPr/>
        </p:nvSpPr>
        <p:spPr>
          <a:xfrm>
            <a:off x="3262087" y="3364827"/>
            <a:ext cx="894501" cy="292388"/>
          </a:xfrm>
          <a:prstGeom prst="rect">
            <a:avLst/>
          </a:prstGeom>
          <a:noFill/>
        </p:spPr>
        <p:txBody>
          <a:bodyPr wrap="square" rtlCol="0">
            <a:spAutoFit/>
          </a:bodyPr>
          <a:lstStyle/>
          <a:p>
            <a:pPr algn="ctr" defTabSz="457200" hangingPunct="0"/>
            <a:r>
              <a:rPr lang="en-US" sz="1300" b="1" kern="0" dirty="0" err="1">
                <a:solidFill>
                  <a:srgbClr val="000000"/>
                </a:solidFill>
                <a:latin typeface="Franklin Gothic Book" panose="020B0503020102020204" pitchFamily="34" charset="0"/>
                <a:cs typeface="Times New Roman" panose="02020603050405020304" pitchFamily="18" charset="0"/>
                <a:sym typeface="Calibri"/>
              </a:rPr>
              <a:t>Loadlines</a:t>
            </a:r>
            <a:endParaRPr lang="en-US" sz="1300" b="1" kern="0" dirty="0">
              <a:solidFill>
                <a:srgbClr val="000000"/>
              </a:solidFill>
              <a:latin typeface="Franklin Gothic Book" panose="020B0503020102020204" pitchFamily="34" charset="0"/>
              <a:cs typeface="Times New Roman" panose="02020603050405020304" pitchFamily="18" charset="0"/>
              <a:sym typeface="Calibri"/>
            </a:endParaRPr>
          </a:p>
        </p:txBody>
      </p:sp>
      <p:sp>
        <p:nvSpPr>
          <p:cNvPr id="15" name="TextBox 14">
            <a:extLst>
              <a:ext uri="{FF2B5EF4-FFF2-40B4-BE49-F238E27FC236}">
                <a16:creationId xmlns:a16="http://schemas.microsoft.com/office/drawing/2014/main" id="{F5307A54-B47A-436F-836D-D49118A968D2}"/>
              </a:ext>
            </a:extLst>
          </p:cNvPr>
          <p:cNvSpPr txBox="1"/>
          <p:nvPr/>
        </p:nvSpPr>
        <p:spPr>
          <a:xfrm>
            <a:off x="171534" y="1315071"/>
            <a:ext cx="5749030" cy="292388"/>
          </a:xfrm>
          <a:prstGeom prst="rect">
            <a:avLst/>
          </a:prstGeom>
          <a:noFill/>
        </p:spPr>
        <p:txBody>
          <a:bodyPr wrap="square" rtlCol="0">
            <a:spAutoFit/>
          </a:bodyPr>
          <a:lstStyle/>
          <a:p>
            <a:pPr defTabSz="457200" hangingPunct="0"/>
            <a:r>
              <a:rPr lang="en-US" sz="1300" b="1" kern="0" dirty="0">
                <a:solidFill>
                  <a:srgbClr val="000000"/>
                </a:solidFill>
                <a:latin typeface="Franklin Gothic Book" panose="020B0503020102020204" pitchFamily="34" charset="0"/>
                <a:cs typeface="Times New Roman" panose="02020603050405020304" pitchFamily="18" charset="0"/>
                <a:sym typeface="Calibri"/>
              </a:rPr>
              <a:t>Scaling study: Design parameters of Bi-2212 CCT, two layer dipole, 0.8 m long</a:t>
            </a:r>
          </a:p>
        </p:txBody>
      </p:sp>
      <p:sp>
        <p:nvSpPr>
          <p:cNvPr id="19" name="TextBox 18"/>
          <p:cNvSpPr txBox="1"/>
          <p:nvPr/>
        </p:nvSpPr>
        <p:spPr>
          <a:xfrm>
            <a:off x="95937" y="4246207"/>
            <a:ext cx="1706735" cy="10926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r>
              <a:rPr lang="en-US" sz="1300" kern="0" dirty="0" err="1">
                <a:solidFill>
                  <a:srgbClr val="1F497D"/>
                </a:solidFill>
                <a:latin typeface="Franklin Gothic Book" panose="020B0503020102020204" pitchFamily="34" charset="0"/>
                <a:cs typeface="Calibri"/>
                <a:sym typeface="Calibri"/>
              </a:rPr>
              <a:t>BiCCT</a:t>
            </a:r>
            <a:r>
              <a:rPr lang="en-US" sz="1300" kern="0" dirty="0">
                <a:solidFill>
                  <a:srgbClr val="1F497D"/>
                </a:solidFill>
                <a:latin typeface="Franklin Gothic Book" panose="020B0503020102020204" pitchFamily="34" charset="0"/>
                <a:cs typeface="Calibri"/>
                <a:sym typeface="Calibri"/>
              </a:rPr>
              <a:t>-A is the best candidate so far since we have the 17-strand cable fabricated for at least one magnet </a:t>
            </a:r>
          </a:p>
        </p:txBody>
      </p:sp>
      <p:cxnSp>
        <p:nvCxnSpPr>
          <p:cNvPr id="27" name="Straight Arrow Connector 26"/>
          <p:cNvCxnSpPr/>
          <p:nvPr/>
        </p:nvCxnSpPr>
        <p:spPr>
          <a:xfrm flipH="1" flipV="1">
            <a:off x="4148083" y="5168836"/>
            <a:ext cx="137160" cy="251232"/>
          </a:xfrm>
          <a:prstGeom prst="straightConnector1">
            <a:avLst/>
          </a:prstGeom>
          <a:ln w="38100">
            <a:tailEnd type="stealth" w="lg" len="lg"/>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3900907" y="5399210"/>
            <a:ext cx="74845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r>
              <a:rPr lang="en-US" sz="1200" kern="0" dirty="0">
                <a:solidFill>
                  <a:srgbClr val="000000"/>
                </a:solidFill>
                <a:latin typeface="Franklin Gothic Book" panose="020B0503020102020204" pitchFamily="34" charset="0"/>
                <a:cs typeface="Calibri"/>
                <a:sym typeface="Calibri"/>
              </a:rPr>
              <a:t>BiCCT1 at 90% SSL</a:t>
            </a:r>
          </a:p>
        </p:txBody>
      </p:sp>
      <p:cxnSp>
        <p:nvCxnSpPr>
          <p:cNvPr id="16" name="Straight Arrow Connector 15"/>
          <p:cNvCxnSpPr>
            <a:cxnSpLocks/>
          </p:cNvCxnSpPr>
          <p:nvPr/>
        </p:nvCxnSpPr>
        <p:spPr>
          <a:xfrm>
            <a:off x="3374841" y="5503950"/>
            <a:ext cx="248929" cy="351283"/>
          </a:xfrm>
          <a:prstGeom prst="straightConnector1">
            <a:avLst/>
          </a:prstGeom>
          <a:ln w="38100">
            <a:tailEnd type="stealth" w="lg" len="lg"/>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6349337" y="1919468"/>
            <a:ext cx="5527901" cy="1369606"/>
          </a:xfrm>
          <a:prstGeom prst="rect">
            <a:avLst/>
          </a:prstGeom>
        </p:spPr>
        <p:txBody>
          <a:bodyPr wrap="square">
            <a:spAutoFit/>
          </a:bodyPr>
          <a:lstStyle/>
          <a:p>
            <a:pPr algn="just" defTabSz="457200" hangingPunct="0"/>
            <a:r>
              <a:rPr lang="en-US" sz="1300" u="sng" kern="0" dirty="0">
                <a:solidFill>
                  <a:srgbClr val="1F497D"/>
                </a:solidFill>
                <a:latin typeface="Franklin Gothic Book" panose="020B0503020102020204" pitchFamily="34" charset="0"/>
                <a:cs typeface="Calibri"/>
                <a:sym typeface="Calibri"/>
              </a:rPr>
              <a:t>Electromagnetic challenges of these designs</a:t>
            </a:r>
            <a:r>
              <a:rPr lang="en-US" sz="1300" kern="0" dirty="0">
                <a:solidFill>
                  <a:srgbClr val="1F497D"/>
                </a:solidFill>
                <a:latin typeface="Franklin Gothic Book" panose="020B0503020102020204" pitchFamily="34" charset="0"/>
                <a:cs typeface="Calibri"/>
                <a:sym typeface="Calibri"/>
              </a:rPr>
              <a:t>:</a:t>
            </a:r>
          </a:p>
          <a:p>
            <a:pPr marL="285750" indent="-285750" algn="just" defTabSz="457200" hangingPunct="0">
              <a:spcAft>
                <a:spcPts val="300"/>
              </a:spcAft>
              <a:buFont typeface="Arial" panose="020B0604020202020204" pitchFamily="34" charset="0"/>
              <a:buChar char="•"/>
            </a:pPr>
            <a:r>
              <a:rPr lang="en-US" sz="1300" kern="0" dirty="0">
                <a:solidFill>
                  <a:srgbClr val="1F497D"/>
                </a:solidFill>
                <a:latin typeface="Franklin Gothic Book" panose="020B0503020102020204" pitchFamily="34" charset="0"/>
                <a:cs typeface="Calibri"/>
                <a:sym typeface="Calibri"/>
              </a:rPr>
              <a:t>Increasing the field in the insert increases the peak field in the </a:t>
            </a:r>
            <a:r>
              <a:rPr lang="en-US" sz="1300" kern="0" dirty="0" err="1">
                <a:solidFill>
                  <a:srgbClr val="1F497D"/>
                </a:solidFill>
                <a:latin typeface="Franklin Gothic Book" panose="020B0503020102020204" pitchFamily="34" charset="0"/>
                <a:cs typeface="Calibri"/>
                <a:sym typeface="Calibri"/>
              </a:rPr>
              <a:t>outsert</a:t>
            </a:r>
            <a:endParaRPr lang="en-US" sz="1300" kern="0" dirty="0">
              <a:solidFill>
                <a:srgbClr val="1F497D"/>
              </a:solidFill>
              <a:latin typeface="Franklin Gothic Book" panose="020B0503020102020204" pitchFamily="34" charset="0"/>
              <a:cs typeface="Calibri"/>
              <a:sym typeface="Calibri"/>
            </a:endParaRPr>
          </a:p>
          <a:p>
            <a:pPr marL="285750" indent="-285750" algn="just" defTabSz="457200" hangingPunct="0">
              <a:spcAft>
                <a:spcPts val="300"/>
              </a:spcAft>
              <a:buFont typeface="Arial" panose="020B0604020202020204" pitchFamily="34" charset="0"/>
              <a:buChar char="•"/>
            </a:pPr>
            <a:r>
              <a:rPr lang="en-US" sz="1300" kern="0" dirty="0">
                <a:solidFill>
                  <a:srgbClr val="1F497D"/>
                </a:solidFill>
                <a:latin typeface="Franklin Gothic Book" panose="020B0503020102020204" pitchFamily="34" charset="0"/>
                <a:cs typeface="Calibri"/>
                <a:sym typeface="Calibri"/>
              </a:rPr>
              <a:t>The working point of the </a:t>
            </a:r>
            <a:r>
              <a:rPr lang="en-US" sz="1300" kern="0" dirty="0" err="1">
                <a:solidFill>
                  <a:srgbClr val="1F497D"/>
                </a:solidFill>
                <a:latin typeface="Franklin Gothic Book" panose="020B0503020102020204" pitchFamily="34" charset="0"/>
                <a:cs typeface="Calibri"/>
                <a:sym typeface="Calibri"/>
              </a:rPr>
              <a:t>outsert</a:t>
            </a:r>
            <a:r>
              <a:rPr lang="en-US" sz="1300" kern="0" dirty="0">
                <a:solidFill>
                  <a:srgbClr val="1F497D"/>
                </a:solidFill>
                <a:latin typeface="Franklin Gothic Book" panose="020B0503020102020204" pitchFamily="34" charset="0"/>
                <a:cs typeface="Calibri"/>
                <a:sym typeface="Calibri"/>
              </a:rPr>
              <a:t> should be kept under a safe limit to avoid quenches when powering the insert</a:t>
            </a:r>
          </a:p>
          <a:p>
            <a:pPr marL="285750" indent="-285750" algn="just" defTabSz="457200" hangingPunct="0">
              <a:spcAft>
                <a:spcPts val="300"/>
              </a:spcAft>
              <a:buFont typeface="Arial" panose="020B0604020202020204" pitchFamily="34" charset="0"/>
              <a:buChar char="•"/>
            </a:pPr>
            <a:r>
              <a:rPr lang="en-US" sz="1300" kern="0" dirty="0">
                <a:solidFill>
                  <a:srgbClr val="1F497D"/>
                </a:solidFill>
                <a:latin typeface="Franklin Gothic Book" panose="020B0503020102020204" pitchFamily="34" charset="0"/>
                <a:cs typeface="Calibri"/>
                <a:sym typeface="Calibri"/>
              </a:rPr>
              <a:t>Therefore, we might not be able to reach a high background field with the </a:t>
            </a:r>
            <a:r>
              <a:rPr lang="en-US" sz="1300" kern="0" dirty="0" err="1">
                <a:solidFill>
                  <a:srgbClr val="1F497D"/>
                </a:solidFill>
                <a:latin typeface="Franklin Gothic Book" panose="020B0503020102020204" pitchFamily="34" charset="0"/>
                <a:cs typeface="Calibri"/>
                <a:sym typeface="Calibri"/>
              </a:rPr>
              <a:t>outsert</a:t>
            </a:r>
            <a:endParaRPr lang="en-US" sz="1300" kern="0" dirty="0">
              <a:solidFill>
                <a:srgbClr val="1F497D"/>
              </a:solidFill>
              <a:latin typeface="Franklin Gothic Book" panose="020B0503020102020204" pitchFamily="34" charset="0"/>
              <a:cs typeface="Calibri"/>
              <a:sym typeface="Calibri"/>
            </a:endParaRPr>
          </a:p>
        </p:txBody>
      </p:sp>
      <p:sp>
        <p:nvSpPr>
          <p:cNvPr id="4" name="TextBox 3">
            <a:extLst>
              <a:ext uri="{FF2B5EF4-FFF2-40B4-BE49-F238E27FC236}">
                <a16:creationId xmlns:a16="http://schemas.microsoft.com/office/drawing/2014/main" id="{785718A7-9A1B-4CCE-97AB-342CA4F410A0}"/>
              </a:ext>
            </a:extLst>
          </p:cNvPr>
          <p:cNvSpPr txBox="1"/>
          <p:nvPr/>
        </p:nvSpPr>
        <p:spPr>
          <a:xfrm>
            <a:off x="6349337" y="1373469"/>
            <a:ext cx="5527901"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r>
              <a:rPr lang="en-US" sz="1300" b="1" kern="0" dirty="0">
                <a:solidFill>
                  <a:srgbClr val="000000"/>
                </a:solidFill>
                <a:latin typeface="Franklin Gothic Book" panose="020B0503020102020204" pitchFamily="34" charset="0"/>
                <a:cs typeface="Calibri"/>
                <a:sym typeface="Calibri"/>
              </a:rPr>
              <a:t>BiCCT1-A to D are designed to fit inside CCT6: a four-layer, 120 mm bore Nb</a:t>
            </a:r>
            <a:r>
              <a:rPr lang="en-US" sz="1300" b="1" kern="0" baseline="-25000" dirty="0">
                <a:solidFill>
                  <a:srgbClr val="000000"/>
                </a:solidFill>
                <a:latin typeface="Franklin Gothic Book" panose="020B0503020102020204" pitchFamily="34" charset="0"/>
                <a:cs typeface="Calibri"/>
                <a:sym typeface="Calibri"/>
              </a:rPr>
              <a:t>3</a:t>
            </a:r>
            <a:r>
              <a:rPr lang="en-US" sz="1300" b="1" kern="0" dirty="0">
                <a:solidFill>
                  <a:srgbClr val="000000"/>
                </a:solidFill>
                <a:latin typeface="Franklin Gothic Book" panose="020B0503020102020204" pitchFamily="34" charset="0"/>
                <a:cs typeface="Calibri"/>
                <a:sym typeface="Calibri"/>
              </a:rPr>
              <a:t>Sn CCT dipole that is under design</a:t>
            </a:r>
          </a:p>
        </p:txBody>
      </p:sp>
      <p:sp>
        <p:nvSpPr>
          <p:cNvPr id="18" name="TextBox 17">
            <a:extLst>
              <a:ext uri="{FF2B5EF4-FFF2-40B4-BE49-F238E27FC236}">
                <a16:creationId xmlns:a16="http://schemas.microsoft.com/office/drawing/2014/main" id="{D7DC325E-2BFC-4AF4-BF6A-6D6E81FBD310}"/>
              </a:ext>
            </a:extLst>
          </p:cNvPr>
          <p:cNvSpPr txBox="1"/>
          <p:nvPr/>
        </p:nvSpPr>
        <p:spPr>
          <a:xfrm>
            <a:off x="6669121" y="3305889"/>
            <a:ext cx="4910736" cy="292388"/>
          </a:xfrm>
          <a:prstGeom prst="rect">
            <a:avLst/>
          </a:prstGeom>
          <a:noFill/>
        </p:spPr>
        <p:txBody>
          <a:bodyPr wrap="square" rtlCol="0">
            <a:spAutoFit/>
          </a:bodyPr>
          <a:lstStyle/>
          <a:p>
            <a:pPr algn="ctr" defTabSz="457200" hangingPunct="0"/>
            <a:r>
              <a:rPr lang="en-US" sz="1300" b="1" kern="0" dirty="0">
                <a:solidFill>
                  <a:srgbClr val="000000"/>
                </a:solidFill>
                <a:latin typeface="Franklin Gothic Book" panose="020B0503020102020204" pitchFamily="34" charset="0"/>
                <a:cs typeface="Times New Roman" panose="02020603050405020304" pitchFamily="18" charset="0"/>
                <a:sym typeface="Calibri"/>
              </a:rPr>
              <a:t>This plot represents the half of CCT6</a:t>
            </a:r>
          </a:p>
        </p:txBody>
      </p:sp>
      <p:pic>
        <p:nvPicPr>
          <p:cNvPr id="6" name="Picture 5">
            <a:extLst>
              <a:ext uri="{FF2B5EF4-FFF2-40B4-BE49-F238E27FC236}">
                <a16:creationId xmlns:a16="http://schemas.microsoft.com/office/drawing/2014/main" id="{F817869A-4CB6-412E-B046-A733FE4E5D2C}"/>
              </a:ext>
            </a:extLst>
          </p:cNvPr>
          <p:cNvPicPr>
            <a:picLocks noChangeAspect="1"/>
          </p:cNvPicPr>
          <p:nvPr/>
        </p:nvPicPr>
        <p:blipFill>
          <a:blip r:embed="rId3"/>
          <a:stretch>
            <a:fillRect/>
          </a:stretch>
        </p:blipFill>
        <p:spPr>
          <a:xfrm>
            <a:off x="6620605" y="3630827"/>
            <a:ext cx="5256634" cy="2646808"/>
          </a:xfrm>
          <a:prstGeom prst="rect">
            <a:avLst/>
          </a:prstGeom>
        </p:spPr>
      </p:pic>
    </p:spTree>
    <p:extLst>
      <p:ext uri="{BB962C8B-B14F-4D97-AF65-F5344CB8AC3E}">
        <p14:creationId xmlns:p14="http://schemas.microsoft.com/office/powerpoint/2010/main" val="384830832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3588-1A57-455E-87EF-528E5583AE42}"/>
              </a:ext>
            </a:extLst>
          </p:cNvPr>
          <p:cNvSpPr>
            <a:spLocks noGrp="1"/>
          </p:cNvSpPr>
          <p:nvPr>
            <p:ph type="title"/>
          </p:nvPr>
        </p:nvSpPr>
        <p:spPr/>
        <p:txBody>
          <a:bodyPr>
            <a:normAutofit/>
          </a:bodyPr>
          <a:lstStyle/>
          <a:p>
            <a:r>
              <a:rPr lang="en-US" sz="2400" dirty="0">
                <a:solidFill>
                  <a:schemeClr val="bg1"/>
                </a:solidFill>
                <a:sym typeface="Calibri"/>
              </a:rPr>
              <a:t>BiCCT1-A (V1) </a:t>
            </a:r>
            <a:r>
              <a:rPr lang="en-US" sz="2400" dirty="0">
                <a:solidFill>
                  <a:schemeClr val="bg1"/>
                </a:solidFill>
                <a:sym typeface="Wingdings" panose="05000000000000000000" pitchFamily="2" charset="2"/>
              </a:rPr>
              <a:t></a:t>
            </a:r>
            <a:r>
              <a:rPr lang="en-US" sz="2400" dirty="0">
                <a:solidFill>
                  <a:schemeClr val="bg1"/>
                </a:solidFill>
                <a:sym typeface="Calibri"/>
              </a:rPr>
              <a:t> Azimuthal stress, no shim between insert and </a:t>
            </a:r>
            <a:r>
              <a:rPr lang="en-US" sz="2400" dirty="0" err="1">
                <a:solidFill>
                  <a:schemeClr val="bg1"/>
                </a:solidFill>
                <a:sym typeface="Calibri"/>
              </a:rPr>
              <a:t>outsert</a:t>
            </a:r>
            <a:endParaRPr lang="en-US" sz="2400" dirty="0"/>
          </a:p>
        </p:txBody>
      </p:sp>
      <p:sp>
        <p:nvSpPr>
          <p:cNvPr id="3" name="Slide Number Placeholder 2">
            <a:extLst>
              <a:ext uri="{FF2B5EF4-FFF2-40B4-BE49-F238E27FC236}">
                <a16:creationId xmlns:a16="http://schemas.microsoft.com/office/drawing/2014/main" id="{CB49A26F-4D09-4F4E-B23A-30843B52CF89}"/>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5" name="Footer Placeholder 4">
            <a:extLst>
              <a:ext uri="{FF2B5EF4-FFF2-40B4-BE49-F238E27FC236}">
                <a16:creationId xmlns:a16="http://schemas.microsoft.com/office/drawing/2014/main" id="{96DB92B0-30C7-4C1E-AEAC-5FD998C774EF}"/>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6" name="Picture 5">
            <a:extLst>
              <a:ext uri="{FF2B5EF4-FFF2-40B4-BE49-F238E27FC236}">
                <a16:creationId xmlns:a16="http://schemas.microsoft.com/office/drawing/2014/main" id="{83AB5501-3728-4A73-88D6-4BDCAB8D6106}"/>
              </a:ext>
            </a:extLst>
          </p:cNvPr>
          <p:cNvPicPr>
            <a:picLocks noChangeAspect="1"/>
          </p:cNvPicPr>
          <p:nvPr/>
        </p:nvPicPr>
        <p:blipFill>
          <a:blip r:embed="rId2"/>
          <a:stretch>
            <a:fillRect/>
          </a:stretch>
        </p:blipFill>
        <p:spPr>
          <a:xfrm>
            <a:off x="7564512" y="1271442"/>
            <a:ext cx="4492809" cy="4907302"/>
          </a:xfrm>
          <a:prstGeom prst="rect">
            <a:avLst/>
          </a:prstGeom>
        </p:spPr>
      </p:pic>
      <p:pic>
        <p:nvPicPr>
          <p:cNvPr id="7" name="Picture 6">
            <a:extLst>
              <a:ext uri="{FF2B5EF4-FFF2-40B4-BE49-F238E27FC236}">
                <a16:creationId xmlns:a16="http://schemas.microsoft.com/office/drawing/2014/main" id="{30183ADB-4BF3-49EB-B90D-2418C0052BA6}"/>
              </a:ext>
            </a:extLst>
          </p:cNvPr>
          <p:cNvPicPr>
            <a:picLocks noChangeAspect="1"/>
          </p:cNvPicPr>
          <p:nvPr/>
        </p:nvPicPr>
        <p:blipFill>
          <a:blip r:embed="rId3"/>
          <a:stretch>
            <a:fillRect/>
          </a:stretch>
        </p:blipFill>
        <p:spPr>
          <a:xfrm>
            <a:off x="4627489" y="1467293"/>
            <a:ext cx="2325218" cy="4529470"/>
          </a:xfrm>
          <a:prstGeom prst="rect">
            <a:avLst/>
          </a:prstGeom>
        </p:spPr>
      </p:pic>
      <p:pic>
        <p:nvPicPr>
          <p:cNvPr id="8" name="Picture 7">
            <a:extLst>
              <a:ext uri="{FF2B5EF4-FFF2-40B4-BE49-F238E27FC236}">
                <a16:creationId xmlns:a16="http://schemas.microsoft.com/office/drawing/2014/main" id="{161BF2F9-A591-4965-8505-8E00AF984309}"/>
              </a:ext>
            </a:extLst>
          </p:cNvPr>
          <p:cNvPicPr>
            <a:picLocks noChangeAspect="1"/>
          </p:cNvPicPr>
          <p:nvPr/>
        </p:nvPicPr>
        <p:blipFill>
          <a:blip r:embed="rId4"/>
          <a:stretch>
            <a:fillRect/>
          </a:stretch>
        </p:blipFill>
        <p:spPr>
          <a:xfrm>
            <a:off x="134679" y="1337542"/>
            <a:ext cx="4373526" cy="4775101"/>
          </a:xfrm>
          <a:prstGeom prst="rect">
            <a:avLst/>
          </a:prstGeom>
        </p:spPr>
      </p:pic>
      <p:sp>
        <p:nvSpPr>
          <p:cNvPr id="9" name="Left Brace 8">
            <a:extLst>
              <a:ext uri="{FF2B5EF4-FFF2-40B4-BE49-F238E27FC236}">
                <a16:creationId xmlns:a16="http://schemas.microsoft.com/office/drawing/2014/main" id="{35489CC0-17ED-4F15-AF26-27083C1BB843}"/>
              </a:ext>
            </a:extLst>
          </p:cNvPr>
          <p:cNvSpPr/>
          <p:nvPr/>
        </p:nvSpPr>
        <p:spPr>
          <a:xfrm>
            <a:off x="7046430" y="2987749"/>
            <a:ext cx="435647" cy="1488558"/>
          </a:xfrm>
          <a:prstGeom prst="leftBrace">
            <a:avLst>
              <a:gd name="adj1" fmla="val 62502"/>
              <a:gd name="adj2" fmla="val 46026"/>
            </a:avLst>
          </a:prstGeom>
          <a:noFill/>
          <a:ln w="15875" cap="flat">
            <a:solidFill>
              <a:schemeClr val="tx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1" name="TextBox 10">
            <a:extLst>
              <a:ext uri="{FF2B5EF4-FFF2-40B4-BE49-F238E27FC236}">
                <a16:creationId xmlns:a16="http://schemas.microsoft.com/office/drawing/2014/main" id="{0DF0B23E-C94F-4677-BF86-CE0E5B4A4E5D}"/>
              </a:ext>
            </a:extLst>
          </p:cNvPr>
          <p:cNvSpPr txBox="1"/>
          <p:nvPr/>
        </p:nvSpPr>
        <p:spPr>
          <a:xfrm>
            <a:off x="317642" y="4874127"/>
            <a:ext cx="2146250" cy="646331"/>
          </a:xfrm>
          <a:prstGeom prst="rect">
            <a:avLst/>
          </a:prstGeom>
          <a:solidFill>
            <a:srgbClr val="FFFFFF"/>
          </a:solidFill>
        </p:spPr>
        <p:txBody>
          <a:bodyPr wrap="square" rtlCol="0">
            <a:spAutoFit/>
          </a:bodyPr>
          <a:lstStyle/>
          <a:p>
            <a:pPr algn="ctr"/>
            <a:r>
              <a:rPr lang="en-US" b="1" dirty="0">
                <a:solidFill>
                  <a:schemeClr val="tx1"/>
                </a:solidFill>
              </a:rPr>
              <a:t>We want to reduce the stress</a:t>
            </a:r>
          </a:p>
        </p:txBody>
      </p:sp>
    </p:spTree>
    <p:extLst>
      <p:ext uri="{BB962C8B-B14F-4D97-AF65-F5344CB8AC3E}">
        <p14:creationId xmlns:p14="http://schemas.microsoft.com/office/powerpoint/2010/main" val="46123383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9F85-5934-4CB5-BD72-8F5B3F05FC5C}"/>
              </a:ext>
            </a:extLst>
          </p:cNvPr>
          <p:cNvSpPr>
            <a:spLocks noGrp="1"/>
          </p:cNvSpPr>
          <p:nvPr>
            <p:ph type="title"/>
          </p:nvPr>
        </p:nvSpPr>
        <p:spPr/>
        <p:txBody>
          <a:bodyPr>
            <a:normAutofit/>
          </a:bodyPr>
          <a:lstStyle/>
          <a:p>
            <a:r>
              <a:rPr lang="en-US" sz="2400" dirty="0">
                <a:solidFill>
                  <a:schemeClr val="bg1"/>
                </a:solidFill>
                <a:sym typeface="Calibri"/>
              </a:rPr>
              <a:t>BiCCT1-A (V1) </a:t>
            </a:r>
            <a:r>
              <a:rPr lang="en-US" sz="2400" dirty="0">
                <a:solidFill>
                  <a:schemeClr val="bg1"/>
                </a:solidFill>
                <a:sym typeface="Wingdings" panose="05000000000000000000" pitchFamily="2" charset="2"/>
              </a:rPr>
              <a:t></a:t>
            </a:r>
            <a:r>
              <a:rPr lang="en-US" sz="2400" dirty="0">
                <a:solidFill>
                  <a:schemeClr val="bg1"/>
                </a:solidFill>
                <a:sym typeface="Calibri"/>
              </a:rPr>
              <a:t> Radial displacement, no shim no shim between insert and </a:t>
            </a:r>
            <a:r>
              <a:rPr lang="en-US" sz="2400" dirty="0" err="1">
                <a:solidFill>
                  <a:schemeClr val="bg1"/>
                </a:solidFill>
                <a:sym typeface="Calibri"/>
              </a:rPr>
              <a:t>outsert</a:t>
            </a:r>
            <a:endParaRPr lang="en-US" sz="2400" dirty="0"/>
          </a:p>
        </p:txBody>
      </p:sp>
      <p:sp>
        <p:nvSpPr>
          <p:cNvPr id="3" name="Slide Number Placeholder 2">
            <a:extLst>
              <a:ext uri="{FF2B5EF4-FFF2-40B4-BE49-F238E27FC236}">
                <a16:creationId xmlns:a16="http://schemas.microsoft.com/office/drawing/2014/main" id="{FFBBD987-C5CC-40EF-945F-A5ADCBC4DE40}"/>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5" name="Footer Placeholder 4">
            <a:extLst>
              <a:ext uri="{FF2B5EF4-FFF2-40B4-BE49-F238E27FC236}">
                <a16:creationId xmlns:a16="http://schemas.microsoft.com/office/drawing/2014/main" id="{749D46A0-6109-439C-A7DA-7693F118E3AF}"/>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6" name="Picture 5">
            <a:extLst>
              <a:ext uri="{FF2B5EF4-FFF2-40B4-BE49-F238E27FC236}">
                <a16:creationId xmlns:a16="http://schemas.microsoft.com/office/drawing/2014/main" id="{0B443725-AA03-4886-ABA2-3AFAE4CEE282}"/>
              </a:ext>
            </a:extLst>
          </p:cNvPr>
          <p:cNvPicPr>
            <a:picLocks noChangeAspect="1"/>
          </p:cNvPicPr>
          <p:nvPr/>
        </p:nvPicPr>
        <p:blipFill>
          <a:blip r:embed="rId2"/>
          <a:stretch>
            <a:fillRect/>
          </a:stretch>
        </p:blipFill>
        <p:spPr>
          <a:xfrm>
            <a:off x="7542916" y="1229674"/>
            <a:ext cx="4623092" cy="4990838"/>
          </a:xfrm>
          <a:prstGeom prst="rect">
            <a:avLst/>
          </a:prstGeom>
        </p:spPr>
      </p:pic>
      <p:pic>
        <p:nvPicPr>
          <p:cNvPr id="7" name="Picture 6">
            <a:extLst>
              <a:ext uri="{FF2B5EF4-FFF2-40B4-BE49-F238E27FC236}">
                <a16:creationId xmlns:a16="http://schemas.microsoft.com/office/drawing/2014/main" id="{DC168D9E-379B-4C05-8288-2DAE0BF2B77D}"/>
              </a:ext>
            </a:extLst>
          </p:cNvPr>
          <p:cNvPicPr>
            <a:picLocks noChangeAspect="1"/>
          </p:cNvPicPr>
          <p:nvPr/>
        </p:nvPicPr>
        <p:blipFill>
          <a:blip r:embed="rId3"/>
          <a:stretch>
            <a:fillRect/>
          </a:stretch>
        </p:blipFill>
        <p:spPr>
          <a:xfrm>
            <a:off x="4649086" y="1531087"/>
            <a:ext cx="2336505" cy="4564336"/>
          </a:xfrm>
          <a:prstGeom prst="rect">
            <a:avLst/>
          </a:prstGeom>
        </p:spPr>
      </p:pic>
      <p:pic>
        <p:nvPicPr>
          <p:cNvPr id="8" name="Picture 7">
            <a:extLst>
              <a:ext uri="{FF2B5EF4-FFF2-40B4-BE49-F238E27FC236}">
                <a16:creationId xmlns:a16="http://schemas.microsoft.com/office/drawing/2014/main" id="{C5844270-3DA8-426E-81A3-C1D73043449D}"/>
              </a:ext>
            </a:extLst>
          </p:cNvPr>
          <p:cNvPicPr>
            <a:picLocks noChangeAspect="1"/>
          </p:cNvPicPr>
          <p:nvPr/>
        </p:nvPicPr>
        <p:blipFill>
          <a:blip r:embed="rId4"/>
          <a:stretch>
            <a:fillRect/>
          </a:stretch>
        </p:blipFill>
        <p:spPr>
          <a:xfrm>
            <a:off x="189906" y="1412157"/>
            <a:ext cx="4398341" cy="4802195"/>
          </a:xfrm>
          <a:prstGeom prst="rect">
            <a:avLst/>
          </a:prstGeom>
        </p:spPr>
      </p:pic>
      <p:sp>
        <p:nvSpPr>
          <p:cNvPr id="9" name="Left Brace 8">
            <a:extLst>
              <a:ext uri="{FF2B5EF4-FFF2-40B4-BE49-F238E27FC236}">
                <a16:creationId xmlns:a16="http://schemas.microsoft.com/office/drawing/2014/main" id="{BA5B6C69-2C41-4F1C-A592-84BA0313AC2E}"/>
              </a:ext>
            </a:extLst>
          </p:cNvPr>
          <p:cNvSpPr/>
          <p:nvPr/>
        </p:nvSpPr>
        <p:spPr>
          <a:xfrm>
            <a:off x="7046430" y="2970281"/>
            <a:ext cx="435647" cy="1506026"/>
          </a:xfrm>
          <a:prstGeom prst="leftBrace">
            <a:avLst>
              <a:gd name="adj1" fmla="val 62502"/>
              <a:gd name="adj2" fmla="val 46026"/>
            </a:avLst>
          </a:prstGeom>
          <a:noFill/>
          <a:ln w="15875" cap="flat">
            <a:solidFill>
              <a:schemeClr val="tx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10" name="Straight Arrow Connector 9">
            <a:extLst>
              <a:ext uri="{FF2B5EF4-FFF2-40B4-BE49-F238E27FC236}">
                <a16:creationId xmlns:a16="http://schemas.microsoft.com/office/drawing/2014/main" id="{56CBE65B-E19C-4BB0-9DC7-46013D95508D}"/>
              </a:ext>
            </a:extLst>
          </p:cNvPr>
          <p:cNvCxnSpPr>
            <a:cxnSpLocks/>
          </p:cNvCxnSpPr>
          <p:nvPr/>
        </p:nvCxnSpPr>
        <p:spPr>
          <a:xfrm flipH="1" flipV="1">
            <a:off x="1683167" y="3809401"/>
            <a:ext cx="209428" cy="1326125"/>
          </a:xfrm>
          <a:prstGeom prst="straightConnector1">
            <a:avLst/>
          </a:prstGeom>
          <a:ln>
            <a:solidFill>
              <a:schemeClr val="tx1"/>
            </a:solidFill>
            <a:tailEnd type="stealth" w="lg" len="lg"/>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39D0FF16-10A5-4EDC-BADE-FE540E2E25D6}"/>
              </a:ext>
            </a:extLst>
          </p:cNvPr>
          <p:cNvSpPr txBox="1"/>
          <p:nvPr/>
        </p:nvSpPr>
        <p:spPr>
          <a:xfrm>
            <a:off x="534305" y="5215427"/>
            <a:ext cx="2146250" cy="646331"/>
          </a:xfrm>
          <a:prstGeom prst="rect">
            <a:avLst/>
          </a:prstGeom>
          <a:solidFill>
            <a:srgbClr val="FFFFFF"/>
          </a:solidFill>
        </p:spPr>
        <p:txBody>
          <a:bodyPr wrap="square" rtlCol="0">
            <a:spAutoFit/>
          </a:bodyPr>
          <a:lstStyle/>
          <a:p>
            <a:pPr algn="ctr"/>
            <a:r>
              <a:rPr lang="en-US" b="1" dirty="0">
                <a:solidFill>
                  <a:schemeClr val="tx1"/>
                </a:solidFill>
              </a:rPr>
              <a:t>We want to avoid this gap</a:t>
            </a:r>
          </a:p>
        </p:txBody>
      </p:sp>
    </p:spTree>
    <p:extLst>
      <p:ext uri="{BB962C8B-B14F-4D97-AF65-F5344CB8AC3E}">
        <p14:creationId xmlns:p14="http://schemas.microsoft.com/office/powerpoint/2010/main" val="132800560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Design modifications BiCCT1A for decreasing the stress and avoiding the gap at the midplane</a:t>
            </a:r>
          </a:p>
        </p:txBody>
      </p:sp>
      <p:sp>
        <p:nvSpPr>
          <p:cNvPr id="3" name="Slide Number Placeholder 2"/>
          <p:cNvSpPr>
            <a:spLocks noGrp="1"/>
          </p:cNvSpPr>
          <p:nvPr>
            <p:ph type="sldNum" sz="quarter" idx="2"/>
          </p:nvPr>
        </p:nvSpPr>
        <p:spPr/>
        <p:txBody>
          <a:bodyPr/>
          <a:lstStyle/>
          <a:p>
            <a:fld id="{86CB4B4D-7CA3-9044-876B-883B54F8677D}" type="slidenum">
              <a:rPr lang="en-US" smtClean="0"/>
              <a:t>15</a:t>
            </a:fld>
            <a:endParaRPr lang="en-US"/>
          </a:p>
        </p:txBody>
      </p:sp>
      <p:sp>
        <p:nvSpPr>
          <p:cNvPr id="5" name="Footer Placeholder 4"/>
          <p:cNvSpPr>
            <a:spLocks noGrp="1"/>
          </p:cNvSpPr>
          <p:nvPr>
            <p:ph type="ftr" sz="quarter" idx="10"/>
          </p:nvPr>
        </p:nvSpPr>
        <p:spPr/>
        <p:txBody>
          <a:bodyPr/>
          <a:lstStyle/>
          <a:p>
            <a:r>
              <a:rPr lang="en-US"/>
              <a:t>MDP meeting on design of a 20 T hybrid magnet and comparative analysis</a:t>
            </a:r>
            <a:endParaRPr lang="en-US" dirty="0"/>
          </a:p>
        </p:txBody>
      </p:sp>
      <p:pic>
        <p:nvPicPr>
          <p:cNvPr id="7" name="Picture 6"/>
          <p:cNvPicPr>
            <a:picLocks noChangeAspect="1"/>
          </p:cNvPicPr>
          <p:nvPr/>
        </p:nvPicPr>
        <p:blipFill>
          <a:blip r:embed="rId2"/>
          <a:stretch>
            <a:fillRect/>
          </a:stretch>
        </p:blipFill>
        <p:spPr>
          <a:xfrm>
            <a:off x="6069753" y="3173860"/>
            <a:ext cx="5886190" cy="3061055"/>
          </a:xfrm>
          <a:prstGeom prst="rect">
            <a:avLst/>
          </a:prstGeom>
        </p:spPr>
      </p:pic>
      <p:sp>
        <p:nvSpPr>
          <p:cNvPr id="8" name="Rectangle 7"/>
          <p:cNvSpPr/>
          <p:nvPr/>
        </p:nvSpPr>
        <p:spPr>
          <a:xfrm>
            <a:off x="10319167" y="4109951"/>
            <a:ext cx="1618488" cy="694944"/>
          </a:xfrm>
          <a:prstGeom prst="rect">
            <a:avLst/>
          </a:prstGeom>
          <a:noFill/>
          <a:ln w="25400" cap="flat">
            <a:solidFill>
              <a:srgbClr val="C00000"/>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Calibri"/>
            </a:endParaRPr>
          </a:p>
        </p:txBody>
      </p:sp>
      <p:sp>
        <p:nvSpPr>
          <p:cNvPr id="9" name="TextBox 8">
            <a:extLst>
              <a:ext uri="{FF2B5EF4-FFF2-40B4-BE49-F238E27FC236}">
                <a16:creationId xmlns:a16="http://schemas.microsoft.com/office/drawing/2014/main" id="{F5307A54-B47A-436F-836D-D49118A968D2}"/>
              </a:ext>
            </a:extLst>
          </p:cNvPr>
          <p:cNvSpPr txBox="1"/>
          <p:nvPr/>
        </p:nvSpPr>
        <p:spPr>
          <a:xfrm>
            <a:off x="5860447" y="1334997"/>
            <a:ext cx="5143416" cy="292388"/>
          </a:xfrm>
          <a:prstGeom prst="rect">
            <a:avLst/>
          </a:prstGeom>
          <a:noFill/>
        </p:spPr>
        <p:txBody>
          <a:bodyPr wrap="square" rtlCol="0">
            <a:spAutoFit/>
          </a:bodyPr>
          <a:lstStyle/>
          <a:p>
            <a:pPr algn="ctr" defTabSz="457200" hangingPunct="0"/>
            <a:r>
              <a:rPr lang="en-US" sz="1300" b="1" kern="0" dirty="0">
                <a:solidFill>
                  <a:srgbClr val="000000"/>
                </a:solidFill>
                <a:latin typeface="Franklin Gothic Book" panose="020B0503020102020204" pitchFamily="34" charset="0"/>
                <a:cs typeface="Times New Roman" panose="02020603050405020304" pitchFamily="18" charset="0"/>
                <a:sym typeface="Calibri"/>
              </a:rPr>
              <a:t>Different options for BiCCT1-A (17 strands, 0.8 mm diameter strand)</a:t>
            </a:r>
          </a:p>
        </p:txBody>
      </p:sp>
      <p:graphicFrame>
        <p:nvGraphicFramePr>
          <p:cNvPr id="16" name="Table 15">
            <a:extLst>
              <a:ext uri="{FF2B5EF4-FFF2-40B4-BE49-F238E27FC236}">
                <a16:creationId xmlns:a16="http://schemas.microsoft.com/office/drawing/2014/main" id="{AE8224CA-CE2B-4F4A-8005-3BABC03A73F7}"/>
              </a:ext>
            </a:extLst>
          </p:cNvPr>
          <p:cNvGraphicFramePr>
            <a:graphicFrameLocks noGrp="1"/>
          </p:cNvGraphicFramePr>
          <p:nvPr>
            <p:extLst>
              <p:ext uri="{D42A27DB-BD31-4B8C-83A1-F6EECF244321}">
                <p14:modId xmlns:p14="http://schemas.microsoft.com/office/powerpoint/2010/main" val="17526778"/>
              </p:ext>
            </p:extLst>
          </p:nvPr>
        </p:nvGraphicFramePr>
        <p:xfrm>
          <a:off x="6069753" y="1727621"/>
          <a:ext cx="5792677" cy="1280160"/>
        </p:xfrm>
        <a:graphic>
          <a:graphicData uri="http://schemas.openxmlformats.org/drawingml/2006/table">
            <a:tbl>
              <a:tblPr firstRow="1" bandRow="1">
                <a:tableStyleId>{5940675A-B579-460E-94D1-54222C63F5DA}</a:tableStyleId>
              </a:tblPr>
              <a:tblGrid>
                <a:gridCol w="1523795">
                  <a:extLst>
                    <a:ext uri="{9D8B030D-6E8A-4147-A177-3AD203B41FA5}">
                      <a16:colId xmlns:a16="http://schemas.microsoft.com/office/drawing/2014/main" val="2859896763"/>
                    </a:ext>
                  </a:extLst>
                </a:gridCol>
                <a:gridCol w="919055">
                  <a:extLst>
                    <a:ext uri="{9D8B030D-6E8A-4147-A177-3AD203B41FA5}">
                      <a16:colId xmlns:a16="http://schemas.microsoft.com/office/drawing/2014/main" val="2856098998"/>
                    </a:ext>
                  </a:extLst>
                </a:gridCol>
                <a:gridCol w="1116609">
                  <a:extLst>
                    <a:ext uri="{9D8B030D-6E8A-4147-A177-3AD203B41FA5}">
                      <a16:colId xmlns:a16="http://schemas.microsoft.com/office/drawing/2014/main" val="664045534"/>
                    </a:ext>
                  </a:extLst>
                </a:gridCol>
                <a:gridCol w="1116609">
                  <a:extLst>
                    <a:ext uri="{9D8B030D-6E8A-4147-A177-3AD203B41FA5}">
                      <a16:colId xmlns:a16="http://schemas.microsoft.com/office/drawing/2014/main" val="3562702567"/>
                    </a:ext>
                  </a:extLst>
                </a:gridCol>
                <a:gridCol w="1116609">
                  <a:extLst>
                    <a:ext uri="{9D8B030D-6E8A-4147-A177-3AD203B41FA5}">
                      <a16:colId xmlns:a16="http://schemas.microsoft.com/office/drawing/2014/main" val="3798720117"/>
                    </a:ext>
                  </a:extLst>
                </a:gridCol>
              </a:tblGrid>
              <a:tr h="213360">
                <a:tc>
                  <a:txBody>
                    <a:bodyPr/>
                    <a:lstStyle/>
                    <a:p>
                      <a:pPr algn="ctr"/>
                      <a:r>
                        <a:rPr lang="en-US" sz="1100" b="1" dirty="0">
                          <a:solidFill>
                            <a:schemeClr val="tx1"/>
                          </a:solidFill>
                          <a:latin typeface="Franklin Gothic Book" panose="020B0503020102020204" pitchFamily="34" charset="0"/>
                        </a:rPr>
                        <a:t>Parameter</a:t>
                      </a:r>
                    </a:p>
                  </a:txBody>
                  <a:tcPr marL="45720" marR="45720" marT="22860" marB="22860" anchor="ctr"/>
                </a:tc>
                <a:tc>
                  <a:txBody>
                    <a:bodyPr/>
                    <a:lstStyle/>
                    <a:p>
                      <a:pPr algn="ctr"/>
                      <a:r>
                        <a:rPr lang="en-US" sz="1100" b="1" dirty="0">
                          <a:solidFill>
                            <a:schemeClr val="tx1"/>
                          </a:solidFill>
                          <a:latin typeface="Franklin Gothic Book" panose="020B0503020102020204" pitchFamily="34" charset="0"/>
                        </a:rPr>
                        <a:t>BiCCT1-A:V1</a:t>
                      </a:r>
                    </a:p>
                  </a:txBody>
                  <a:tcPr marL="45720" marR="45720" marT="22860" marB="22860" anchor="ctr">
                    <a:solidFill>
                      <a:schemeClr val="accent1">
                        <a:lumMod val="40000"/>
                        <a:lumOff val="60000"/>
                      </a:schemeClr>
                    </a:solidFill>
                  </a:tcPr>
                </a:tc>
                <a:tc>
                  <a:txBody>
                    <a:bodyPr/>
                    <a:lstStyle/>
                    <a:p>
                      <a:pPr algn="ctr"/>
                      <a:r>
                        <a:rPr lang="en-US" sz="1100" b="1" dirty="0">
                          <a:solidFill>
                            <a:schemeClr val="tx1"/>
                          </a:solidFill>
                          <a:latin typeface="Franklin Gothic Book" panose="020B0503020102020204" pitchFamily="34" charset="0"/>
                        </a:rPr>
                        <a:t>BiCCT1-A:V2</a:t>
                      </a:r>
                    </a:p>
                  </a:txBody>
                  <a:tcPr marL="45720" marR="45720" marT="22860" marB="22860" anchor="ctr"/>
                </a:tc>
                <a:tc>
                  <a:txBody>
                    <a:bodyPr/>
                    <a:lstStyle/>
                    <a:p>
                      <a:pPr algn="ctr"/>
                      <a:r>
                        <a:rPr lang="en-US" sz="1100" b="1" dirty="0">
                          <a:solidFill>
                            <a:schemeClr val="tx1"/>
                          </a:solidFill>
                          <a:latin typeface="Franklin Gothic Book" panose="020B0503020102020204" pitchFamily="34" charset="0"/>
                        </a:rPr>
                        <a:t>BiCCT1-A:V3</a:t>
                      </a:r>
                    </a:p>
                  </a:txBody>
                  <a:tcPr marL="45720" marR="45720" marT="22860" marB="22860" anchor="ct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Franklin Gothic Book" panose="020B0503020102020204" pitchFamily="34" charset="0"/>
                        </a:rPr>
                        <a:t>BiCCT1-A:V4</a:t>
                      </a:r>
                    </a:p>
                  </a:txBody>
                  <a:tcPr marL="45720" marR="45720" marT="22860" marB="22860" anchor="ctr"/>
                </a:tc>
                <a:extLst>
                  <a:ext uri="{0D108BD9-81ED-4DB2-BD59-A6C34878D82A}">
                    <a16:rowId xmlns:a16="http://schemas.microsoft.com/office/drawing/2014/main" val="4129391123"/>
                  </a:ext>
                </a:extLst>
              </a:tr>
              <a:tr h="213360">
                <a:tc>
                  <a:txBody>
                    <a:bodyPr/>
                    <a:lstStyle/>
                    <a:p>
                      <a:pPr algn="ctr"/>
                      <a:r>
                        <a:rPr lang="en-US" sz="1100" b="1" dirty="0">
                          <a:solidFill>
                            <a:schemeClr val="tx1"/>
                          </a:solidFill>
                          <a:latin typeface="Franklin Gothic Book" panose="020B0503020102020204" pitchFamily="34" charset="0"/>
                        </a:rPr>
                        <a:t>Bore diameter (mm)</a:t>
                      </a:r>
                    </a:p>
                  </a:txBody>
                  <a:tcPr marL="45720" marR="45720" marT="22860" marB="22860" anchor="ctr"/>
                </a:tc>
                <a:tc>
                  <a:txBody>
                    <a:bodyPr/>
                    <a:lstStyle/>
                    <a:p>
                      <a:pPr algn="ctr"/>
                      <a:r>
                        <a:rPr lang="en-US" sz="1100" dirty="0">
                          <a:solidFill>
                            <a:srgbClr val="FF0000"/>
                          </a:solidFill>
                          <a:latin typeface="Franklin Gothic Book" panose="020B0503020102020204" pitchFamily="34" charset="0"/>
                        </a:rPr>
                        <a:t>50</a:t>
                      </a:r>
                    </a:p>
                  </a:txBody>
                  <a:tcPr marL="45720" marR="45720" marT="22860" marB="22860" anchor="ctr">
                    <a:solidFill>
                      <a:schemeClr val="accent1">
                        <a:lumMod val="40000"/>
                        <a:lumOff val="60000"/>
                      </a:schemeClr>
                    </a:solidFill>
                  </a:tcPr>
                </a:tc>
                <a:tc>
                  <a:txBody>
                    <a:bodyPr/>
                    <a:lstStyle/>
                    <a:p>
                      <a:pPr algn="ctr"/>
                      <a:r>
                        <a:rPr lang="en-US" sz="1100" dirty="0">
                          <a:solidFill>
                            <a:srgbClr val="FF0000"/>
                          </a:solidFill>
                          <a:latin typeface="Franklin Gothic Book" panose="020B0503020102020204" pitchFamily="34" charset="0"/>
                        </a:rPr>
                        <a:t>40</a:t>
                      </a:r>
                    </a:p>
                  </a:txBody>
                  <a:tcPr marL="45720" marR="45720" marT="22860" marB="22860" anchor="ctr"/>
                </a:tc>
                <a:tc>
                  <a:txBody>
                    <a:bodyPr/>
                    <a:lstStyle/>
                    <a:p>
                      <a:pPr algn="ctr"/>
                      <a:r>
                        <a:rPr lang="en-US" sz="1100" dirty="0">
                          <a:solidFill>
                            <a:srgbClr val="FF0000"/>
                          </a:solidFill>
                          <a:latin typeface="Franklin Gothic Book" panose="020B0503020102020204" pitchFamily="34" charset="0"/>
                        </a:rPr>
                        <a:t>40</a:t>
                      </a:r>
                    </a:p>
                  </a:txBody>
                  <a:tcPr marL="45720" marR="45720" marT="22860" marB="22860" anchor="ct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100" dirty="0">
                          <a:solidFill>
                            <a:srgbClr val="FF0000"/>
                          </a:solidFill>
                          <a:latin typeface="Franklin Gothic Book" panose="020B0503020102020204" pitchFamily="34" charset="0"/>
                        </a:rPr>
                        <a:t>40</a:t>
                      </a:r>
                    </a:p>
                  </a:txBody>
                  <a:tcPr marL="45720" marR="45720" marT="22860" marB="22860" anchor="ctr"/>
                </a:tc>
                <a:extLst>
                  <a:ext uri="{0D108BD9-81ED-4DB2-BD59-A6C34878D82A}">
                    <a16:rowId xmlns:a16="http://schemas.microsoft.com/office/drawing/2014/main" val="2354749600"/>
                  </a:ext>
                </a:extLst>
              </a:tr>
              <a:tr h="213360">
                <a:tc>
                  <a:txBody>
                    <a:bodyPr/>
                    <a:lstStyle/>
                    <a:p>
                      <a:pPr algn="ctr"/>
                      <a:r>
                        <a:rPr lang="en-US" sz="1100" b="1" dirty="0">
                          <a:solidFill>
                            <a:schemeClr val="tx1"/>
                          </a:solidFill>
                          <a:latin typeface="Franklin Gothic Book" panose="020B0503020102020204" pitchFamily="34" charset="0"/>
                        </a:rPr>
                        <a:t>Outer diameter (mm)</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99.8</a:t>
                      </a:r>
                    </a:p>
                  </a:txBody>
                  <a:tcPr marL="45720" marR="45720" marT="22860" marB="22860" anchor="ctr">
                    <a:solidFill>
                      <a:schemeClr val="accent1">
                        <a:lumMod val="40000"/>
                        <a:lumOff val="60000"/>
                      </a:schemeClr>
                    </a:solidFill>
                  </a:tcPr>
                </a:tc>
                <a:tc>
                  <a:txBody>
                    <a:bodyPr/>
                    <a:lstStyle/>
                    <a:p>
                      <a:pPr algn="ctr"/>
                      <a:r>
                        <a:rPr lang="en-US" sz="1100" dirty="0">
                          <a:solidFill>
                            <a:schemeClr val="tx1"/>
                          </a:solidFill>
                          <a:latin typeface="Franklin Gothic Book" panose="020B0503020102020204" pitchFamily="34" charset="0"/>
                        </a:rPr>
                        <a:t>89.8</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94.8</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94.8</a:t>
                      </a:r>
                    </a:p>
                  </a:txBody>
                  <a:tcPr marL="45720" marR="45720" marT="22860" marB="22860" anchor="ctr"/>
                </a:tc>
                <a:extLst>
                  <a:ext uri="{0D108BD9-81ED-4DB2-BD59-A6C34878D82A}">
                    <a16:rowId xmlns:a16="http://schemas.microsoft.com/office/drawing/2014/main" val="4254972679"/>
                  </a:ext>
                </a:extLst>
              </a:tr>
              <a:tr h="213360">
                <a:tc>
                  <a:txBody>
                    <a:bodyPr/>
                    <a:lstStyle/>
                    <a:p>
                      <a:pPr algn="ctr"/>
                      <a:r>
                        <a:rPr lang="en-US" sz="1100" b="1" dirty="0">
                          <a:solidFill>
                            <a:schemeClr val="tx1"/>
                          </a:solidFill>
                          <a:latin typeface="Franklin Gothic Book" panose="020B0503020102020204" pitchFamily="34" charset="0"/>
                        </a:rPr>
                        <a:t>Spar thickness L1 (mm)</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4.5</a:t>
                      </a:r>
                    </a:p>
                  </a:txBody>
                  <a:tcPr marL="45720" marR="45720" marT="22860" marB="22860" anchor="ctr">
                    <a:solidFill>
                      <a:schemeClr val="accent1">
                        <a:lumMod val="40000"/>
                        <a:lumOff val="60000"/>
                      </a:schemeClr>
                    </a:solidFill>
                  </a:tcPr>
                </a:tc>
                <a:tc>
                  <a:txBody>
                    <a:bodyPr/>
                    <a:lstStyle/>
                    <a:p>
                      <a:pPr algn="ctr"/>
                      <a:r>
                        <a:rPr lang="en-US" sz="1100" dirty="0">
                          <a:solidFill>
                            <a:schemeClr val="tx1"/>
                          </a:solidFill>
                          <a:latin typeface="Franklin Gothic Book" panose="020B0503020102020204" pitchFamily="34" charset="0"/>
                        </a:rPr>
                        <a:t>4.5</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6</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4.5</a:t>
                      </a:r>
                    </a:p>
                  </a:txBody>
                  <a:tcPr marL="45720" marR="45720" marT="22860" marB="22860" anchor="ctr"/>
                </a:tc>
                <a:extLst>
                  <a:ext uri="{0D108BD9-81ED-4DB2-BD59-A6C34878D82A}">
                    <a16:rowId xmlns:a16="http://schemas.microsoft.com/office/drawing/2014/main" val="551755887"/>
                  </a:ext>
                </a:extLst>
              </a:tr>
              <a:tr h="213360">
                <a:tc>
                  <a:txBody>
                    <a:bodyPr/>
                    <a:lstStyle/>
                    <a:p>
                      <a:pPr algn="ctr"/>
                      <a:r>
                        <a:rPr lang="en-US" sz="1100" b="1" dirty="0">
                          <a:solidFill>
                            <a:schemeClr val="tx1"/>
                          </a:solidFill>
                          <a:latin typeface="Franklin Gothic Book" panose="020B0503020102020204" pitchFamily="34" charset="0"/>
                        </a:rPr>
                        <a:t>Spar thickness L2 (mm)</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2</a:t>
                      </a:r>
                    </a:p>
                  </a:txBody>
                  <a:tcPr marL="45720" marR="45720" marT="22860" marB="22860" anchor="ctr">
                    <a:solidFill>
                      <a:schemeClr val="accent1">
                        <a:lumMod val="40000"/>
                        <a:lumOff val="60000"/>
                      </a:schemeClr>
                    </a:solidFill>
                  </a:tcPr>
                </a:tc>
                <a:tc>
                  <a:txBody>
                    <a:bodyPr/>
                    <a:lstStyle/>
                    <a:p>
                      <a:pPr algn="ctr"/>
                      <a:r>
                        <a:rPr lang="en-US" sz="1100" dirty="0">
                          <a:solidFill>
                            <a:schemeClr val="tx1"/>
                          </a:solidFill>
                          <a:latin typeface="Franklin Gothic Book" panose="020B0503020102020204" pitchFamily="34" charset="0"/>
                        </a:rPr>
                        <a:t>2</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3</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4.5</a:t>
                      </a:r>
                    </a:p>
                  </a:txBody>
                  <a:tcPr marL="45720" marR="45720" marT="22860" marB="22860" anchor="ctr"/>
                </a:tc>
                <a:extLst>
                  <a:ext uri="{0D108BD9-81ED-4DB2-BD59-A6C34878D82A}">
                    <a16:rowId xmlns:a16="http://schemas.microsoft.com/office/drawing/2014/main" val="2441923565"/>
                  </a:ext>
                </a:extLst>
              </a:tr>
              <a:tr h="213360">
                <a:tc>
                  <a:txBody>
                    <a:bodyPr/>
                    <a:lstStyle/>
                    <a:p>
                      <a:pPr algn="ctr"/>
                      <a:r>
                        <a:rPr lang="en-US" sz="1100" b="1" dirty="0">
                          <a:solidFill>
                            <a:schemeClr val="tx1"/>
                          </a:solidFill>
                          <a:latin typeface="Franklin Gothic Book" panose="020B0503020102020204" pitchFamily="34" charset="0"/>
                        </a:rPr>
                        <a:t>No. of turns</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48</a:t>
                      </a:r>
                    </a:p>
                  </a:txBody>
                  <a:tcPr marL="45720" marR="45720" marT="22860" marB="22860" anchor="ctr">
                    <a:solidFill>
                      <a:schemeClr val="accent1">
                        <a:lumMod val="40000"/>
                        <a:lumOff val="60000"/>
                      </a:schemeClr>
                    </a:solidFill>
                  </a:tcPr>
                </a:tc>
                <a:tc>
                  <a:txBody>
                    <a:bodyPr/>
                    <a:lstStyle/>
                    <a:p>
                      <a:pPr algn="ctr"/>
                      <a:r>
                        <a:rPr lang="en-US" sz="1100" dirty="0">
                          <a:solidFill>
                            <a:schemeClr val="tx1"/>
                          </a:solidFill>
                          <a:latin typeface="Franklin Gothic Book" panose="020B0503020102020204" pitchFamily="34" charset="0"/>
                        </a:rPr>
                        <a:t>51</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49</a:t>
                      </a:r>
                    </a:p>
                  </a:txBody>
                  <a:tcPr marL="45720" marR="45720" marT="22860" marB="22860" anchor="ctr"/>
                </a:tc>
                <a:tc>
                  <a:txBody>
                    <a:bodyPr/>
                    <a:lstStyle/>
                    <a:p>
                      <a:pPr algn="ctr"/>
                      <a:r>
                        <a:rPr lang="en-US" sz="1100" dirty="0">
                          <a:solidFill>
                            <a:schemeClr val="tx1"/>
                          </a:solidFill>
                          <a:latin typeface="Franklin Gothic Book" panose="020B0503020102020204" pitchFamily="34" charset="0"/>
                        </a:rPr>
                        <a:t>49</a:t>
                      </a:r>
                    </a:p>
                  </a:txBody>
                  <a:tcPr marL="45720" marR="45720" marT="22860" marB="22860" anchor="ctr"/>
                </a:tc>
                <a:extLst>
                  <a:ext uri="{0D108BD9-81ED-4DB2-BD59-A6C34878D82A}">
                    <a16:rowId xmlns:a16="http://schemas.microsoft.com/office/drawing/2014/main" val="2030041623"/>
                  </a:ext>
                </a:extLst>
              </a:tr>
            </a:tbl>
          </a:graphicData>
        </a:graphic>
      </p:graphicFrame>
      <p:sp>
        <p:nvSpPr>
          <p:cNvPr id="19" name="TextBox 18">
            <a:extLst>
              <a:ext uri="{FF2B5EF4-FFF2-40B4-BE49-F238E27FC236}">
                <a16:creationId xmlns:a16="http://schemas.microsoft.com/office/drawing/2014/main" id="{0667F075-DDAD-4D67-8537-792C5B7EE9BA}"/>
              </a:ext>
            </a:extLst>
          </p:cNvPr>
          <p:cNvSpPr txBox="1"/>
          <p:nvPr/>
        </p:nvSpPr>
        <p:spPr>
          <a:xfrm>
            <a:off x="329570" y="1709158"/>
            <a:ext cx="5279983" cy="403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342900" marR="0" indent="-342900" algn="just"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n-lt"/>
                <a:ea typeface="+mn-ea"/>
                <a:cs typeface="+mn-cs"/>
                <a:sym typeface="Calibri"/>
              </a:rPr>
              <a:t>In order to reduce the stress in the insert and avoid the gap in the midplane between the inner and outer layer during hybrid operation, several versions of BiCCT1A (v2-v4) were studied</a:t>
            </a:r>
          </a:p>
          <a:p>
            <a:pPr marL="342900" marR="0" indent="-342900" algn="just"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sz="2000" dirty="0">
                <a:solidFill>
                  <a:srgbClr val="000000"/>
                </a:solidFill>
                <a:sym typeface="Calibri"/>
              </a:rPr>
              <a:t>v2-v4 modifications consist of reducing the bore diameter from 50 to 40 mm to have more space for structural material, and change the spar thickness of the inner and outer layer to change the stiffness of the mandrels and remove the gap in the midplane</a:t>
            </a: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1327624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F7AB-300C-44DD-B37E-6ABCB022F4B3}"/>
              </a:ext>
            </a:extLst>
          </p:cNvPr>
          <p:cNvSpPr>
            <a:spLocks noGrp="1"/>
          </p:cNvSpPr>
          <p:nvPr>
            <p:ph type="title"/>
          </p:nvPr>
        </p:nvSpPr>
        <p:spPr/>
        <p:txBody>
          <a:bodyPr>
            <a:normAutofit/>
          </a:bodyPr>
          <a:lstStyle/>
          <a:p>
            <a:r>
              <a:rPr lang="en-US" sz="2400" dirty="0">
                <a:solidFill>
                  <a:schemeClr val="bg1"/>
                </a:solidFill>
                <a:sym typeface="Calibri"/>
              </a:rPr>
              <a:t>BiCCT1-A: V2 </a:t>
            </a:r>
            <a:r>
              <a:rPr lang="en-US" sz="2400" dirty="0">
                <a:solidFill>
                  <a:schemeClr val="bg1"/>
                </a:solidFill>
                <a:sym typeface="Wingdings" panose="05000000000000000000" pitchFamily="2" charset="2"/>
              </a:rPr>
              <a:t></a:t>
            </a:r>
            <a:r>
              <a:rPr lang="en-US" sz="2400" dirty="0">
                <a:solidFill>
                  <a:schemeClr val="bg1"/>
                </a:solidFill>
                <a:sym typeface="Calibri"/>
              </a:rPr>
              <a:t> Azimuthal stress, no shim no shim between insert and </a:t>
            </a:r>
            <a:r>
              <a:rPr lang="en-US" sz="2400" dirty="0" err="1">
                <a:solidFill>
                  <a:schemeClr val="bg1"/>
                </a:solidFill>
                <a:sym typeface="Calibri"/>
              </a:rPr>
              <a:t>outsert</a:t>
            </a:r>
            <a:endParaRPr lang="en-US" sz="2400" dirty="0"/>
          </a:p>
        </p:txBody>
      </p:sp>
      <p:sp>
        <p:nvSpPr>
          <p:cNvPr id="3" name="Slide Number Placeholder 2">
            <a:extLst>
              <a:ext uri="{FF2B5EF4-FFF2-40B4-BE49-F238E27FC236}">
                <a16:creationId xmlns:a16="http://schemas.microsoft.com/office/drawing/2014/main" id="{8CD21155-610C-4CE6-A7C1-5BFE30CBB1F3}"/>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5" name="Footer Placeholder 4">
            <a:extLst>
              <a:ext uri="{FF2B5EF4-FFF2-40B4-BE49-F238E27FC236}">
                <a16:creationId xmlns:a16="http://schemas.microsoft.com/office/drawing/2014/main" id="{CD47C177-A504-40B6-AF4E-B21CD42E5FBD}"/>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6" name="Picture 5">
            <a:extLst>
              <a:ext uri="{FF2B5EF4-FFF2-40B4-BE49-F238E27FC236}">
                <a16:creationId xmlns:a16="http://schemas.microsoft.com/office/drawing/2014/main" id="{C962C055-9204-4CB7-B19B-F7CEDE961345}"/>
              </a:ext>
            </a:extLst>
          </p:cNvPr>
          <p:cNvPicPr>
            <a:picLocks noChangeAspect="1"/>
          </p:cNvPicPr>
          <p:nvPr/>
        </p:nvPicPr>
        <p:blipFill>
          <a:blip r:embed="rId2"/>
          <a:stretch>
            <a:fillRect/>
          </a:stretch>
        </p:blipFill>
        <p:spPr>
          <a:xfrm>
            <a:off x="7432121" y="1323294"/>
            <a:ext cx="4463127" cy="4803598"/>
          </a:xfrm>
          <a:prstGeom prst="rect">
            <a:avLst/>
          </a:prstGeom>
        </p:spPr>
      </p:pic>
      <p:pic>
        <p:nvPicPr>
          <p:cNvPr id="7" name="Picture 6">
            <a:extLst>
              <a:ext uri="{FF2B5EF4-FFF2-40B4-BE49-F238E27FC236}">
                <a16:creationId xmlns:a16="http://schemas.microsoft.com/office/drawing/2014/main" id="{4FC322EB-DAEE-4226-A7C0-3862B82FC0BE}"/>
              </a:ext>
            </a:extLst>
          </p:cNvPr>
          <p:cNvPicPr>
            <a:picLocks noChangeAspect="1"/>
          </p:cNvPicPr>
          <p:nvPr/>
        </p:nvPicPr>
        <p:blipFill>
          <a:blip r:embed="rId3"/>
          <a:stretch>
            <a:fillRect/>
          </a:stretch>
        </p:blipFill>
        <p:spPr>
          <a:xfrm>
            <a:off x="4759880" y="1571999"/>
            <a:ext cx="2146666" cy="4306188"/>
          </a:xfrm>
          <a:prstGeom prst="rect">
            <a:avLst/>
          </a:prstGeom>
        </p:spPr>
      </p:pic>
      <p:sp>
        <p:nvSpPr>
          <p:cNvPr id="8" name="Left Brace 7">
            <a:extLst>
              <a:ext uri="{FF2B5EF4-FFF2-40B4-BE49-F238E27FC236}">
                <a16:creationId xmlns:a16="http://schemas.microsoft.com/office/drawing/2014/main" id="{E9E6EE02-4D5D-41FE-B207-29D3A0FC768B}"/>
              </a:ext>
            </a:extLst>
          </p:cNvPr>
          <p:cNvSpPr/>
          <p:nvPr/>
        </p:nvSpPr>
        <p:spPr>
          <a:xfrm>
            <a:off x="6961366" y="3040912"/>
            <a:ext cx="435647" cy="1360968"/>
          </a:xfrm>
          <a:prstGeom prst="leftBrace">
            <a:avLst>
              <a:gd name="adj1" fmla="val 62502"/>
              <a:gd name="adj2" fmla="val 46026"/>
            </a:avLst>
          </a:prstGeom>
          <a:noFill/>
          <a:ln w="15875" cap="flat">
            <a:solidFill>
              <a:schemeClr val="tx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9" name="Picture 8">
            <a:extLst>
              <a:ext uri="{FF2B5EF4-FFF2-40B4-BE49-F238E27FC236}">
                <a16:creationId xmlns:a16="http://schemas.microsoft.com/office/drawing/2014/main" id="{5F38DEE6-A839-42B4-A267-4DB02141995A}"/>
              </a:ext>
            </a:extLst>
          </p:cNvPr>
          <p:cNvPicPr>
            <a:picLocks noChangeAspect="1"/>
          </p:cNvPicPr>
          <p:nvPr/>
        </p:nvPicPr>
        <p:blipFill>
          <a:blip r:embed="rId4"/>
          <a:stretch>
            <a:fillRect/>
          </a:stretch>
        </p:blipFill>
        <p:spPr>
          <a:xfrm>
            <a:off x="211084" y="1243899"/>
            <a:ext cx="4610689" cy="4954994"/>
          </a:xfrm>
          <a:prstGeom prst="rect">
            <a:avLst/>
          </a:prstGeom>
        </p:spPr>
      </p:pic>
    </p:spTree>
    <p:extLst>
      <p:ext uri="{BB962C8B-B14F-4D97-AF65-F5344CB8AC3E}">
        <p14:creationId xmlns:p14="http://schemas.microsoft.com/office/powerpoint/2010/main" val="33142017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B76F-CC34-41A5-82C0-1DE097FDAE08}"/>
              </a:ext>
            </a:extLst>
          </p:cNvPr>
          <p:cNvSpPr>
            <a:spLocks noGrp="1"/>
          </p:cNvSpPr>
          <p:nvPr>
            <p:ph type="title"/>
          </p:nvPr>
        </p:nvSpPr>
        <p:spPr/>
        <p:txBody>
          <a:bodyPr>
            <a:normAutofit/>
          </a:bodyPr>
          <a:lstStyle/>
          <a:p>
            <a:r>
              <a:rPr lang="en-US" sz="2400" dirty="0">
                <a:solidFill>
                  <a:schemeClr val="bg1"/>
                </a:solidFill>
                <a:sym typeface="Calibri"/>
              </a:rPr>
              <a:t>BiCCT1-A: V2 </a:t>
            </a:r>
            <a:r>
              <a:rPr lang="en-US" sz="2400" dirty="0">
                <a:solidFill>
                  <a:schemeClr val="bg1"/>
                </a:solidFill>
                <a:sym typeface="Wingdings" panose="05000000000000000000" pitchFamily="2" charset="2"/>
              </a:rPr>
              <a:t></a:t>
            </a:r>
            <a:r>
              <a:rPr lang="en-US" sz="2400" dirty="0">
                <a:solidFill>
                  <a:schemeClr val="bg1"/>
                </a:solidFill>
                <a:sym typeface="Calibri"/>
              </a:rPr>
              <a:t> Radial displacement, no shim no shim between insert and </a:t>
            </a:r>
            <a:r>
              <a:rPr lang="en-US" sz="2400" dirty="0" err="1">
                <a:solidFill>
                  <a:schemeClr val="bg1"/>
                </a:solidFill>
                <a:sym typeface="Calibri"/>
              </a:rPr>
              <a:t>outsert</a:t>
            </a:r>
            <a:endParaRPr lang="en-US" sz="2400" dirty="0"/>
          </a:p>
        </p:txBody>
      </p:sp>
      <p:sp>
        <p:nvSpPr>
          <p:cNvPr id="3" name="Slide Number Placeholder 2">
            <a:extLst>
              <a:ext uri="{FF2B5EF4-FFF2-40B4-BE49-F238E27FC236}">
                <a16:creationId xmlns:a16="http://schemas.microsoft.com/office/drawing/2014/main" id="{350F9DDB-D4A8-4357-B191-78E745955166}"/>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5" name="Footer Placeholder 4">
            <a:extLst>
              <a:ext uri="{FF2B5EF4-FFF2-40B4-BE49-F238E27FC236}">
                <a16:creationId xmlns:a16="http://schemas.microsoft.com/office/drawing/2014/main" id="{FA7BE760-9E29-4695-82D7-511FE6D4A1E4}"/>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6" name="Picture 5">
            <a:extLst>
              <a:ext uri="{FF2B5EF4-FFF2-40B4-BE49-F238E27FC236}">
                <a16:creationId xmlns:a16="http://schemas.microsoft.com/office/drawing/2014/main" id="{9F3DCEE5-7712-441D-865A-978967D5B6FC}"/>
              </a:ext>
            </a:extLst>
          </p:cNvPr>
          <p:cNvPicPr>
            <a:picLocks noChangeAspect="1"/>
          </p:cNvPicPr>
          <p:nvPr/>
        </p:nvPicPr>
        <p:blipFill>
          <a:blip r:embed="rId2"/>
          <a:stretch>
            <a:fillRect/>
          </a:stretch>
        </p:blipFill>
        <p:spPr>
          <a:xfrm>
            <a:off x="7545794" y="1270289"/>
            <a:ext cx="4554058" cy="4909607"/>
          </a:xfrm>
          <a:prstGeom prst="rect">
            <a:avLst/>
          </a:prstGeom>
        </p:spPr>
      </p:pic>
      <p:pic>
        <p:nvPicPr>
          <p:cNvPr id="7" name="Picture 6">
            <a:extLst>
              <a:ext uri="{FF2B5EF4-FFF2-40B4-BE49-F238E27FC236}">
                <a16:creationId xmlns:a16="http://schemas.microsoft.com/office/drawing/2014/main" id="{B1AB4218-52BE-4903-9844-A1B3E5DAD0F1}"/>
              </a:ext>
            </a:extLst>
          </p:cNvPr>
          <p:cNvPicPr>
            <a:picLocks noChangeAspect="1"/>
          </p:cNvPicPr>
          <p:nvPr/>
        </p:nvPicPr>
        <p:blipFill>
          <a:blip r:embed="rId3"/>
          <a:stretch>
            <a:fillRect/>
          </a:stretch>
        </p:blipFill>
        <p:spPr>
          <a:xfrm>
            <a:off x="4852545" y="1568000"/>
            <a:ext cx="2193117" cy="4386233"/>
          </a:xfrm>
          <a:prstGeom prst="rect">
            <a:avLst/>
          </a:prstGeom>
        </p:spPr>
      </p:pic>
      <p:pic>
        <p:nvPicPr>
          <p:cNvPr id="8" name="Picture 7">
            <a:extLst>
              <a:ext uri="{FF2B5EF4-FFF2-40B4-BE49-F238E27FC236}">
                <a16:creationId xmlns:a16="http://schemas.microsoft.com/office/drawing/2014/main" id="{B3A7A429-7490-4C64-8EF2-161B1B0F48AC}"/>
              </a:ext>
            </a:extLst>
          </p:cNvPr>
          <p:cNvPicPr>
            <a:picLocks noChangeAspect="1"/>
          </p:cNvPicPr>
          <p:nvPr/>
        </p:nvPicPr>
        <p:blipFill>
          <a:blip r:embed="rId4"/>
          <a:stretch>
            <a:fillRect/>
          </a:stretch>
        </p:blipFill>
        <p:spPr>
          <a:xfrm>
            <a:off x="183418" y="1270289"/>
            <a:ext cx="4532515" cy="4909608"/>
          </a:xfrm>
          <a:prstGeom prst="rect">
            <a:avLst/>
          </a:prstGeom>
        </p:spPr>
      </p:pic>
      <p:sp>
        <p:nvSpPr>
          <p:cNvPr id="9" name="Left Brace 8">
            <a:extLst>
              <a:ext uri="{FF2B5EF4-FFF2-40B4-BE49-F238E27FC236}">
                <a16:creationId xmlns:a16="http://schemas.microsoft.com/office/drawing/2014/main" id="{B957FEC2-F54D-4B5D-A24C-758AC3FD0669}"/>
              </a:ext>
            </a:extLst>
          </p:cNvPr>
          <p:cNvSpPr/>
          <p:nvPr/>
        </p:nvSpPr>
        <p:spPr>
          <a:xfrm>
            <a:off x="7046430" y="2998381"/>
            <a:ext cx="435647" cy="1403498"/>
          </a:xfrm>
          <a:prstGeom prst="leftBrace">
            <a:avLst>
              <a:gd name="adj1" fmla="val 62502"/>
              <a:gd name="adj2" fmla="val 46026"/>
            </a:avLst>
          </a:prstGeom>
          <a:noFill/>
          <a:ln w="15875" cap="flat">
            <a:solidFill>
              <a:schemeClr val="tx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357140623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5F8DE-8D57-4EE5-805D-68C6E640929C}"/>
              </a:ext>
            </a:extLst>
          </p:cNvPr>
          <p:cNvSpPr>
            <a:spLocks noGrp="1"/>
          </p:cNvSpPr>
          <p:nvPr>
            <p:ph type="title"/>
          </p:nvPr>
        </p:nvSpPr>
        <p:spPr/>
        <p:txBody>
          <a:bodyPr>
            <a:normAutofit/>
          </a:bodyPr>
          <a:lstStyle/>
          <a:p>
            <a:r>
              <a:rPr lang="en-US" sz="2400" dirty="0">
                <a:solidFill>
                  <a:schemeClr val="bg1"/>
                </a:solidFill>
                <a:sym typeface="Calibri"/>
              </a:rPr>
              <a:t>BiCCT1-A: V3 </a:t>
            </a:r>
            <a:r>
              <a:rPr lang="en-US" sz="2400" dirty="0">
                <a:solidFill>
                  <a:schemeClr val="bg1"/>
                </a:solidFill>
                <a:sym typeface="Wingdings" panose="05000000000000000000" pitchFamily="2" charset="2"/>
              </a:rPr>
              <a:t></a:t>
            </a:r>
            <a:r>
              <a:rPr lang="en-US" sz="2400" dirty="0">
                <a:solidFill>
                  <a:schemeClr val="bg1"/>
                </a:solidFill>
                <a:sym typeface="Calibri"/>
              </a:rPr>
              <a:t> Azimuthal stress, no shim no shim between insert and </a:t>
            </a:r>
            <a:r>
              <a:rPr lang="en-US" sz="2400" dirty="0" err="1">
                <a:solidFill>
                  <a:schemeClr val="bg1"/>
                </a:solidFill>
                <a:sym typeface="Calibri"/>
              </a:rPr>
              <a:t>outsert</a:t>
            </a:r>
            <a:endParaRPr lang="en-US" sz="2400" dirty="0"/>
          </a:p>
        </p:txBody>
      </p:sp>
      <p:sp>
        <p:nvSpPr>
          <p:cNvPr id="3" name="Slide Number Placeholder 2">
            <a:extLst>
              <a:ext uri="{FF2B5EF4-FFF2-40B4-BE49-F238E27FC236}">
                <a16:creationId xmlns:a16="http://schemas.microsoft.com/office/drawing/2014/main" id="{55B77934-B39A-4406-954C-2BF85362FB08}"/>
              </a:ext>
            </a:extLst>
          </p:cNvPr>
          <p:cNvSpPr>
            <a:spLocks noGrp="1"/>
          </p:cNvSpPr>
          <p:nvPr>
            <p:ph type="sldNum" sz="quarter" idx="2"/>
          </p:nvPr>
        </p:nvSpPr>
        <p:spPr>
          <a:xfrm>
            <a:off x="11390360" y="6476076"/>
            <a:ext cx="314506" cy="338550"/>
          </a:xfrm>
        </p:spPr>
        <p:txBody>
          <a:bodyPr/>
          <a:lstStyle/>
          <a:p>
            <a:fld id="{86CB4B4D-7CA3-9044-876B-883B54F8677D}" type="slidenum">
              <a:rPr lang="en-US" smtClean="0"/>
              <a:t>18</a:t>
            </a:fld>
            <a:endParaRPr lang="en-US"/>
          </a:p>
        </p:txBody>
      </p:sp>
      <p:sp>
        <p:nvSpPr>
          <p:cNvPr id="5" name="Footer Placeholder 4">
            <a:extLst>
              <a:ext uri="{FF2B5EF4-FFF2-40B4-BE49-F238E27FC236}">
                <a16:creationId xmlns:a16="http://schemas.microsoft.com/office/drawing/2014/main" id="{33484730-2A18-44AD-9120-D429D5C1FD4A}"/>
              </a:ext>
            </a:extLst>
          </p:cNvPr>
          <p:cNvSpPr>
            <a:spLocks noGrp="1"/>
          </p:cNvSpPr>
          <p:nvPr>
            <p:ph type="ftr" sz="quarter" idx="10"/>
          </p:nvPr>
        </p:nvSpPr>
        <p:spPr>
          <a:xfrm>
            <a:off x="3889738" y="6356350"/>
            <a:ext cx="4114800" cy="365125"/>
          </a:xfrm>
        </p:spPr>
        <p:txBody>
          <a:bodyPr/>
          <a:lstStyle/>
          <a:p>
            <a:r>
              <a:rPr lang="en-US"/>
              <a:t>MDP meeting on design of a 20 T hybrid magnet and comparative analysis</a:t>
            </a:r>
            <a:endParaRPr lang="en-US" dirty="0"/>
          </a:p>
        </p:txBody>
      </p:sp>
      <p:pic>
        <p:nvPicPr>
          <p:cNvPr id="7" name="Picture 6">
            <a:extLst>
              <a:ext uri="{FF2B5EF4-FFF2-40B4-BE49-F238E27FC236}">
                <a16:creationId xmlns:a16="http://schemas.microsoft.com/office/drawing/2014/main" id="{7A5180B2-C29E-4339-833C-B8CD06E5349D}"/>
              </a:ext>
            </a:extLst>
          </p:cNvPr>
          <p:cNvPicPr>
            <a:picLocks noChangeAspect="1"/>
          </p:cNvPicPr>
          <p:nvPr/>
        </p:nvPicPr>
        <p:blipFill>
          <a:blip r:embed="rId2"/>
          <a:stretch>
            <a:fillRect/>
          </a:stretch>
        </p:blipFill>
        <p:spPr>
          <a:xfrm>
            <a:off x="7609330" y="1197376"/>
            <a:ext cx="4582670" cy="5055425"/>
          </a:xfrm>
          <a:prstGeom prst="rect">
            <a:avLst/>
          </a:prstGeom>
        </p:spPr>
      </p:pic>
      <p:pic>
        <p:nvPicPr>
          <p:cNvPr id="8" name="Picture 7">
            <a:extLst>
              <a:ext uri="{FF2B5EF4-FFF2-40B4-BE49-F238E27FC236}">
                <a16:creationId xmlns:a16="http://schemas.microsoft.com/office/drawing/2014/main" id="{DDB2A1E1-9BF9-4421-A7FD-749565921082}"/>
              </a:ext>
            </a:extLst>
          </p:cNvPr>
          <p:cNvPicPr>
            <a:picLocks noChangeAspect="1"/>
          </p:cNvPicPr>
          <p:nvPr/>
        </p:nvPicPr>
        <p:blipFill>
          <a:blip r:embed="rId3"/>
          <a:stretch>
            <a:fillRect/>
          </a:stretch>
        </p:blipFill>
        <p:spPr>
          <a:xfrm>
            <a:off x="380667" y="1500393"/>
            <a:ext cx="4060155" cy="4449393"/>
          </a:xfrm>
          <a:prstGeom prst="rect">
            <a:avLst/>
          </a:prstGeom>
        </p:spPr>
      </p:pic>
      <p:pic>
        <p:nvPicPr>
          <p:cNvPr id="9" name="Picture 8">
            <a:extLst>
              <a:ext uri="{FF2B5EF4-FFF2-40B4-BE49-F238E27FC236}">
                <a16:creationId xmlns:a16="http://schemas.microsoft.com/office/drawing/2014/main" id="{940DC5AD-1E61-4694-828A-BF13F43DC4F0}"/>
              </a:ext>
            </a:extLst>
          </p:cNvPr>
          <p:cNvPicPr>
            <a:picLocks noChangeAspect="1"/>
          </p:cNvPicPr>
          <p:nvPr/>
        </p:nvPicPr>
        <p:blipFill>
          <a:blip r:embed="rId4"/>
          <a:stretch>
            <a:fillRect/>
          </a:stretch>
        </p:blipFill>
        <p:spPr>
          <a:xfrm>
            <a:off x="4800075" y="1500393"/>
            <a:ext cx="2186990" cy="4449393"/>
          </a:xfrm>
          <a:prstGeom prst="rect">
            <a:avLst/>
          </a:prstGeom>
        </p:spPr>
      </p:pic>
      <p:sp>
        <p:nvSpPr>
          <p:cNvPr id="10" name="Left Brace 9">
            <a:extLst>
              <a:ext uri="{FF2B5EF4-FFF2-40B4-BE49-F238E27FC236}">
                <a16:creationId xmlns:a16="http://schemas.microsoft.com/office/drawing/2014/main" id="{B7C4723B-7A56-4672-89F5-8E95D91C4F02}"/>
              </a:ext>
            </a:extLst>
          </p:cNvPr>
          <p:cNvSpPr/>
          <p:nvPr/>
        </p:nvSpPr>
        <p:spPr>
          <a:xfrm>
            <a:off x="7080374" y="3073010"/>
            <a:ext cx="435647" cy="1445826"/>
          </a:xfrm>
          <a:prstGeom prst="leftBrace">
            <a:avLst>
              <a:gd name="adj1" fmla="val 62502"/>
              <a:gd name="adj2" fmla="val 46026"/>
            </a:avLst>
          </a:prstGeom>
          <a:noFill/>
          <a:ln w="15875" cap="flat">
            <a:solidFill>
              <a:schemeClr val="tx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138169818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B6A0-C08E-4FB4-BF35-E512E52E8864}"/>
              </a:ext>
            </a:extLst>
          </p:cNvPr>
          <p:cNvSpPr>
            <a:spLocks noGrp="1"/>
          </p:cNvSpPr>
          <p:nvPr>
            <p:ph type="title"/>
          </p:nvPr>
        </p:nvSpPr>
        <p:spPr/>
        <p:txBody>
          <a:bodyPr>
            <a:normAutofit/>
          </a:bodyPr>
          <a:lstStyle/>
          <a:p>
            <a:r>
              <a:rPr lang="en-US" sz="2400" dirty="0">
                <a:solidFill>
                  <a:schemeClr val="bg1"/>
                </a:solidFill>
                <a:sym typeface="Calibri"/>
              </a:rPr>
              <a:t>BiCCT1-A: V3 </a:t>
            </a:r>
            <a:r>
              <a:rPr lang="en-US" sz="2400" dirty="0">
                <a:solidFill>
                  <a:schemeClr val="bg1"/>
                </a:solidFill>
                <a:sym typeface="Wingdings" panose="05000000000000000000" pitchFamily="2" charset="2"/>
              </a:rPr>
              <a:t></a:t>
            </a:r>
            <a:r>
              <a:rPr lang="en-US" sz="2400" dirty="0">
                <a:solidFill>
                  <a:schemeClr val="bg1"/>
                </a:solidFill>
                <a:sym typeface="Calibri"/>
              </a:rPr>
              <a:t> Radial displacement, no shim no shim between insert and </a:t>
            </a:r>
            <a:r>
              <a:rPr lang="en-US" sz="2400" dirty="0" err="1">
                <a:solidFill>
                  <a:schemeClr val="bg1"/>
                </a:solidFill>
                <a:sym typeface="Calibri"/>
              </a:rPr>
              <a:t>outsert</a:t>
            </a:r>
            <a:endParaRPr lang="en-US" sz="2400" dirty="0"/>
          </a:p>
        </p:txBody>
      </p:sp>
      <p:sp>
        <p:nvSpPr>
          <p:cNvPr id="3" name="Slide Number Placeholder 2">
            <a:extLst>
              <a:ext uri="{FF2B5EF4-FFF2-40B4-BE49-F238E27FC236}">
                <a16:creationId xmlns:a16="http://schemas.microsoft.com/office/drawing/2014/main" id="{810E8651-A0A6-4DB3-9C73-34DA7BB611BD}"/>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5" name="Footer Placeholder 4">
            <a:extLst>
              <a:ext uri="{FF2B5EF4-FFF2-40B4-BE49-F238E27FC236}">
                <a16:creationId xmlns:a16="http://schemas.microsoft.com/office/drawing/2014/main" id="{910EE205-741E-47A7-910A-4326ED137944}"/>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6" name="Picture 5">
            <a:extLst>
              <a:ext uri="{FF2B5EF4-FFF2-40B4-BE49-F238E27FC236}">
                <a16:creationId xmlns:a16="http://schemas.microsoft.com/office/drawing/2014/main" id="{F6358A5A-A516-4E72-AB91-7CFCAF1BD1D3}"/>
              </a:ext>
            </a:extLst>
          </p:cNvPr>
          <p:cNvPicPr>
            <a:picLocks noChangeAspect="1"/>
          </p:cNvPicPr>
          <p:nvPr/>
        </p:nvPicPr>
        <p:blipFill>
          <a:blip r:embed="rId2"/>
          <a:stretch>
            <a:fillRect/>
          </a:stretch>
        </p:blipFill>
        <p:spPr>
          <a:xfrm>
            <a:off x="7649506" y="1232718"/>
            <a:ext cx="4542494" cy="4984750"/>
          </a:xfrm>
          <a:prstGeom prst="rect">
            <a:avLst/>
          </a:prstGeom>
        </p:spPr>
      </p:pic>
      <p:pic>
        <p:nvPicPr>
          <p:cNvPr id="7" name="Picture 6">
            <a:extLst>
              <a:ext uri="{FF2B5EF4-FFF2-40B4-BE49-F238E27FC236}">
                <a16:creationId xmlns:a16="http://schemas.microsoft.com/office/drawing/2014/main" id="{C90B1634-A609-465B-9C4F-5E11E165F109}"/>
              </a:ext>
            </a:extLst>
          </p:cNvPr>
          <p:cNvPicPr>
            <a:picLocks noChangeAspect="1"/>
          </p:cNvPicPr>
          <p:nvPr/>
        </p:nvPicPr>
        <p:blipFill>
          <a:blip r:embed="rId3"/>
          <a:stretch>
            <a:fillRect/>
          </a:stretch>
        </p:blipFill>
        <p:spPr>
          <a:xfrm>
            <a:off x="4740239" y="1499190"/>
            <a:ext cx="2275368" cy="4550736"/>
          </a:xfrm>
          <a:prstGeom prst="rect">
            <a:avLst/>
          </a:prstGeom>
        </p:spPr>
      </p:pic>
      <p:pic>
        <p:nvPicPr>
          <p:cNvPr id="8" name="Picture 7">
            <a:extLst>
              <a:ext uri="{FF2B5EF4-FFF2-40B4-BE49-F238E27FC236}">
                <a16:creationId xmlns:a16="http://schemas.microsoft.com/office/drawing/2014/main" id="{388D5C8E-4691-4F0E-B701-946513F63163}"/>
              </a:ext>
            </a:extLst>
          </p:cNvPr>
          <p:cNvPicPr>
            <a:picLocks noChangeAspect="1"/>
          </p:cNvPicPr>
          <p:nvPr/>
        </p:nvPicPr>
        <p:blipFill>
          <a:blip r:embed="rId4"/>
          <a:stretch>
            <a:fillRect/>
          </a:stretch>
        </p:blipFill>
        <p:spPr>
          <a:xfrm>
            <a:off x="244846" y="1504506"/>
            <a:ext cx="4094280" cy="4550737"/>
          </a:xfrm>
          <a:prstGeom prst="rect">
            <a:avLst/>
          </a:prstGeom>
        </p:spPr>
      </p:pic>
      <p:sp>
        <p:nvSpPr>
          <p:cNvPr id="9" name="Left Brace 8">
            <a:extLst>
              <a:ext uri="{FF2B5EF4-FFF2-40B4-BE49-F238E27FC236}">
                <a16:creationId xmlns:a16="http://schemas.microsoft.com/office/drawing/2014/main" id="{05CEA7C2-1143-4CD6-A558-3865E44DCD1F}"/>
              </a:ext>
            </a:extLst>
          </p:cNvPr>
          <p:cNvSpPr/>
          <p:nvPr/>
        </p:nvSpPr>
        <p:spPr>
          <a:xfrm>
            <a:off x="7080374" y="3073010"/>
            <a:ext cx="435647" cy="1445826"/>
          </a:xfrm>
          <a:prstGeom prst="leftBrace">
            <a:avLst>
              <a:gd name="adj1" fmla="val 62502"/>
              <a:gd name="adj2" fmla="val 46026"/>
            </a:avLst>
          </a:prstGeom>
          <a:noFill/>
          <a:ln w="15875" cap="flat">
            <a:solidFill>
              <a:schemeClr val="tx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11090513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2</a:t>
            </a:fld>
            <a:endParaRPr lang="en-US"/>
          </a:p>
        </p:txBody>
      </p:sp>
      <p:sp>
        <p:nvSpPr>
          <p:cNvPr id="5" name="Footer Placeholder 4"/>
          <p:cNvSpPr>
            <a:spLocks noGrp="1"/>
          </p:cNvSpPr>
          <p:nvPr>
            <p:ph type="ftr" sz="quarter" idx="10"/>
          </p:nvPr>
        </p:nvSpPr>
        <p:spPr/>
        <p:txBody>
          <a:bodyPr/>
          <a:lstStyle/>
          <a:p>
            <a:r>
              <a:rPr lang="en-US"/>
              <a:t>MDP meeting on design of a 20 T hybrid magnet and comparative analysis</a:t>
            </a:r>
            <a:endParaRPr lang="en-US" dirty="0"/>
          </a:p>
        </p:txBody>
      </p:sp>
      <p:sp>
        <p:nvSpPr>
          <p:cNvPr id="6" name="Rectangle 5">
            <a:extLst>
              <a:ext uri="{FF2B5EF4-FFF2-40B4-BE49-F238E27FC236}">
                <a16:creationId xmlns:a16="http://schemas.microsoft.com/office/drawing/2014/main" id="{6309F346-FB44-4B9C-9CE3-1DDC44D0CF54}"/>
              </a:ext>
            </a:extLst>
          </p:cNvPr>
          <p:cNvSpPr/>
          <p:nvPr/>
        </p:nvSpPr>
        <p:spPr>
          <a:xfrm>
            <a:off x="1889760" y="2951946"/>
            <a:ext cx="8412480" cy="954107"/>
          </a:xfrm>
          <a:prstGeom prst="rect">
            <a:avLst/>
          </a:prstGeom>
        </p:spPr>
        <p:txBody>
          <a:bodyPr wrap="square">
            <a:spAutoFit/>
          </a:bodyPr>
          <a:lstStyle/>
          <a:p>
            <a:pPr algn="ctr"/>
            <a:r>
              <a:rPr lang="en-US" sz="2800" b="1" dirty="0">
                <a:solidFill>
                  <a:schemeClr val="accent1">
                    <a:lumMod val="75000"/>
                  </a:schemeClr>
                </a:solidFill>
              </a:rPr>
              <a:t>CCT5-BIN5c hybrid</a:t>
            </a:r>
          </a:p>
          <a:p>
            <a:pPr algn="ctr"/>
            <a:r>
              <a:rPr lang="en-US" sz="2800" b="1" dirty="0">
                <a:solidFill>
                  <a:schemeClr val="accent1">
                    <a:lumMod val="75000"/>
                  </a:schemeClr>
                </a:solidFill>
              </a:rPr>
              <a:t>Preparation of BIN5c</a:t>
            </a:r>
          </a:p>
        </p:txBody>
      </p:sp>
      <p:sp>
        <p:nvSpPr>
          <p:cNvPr id="8" name="Title 7">
            <a:extLst>
              <a:ext uri="{FF2B5EF4-FFF2-40B4-BE49-F238E27FC236}">
                <a16:creationId xmlns:a16="http://schemas.microsoft.com/office/drawing/2014/main" id="{1C44F68B-0DBE-450A-940E-F54A6F28424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3002587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AA7C-0B4E-4176-9209-08A0AABA28BC}"/>
              </a:ext>
            </a:extLst>
          </p:cNvPr>
          <p:cNvSpPr>
            <a:spLocks noGrp="1"/>
          </p:cNvSpPr>
          <p:nvPr>
            <p:ph type="title"/>
          </p:nvPr>
        </p:nvSpPr>
        <p:spPr/>
        <p:txBody>
          <a:bodyPr>
            <a:normAutofit/>
          </a:bodyPr>
          <a:lstStyle/>
          <a:p>
            <a:r>
              <a:rPr lang="en-US" sz="2400" dirty="0">
                <a:solidFill>
                  <a:schemeClr val="bg1"/>
                </a:solidFill>
                <a:sym typeface="Calibri"/>
              </a:rPr>
              <a:t>BiCCT1-A: V4 </a:t>
            </a:r>
            <a:r>
              <a:rPr lang="en-US" sz="2400" dirty="0">
                <a:solidFill>
                  <a:schemeClr val="bg1"/>
                </a:solidFill>
                <a:sym typeface="Wingdings" panose="05000000000000000000" pitchFamily="2" charset="2"/>
              </a:rPr>
              <a:t></a:t>
            </a:r>
            <a:r>
              <a:rPr lang="en-US" sz="2400" dirty="0">
                <a:solidFill>
                  <a:schemeClr val="bg1"/>
                </a:solidFill>
                <a:sym typeface="Calibri"/>
              </a:rPr>
              <a:t> Azimuthal stress, no shim no shim between insert and </a:t>
            </a:r>
            <a:r>
              <a:rPr lang="en-US" sz="2400" dirty="0" err="1">
                <a:solidFill>
                  <a:schemeClr val="bg1"/>
                </a:solidFill>
                <a:sym typeface="Calibri"/>
              </a:rPr>
              <a:t>outsert</a:t>
            </a:r>
            <a:r>
              <a:rPr lang="en-US" sz="2400" dirty="0">
                <a:solidFill>
                  <a:schemeClr val="bg1"/>
                </a:solidFill>
                <a:sym typeface="Calibri"/>
              </a:rPr>
              <a:t> (this is the selected BiCCT1 design)</a:t>
            </a:r>
            <a:endParaRPr lang="en-US" sz="2400" dirty="0"/>
          </a:p>
        </p:txBody>
      </p:sp>
      <p:sp>
        <p:nvSpPr>
          <p:cNvPr id="3" name="Slide Number Placeholder 2">
            <a:extLst>
              <a:ext uri="{FF2B5EF4-FFF2-40B4-BE49-F238E27FC236}">
                <a16:creationId xmlns:a16="http://schemas.microsoft.com/office/drawing/2014/main" id="{3AD94672-5347-46B6-B8E3-0EC6A73BDAAC}"/>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5" name="Footer Placeholder 4">
            <a:extLst>
              <a:ext uri="{FF2B5EF4-FFF2-40B4-BE49-F238E27FC236}">
                <a16:creationId xmlns:a16="http://schemas.microsoft.com/office/drawing/2014/main" id="{4253FF22-E17A-455B-A85F-EE93F7D22152}"/>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6" name="Picture 5">
            <a:extLst>
              <a:ext uri="{FF2B5EF4-FFF2-40B4-BE49-F238E27FC236}">
                <a16:creationId xmlns:a16="http://schemas.microsoft.com/office/drawing/2014/main" id="{E24B5089-F925-4F10-9B64-48FC1E05873B}"/>
              </a:ext>
            </a:extLst>
          </p:cNvPr>
          <p:cNvPicPr>
            <a:picLocks noChangeAspect="1"/>
          </p:cNvPicPr>
          <p:nvPr/>
        </p:nvPicPr>
        <p:blipFill>
          <a:blip r:embed="rId2"/>
          <a:stretch>
            <a:fillRect/>
          </a:stretch>
        </p:blipFill>
        <p:spPr>
          <a:xfrm>
            <a:off x="1223243" y="1347186"/>
            <a:ext cx="4362423" cy="4755814"/>
          </a:xfrm>
          <a:prstGeom prst="rect">
            <a:avLst/>
          </a:prstGeom>
        </p:spPr>
      </p:pic>
      <p:pic>
        <p:nvPicPr>
          <p:cNvPr id="7" name="Picture 6">
            <a:extLst>
              <a:ext uri="{FF2B5EF4-FFF2-40B4-BE49-F238E27FC236}">
                <a16:creationId xmlns:a16="http://schemas.microsoft.com/office/drawing/2014/main" id="{A41545BC-9ACA-4725-9533-3F1CAFFACCF9}"/>
              </a:ext>
            </a:extLst>
          </p:cNvPr>
          <p:cNvPicPr>
            <a:picLocks noChangeAspect="1"/>
          </p:cNvPicPr>
          <p:nvPr/>
        </p:nvPicPr>
        <p:blipFill>
          <a:blip r:embed="rId3"/>
          <a:stretch>
            <a:fillRect/>
          </a:stretch>
        </p:blipFill>
        <p:spPr>
          <a:xfrm>
            <a:off x="6890648" y="1347186"/>
            <a:ext cx="4524678" cy="4755814"/>
          </a:xfrm>
          <a:prstGeom prst="rect">
            <a:avLst/>
          </a:prstGeom>
        </p:spPr>
      </p:pic>
    </p:spTree>
    <p:extLst>
      <p:ext uri="{BB962C8B-B14F-4D97-AF65-F5344CB8AC3E}">
        <p14:creationId xmlns:p14="http://schemas.microsoft.com/office/powerpoint/2010/main" val="398828308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F614-47F1-4254-BE52-B5E38702D640}"/>
              </a:ext>
            </a:extLst>
          </p:cNvPr>
          <p:cNvSpPr>
            <a:spLocks noGrp="1"/>
          </p:cNvSpPr>
          <p:nvPr>
            <p:ph type="title"/>
          </p:nvPr>
        </p:nvSpPr>
        <p:spPr/>
        <p:txBody>
          <a:bodyPr>
            <a:normAutofit/>
          </a:bodyPr>
          <a:lstStyle/>
          <a:p>
            <a:r>
              <a:rPr lang="en-US" sz="2400" dirty="0">
                <a:solidFill>
                  <a:schemeClr val="bg1"/>
                </a:solidFill>
                <a:sym typeface="Calibri"/>
              </a:rPr>
              <a:t>BiCCT1-A: V4 </a:t>
            </a:r>
            <a:r>
              <a:rPr lang="en-US" sz="2400" dirty="0">
                <a:solidFill>
                  <a:schemeClr val="bg1"/>
                </a:solidFill>
                <a:sym typeface="Wingdings" panose="05000000000000000000" pitchFamily="2" charset="2"/>
              </a:rPr>
              <a:t></a:t>
            </a:r>
            <a:r>
              <a:rPr lang="en-US" sz="2400" dirty="0">
                <a:solidFill>
                  <a:schemeClr val="bg1"/>
                </a:solidFill>
                <a:sym typeface="Calibri"/>
              </a:rPr>
              <a:t> Radial displacement, no shim no shim between insert and </a:t>
            </a:r>
            <a:r>
              <a:rPr lang="en-US" sz="2400" dirty="0" err="1">
                <a:solidFill>
                  <a:schemeClr val="bg1"/>
                </a:solidFill>
                <a:sym typeface="Calibri"/>
              </a:rPr>
              <a:t>outsert</a:t>
            </a:r>
            <a:r>
              <a:rPr lang="en-US" sz="2400" dirty="0">
                <a:solidFill>
                  <a:schemeClr val="bg1"/>
                </a:solidFill>
                <a:sym typeface="Calibri"/>
              </a:rPr>
              <a:t> (this is the selected BiCCT1 design)</a:t>
            </a:r>
            <a:endParaRPr lang="en-US" sz="2400" dirty="0"/>
          </a:p>
        </p:txBody>
      </p:sp>
      <p:sp>
        <p:nvSpPr>
          <p:cNvPr id="3" name="Slide Number Placeholder 2">
            <a:extLst>
              <a:ext uri="{FF2B5EF4-FFF2-40B4-BE49-F238E27FC236}">
                <a16:creationId xmlns:a16="http://schemas.microsoft.com/office/drawing/2014/main" id="{55BABA3E-7A0D-4C2C-ADEF-B828E826B845}"/>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5" name="Footer Placeholder 4">
            <a:extLst>
              <a:ext uri="{FF2B5EF4-FFF2-40B4-BE49-F238E27FC236}">
                <a16:creationId xmlns:a16="http://schemas.microsoft.com/office/drawing/2014/main" id="{E46A3347-0FE8-46B7-B593-41B27D8495CB}"/>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6" name="Picture 5">
            <a:extLst>
              <a:ext uri="{FF2B5EF4-FFF2-40B4-BE49-F238E27FC236}">
                <a16:creationId xmlns:a16="http://schemas.microsoft.com/office/drawing/2014/main" id="{68EB1E0E-A041-4CD0-870D-986456042B61}"/>
              </a:ext>
            </a:extLst>
          </p:cNvPr>
          <p:cNvPicPr>
            <a:picLocks noChangeAspect="1"/>
          </p:cNvPicPr>
          <p:nvPr/>
        </p:nvPicPr>
        <p:blipFill>
          <a:blip r:embed="rId2"/>
          <a:stretch>
            <a:fillRect/>
          </a:stretch>
        </p:blipFill>
        <p:spPr>
          <a:xfrm>
            <a:off x="923307" y="1347186"/>
            <a:ext cx="4353132" cy="4755814"/>
          </a:xfrm>
          <a:prstGeom prst="rect">
            <a:avLst/>
          </a:prstGeom>
        </p:spPr>
      </p:pic>
      <p:pic>
        <p:nvPicPr>
          <p:cNvPr id="7" name="Picture 6">
            <a:extLst>
              <a:ext uri="{FF2B5EF4-FFF2-40B4-BE49-F238E27FC236}">
                <a16:creationId xmlns:a16="http://schemas.microsoft.com/office/drawing/2014/main" id="{E9AEA6CA-578B-4C04-AD34-731590C4101F}"/>
              </a:ext>
            </a:extLst>
          </p:cNvPr>
          <p:cNvPicPr>
            <a:picLocks noChangeAspect="1"/>
          </p:cNvPicPr>
          <p:nvPr/>
        </p:nvPicPr>
        <p:blipFill>
          <a:blip r:embed="rId3"/>
          <a:stretch>
            <a:fillRect/>
          </a:stretch>
        </p:blipFill>
        <p:spPr>
          <a:xfrm>
            <a:off x="6754425" y="1347186"/>
            <a:ext cx="4663122" cy="4755814"/>
          </a:xfrm>
          <a:prstGeom prst="rect">
            <a:avLst/>
          </a:prstGeom>
        </p:spPr>
      </p:pic>
    </p:spTree>
    <p:extLst>
      <p:ext uri="{BB962C8B-B14F-4D97-AF65-F5344CB8AC3E}">
        <p14:creationId xmlns:p14="http://schemas.microsoft.com/office/powerpoint/2010/main" val="398386763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Torque in the hybrid CCT6-Bi-CCT1 (A-v4) magnet</a:t>
            </a:r>
          </a:p>
        </p:txBody>
      </p:sp>
      <p:sp>
        <p:nvSpPr>
          <p:cNvPr id="3" name="Slide Number Placeholder 2"/>
          <p:cNvSpPr>
            <a:spLocks noGrp="1"/>
          </p:cNvSpPr>
          <p:nvPr>
            <p:ph type="sldNum" sz="quarter" idx="2"/>
          </p:nvPr>
        </p:nvSpPr>
        <p:spPr/>
        <p:txBody>
          <a:bodyPr/>
          <a:lstStyle/>
          <a:p>
            <a:fld id="{86CB4B4D-7CA3-9044-876B-883B54F8677D}" type="slidenum">
              <a:rPr lang="en-US" smtClean="0"/>
              <a:t>22</a:t>
            </a:fld>
            <a:endParaRPr lang="en-US"/>
          </a:p>
        </p:txBody>
      </p:sp>
      <p:sp>
        <p:nvSpPr>
          <p:cNvPr id="5" name="Footer Placeholder 4"/>
          <p:cNvSpPr>
            <a:spLocks noGrp="1"/>
          </p:cNvSpPr>
          <p:nvPr>
            <p:ph type="ftr" sz="quarter" idx="10"/>
          </p:nvPr>
        </p:nvSpPr>
        <p:spPr/>
        <p:txBody>
          <a:bodyPr/>
          <a:lstStyle/>
          <a:p>
            <a:r>
              <a:rPr lang="en-US"/>
              <a:t>MDP meeting on design of a 20 T hybrid magnet and comparative analysis</a:t>
            </a:r>
            <a:endParaRPr lang="en-US" dirty="0"/>
          </a:p>
        </p:txBody>
      </p:sp>
      <p:pic>
        <p:nvPicPr>
          <p:cNvPr id="20" name="Picture 19">
            <a:extLst>
              <a:ext uri="{FF2B5EF4-FFF2-40B4-BE49-F238E27FC236}">
                <a16:creationId xmlns:a16="http://schemas.microsoft.com/office/drawing/2014/main" id="{9F04E5C6-3791-4240-BC6F-86DA634B395B}"/>
              </a:ext>
            </a:extLst>
          </p:cNvPr>
          <p:cNvPicPr>
            <a:picLocks noChangeAspect="1"/>
          </p:cNvPicPr>
          <p:nvPr/>
        </p:nvPicPr>
        <p:blipFill>
          <a:blip r:embed="rId2"/>
          <a:stretch>
            <a:fillRect/>
          </a:stretch>
        </p:blipFill>
        <p:spPr>
          <a:xfrm>
            <a:off x="368427" y="1386405"/>
            <a:ext cx="5428745" cy="3357176"/>
          </a:xfrm>
          <a:prstGeom prst="rect">
            <a:avLst/>
          </a:prstGeom>
        </p:spPr>
      </p:pic>
      <p:sp>
        <p:nvSpPr>
          <p:cNvPr id="25" name="TextBox 24">
            <a:extLst>
              <a:ext uri="{FF2B5EF4-FFF2-40B4-BE49-F238E27FC236}">
                <a16:creationId xmlns:a16="http://schemas.microsoft.com/office/drawing/2014/main" id="{5347F17C-62DC-48F3-85BA-7D198AEE9F35}"/>
              </a:ext>
            </a:extLst>
          </p:cNvPr>
          <p:cNvSpPr txBox="1"/>
          <p:nvPr/>
        </p:nvSpPr>
        <p:spPr>
          <a:xfrm>
            <a:off x="368427" y="4972886"/>
            <a:ext cx="11485301" cy="14003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mn-lt"/>
                <a:ea typeface="+mn-ea"/>
                <a:cs typeface="+mn-cs"/>
                <a:sym typeface="Calibri"/>
              </a:rPr>
              <a:t>Like in the CCT5-BIN5c hybrid, the only misalignment that influences the torque is the rotation about the z-axis</a:t>
            </a:r>
          </a:p>
          <a:p>
            <a:pPr marL="285750" indent="-285750" hangingPunct="0">
              <a:spcAft>
                <a:spcPts val="600"/>
              </a:spcAft>
              <a:buFont typeface="Arial" panose="020B0604020202020204" pitchFamily="34" charset="0"/>
              <a:buChar char="•"/>
            </a:pPr>
            <a:r>
              <a:rPr lang="en-US" sz="1600" dirty="0">
                <a:solidFill>
                  <a:srgbClr val="000000"/>
                </a:solidFill>
                <a:sym typeface="Calibri"/>
              </a:rPr>
              <a:t>Like in the CCT5-BIN5c hybrid, there is always a torque about the x-axis between the magnets (even in the perfectly aligned position)</a:t>
            </a:r>
          </a:p>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sz="1600" dirty="0">
                <a:solidFill>
                  <a:srgbClr val="000000"/>
                </a:solidFill>
                <a:sym typeface="Calibri"/>
              </a:rPr>
              <a:t>In the BiCCT1A-CCT6 hybrid, Tx is more than 10 times larger than in the CCT5-BiCCT1 hybrid (end supports will probably not be enough to assemble the magnets and counteract the torque)</a:t>
            </a:r>
            <a:endParaRPr kumimoji="0" lang="en-US" sz="1600" b="0" i="0" u="none" strike="noStrike" cap="none" spc="0" normalizeH="0" baseline="0" dirty="0">
              <a:ln>
                <a:noFill/>
              </a:ln>
              <a:solidFill>
                <a:srgbClr val="000000"/>
              </a:solidFill>
              <a:effectLst/>
              <a:uFillTx/>
              <a:latin typeface="+mn-lt"/>
              <a:ea typeface="+mn-ea"/>
              <a:cs typeface="+mn-cs"/>
              <a:sym typeface="Calibri"/>
            </a:endParaRPr>
          </a:p>
        </p:txBody>
      </p:sp>
      <p:pic>
        <p:nvPicPr>
          <p:cNvPr id="33" name="Picture 32">
            <a:extLst>
              <a:ext uri="{FF2B5EF4-FFF2-40B4-BE49-F238E27FC236}">
                <a16:creationId xmlns:a16="http://schemas.microsoft.com/office/drawing/2014/main" id="{22CBEA7B-AA8C-4B98-BB97-982349E07A20}"/>
              </a:ext>
            </a:extLst>
          </p:cNvPr>
          <p:cNvPicPr>
            <a:picLocks noChangeAspect="1"/>
          </p:cNvPicPr>
          <p:nvPr/>
        </p:nvPicPr>
        <p:blipFill>
          <a:blip r:embed="rId3"/>
          <a:stretch>
            <a:fillRect/>
          </a:stretch>
        </p:blipFill>
        <p:spPr>
          <a:xfrm>
            <a:off x="6049658" y="1386405"/>
            <a:ext cx="5917834" cy="3357176"/>
          </a:xfrm>
          <a:prstGeom prst="rect">
            <a:avLst/>
          </a:prstGeom>
        </p:spPr>
      </p:pic>
    </p:spTree>
    <p:extLst>
      <p:ext uri="{BB962C8B-B14F-4D97-AF65-F5344CB8AC3E}">
        <p14:creationId xmlns:p14="http://schemas.microsoft.com/office/powerpoint/2010/main" val="22664498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51B6-84CA-4DDD-B1F5-5723311DBEB6}"/>
              </a:ext>
            </a:extLst>
          </p:cNvPr>
          <p:cNvSpPr>
            <a:spLocks noGrp="1"/>
          </p:cNvSpPr>
          <p:nvPr>
            <p:ph type="title"/>
          </p:nvPr>
        </p:nvSpPr>
        <p:spPr/>
        <p:txBody>
          <a:bodyPr/>
          <a:lstStyle/>
          <a:p>
            <a:r>
              <a:rPr lang="en-US" dirty="0"/>
              <a:t>Background field of CCT6 at the splice region of BiCCT1</a:t>
            </a:r>
          </a:p>
        </p:txBody>
      </p:sp>
      <p:sp>
        <p:nvSpPr>
          <p:cNvPr id="3" name="Slide Number Placeholder 2">
            <a:extLst>
              <a:ext uri="{FF2B5EF4-FFF2-40B4-BE49-F238E27FC236}">
                <a16:creationId xmlns:a16="http://schemas.microsoft.com/office/drawing/2014/main" id="{1BDEDDC3-8872-446B-8F53-B0CE42B44410}"/>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5" name="Footer Placeholder 4">
            <a:extLst>
              <a:ext uri="{FF2B5EF4-FFF2-40B4-BE49-F238E27FC236}">
                <a16:creationId xmlns:a16="http://schemas.microsoft.com/office/drawing/2014/main" id="{F6092095-5CCB-4CC5-AFE3-01AC0C8605E4}"/>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7" name="Picture 6">
            <a:extLst>
              <a:ext uri="{FF2B5EF4-FFF2-40B4-BE49-F238E27FC236}">
                <a16:creationId xmlns:a16="http://schemas.microsoft.com/office/drawing/2014/main" id="{EB66EEEE-5FEE-47A3-8727-3083F951CD36}"/>
              </a:ext>
            </a:extLst>
          </p:cNvPr>
          <p:cNvPicPr>
            <a:picLocks noChangeAspect="1"/>
          </p:cNvPicPr>
          <p:nvPr/>
        </p:nvPicPr>
        <p:blipFill>
          <a:blip r:embed="rId2"/>
          <a:stretch>
            <a:fillRect/>
          </a:stretch>
        </p:blipFill>
        <p:spPr>
          <a:xfrm>
            <a:off x="5310176" y="1758094"/>
            <a:ext cx="6756204" cy="4053723"/>
          </a:xfrm>
          <a:prstGeom prst="rect">
            <a:avLst/>
          </a:prstGeom>
        </p:spPr>
      </p:pic>
      <p:cxnSp>
        <p:nvCxnSpPr>
          <p:cNvPr id="8" name="Straight Arrow Connector 7">
            <a:extLst>
              <a:ext uri="{FF2B5EF4-FFF2-40B4-BE49-F238E27FC236}">
                <a16:creationId xmlns:a16="http://schemas.microsoft.com/office/drawing/2014/main" id="{D8D743C4-4CE5-40C9-B157-832A1BDAB26C}"/>
              </a:ext>
            </a:extLst>
          </p:cNvPr>
          <p:cNvCxnSpPr>
            <a:cxnSpLocks/>
          </p:cNvCxnSpPr>
          <p:nvPr/>
        </p:nvCxnSpPr>
        <p:spPr>
          <a:xfrm flipH="1">
            <a:off x="7757847" y="3398225"/>
            <a:ext cx="2466754" cy="0"/>
          </a:xfrm>
          <a:prstGeom prst="straightConnector1">
            <a:avLst/>
          </a:prstGeom>
          <a:noFill/>
          <a:ln w="25400" cap="flat">
            <a:solidFill>
              <a:srgbClr val="FF0000"/>
            </a:solidFill>
            <a:prstDash val="solid"/>
            <a:round/>
            <a:headEnd type="stealth" w="lg" len="lg"/>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A98AD2C2-D6D5-4568-A203-83481098F5E8}"/>
              </a:ext>
            </a:extLst>
          </p:cNvPr>
          <p:cNvSpPr txBox="1"/>
          <p:nvPr/>
        </p:nvSpPr>
        <p:spPr>
          <a:xfrm>
            <a:off x="7492033" y="2880876"/>
            <a:ext cx="2998381"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effectLst/>
                <a:uFillTx/>
                <a:latin typeface="+mn-lt"/>
                <a:ea typeface="+mn-ea"/>
                <a:cs typeface="+mn-cs"/>
                <a:sym typeface="Calibri"/>
              </a:rPr>
              <a:t>Region where BiCCT1 is</a:t>
            </a:r>
          </a:p>
        </p:txBody>
      </p:sp>
      <p:sp>
        <p:nvSpPr>
          <p:cNvPr id="12" name="TextBox 11">
            <a:extLst>
              <a:ext uri="{FF2B5EF4-FFF2-40B4-BE49-F238E27FC236}">
                <a16:creationId xmlns:a16="http://schemas.microsoft.com/office/drawing/2014/main" id="{ADA8A676-8682-410B-957B-ADA01AB09139}"/>
              </a:ext>
            </a:extLst>
          </p:cNvPr>
          <p:cNvSpPr txBox="1"/>
          <p:nvPr/>
        </p:nvSpPr>
        <p:spPr>
          <a:xfrm>
            <a:off x="359914" y="1555270"/>
            <a:ext cx="4754346" cy="4339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285750" marR="0" indent="-28575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n-lt"/>
                <a:ea typeface="+mn-ea"/>
                <a:cs typeface="+mn-cs"/>
                <a:sym typeface="Calibri"/>
              </a:rPr>
              <a:t>With this scenario, it is possible to use </a:t>
            </a:r>
            <a:r>
              <a:rPr kumimoji="0" lang="en-US" sz="2000" b="0" i="0" u="none" strike="noStrike" cap="none" spc="0" normalizeH="0" baseline="0" dirty="0" err="1">
                <a:ln>
                  <a:noFill/>
                </a:ln>
                <a:solidFill>
                  <a:srgbClr val="000000"/>
                </a:solidFill>
                <a:effectLst/>
                <a:uFillTx/>
                <a:latin typeface="+mn-lt"/>
                <a:ea typeface="+mn-ea"/>
                <a:cs typeface="+mn-cs"/>
                <a:sym typeface="Calibri"/>
              </a:rPr>
              <a:t>Nb-Ti</a:t>
            </a:r>
            <a:r>
              <a:rPr kumimoji="0" lang="en-US" sz="2000" b="0" i="0" u="none" strike="noStrike" cap="none" spc="0" normalizeH="0" baseline="0" dirty="0">
                <a:ln>
                  <a:noFill/>
                </a:ln>
                <a:solidFill>
                  <a:srgbClr val="000000"/>
                </a:solidFill>
                <a:effectLst/>
                <a:uFillTx/>
                <a:latin typeface="+mn-lt"/>
                <a:ea typeface="+mn-ea"/>
                <a:cs typeface="+mn-cs"/>
                <a:sym typeface="Calibri"/>
              </a:rPr>
              <a:t> splices for BiCCT1</a:t>
            </a:r>
          </a:p>
          <a:p>
            <a:pPr marL="285750" marR="0" indent="-28575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000" dirty="0">
                <a:solidFill>
                  <a:srgbClr val="000000"/>
                </a:solidFill>
                <a:sym typeface="Calibri"/>
              </a:rPr>
              <a:t>If the design of CCT6 changes, or if BiCCT1 is intended to be tested inside another </a:t>
            </a:r>
            <a:r>
              <a:rPr lang="en-US" sz="2000" dirty="0" err="1">
                <a:solidFill>
                  <a:srgbClr val="000000"/>
                </a:solidFill>
                <a:sym typeface="Calibri"/>
              </a:rPr>
              <a:t>outsert</a:t>
            </a:r>
            <a:r>
              <a:rPr lang="en-US" sz="2000" dirty="0">
                <a:solidFill>
                  <a:srgbClr val="000000"/>
                </a:solidFill>
                <a:sym typeface="Calibri"/>
              </a:rPr>
              <a:t>, we might need to use Nb</a:t>
            </a:r>
            <a:r>
              <a:rPr lang="en-US" sz="2000" baseline="-25000" dirty="0">
                <a:solidFill>
                  <a:srgbClr val="000000"/>
                </a:solidFill>
                <a:sym typeface="Calibri"/>
              </a:rPr>
              <a:t>3</a:t>
            </a:r>
            <a:r>
              <a:rPr lang="en-US" sz="2000" dirty="0">
                <a:solidFill>
                  <a:srgbClr val="000000"/>
                </a:solidFill>
                <a:sym typeface="Calibri"/>
              </a:rPr>
              <a:t>Sn splices (which would introduce additional challenges in the fabrication process)</a:t>
            </a:r>
          </a:p>
          <a:p>
            <a:pPr marL="285750" marR="0" indent="-28575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n-lt"/>
                <a:ea typeface="+mn-ea"/>
                <a:cs typeface="+mn-cs"/>
                <a:sym typeface="Calibri"/>
              </a:rPr>
              <a:t>We are already planning to fabricate BiCCT1, whereas CCT6 is still under design </a:t>
            </a:r>
            <a:r>
              <a:rPr kumimoji="0" lang="en-US" sz="2000" b="0" i="0" u="none" strike="noStrike" cap="none" spc="0" normalizeH="0" baseline="0" dirty="0">
                <a:ln>
                  <a:noFill/>
                </a:ln>
                <a:solidFill>
                  <a:srgbClr val="000000"/>
                </a:solidFill>
                <a:effectLst/>
                <a:uFillTx/>
                <a:latin typeface="+mn-lt"/>
                <a:ea typeface="+mn-ea"/>
                <a:cs typeface="+mn-cs"/>
                <a:sym typeface="Wingdings" panose="05000000000000000000" pitchFamily="2" charset="2"/>
              </a:rPr>
              <a:t> is it convenient for the Bi-2212 team to plan so far in the future?</a:t>
            </a: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88168515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2F274-410F-48A1-9AD1-843CBB907438}"/>
              </a:ext>
            </a:extLst>
          </p:cNvPr>
          <p:cNvSpPr>
            <a:spLocks noGrp="1"/>
          </p:cNvSpPr>
          <p:nvPr>
            <p:ph type="title"/>
          </p:nvPr>
        </p:nvSpPr>
        <p:spPr/>
        <p:txBody>
          <a:bodyPr/>
          <a:lstStyle/>
          <a:p>
            <a:r>
              <a:rPr lang="en-US" dirty="0">
                <a:solidFill>
                  <a:schemeClr val="bg1"/>
                </a:solidFill>
                <a:sym typeface="Calibri"/>
              </a:rPr>
              <a:t>Azimuthal stress and radial displacement of the scaling options, no shim no shim between insert and </a:t>
            </a:r>
            <a:r>
              <a:rPr lang="en-US" dirty="0" err="1">
                <a:solidFill>
                  <a:schemeClr val="bg1"/>
                </a:solidFill>
                <a:sym typeface="Calibri"/>
              </a:rPr>
              <a:t>outsert</a:t>
            </a:r>
            <a:endParaRPr lang="en-US" dirty="0"/>
          </a:p>
        </p:txBody>
      </p:sp>
      <p:sp>
        <p:nvSpPr>
          <p:cNvPr id="3" name="Slide Number Placeholder 2">
            <a:extLst>
              <a:ext uri="{FF2B5EF4-FFF2-40B4-BE49-F238E27FC236}">
                <a16:creationId xmlns:a16="http://schemas.microsoft.com/office/drawing/2014/main" id="{EBBF167E-DCB8-45B8-9E82-C8F028528128}"/>
              </a:ext>
            </a:extLst>
          </p:cNvPr>
          <p:cNvSpPr>
            <a:spLocks noGrp="1"/>
          </p:cNvSpPr>
          <p:nvPr>
            <p:ph type="sldNum" sz="quarter" idx="2"/>
          </p:nvPr>
        </p:nvSpPr>
        <p:spPr/>
        <p:txBody>
          <a:bodyPr/>
          <a:lstStyle/>
          <a:p>
            <a:fld id="{86CB4B4D-7CA3-9044-876B-883B54F8677D}" type="slidenum">
              <a:rPr lang="en-US" smtClean="0"/>
              <a:t>24</a:t>
            </a:fld>
            <a:endParaRPr lang="en-US"/>
          </a:p>
        </p:txBody>
      </p:sp>
      <p:sp>
        <p:nvSpPr>
          <p:cNvPr id="5" name="Footer Placeholder 4">
            <a:extLst>
              <a:ext uri="{FF2B5EF4-FFF2-40B4-BE49-F238E27FC236}">
                <a16:creationId xmlns:a16="http://schemas.microsoft.com/office/drawing/2014/main" id="{EF1586F8-A028-4277-83B6-598758D8EF31}"/>
              </a:ext>
            </a:extLst>
          </p:cNvPr>
          <p:cNvSpPr>
            <a:spLocks noGrp="1"/>
          </p:cNvSpPr>
          <p:nvPr>
            <p:ph type="ftr" sz="quarter" idx="10"/>
          </p:nvPr>
        </p:nvSpPr>
        <p:spPr/>
        <p:txBody>
          <a:bodyPr/>
          <a:lstStyle/>
          <a:p>
            <a:r>
              <a:rPr lang="en-US"/>
              <a:t>General MDP Meeting 12/09/2020</a:t>
            </a:r>
            <a:endParaRPr lang="en-US" dirty="0"/>
          </a:p>
        </p:txBody>
      </p:sp>
      <p:pic>
        <p:nvPicPr>
          <p:cNvPr id="6" name="Picture 5">
            <a:extLst>
              <a:ext uri="{FF2B5EF4-FFF2-40B4-BE49-F238E27FC236}">
                <a16:creationId xmlns:a16="http://schemas.microsoft.com/office/drawing/2014/main" id="{62136024-D298-42D1-93BD-99579B6E1E4F}"/>
              </a:ext>
            </a:extLst>
          </p:cNvPr>
          <p:cNvPicPr>
            <a:picLocks noChangeAspect="1"/>
          </p:cNvPicPr>
          <p:nvPr/>
        </p:nvPicPr>
        <p:blipFill>
          <a:blip r:embed="rId2"/>
          <a:stretch>
            <a:fillRect/>
          </a:stretch>
        </p:blipFill>
        <p:spPr>
          <a:xfrm>
            <a:off x="3496697" y="3877156"/>
            <a:ext cx="2260253" cy="2438400"/>
          </a:xfrm>
          <a:prstGeom prst="rect">
            <a:avLst/>
          </a:prstGeom>
        </p:spPr>
      </p:pic>
      <p:pic>
        <p:nvPicPr>
          <p:cNvPr id="7" name="Picture 6">
            <a:extLst>
              <a:ext uri="{FF2B5EF4-FFF2-40B4-BE49-F238E27FC236}">
                <a16:creationId xmlns:a16="http://schemas.microsoft.com/office/drawing/2014/main" id="{A41FCB1B-B7A0-4A49-A182-D4C3D8D2A205}"/>
              </a:ext>
            </a:extLst>
          </p:cNvPr>
          <p:cNvPicPr>
            <a:picLocks noChangeAspect="1"/>
          </p:cNvPicPr>
          <p:nvPr/>
        </p:nvPicPr>
        <p:blipFill>
          <a:blip r:embed="rId3"/>
          <a:stretch>
            <a:fillRect/>
          </a:stretch>
        </p:blipFill>
        <p:spPr>
          <a:xfrm>
            <a:off x="9424324" y="3880865"/>
            <a:ext cx="2215731" cy="2438400"/>
          </a:xfrm>
          <a:prstGeom prst="rect">
            <a:avLst/>
          </a:prstGeom>
        </p:spPr>
      </p:pic>
      <p:pic>
        <p:nvPicPr>
          <p:cNvPr id="8" name="Picture 7">
            <a:extLst>
              <a:ext uri="{FF2B5EF4-FFF2-40B4-BE49-F238E27FC236}">
                <a16:creationId xmlns:a16="http://schemas.microsoft.com/office/drawing/2014/main" id="{F3956D59-C307-4CB0-91C4-64F424B85D6E}"/>
              </a:ext>
            </a:extLst>
          </p:cNvPr>
          <p:cNvPicPr>
            <a:picLocks noChangeAspect="1"/>
          </p:cNvPicPr>
          <p:nvPr/>
        </p:nvPicPr>
        <p:blipFill>
          <a:blip r:embed="rId4"/>
          <a:stretch>
            <a:fillRect/>
          </a:stretch>
        </p:blipFill>
        <p:spPr>
          <a:xfrm>
            <a:off x="6477000" y="3877156"/>
            <a:ext cx="2235502" cy="2438400"/>
          </a:xfrm>
          <a:prstGeom prst="rect">
            <a:avLst/>
          </a:prstGeom>
        </p:spPr>
      </p:pic>
      <p:pic>
        <p:nvPicPr>
          <p:cNvPr id="9" name="Picture 8">
            <a:extLst>
              <a:ext uri="{FF2B5EF4-FFF2-40B4-BE49-F238E27FC236}">
                <a16:creationId xmlns:a16="http://schemas.microsoft.com/office/drawing/2014/main" id="{7B74A590-F47C-46B7-B992-D5DFF77F5A7C}"/>
              </a:ext>
            </a:extLst>
          </p:cNvPr>
          <p:cNvPicPr>
            <a:picLocks noChangeAspect="1"/>
          </p:cNvPicPr>
          <p:nvPr/>
        </p:nvPicPr>
        <p:blipFill>
          <a:blip r:embed="rId5"/>
          <a:stretch>
            <a:fillRect/>
          </a:stretch>
        </p:blipFill>
        <p:spPr>
          <a:xfrm>
            <a:off x="553608" y="3870457"/>
            <a:ext cx="2224179" cy="2445099"/>
          </a:xfrm>
          <a:prstGeom prst="rect">
            <a:avLst/>
          </a:prstGeom>
        </p:spPr>
      </p:pic>
      <p:pic>
        <p:nvPicPr>
          <p:cNvPr id="10" name="Picture 9">
            <a:extLst>
              <a:ext uri="{FF2B5EF4-FFF2-40B4-BE49-F238E27FC236}">
                <a16:creationId xmlns:a16="http://schemas.microsoft.com/office/drawing/2014/main" id="{0F77E2E9-49C9-4969-845A-07C3DD507ACF}"/>
              </a:ext>
            </a:extLst>
          </p:cNvPr>
          <p:cNvPicPr>
            <a:picLocks noChangeAspect="1"/>
          </p:cNvPicPr>
          <p:nvPr/>
        </p:nvPicPr>
        <p:blipFill>
          <a:blip r:embed="rId6"/>
          <a:stretch>
            <a:fillRect/>
          </a:stretch>
        </p:blipFill>
        <p:spPr>
          <a:xfrm>
            <a:off x="3500409" y="1263411"/>
            <a:ext cx="2256541" cy="2438400"/>
          </a:xfrm>
          <a:prstGeom prst="rect">
            <a:avLst/>
          </a:prstGeom>
        </p:spPr>
      </p:pic>
      <p:sp>
        <p:nvSpPr>
          <p:cNvPr id="11" name="TextBox 10">
            <a:extLst>
              <a:ext uri="{FF2B5EF4-FFF2-40B4-BE49-F238E27FC236}">
                <a16:creationId xmlns:a16="http://schemas.microsoft.com/office/drawing/2014/main" id="{C1F1161C-B392-430D-AA89-7C54AFAA148C}"/>
              </a:ext>
            </a:extLst>
          </p:cNvPr>
          <p:cNvSpPr txBox="1"/>
          <p:nvPr/>
        </p:nvSpPr>
        <p:spPr>
          <a:xfrm>
            <a:off x="3490472" y="1141860"/>
            <a:ext cx="2260253" cy="276999"/>
          </a:xfrm>
          <a:prstGeom prst="rect">
            <a:avLst/>
          </a:prstGeom>
          <a:noFill/>
        </p:spPr>
        <p:txBody>
          <a:bodyPr wrap="square" rtlCol="0">
            <a:spAutoFit/>
          </a:bodyPr>
          <a:lstStyle/>
          <a:p>
            <a:pPr algn="ctr"/>
            <a:r>
              <a:rPr lang="en-US" sz="1200" b="1" dirty="0">
                <a:solidFill>
                  <a:srgbClr val="1F497D"/>
                </a:solidFill>
                <a:latin typeface="Franklin Gothic Book" panose="020B0503020102020204" pitchFamily="34" charset="0"/>
              </a:rPr>
              <a:t>BiCCT2-B standalone</a:t>
            </a:r>
          </a:p>
        </p:txBody>
      </p:sp>
      <p:sp>
        <p:nvSpPr>
          <p:cNvPr id="12" name="TextBox 11">
            <a:extLst>
              <a:ext uri="{FF2B5EF4-FFF2-40B4-BE49-F238E27FC236}">
                <a16:creationId xmlns:a16="http://schemas.microsoft.com/office/drawing/2014/main" id="{E87A94F9-3017-4704-A2C0-3D12DEB75F08}"/>
              </a:ext>
            </a:extLst>
          </p:cNvPr>
          <p:cNvSpPr txBox="1"/>
          <p:nvPr/>
        </p:nvSpPr>
        <p:spPr>
          <a:xfrm>
            <a:off x="9399772" y="1145569"/>
            <a:ext cx="2260253" cy="276999"/>
          </a:xfrm>
          <a:prstGeom prst="rect">
            <a:avLst/>
          </a:prstGeom>
          <a:noFill/>
        </p:spPr>
        <p:txBody>
          <a:bodyPr wrap="square" rtlCol="0">
            <a:spAutoFit/>
          </a:bodyPr>
          <a:lstStyle/>
          <a:p>
            <a:pPr algn="ctr"/>
            <a:r>
              <a:rPr lang="en-US" sz="1200" b="1" dirty="0">
                <a:solidFill>
                  <a:srgbClr val="1F497D"/>
                </a:solidFill>
                <a:latin typeface="Franklin Gothic Book" panose="020B0503020102020204" pitchFamily="34" charset="0"/>
              </a:rPr>
              <a:t>BiCCT2-D standalone</a:t>
            </a:r>
          </a:p>
        </p:txBody>
      </p:sp>
      <p:pic>
        <p:nvPicPr>
          <p:cNvPr id="13" name="Picture 12">
            <a:extLst>
              <a:ext uri="{FF2B5EF4-FFF2-40B4-BE49-F238E27FC236}">
                <a16:creationId xmlns:a16="http://schemas.microsoft.com/office/drawing/2014/main" id="{9D360F35-A745-4DAE-890E-61FB91F656D5}"/>
              </a:ext>
            </a:extLst>
          </p:cNvPr>
          <p:cNvPicPr>
            <a:picLocks noChangeAspect="1"/>
          </p:cNvPicPr>
          <p:nvPr/>
        </p:nvPicPr>
        <p:blipFill>
          <a:blip r:embed="rId7"/>
          <a:stretch>
            <a:fillRect/>
          </a:stretch>
        </p:blipFill>
        <p:spPr>
          <a:xfrm>
            <a:off x="9409553" y="1422568"/>
            <a:ext cx="2240692" cy="2438400"/>
          </a:xfrm>
          <a:prstGeom prst="rect">
            <a:avLst/>
          </a:prstGeom>
        </p:spPr>
      </p:pic>
      <p:pic>
        <p:nvPicPr>
          <p:cNvPr id="14" name="Picture 13">
            <a:extLst>
              <a:ext uri="{FF2B5EF4-FFF2-40B4-BE49-F238E27FC236}">
                <a16:creationId xmlns:a16="http://schemas.microsoft.com/office/drawing/2014/main" id="{0F616B83-AEF2-4324-8A3C-2C125B2DDBE9}"/>
              </a:ext>
            </a:extLst>
          </p:cNvPr>
          <p:cNvPicPr>
            <a:picLocks noChangeAspect="1"/>
          </p:cNvPicPr>
          <p:nvPr/>
        </p:nvPicPr>
        <p:blipFill>
          <a:blip r:embed="rId8"/>
          <a:stretch>
            <a:fillRect/>
          </a:stretch>
        </p:blipFill>
        <p:spPr>
          <a:xfrm>
            <a:off x="6477000" y="1417184"/>
            <a:ext cx="2238233" cy="2438400"/>
          </a:xfrm>
          <a:prstGeom prst="rect">
            <a:avLst/>
          </a:prstGeom>
        </p:spPr>
      </p:pic>
      <p:sp>
        <p:nvSpPr>
          <p:cNvPr id="15" name="TextBox 14">
            <a:extLst>
              <a:ext uri="{FF2B5EF4-FFF2-40B4-BE49-F238E27FC236}">
                <a16:creationId xmlns:a16="http://schemas.microsoft.com/office/drawing/2014/main" id="{B5FD2B48-3D54-400A-97CA-CF21C80127BF}"/>
              </a:ext>
            </a:extLst>
          </p:cNvPr>
          <p:cNvSpPr txBox="1"/>
          <p:nvPr/>
        </p:nvSpPr>
        <p:spPr>
          <a:xfrm>
            <a:off x="6464624" y="1140185"/>
            <a:ext cx="2260253" cy="276999"/>
          </a:xfrm>
          <a:prstGeom prst="rect">
            <a:avLst/>
          </a:prstGeom>
          <a:noFill/>
        </p:spPr>
        <p:txBody>
          <a:bodyPr wrap="square" rtlCol="0">
            <a:spAutoFit/>
          </a:bodyPr>
          <a:lstStyle/>
          <a:p>
            <a:pPr algn="ctr"/>
            <a:r>
              <a:rPr lang="en-US" sz="1200" b="1" dirty="0">
                <a:solidFill>
                  <a:srgbClr val="1F497D"/>
                </a:solidFill>
                <a:latin typeface="Franklin Gothic Book" panose="020B0503020102020204" pitchFamily="34" charset="0"/>
              </a:rPr>
              <a:t>BiCCT2-C standalone</a:t>
            </a:r>
          </a:p>
        </p:txBody>
      </p:sp>
      <p:pic>
        <p:nvPicPr>
          <p:cNvPr id="16" name="Picture 15">
            <a:extLst>
              <a:ext uri="{FF2B5EF4-FFF2-40B4-BE49-F238E27FC236}">
                <a16:creationId xmlns:a16="http://schemas.microsoft.com/office/drawing/2014/main" id="{3B881DF8-FB97-4379-BDCB-8E8B3E9EB660}"/>
              </a:ext>
            </a:extLst>
          </p:cNvPr>
          <p:cNvPicPr>
            <a:picLocks noChangeAspect="1"/>
          </p:cNvPicPr>
          <p:nvPr/>
        </p:nvPicPr>
        <p:blipFill>
          <a:blip r:embed="rId9"/>
          <a:stretch>
            <a:fillRect/>
          </a:stretch>
        </p:blipFill>
        <p:spPr>
          <a:xfrm>
            <a:off x="553608" y="1261736"/>
            <a:ext cx="2219093" cy="2438400"/>
          </a:xfrm>
          <a:prstGeom prst="rect">
            <a:avLst/>
          </a:prstGeom>
        </p:spPr>
      </p:pic>
      <p:sp>
        <p:nvSpPr>
          <p:cNvPr id="17" name="TextBox 16">
            <a:extLst>
              <a:ext uri="{FF2B5EF4-FFF2-40B4-BE49-F238E27FC236}">
                <a16:creationId xmlns:a16="http://schemas.microsoft.com/office/drawing/2014/main" id="{9BF72249-17E3-48A7-BFAE-5A9C216125E4}"/>
              </a:ext>
            </a:extLst>
          </p:cNvPr>
          <p:cNvSpPr txBox="1"/>
          <p:nvPr/>
        </p:nvSpPr>
        <p:spPr>
          <a:xfrm>
            <a:off x="533027" y="1140185"/>
            <a:ext cx="2260253" cy="276999"/>
          </a:xfrm>
          <a:prstGeom prst="rect">
            <a:avLst/>
          </a:prstGeom>
          <a:noFill/>
        </p:spPr>
        <p:txBody>
          <a:bodyPr wrap="square" rtlCol="0">
            <a:spAutoFit/>
          </a:bodyPr>
          <a:lstStyle/>
          <a:p>
            <a:pPr algn="ctr"/>
            <a:r>
              <a:rPr lang="en-US" sz="1200" b="1" dirty="0">
                <a:solidFill>
                  <a:srgbClr val="1F497D"/>
                </a:solidFill>
                <a:latin typeface="Franklin Gothic Book" panose="020B0503020102020204" pitchFamily="34" charset="0"/>
              </a:rPr>
              <a:t>BiCCT1 standalone</a:t>
            </a:r>
          </a:p>
        </p:txBody>
      </p:sp>
    </p:spTree>
    <p:extLst>
      <p:ext uri="{BB962C8B-B14F-4D97-AF65-F5344CB8AC3E}">
        <p14:creationId xmlns:p14="http://schemas.microsoft.com/office/powerpoint/2010/main" val="394413541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E2F2-231C-4540-8B8B-A2FAA1834145}"/>
              </a:ext>
            </a:extLst>
          </p:cNvPr>
          <p:cNvSpPr>
            <a:spLocks noGrp="1"/>
          </p:cNvSpPr>
          <p:nvPr>
            <p:ph type="title"/>
          </p:nvPr>
        </p:nvSpPr>
        <p:spPr/>
        <p:txBody>
          <a:bodyPr/>
          <a:lstStyle/>
          <a:p>
            <a:r>
              <a:rPr lang="en-US" dirty="0"/>
              <a:t>Summary of key points for the hybrid magnet CCT6-BiCCT1</a:t>
            </a:r>
          </a:p>
        </p:txBody>
      </p:sp>
      <p:sp>
        <p:nvSpPr>
          <p:cNvPr id="3" name="Slide Number Placeholder 2">
            <a:extLst>
              <a:ext uri="{FF2B5EF4-FFF2-40B4-BE49-F238E27FC236}">
                <a16:creationId xmlns:a16="http://schemas.microsoft.com/office/drawing/2014/main" id="{1500C915-8AC9-47F0-819A-445F53681393}"/>
              </a:ext>
            </a:extLst>
          </p:cNvPr>
          <p:cNvSpPr>
            <a:spLocks noGrp="1"/>
          </p:cNvSpPr>
          <p:nvPr>
            <p:ph type="sldNum" sz="quarter" idx="2"/>
          </p:nvPr>
        </p:nvSpPr>
        <p:spPr/>
        <p:txBody>
          <a:bodyPr/>
          <a:lstStyle/>
          <a:p>
            <a:fld id="{86CB4B4D-7CA3-9044-876B-883B54F8677D}" type="slidenum">
              <a:rPr lang="en-US" smtClean="0"/>
              <a:t>25</a:t>
            </a:fld>
            <a:endParaRPr lang="en-US"/>
          </a:p>
        </p:txBody>
      </p:sp>
      <p:sp>
        <p:nvSpPr>
          <p:cNvPr id="5" name="Footer Placeholder 4">
            <a:extLst>
              <a:ext uri="{FF2B5EF4-FFF2-40B4-BE49-F238E27FC236}">
                <a16:creationId xmlns:a16="http://schemas.microsoft.com/office/drawing/2014/main" id="{583EF23F-3464-4663-94FA-64EFC53BAEF0}"/>
              </a:ext>
            </a:extLst>
          </p:cNvPr>
          <p:cNvSpPr>
            <a:spLocks noGrp="1"/>
          </p:cNvSpPr>
          <p:nvPr>
            <p:ph type="ftr" sz="quarter" idx="10"/>
          </p:nvPr>
        </p:nvSpPr>
        <p:spPr/>
        <p:txBody>
          <a:bodyPr/>
          <a:lstStyle/>
          <a:p>
            <a:r>
              <a:rPr lang="en-US"/>
              <a:t>MDP meeting on design of a 20 T hybrid magnet and comparative analysis</a:t>
            </a:r>
            <a:endParaRPr lang="en-US" dirty="0"/>
          </a:p>
        </p:txBody>
      </p:sp>
      <p:sp>
        <p:nvSpPr>
          <p:cNvPr id="6" name="Text Placeholder 3">
            <a:extLst>
              <a:ext uri="{FF2B5EF4-FFF2-40B4-BE49-F238E27FC236}">
                <a16:creationId xmlns:a16="http://schemas.microsoft.com/office/drawing/2014/main" id="{5F074760-ADBF-4EC9-A3FD-67F3815B2E35}"/>
              </a:ext>
            </a:extLst>
          </p:cNvPr>
          <p:cNvSpPr>
            <a:spLocks noGrp="1"/>
          </p:cNvSpPr>
          <p:nvPr>
            <p:ph type="body" idx="1"/>
          </p:nvPr>
        </p:nvSpPr>
        <p:spPr>
          <a:xfrm>
            <a:off x="380128" y="1462110"/>
            <a:ext cx="11316347" cy="4525965"/>
          </a:xfrm>
        </p:spPr>
        <p:txBody>
          <a:bodyPr>
            <a:normAutofit fontScale="85000" lnSpcReduction="20000"/>
          </a:bodyPr>
          <a:lstStyle/>
          <a:p>
            <a:pPr marL="457200" indent="-404813" algn="just">
              <a:spcAft>
                <a:spcPts val="1800"/>
              </a:spcAft>
            </a:pPr>
            <a:r>
              <a:rPr lang="en-US" sz="2400" dirty="0"/>
              <a:t>A high field insert like BiCCT1, with the conductors close to the </a:t>
            </a:r>
            <a:r>
              <a:rPr lang="en-US" sz="2400" dirty="0" err="1"/>
              <a:t>outsert</a:t>
            </a:r>
            <a:r>
              <a:rPr lang="en-US" sz="2400" dirty="0"/>
              <a:t>, will increase the peak field of the </a:t>
            </a:r>
            <a:r>
              <a:rPr lang="en-US" sz="2400" dirty="0" err="1"/>
              <a:t>outsert</a:t>
            </a:r>
            <a:r>
              <a:rPr lang="en-US" sz="2400" dirty="0"/>
              <a:t> and the </a:t>
            </a:r>
            <a:r>
              <a:rPr lang="en-US" sz="2400" dirty="0" err="1"/>
              <a:t>outsert</a:t>
            </a:r>
            <a:r>
              <a:rPr lang="en-US" sz="2400" dirty="0"/>
              <a:t> will not be able to produce the desired bore field</a:t>
            </a:r>
          </a:p>
          <a:p>
            <a:pPr marL="457200" indent="-404813" algn="just">
              <a:spcAft>
                <a:spcPts val="1800"/>
              </a:spcAft>
            </a:pPr>
            <a:r>
              <a:rPr lang="en-US" sz="2400" dirty="0"/>
              <a:t>If the </a:t>
            </a:r>
            <a:r>
              <a:rPr lang="en-US" sz="2400" dirty="0" err="1"/>
              <a:t>outsert</a:t>
            </a:r>
            <a:r>
              <a:rPr lang="en-US" sz="2400" dirty="0"/>
              <a:t> is intended to be a test magnet for different inserts, the best approach is to decouple the magnets mechanically (otherwise different pre-compression will be needed for different inserts, with the risk of damaging the </a:t>
            </a:r>
            <a:r>
              <a:rPr lang="en-US" sz="2400" dirty="0" err="1"/>
              <a:t>outsert</a:t>
            </a:r>
            <a:r>
              <a:rPr lang="en-US" sz="2400" dirty="0"/>
              <a:t>). However, a solution for handling the torque is needed</a:t>
            </a:r>
          </a:p>
          <a:p>
            <a:pPr marL="457200" indent="-404813" algn="just">
              <a:spcAft>
                <a:spcPts val="1800"/>
              </a:spcAft>
            </a:pPr>
            <a:r>
              <a:rPr lang="en-US" sz="2400" dirty="0"/>
              <a:t>For decoupling the magnets, the insert’s structure should withstand the Lorentz force by itself </a:t>
            </a:r>
            <a:r>
              <a:rPr lang="en-US" sz="2400" dirty="0">
                <a:sym typeface="Wingdings" panose="05000000000000000000" pitchFamily="2" charset="2"/>
              </a:rPr>
              <a:t> more space needed for structural material (either increase the bore size of the </a:t>
            </a:r>
            <a:r>
              <a:rPr lang="en-US" sz="2400" dirty="0" err="1">
                <a:sym typeface="Wingdings" panose="05000000000000000000" pitchFamily="2" charset="2"/>
              </a:rPr>
              <a:t>outsert</a:t>
            </a:r>
            <a:r>
              <a:rPr lang="en-US" sz="2400" dirty="0">
                <a:sym typeface="Wingdings" panose="05000000000000000000" pitchFamily="2" charset="2"/>
              </a:rPr>
              <a:t> or decrease the bore size of the insert)</a:t>
            </a:r>
          </a:p>
          <a:p>
            <a:pPr marL="457200" indent="-404813" algn="just">
              <a:spcAft>
                <a:spcPts val="1800"/>
              </a:spcAft>
            </a:pPr>
            <a:r>
              <a:rPr lang="en-US" sz="2400" dirty="0">
                <a:sym typeface="Wingdings" panose="05000000000000000000" pitchFamily="2" charset="2"/>
              </a:rPr>
              <a:t>Decreasing the insert’s bore from 50 to 40 mm provides more flexibility in the design of a decoupled magnet</a:t>
            </a:r>
          </a:p>
          <a:p>
            <a:pPr marL="457200" indent="-404813" algn="just">
              <a:spcAft>
                <a:spcPts val="1800"/>
              </a:spcAft>
            </a:pPr>
            <a:r>
              <a:rPr lang="en-US" sz="2400" dirty="0">
                <a:solidFill>
                  <a:srgbClr val="FF0000"/>
                </a:solidFill>
              </a:rPr>
              <a:t>The fabrication of a hybrid magnet requires close collaboration between the teams involved</a:t>
            </a:r>
          </a:p>
        </p:txBody>
      </p:sp>
    </p:spTree>
    <p:extLst>
      <p:ext uri="{BB962C8B-B14F-4D97-AF65-F5344CB8AC3E}">
        <p14:creationId xmlns:p14="http://schemas.microsoft.com/office/powerpoint/2010/main" val="327106846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FD4B-B7B2-4F92-8373-3B56015A6EE6}"/>
              </a:ext>
            </a:extLst>
          </p:cNvPr>
          <p:cNvSpPr>
            <a:spLocks noGrp="1"/>
          </p:cNvSpPr>
          <p:nvPr>
            <p:ph type="title"/>
          </p:nvPr>
        </p:nvSpPr>
        <p:spPr/>
        <p:txBody>
          <a:bodyPr/>
          <a:lstStyle/>
          <a:p>
            <a:r>
              <a:rPr lang="en-US" dirty="0"/>
              <a:t>Plans for BIN5c</a:t>
            </a:r>
          </a:p>
        </p:txBody>
      </p:sp>
      <p:sp>
        <p:nvSpPr>
          <p:cNvPr id="3" name="Slide Number Placeholder 2">
            <a:extLst>
              <a:ext uri="{FF2B5EF4-FFF2-40B4-BE49-F238E27FC236}">
                <a16:creationId xmlns:a16="http://schemas.microsoft.com/office/drawing/2014/main" id="{D45153F9-B3F1-440D-A6B3-FD7A6E93308B}"/>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5" name="Footer Placeholder 4">
            <a:extLst>
              <a:ext uri="{FF2B5EF4-FFF2-40B4-BE49-F238E27FC236}">
                <a16:creationId xmlns:a16="http://schemas.microsoft.com/office/drawing/2014/main" id="{5CEB66E9-65ED-4DD5-BB54-36DC1A93E593}"/>
              </a:ext>
            </a:extLst>
          </p:cNvPr>
          <p:cNvSpPr>
            <a:spLocks noGrp="1"/>
          </p:cNvSpPr>
          <p:nvPr>
            <p:ph type="ftr" sz="quarter" idx="10"/>
          </p:nvPr>
        </p:nvSpPr>
        <p:spPr/>
        <p:txBody>
          <a:bodyPr/>
          <a:lstStyle/>
          <a:p>
            <a:r>
              <a:rPr lang="en-US"/>
              <a:t>MDP meeting on design of a 20 T hybrid magnet and comparative analysis</a:t>
            </a:r>
            <a:endParaRPr lang="en-US" dirty="0"/>
          </a:p>
        </p:txBody>
      </p:sp>
      <p:sp>
        <p:nvSpPr>
          <p:cNvPr id="6" name="Text Placeholder 3">
            <a:extLst>
              <a:ext uri="{FF2B5EF4-FFF2-40B4-BE49-F238E27FC236}">
                <a16:creationId xmlns:a16="http://schemas.microsoft.com/office/drawing/2014/main" id="{68C38B92-D98A-4B45-8A3E-5BCFB121615F}"/>
              </a:ext>
            </a:extLst>
          </p:cNvPr>
          <p:cNvSpPr>
            <a:spLocks noGrp="1"/>
          </p:cNvSpPr>
          <p:nvPr>
            <p:ph type="body" idx="1"/>
          </p:nvPr>
        </p:nvSpPr>
        <p:spPr>
          <a:xfrm>
            <a:off x="899025" y="1663185"/>
            <a:ext cx="9412763" cy="2343498"/>
          </a:xfrm>
        </p:spPr>
        <p:txBody>
          <a:bodyPr>
            <a:noAutofit/>
          </a:bodyPr>
          <a:lstStyle/>
          <a:p>
            <a:pPr marL="0" indent="0" algn="just">
              <a:spcBef>
                <a:spcPts val="0"/>
              </a:spcBef>
              <a:spcAft>
                <a:spcPts val="600"/>
              </a:spcAft>
              <a:buNone/>
            </a:pPr>
            <a:r>
              <a:rPr lang="en-US" sz="2000" u="sng" dirty="0">
                <a:solidFill>
                  <a:schemeClr val="tx1"/>
                </a:solidFill>
                <a:latin typeface="+mn-lt"/>
              </a:rPr>
              <a:t>Tests of BIN5c</a:t>
            </a:r>
          </a:p>
          <a:p>
            <a:pPr marL="457200" indent="-457200" algn="just">
              <a:spcBef>
                <a:spcPts val="0"/>
              </a:spcBef>
              <a:spcAft>
                <a:spcPts val="600"/>
              </a:spcAft>
              <a:buFont typeface="+mj-lt"/>
              <a:buAutoNum type="arabicPeriod"/>
            </a:pPr>
            <a:r>
              <a:rPr lang="en-US" sz="2000" dirty="0">
                <a:solidFill>
                  <a:schemeClr val="tx1"/>
                </a:solidFill>
                <a:latin typeface="+mn-lt"/>
              </a:rPr>
              <a:t>Test each coil (IL and OL) separately at 77 K</a:t>
            </a:r>
          </a:p>
          <a:p>
            <a:pPr marL="457200" indent="-457200" algn="just">
              <a:spcBef>
                <a:spcPts val="0"/>
              </a:spcBef>
              <a:spcAft>
                <a:spcPts val="600"/>
              </a:spcAft>
              <a:buFont typeface="+mj-lt"/>
              <a:buAutoNum type="arabicPeriod"/>
            </a:pPr>
            <a:r>
              <a:rPr lang="en-US" sz="2000" dirty="0">
                <a:solidFill>
                  <a:schemeClr val="tx1"/>
                </a:solidFill>
                <a:latin typeface="+mn-lt"/>
              </a:rPr>
              <a:t>Test the assembled magnet in standalone configuration:</a:t>
            </a:r>
          </a:p>
          <a:p>
            <a:pPr marL="914400" indent="-452438" algn="just">
              <a:spcBef>
                <a:spcPts val="0"/>
              </a:spcBef>
              <a:spcAft>
                <a:spcPts val="600"/>
              </a:spcAft>
            </a:pPr>
            <a:r>
              <a:rPr lang="en-US" sz="2000" dirty="0">
                <a:solidFill>
                  <a:schemeClr val="tx1"/>
                </a:solidFill>
                <a:latin typeface="+mn-lt"/>
              </a:rPr>
              <a:t>At 77 K (to verify that no damaged was done to the coils during the assembly) </a:t>
            </a:r>
          </a:p>
          <a:p>
            <a:pPr marL="914400" indent="-452438" algn="just">
              <a:spcBef>
                <a:spcPts val="0"/>
              </a:spcBef>
              <a:spcAft>
                <a:spcPts val="600"/>
              </a:spcAft>
            </a:pPr>
            <a:r>
              <a:rPr lang="en-US" sz="2000" dirty="0">
                <a:solidFill>
                  <a:schemeClr val="tx1"/>
                </a:solidFill>
                <a:latin typeface="+mn-lt"/>
              </a:rPr>
              <a:t>At 4.2 K in our 15” cryostat</a:t>
            </a:r>
          </a:p>
          <a:p>
            <a:pPr marL="457200" indent="-457200" algn="just">
              <a:spcBef>
                <a:spcPts val="0"/>
              </a:spcBef>
              <a:spcAft>
                <a:spcPts val="600"/>
              </a:spcAft>
              <a:buFont typeface="+mj-lt"/>
              <a:buAutoNum type="arabicPeriod" startAt="3"/>
            </a:pPr>
            <a:r>
              <a:rPr lang="en-US" sz="2000" dirty="0">
                <a:solidFill>
                  <a:schemeClr val="tx1"/>
                </a:solidFill>
                <a:latin typeface="+mn-lt"/>
              </a:rPr>
              <a:t>Test the hybrid magnet BIN5c/CCT5 at 4.2 K</a:t>
            </a:r>
          </a:p>
        </p:txBody>
      </p:sp>
      <p:sp>
        <p:nvSpPr>
          <p:cNvPr id="8" name="TextBox 7">
            <a:extLst>
              <a:ext uri="{FF2B5EF4-FFF2-40B4-BE49-F238E27FC236}">
                <a16:creationId xmlns:a16="http://schemas.microsoft.com/office/drawing/2014/main" id="{29AAE06D-816F-4432-82F5-C8CBBF6624ED}"/>
              </a:ext>
            </a:extLst>
          </p:cNvPr>
          <p:cNvSpPr txBox="1"/>
          <p:nvPr/>
        </p:nvSpPr>
        <p:spPr>
          <a:xfrm>
            <a:off x="2788547" y="4854584"/>
            <a:ext cx="6614905" cy="800215"/>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sym typeface="Calibri"/>
              </a:rPr>
              <a:t>We need to ensure compatibility between these tests in terms of the </a:t>
            </a:r>
            <a:r>
              <a:rPr kumimoji="0" lang="en-US" sz="2000" b="1" i="0" u="none" strike="noStrike" cap="none" spc="0" normalizeH="0" baseline="0" dirty="0">
                <a:ln>
                  <a:noFill/>
                </a:ln>
                <a:solidFill>
                  <a:srgbClr val="FF0000"/>
                </a:solidFill>
                <a:effectLst/>
                <a:uFillTx/>
                <a:sym typeface="Calibri"/>
              </a:rPr>
              <a:t>instrumentation</a:t>
            </a:r>
            <a:r>
              <a:rPr kumimoji="0" lang="en-US" sz="2000" b="0" i="0" u="none" strike="noStrike" cap="none" spc="0" normalizeH="0" baseline="0" dirty="0">
                <a:ln>
                  <a:noFill/>
                </a:ln>
                <a:solidFill>
                  <a:srgbClr val="000000"/>
                </a:solidFill>
                <a:effectLst/>
                <a:uFillTx/>
                <a:sym typeface="Calibri"/>
              </a:rPr>
              <a:t>, </a:t>
            </a:r>
            <a:r>
              <a:rPr kumimoji="0" lang="en-US" sz="2000" b="1" i="0" u="none" strike="noStrike" cap="none" spc="0" normalizeH="0" baseline="0" dirty="0">
                <a:ln>
                  <a:noFill/>
                </a:ln>
                <a:solidFill>
                  <a:srgbClr val="FF0000"/>
                </a:solidFill>
                <a:effectLst/>
                <a:uFillTx/>
                <a:sym typeface="Calibri"/>
              </a:rPr>
              <a:t>assembly</a:t>
            </a:r>
            <a:r>
              <a:rPr kumimoji="0" lang="en-US" sz="2000" b="0" i="0" u="none" strike="noStrike" cap="none" spc="0" normalizeH="0" baseline="0" dirty="0">
                <a:ln>
                  <a:noFill/>
                </a:ln>
                <a:solidFill>
                  <a:srgbClr val="000000"/>
                </a:solidFill>
                <a:effectLst/>
                <a:uFillTx/>
                <a:sym typeface="Calibri"/>
              </a:rPr>
              <a:t> and </a:t>
            </a:r>
            <a:r>
              <a:rPr kumimoji="0" lang="en-US" sz="2000" b="1" i="0" u="none" strike="noStrike" cap="none" spc="0" normalizeH="0" baseline="0" dirty="0">
                <a:ln>
                  <a:noFill/>
                </a:ln>
                <a:solidFill>
                  <a:srgbClr val="FF0000"/>
                </a:solidFill>
                <a:effectLst/>
                <a:uFillTx/>
                <a:sym typeface="Calibri"/>
              </a:rPr>
              <a:t>alignment</a:t>
            </a:r>
            <a:r>
              <a:rPr kumimoji="0" lang="en-US" sz="2000" b="0" i="0" u="none" strike="noStrike" cap="none" spc="0" normalizeH="0" baseline="0" dirty="0">
                <a:ln>
                  <a:noFill/>
                </a:ln>
                <a:solidFill>
                  <a:srgbClr val="000000"/>
                </a:solidFill>
                <a:effectLst/>
                <a:uFillTx/>
                <a:sym typeface="Calibri"/>
              </a:rPr>
              <a:t> of the coils</a:t>
            </a:r>
          </a:p>
        </p:txBody>
      </p:sp>
    </p:spTree>
    <p:extLst>
      <p:ext uri="{BB962C8B-B14F-4D97-AF65-F5344CB8AC3E}">
        <p14:creationId xmlns:p14="http://schemas.microsoft.com/office/powerpoint/2010/main" val="11546542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A4C1-BD4B-4D1A-85BF-2C2C4A9FE485}"/>
              </a:ext>
            </a:extLst>
          </p:cNvPr>
          <p:cNvSpPr>
            <a:spLocks noGrp="1"/>
          </p:cNvSpPr>
          <p:nvPr>
            <p:ph type="title"/>
          </p:nvPr>
        </p:nvSpPr>
        <p:spPr/>
        <p:txBody>
          <a:bodyPr>
            <a:normAutofit/>
          </a:bodyPr>
          <a:lstStyle/>
          <a:p>
            <a:r>
              <a:rPr lang="en-US" dirty="0">
                <a:solidFill>
                  <a:schemeClr val="bg1"/>
                </a:solidFill>
              </a:rPr>
              <a:t>Preparation of BIN5c for standalone and hybrid tests</a:t>
            </a:r>
          </a:p>
        </p:txBody>
      </p:sp>
      <p:sp>
        <p:nvSpPr>
          <p:cNvPr id="3" name="Slide Number Placeholder 2">
            <a:extLst>
              <a:ext uri="{FF2B5EF4-FFF2-40B4-BE49-F238E27FC236}">
                <a16:creationId xmlns:a16="http://schemas.microsoft.com/office/drawing/2014/main" id="{55540442-F664-436E-963E-2B5D416FED06}"/>
              </a:ext>
            </a:extLst>
          </p:cNvPr>
          <p:cNvSpPr>
            <a:spLocks noGrp="1"/>
          </p:cNvSpPr>
          <p:nvPr>
            <p:ph type="sldNum" sz="quarter" idx="2"/>
          </p:nvPr>
        </p:nvSpPr>
        <p:spPr>
          <a:xfrm>
            <a:off x="11593725" y="6476076"/>
            <a:ext cx="260003" cy="338550"/>
          </a:xfrm>
        </p:spPr>
        <p:txBody>
          <a:bodyPr/>
          <a:lstStyle/>
          <a:p>
            <a:fld id="{86CB4B4D-7CA3-9044-876B-883B54F8677D}" type="slidenum">
              <a:rPr lang="en-US" smtClean="0"/>
              <a:t>4</a:t>
            </a:fld>
            <a:endParaRPr lang="en-US"/>
          </a:p>
        </p:txBody>
      </p:sp>
      <p:pic>
        <p:nvPicPr>
          <p:cNvPr id="6" name="Picture 5">
            <a:extLst>
              <a:ext uri="{FF2B5EF4-FFF2-40B4-BE49-F238E27FC236}">
                <a16:creationId xmlns:a16="http://schemas.microsoft.com/office/drawing/2014/main" id="{97737001-DB05-4BE7-9919-A7B394188846}"/>
              </a:ext>
            </a:extLst>
          </p:cNvPr>
          <p:cNvPicPr>
            <a:picLocks noChangeAspect="1"/>
          </p:cNvPicPr>
          <p:nvPr/>
        </p:nvPicPr>
        <p:blipFill>
          <a:blip r:embed="rId2"/>
          <a:stretch>
            <a:fillRect/>
          </a:stretch>
        </p:blipFill>
        <p:spPr>
          <a:xfrm>
            <a:off x="9098055" y="4018012"/>
            <a:ext cx="2755673" cy="1953589"/>
          </a:xfrm>
          <a:prstGeom prst="rect">
            <a:avLst/>
          </a:prstGeom>
        </p:spPr>
      </p:pic>
      <p:sp>
        <p:nvSpPr>
          <p:cNvPr id="7" name="TextBox 6">
            <a:extLst>
              <a:ext uri="{FF2B5EF4-FFF2-40B4-BE49-F238E27FC236}">
                <a16:creationId xmlns:a16="http://schemas.microsoft.com/office/drawing/2014/main" id="{6AC25B3C-9114-44B7-814F-8207BEEEBA12}"/>
              </a:ext>
            </a:extLst>
          </p:cNvPr>
          <p:cNvSpPr txBox="1"/>
          <p:nvPr/>
        </p:nvSpPr>
        <p:spPr>
          <a:xfrm>
            <a:off x="5419495" y="4152243"/>
            <a:ext cx="3245727" cy="1513235"/>
          </a:xfrm>
          <a:prstGeom prst="rect">
            <a:avLst/>
          </a:prstGeom>
          <a:noFill/>
        </p:spPr>
        <p:txBody>
          <a:bodyPr wrap="square" rtlCol="0">
            <a:spAutoFit/>
          </a:bodyPr>
          <a:lstStyle/>
          <a:p>
            <a:pPr marL="285750" indent="-285750" algn="just">
              <a:spcAft>
                <a:spcPts val="1000"/>
              </a:spcAft>
              <a:buFontTx/>
              <a:buChar char="-"/>
            </a:pPr>
            <a:r>
              <a:rPr lang="en-US" sz="1400" dirty="0">
                <a:latin typeface="Franklin Gothic Medium" panose="020B0603020102020204" pitchFamily="34" charset="0"/>
              </a:rPr>
              <a:t>The splices are in the ~6 T region of CCT5</a:t>
            </a:r>
          </a:p>
          <a:p>
            <a:pPr marL="285750" indent="-285750" algn="just">
              <a:spcAft>
                <a:spcPts val="1000"/>
              </a:spcAft>
              <a:buFontTx/>
              <a:buChar char="-"/>
            </a:pPr>
            <a:r>
              <a:rPr lang="en-US" sz="1400" dirty="0">
                <a:latin typeface="Franklin Gothic Medium" panose="020B0603020102020204" pitchFamily="34" charset="0"/>
              </a:rPr>
              <a:t>Therefore, we chose four Nb-Ti_530 cables per joint, in contact with to </a:t>
            </a:r>
            <a:r>
              <a:rPr lang="en-US" sz="1400" dirty="0" err="1">
                <a:latin typeface="Franklin Gothic Medium" panose="020B0603020102020204" pitchFamily="34" charset="0"/>
              </a:rPr>
              <a:t>LHe</a:t>
            </a:r>
            <a:r>
              <a:rPr lang="en-US" sz="1400" dirty="0">
                <a:latin typeface="Franklin Gothic Medium" panose="020B0603020102020204" pitchFamily="34" charset="0"/>
              </a:rPr>
              <a:t> to ensure good heat dissipation in a </a:t>
            </a:r>
            <a:r>
              <a:rPr lang="en-US" sz="1400" dirty="0">
                <a:solidFill>
                  <a:srgbClr val="FF0000"/>
                </a:solidFill>
                <a:latin typeface="Franklin Gothic Medium" panose="020B0603020102020204" pitchFamily="34" charset="0"/>
              </a:rPr>
              <a:t>30 cm long splice</a:t>
            </a:r>
            <a:r>
              <a:rPr lang="en-US" sz="1400" dirty="0">
                <a:latin typeface="Franklin Gothic Medium" panose="020B0603020102020204" pitchFamily="34" charset="0"/>
              </a:rPr>
              <a:t>, at 4500 A</a:t>
            </a:r>
          </a:p>
        </p:txBody>
      </p:sp>
      <p:sp>
        <p:nvSpPr>
          <p:cNvPr id="10" name="Rectangle 9">
            <a:extLst>
              <a:ext uri="{FF2B5EF4-FFF2-40B4-BE49-F238E27FC236}">
                <a16:creationId xmlns:a16="http://schemas.microsoft.com/office/drawing/2014/main" id="{6F797E0F-EF84-48E1-A2FD-AF4195F3C1E8}"/>
              </a:ext>
            </a:extLst>
          </p:cNvPr>
          <p:cNvSpPr/>
          <p:nvPr/>
        </p:nvSpPr>
        <p:spPr>
          <a:xfrm>
            <a:off x="5442230" y="3306111"/>
            <a:ext cx="6445984" cy="369332"/>
          </a:xfrm>
          <a:prstGeom prst="rect">
            <a:avLst/>
          </a:prstGeom>
        </p:spPr>
        <p:txBody>
          <a:bodyPr wrap="square">
            <a:spAutoFit/>
          </a:bodyPr>
          <a:lstStyle/>
          <a:p>
            <a:pPr algn="ctr"/>
            <a:r>
              <a:rPr lang="en-US" b="1" dirty="0">
                <a:solidFill>
                  <a:srgbClr val="FF0000"/>
                </a:solidFill>
                <a:latin typeface="Franklin Gothic Book" panose="020B0503020102020204" pitchFamily="34" charset="0"/>
              </a:rPr>
              <a:t>The splices will be made with </a:t>
            </a:r>
            <a:r>
              <a:rPr lang="en-US" b="1" dirty="0" err="1">
                <a:solidFill>
                  <a:srgbClr val="FF0000"/>
                </a:solidFill>
                <a:latin typeface="Franklin Gothic Book" panose="020B0503020102020204" pitchFamily="34" charset="0"/>
              </a:rPr>
              <a:t>Nb-Ti</a:t>
            </a:r>
            <a:r>
              <a:rPr lang="en-US" b="1" dirty="0">
                <a:solidFill>
                  <a:srgbClr val="FF0000"/>
                </a:solidFill>
                <a:latin typeface="Franklin Gothic Book" panose="020B0503020102020204" pitchFamily="34" charset="0"/>
              </a:rPr>
              <a:t> in the following configuration:</a:t>
            </a:r>
          </a:p>
        </p:txBody>
      </p:sp>
      <p:pic>
        <p:nvPicPr>
          <p:cNvPr id="19" name="Picture 18"/>
          <p:cNvPicPr>
            <a:picLocks noChangeAspect="1"/>
          </p:cNvPicPr>
          <p:nvPr/>
        </p:nvPicPr>
        <p:blipFill>
          <a:blip r:embed="rId3"/>
          <a:stretch>
            <a:fillRect/>
          </a:stretch>
        </p:blipFill>
        <p:spPr>
          <a:xfrm>
            <a:off x="326521" y="3788505"/>
            <a:ext cx="4823122" cy="2431542"/>
          </a:xfrm>
          <a:prstGeom prst="rect">
            <a:avLst/>
          </a:prstGeom>
        </p:spPr>
      </p:pic>
      <p:sp>
        <p:nvSpPr>
          <p:cNvPr id="23" name="TextBox 22"/>
          <p:cNvSpPr txBox="1"/>
          <p:nvPr/>
        </p:nvSpPr>
        <p:spPr>
          <a:xfrm>
            <a:off x="326521" y="3290723"/>
            <a:ext cx="509297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hangingPunct="0"/>
            <a:r>
              <a:rPr lang="en-US" sz="2000" b="1" dirty="0">
                <a:solidFill>
                  <a:srgbClr val="FF0000"/>
                </a:solidFill>
                <a:sym typeface="Calibri"/>
              </a:rPr>
              <a:t>CCT5 is 1 m long and BIN5c is 39 cm long</a:t>
            </a:r>
          </a:p>
        </p:txBody>
      </p:sp>
      <p:sp>
        <p:nvSpPr>
          <p:cNvPr id="14" name="TextBox 13">
            <a:extLst>
              <a:ext uri="{FF2B5EF4-FFF2-40B4-BE49-F238E27FC236}">
                <a16:creationId xmlns:a16="http://schemas.microsoft.com/office/drawing/2014/main" id="{82A6B113-A592-411B-993B-2CAC0F1FB850}"/>
              </a:ext>
            </a:extLst>
          </p:cNvPr>
          <p:cNvSpPr txBox="1"/>
          <p:nvPr/>
        </p:nvSpPr>
        <p:spPr>
          <a:xfrm>
            <a:off x="326521" y="1192522"/>
            <a:ext cx="11730801" cy="1954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600"/>
              </a:spcAft>
              <a:buClrTx/>
              <a:buSzTx/>
              <a:buFontTx/>
              <a:buNone/>
              <a:tabLst/>
            </a:pPr>
            <a:r>
              <a:rPr kumimoji="0" lang="en-US" b="0" i="0" u="sng" strike="noStrike" cap="none" spc="0" normalizeH="0" baseline="0" dirty="0">
                <a:ln>
                  <a:noFill/>
                </a:ln>
                <a:solidFill>
                  <a:srgbClr val="000000"/>
                </a:solidFill>
                <a:effectLst/>
                <a:uFillTx/>
                <a:latin typeface="+mn-lt"/>
                <a:ea typeface="+mn-ea"/>
                <a:cs typeface="+mn-cs"/>
                <a:sym typeface="Calibri"/>
              </a:rPr>
              <a:t>Key points:</a:t>
            </a:r>
          </a:p>
          <a:p>
            <a:pPr marL="342900" marR="0" indent="-34290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dirty="0">
                <a:solidFill>
                  <a:srgbClr val="000000"/>
                </a:solidFill>
                <a:sym typeface="Calibri"/>
              </a:rPr>
              <a:t>CCT5 is an already existing Nb</a:t>
            </a:r>
            <a:r>
              <a:rPr lang="en-US" baseline="-25000" dirty="0">
                <a:solidFill>
                  <a:srgbClr val="000000"/>
                </a:solidFill>
                <a:sym typeface="Calibri"/>
              </a:rPr>
              <a:t>3</a:t>
            </a:r>
            <a:r>
              <a:rPr lang="en-US" dirty="0">
                <a:solidFill>
                  <a:srgbClr val="000000"/>
                </a:solidFill>
                <a:sym typeface="Calibri"/>
              </a:rPr>
              <a:t>Sn CCT magnet producing 8 T at 80% of its SSL</a:t>
            </a:r>
          </a:p>
          <a:p>
            <a:pPr marL="342900" marR="0" indent="-34290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dirty="0">
                <a:solidFill>
                  <a:srgbClr val="000000"/>
                </a:solidFill>
                <a:sym typeface="Calibri"/>
              </a:rPr>
              <a:t>BIN5c is a Bi-2212 CCT magnet to be tested in standalone configuration</a:t>
            </a:r>
          </a:p>
          <a:p>
            <a:pPr marL="342900" marR="0" indent="-34290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mn-lt"/>
                <a:ea typeface="+mn-ea"/>
                <a:cs typeface="+mn-cs"/>
                <a:sym typeface="Calibri"/>
              </a:rPr>
              <a:t>CCT5 and BIN5c were designed independently to prove Nb3Sn CCT technology and Bi-2212 CCT technology respectively</a:t>
            </a:r>
            <a:endParaRPr lang="en-US" dirty="0">
              <a:solidFill>
                <a:srgbClr val="000000"/>
              </a:solidFill>
              <a:sym typeface="Calibri"/>
            </a:endParaRPr>
          </a:p>
          <a:p>
            <a:pPr marL="342900" marR="0" indent="-34290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mn-lt"/>
                <a:ea typeface="+mn-ea"/>
                <a:cs typeface="+mn-cs"/>
                <a:sym typeface="Calibri"/>
              </a:rPr>
              <a:t>The structure of BIN5c has been designed to be compatible with CCT5 for the hybrid test</a:t>
            </a:r>
          </a:p>
        </p:txBody>
      </p:sp>
      <p:sp>
        <p:nvSpPr>
          <p:cNvPr id="15" name="Footer Placeholder 14">
            <a:extLst>
              <a:ext uri="{FF2B5EF4-FFF2-40B4-BE49-F238E27FC236}">
                <a16:creationId xmlns:a16="http://schemas.microsoft.com/office/drawing/2014/main" id="{0A9A1C5B-782F-4F70-8E88-10B8674D0008}"/>
              </a:ext>
            </a:extLst>
          </p:cNvPr>
          <p:cNvSpPr>
            <a:spLocks noGrp="1"/>
          </p:cNvSpPr>
          <p:nvPr>
            <p:ph type="ftr" sz="quarter" idx="10"/>
          </p:nvPr>
        </p:nvSpPr>
        <p:spPr/>
        <p:txBody>
          <a:bodyPr/>
          <a:lstStyle/>
          <a:p>
            <a:r>
              <a:rPr lang="en-US"/>
              <a:t>MDP meeting on design of a 20 T hybrid magnet and comparative analysis</a:t>
            </a:r>
            <a:endParaRPr lang="en-US" dirty="0"/>
          </a:p>
        </p:txBody>
      </p:sp>
    </p:spTree>
    <p:extLst>
      <p:ext uri="{BB962C8B-B14F-4D97-AF65-F5344CB8AC3E}">
        <p14:creationId xmlns:p14="http://schemas.microsoft.com/office/powerpoint/2010/main" val="236766144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3E89-5CC0-4378-BA1A-FEF58013FFC5}"/>
              </a:ext>
            </a:extLst>
          </p:cNvPr>
          <p:cNvSpPr>
            <a:spLocks noGrp="1"/>
          </p:cNvSpPr>
          <p:nvPr>
            <p:ph type="title"/>
          </p:nvPr>
        </p:nvSpPr>
        <p:spPr/>
        <p:txBody>
          <a:bodyPr/>
          <a:lstStyle/>
          <a:p>
            <a:r>
              <a:rPr lang="en-US" dirty="0"/>
              <a:t>Torque in the hybrid CCT5-BIN5c magnet</a:t>
            </a:r>
          </a:p>
        </p:txBody>
      </p:sp>
      <p:sp>
        <p:nvSpPr>
          <p:cNvPr id="3" name="Slide Number Placeholder 2">
            <a:extLst>
              <a:ext uri="{FF2B5EF4-FFF2-40B4-BE49-F238E27FC236}">
                <a16:creationId xmlns:a16="http://schemas.microsoft.com/office/drawing/2014/main" id="{0B082946-05A2-4445-8711-CD11CB3AB256}"/>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5" name="Footer Placeholder 4">
            <a:extLst>
              <a:ext uri="{FF2B5EF4-FFF2-40B4-BE49-F238E27FC236}">
                <a16:creationId xmlns:a16="http://schemas.microsoft.com/office/drawing/2014/main" id="{C8610931-1238-4F41-96AE-5E8672E463B4}"/>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6" name="Picture 5">
            <a:extLst>
              <a:ext uri="{FF2B5EF4-FFF2-40B4-BE49-F238E27FC236}">
                <a16:creationId xmlns:a16="http://schemas.microsoft.com/office/drawing/2014/main" id="{62FB3B94-FDF8-42B1-B220-4E02555F56AE}"/>
              </a:ext>
            </a:extLst>
          </p:cNvPr>
          <p:cNvPicPr>
            <a:picLocks noChangeAspect="1"/>
          </p:cNvPicPr>
          <p:nvPr/>
        </p:nvPicPr>
        <p:blipFill>
          <a:blip r:embed="rId2"/>
          <a:stretch>
            <a:fillRect/>
          </a:stretch>
        </p:blipFill>
        <p:spPr>
          <a:xfrm>
            <a:off x="102783" y="1378882"/>
            <a:ext cx="5716316" cy="3156574"/>
          </a:xfrm>
          <a:prstGeom prst="rect">
            <a:avLst/>
          </a:prstGeom>
        </p:spPr>
      </p:pic>
      <p:sp>
        <p:nvSpPr>
          <p:cNvPr id="7" name="TextBox 6">
            <a:extLst>
              <a:ext uri="{FF2B5EF4-FFF2-40B4-BE49-F238E27FC236}">
                <a16:creationId xmlns:a16="http://schemas.microsoft.com/office/drawing/2014/main" id="{01FC2A97-7773-4F22-990E-F2BF87D1096E}"/>
              </a:ext>
            </a:extLst>
          </p:cNvPr>
          <p:cNvSpPr txBox="1"/>
          <p:nvPr/>
        </p:nvSpPr>
        <p:spPr>
          <a:xfrm>
            <a:off x="412061" y="4868824"/>
            <a:ext cx="11656829" cy="11541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mn-lt"/>
                <a:ea typeface="+mn-ea"/>
                <a:cs typeface="+mn-cs"/>
                <a:sym typeface="Calibri"/>
              </a:rPr>
              <a:t>The only misalignment that influences the torque is the rotation about the z-axis</a:t>
            </a:r>
          </a:p>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sz="1600" dirty="0">
                <a:solidFill>
                  <a:srgbClr val="000000"/>
                </a:solidFill>
                <a:sym typeface="Calibri"/>
              </a:rPr>
              <a:t>There is always a torque about the x-axis between the magnets (even in the perfectly aligned position)</a:t>
            </a:r>
          </a:p>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sz="1600" dirty="0">
                <a:solidFill>
                  <a:srgbClr val="000000"/>
                </a:solidFill>
                <a:sym typeface="Calibri"/>
              </a:rPr>
              <a:t>The torque can be handled by assembling the magnets using end supports (no need for contact in the midplane between the magnets)</a:t>
            </a:r>
          </a:p>
        </p:txBody>
      </p:sp>
      <p:pic>
        <p:nvPicPr>
          <p:cNvPr id="8" name="Picture 7">
            <a:extLst>
              <a:ext uri="{FF2B5EF4-FFF2-40B4-BE49-F238E27FC236}">
                <a16:creationId xmlns:a16="http://schemas.microsoft.com/office/drawing/2014/main" id="{573964A2-DC3D-4A90-A10E-733CAE2905AF}"/>
              </a:ext>
            </a:extLst>
          </p:cNvPr>
          <p:cNvPicPr>
            <a:picLocks noChangeAspect="1"/>
          </p:cNvPicPr>
          <p:nvPr/>
        </p:nvPicPr>
        <p:blipFill>
          <a:blip r:embed="rId3"/>
          <a:stretch>
            <a:fillRect/>
          </a:stretch>
        </p:blipFill>
        <p:spPr>
          <a:xfrm>
            <a:off x="6240476" y="1378882"/>
            <a:ext cx="5848741" cy="3156574"/>
          </a:xfrm>
          <a:prstGeom prst="rect">
            <a:avLst/>
          </a:prstGeom>
        </p:spPr>
      </p:pic>
    </p:spTree>
    <p:extLst>
      <p:ext uri="{BB962C8B-B14F-4D97-AF65-F5344CB8AC3E}">
        <p14:creationId xmlns:p14="http://schemas.microsoft.com/office/powerpoint/2010/main" val="36781828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12A9-4558-4149-8328-53182FE2D13E}"/>
              </a:ext>
            </a:extLst>
          </p:cNvPr>
          <p:cNvSpPr>
            <a:spLocks noGrp="1"/>
          </p:cNvSpPr>
          <p:nvPr>
            <p:ph type="title"/>
          </p:nvPr>
        </p:nvSpPr>
        <p:spPr/>
        <p:txBody>
          <a:bodyPr/>
          <a:lstStyle/>
          <a:p>
            <a:r>
              <a:rPr lang="en-US" dirty="0"/>
              <a:t>Radial displacement of BIN5c coils inside CCT5</a:t>
            </a:r>
          </a:p>
        </p:txBody>
      </p:sp>
      <p:sp>
        <p:nvSpPr>
          <p:cNvPr id="3" name="Slide Number Placeholder 2">
            <a:extLst>
              <a:ext uri="{FF2B5EF4-FFF2-40B4-BE49-F238E27FC236}">
                <a16:creationId xmlns:a16="http://schemas.microsoft.com/office/drawing/2014/main" id="{AEEDD749-C74E-42C0-B3F8-0B219A822B8A}"/>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5" name="Footer Placeholder 4">
            <a:extLst>
              <a:ext uri="{FF2B5EF4-FFF2-40B4-BE49-F238E27FC236}">
                <a16:creationId xmlns:a16="http://schemas.microsoft.com/office/drawing/2014/main" id="{77E49775-AB60-475B-BC5F-C7FF56C8DA71}"/>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9" name="Picture 8">
            <a:extLst>
              <a:ext uri="{FF2B5EF4-FFF2-40B4-BE49-F238E27FC236}">
                <a16:creationId xmlns:a16="http://schemas.microsoft.com/office/drawing/2014/main" id="{046ECF26-45FF-4F7F-B209-070055C5802C}"/>
              </a:ext>
            </a:extLst>
          </p:cNvPr>
          <p:cNvPicPr>
            <a:picLocks noChangeAspect="1"/>
          </p:cNvPicPr>
          <p:nvPr/>
        </p:nvPicPr>
        <p:blipFill>
          <a:blip r:embed="rId2"/>
          <a:stretch>
            <a:fillRect/>
          </a:stretch>
        </p:blipFill>
        <p:spPr>
          <a:xfrm>
            <a:off x="6959304" y="1862113"/>
            <a:ext cx="3561107" cy="4238173"/>
          </a:xfrm>
          <a:prstGeom prst="rect">
            <a:avLst/>
          </a:prstGeom>
        </p:spPr>
      </p:pic>
      <p:sp>
        <p:nvSpPr>
          <p:cNvPr id="10" name="TextBox 9">
            <a:extLst>
              <a:ext uri="{FF2B5EF4-FFF2-40B4-BE49-F238E27FC236}">
                <a16:creationId xmlns:a16="http://schemas.microsoft.com/office/drawing/2014/main" id="{9BD873F0-98C3-4399-A5A7-AD5373E5EBD7}"/>
              </a:ext>
            </a:extLst>
          </p:cNvPr>
          <p:cNvSpPr txBox="1"/>
          <p:nvPr/>
        </p:nvSpPr>
        <p:spPr>
          <a:xfrm>
            <a:off x="418862" y="2118177"/>
            <a:ext cx="6299572" cy="3877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342900" marR="0" indent="-342900"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000" b="0" i="0" u="none" strike="noStrike" cap="none" spc="0" normalizeH="0" baseline="0" dirty="0">
                <a:ln>
                  <a:noFill/>
                </a:ln>
                <a:solidFill>
                  <a:srgbClr val="1F497D"/>
                </a:solidFill>
                <a:effectLst/>
                <a:uFillTx/>
                <a:sym typeface="Calibri"/>
              </a:rPr>
              <a:t>BIN5c coils are impregnated independently</a:t>
            </a:r>
          </a:p>
          <a:p>
            <a:pPr marL="342900" marR="0" indent="-342900"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000" dirty="0">
                <a:solidFill>
                  <a:srgbClr val="1F497D"/>
                </a:solidFill>
                <a:sym typeface="Calibri"/>
              </a:rPr>
              <a:t>The </a:t>
            </a:r>
            <a:r>
              <a:rPr kumimoji="0" lang="en-US" sz="2000" b="0" i="0" u="none" strike="noStrike" cap="none" spc="0" normalizeH="0" baseline="0" dirty="0">
                <a:ln>
                  <a:noFill/>
                </a:ln>
                <a:solidFill>
                  <a:srgbClr val="1F497D"/>
                </a:solidFill>
                <a:effectLst/>
                <a:uFillTx/>
                <a:sym typeface="Calibri"/>
              </a:rPr>
              <a:t>assembly of the magnet consists of smart shims placed between the coils, and between outer coil and the Al shell, spanning +/- 45 deg from the midplane</a:t>
            </a:r>
          </a:p>
          <a:p>
            <a:pPr marL="342900" marR="0" indent="-342900"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000" dirty="0">
                <a:solidFill>
                  <a:srgbClr val="1F497D"/>
                </a:solidFill>
                <a:sym typeface="Calibri"/>
              </a:rPr>
              <a:t>The assembly of BIN5c inside CCT5 will rely on end supports only</a:t>
            </a:r>
          </a:p>
          <a:p>
            <a:pPr marL="342900" marR="0" indent="-342900"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000" b="0" i="0" u="none" strike="noStrike" cap="none" spc="0" normalizeH="0" baseline="0" dirty="0">
                <a:ln>
                  <a:noFill/>
                </a:ln>
                <a:solidFill>
                  <a:srgbClr val="1F497D"/>
                </a:solidFill>
                <a:effectLst/>
                <a:uFillTx/>
                <a:sym typeface="Calibri"/>
              </a:rPr>
              <a:t>Since the mandrels of BIN5c were designed for standalone test only (to prove the Bi-2212 CCT technology), the inner layer is too stiff for avoiding the gap in the midplane during the hybrid test</a:t>
            </a:r>
          </a:p>
        </p:txBody>
      </p:sp>
      <p:sp>
        <p:nvSpPr>
          <p:cNvPr id="11" name="TextBox 10">
            <a:extLst>
              <a:ext uri="{FF2B5EF4-FFF2-40B4-BE49-F238E27FC236}">
                <a16:creationId xmlns:a16="http://schemas.microsoft.com/office/drawing/2014/main" id="{B7C25FD8-A472-49DE-894B-7904B97866B5}"/>
              </a:ext>
            </a:extLst>
          </p:cNvPr>
          <p:cNvSpPr txBox="1"/>
          <p:nvPr/>
        </p:nvSpPr>
        <p:spPr>
          <a:xfrm>
            <a:off x="4807366" y="1400452"/>
            <a:ext cx="715683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sym typeface="Calibri"/>
              </a:rPr>
              <a:t>Radial displacement of BIN5c (m) under the background field of CCT5</a:t>
            </a:r>
          </a:p>
        </p:txBody>
      </p:sp>
    </p:spTree>
    <p:extLst>
      <p:ext uri="{BB962C8B-B14F-4D97-AF65-F5344CB8AC3E}">
        <p14:creationId xmlns:p14="http://schemas.microsoft.com/office/powerpoint/2010/main" val="248035704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F6678BC-6D2F-418D-B5A8-22E7E82CBAA7}"/>
              </a:ext>
            </a:extLst>
          </p:cNvPr>
          <p:cNvPicPr>
            <a:picLocks noChangeAspect="1"/>
          </p:cNvPicPr>
          <p:nvPr/>
        </p:nvPicPr>
        <p:blipFill>
          <a:blip r:embed="rId2"/>
          <a:stretch>
            <a:fillRect/>
          </a:stretch>
        </p:blipFill>
        <p:spPr>
          <a:xfrm>
            <a:off x="4699000" y="1998745"/>
            <a:ext cx="7360198" cy="4182412"/>
          </a:xfrm>
          <a:prstGeom prst="rect">
            <a:avLst/>
          </a:prstGeom>
        </p:spPr>
      </p:pic>
      <p:sp>
        <p:nvSpPr>
          <p:cNvPr id="2" name="Title 1">
            <a:extLst>
              <a:ext uri="{FF2B5EF4-FFF2-40B4-BE49-F238E27FC236}">
                <a16:creationId xmlns:a16="http://schemas.microsoft.com/office/drawing/2014/main" id="{265B16A9-EE96-4D7B-985F-1914C9AB5FDA}"/>
              </a:ext>
            </a:extLst>
          </p:cNvPr>
          <p:cNvSpPr>
            <a:spLocks noGrp="1"/>
          </p:cNvSpPr>
          <p:nvPr>
            <p:ph type="title"/>
          </p:nvPr>
        </p:nvSpPr>
        <p:spPr/>
        <p:txBody>
          <a:bodyPr/>
          <a:lstStyle/>
          <a:p>
            <a:r>
              <a:rPr lang="en-US" dirty="0"/>
              <a:t>Additional preparation of BIN5c to account for the hybrid test</a:t>
            </a:r>
          </a:p>
        </p:txBody>
      </p:sp>
      <p:sp>
        <p:nvSpPr>
          <p:cNvPr id="3" name="Slide Number Placeholder 2">
            <a:extLst>
              <a:ext uri="{FF2B5EF4-FFF2-40B4-BE49-F238E27FC236}">
                <a16:creationId xmlns:a16="http://schemas.microsoft.com/office/drawing/2014/main" id="{DB421476-6763-476A-B134-C0738C5627DB}"/>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5" name="Footer Placeholder 4">
            <a:extLst>
              <a:ext uri="{FF2B5EF4-FFF2-40B4-BE49-F238E27FC236}">
                <a16:creationId xmlns:a16="http://schemas.microsoft.com/office/drawing/2014/main" id="{E14E20EA-838B-4F03-AEB8-B14B4F21E4DF}"/>
              </a:ext>
            </a:extLst>
          </p:cNvPr>
          <p:cNvSpPr>
            <a:spLocks noGrp="1"/>
          </p:cNvSpPr>
          <p:nvPr>
            <p:ph type="ftr" sz="quarter" idx="10"/>
          </p:nvPr>
        </p:nvSpPr>
        <p:spPr/>
        <p:txBody>
          <a:bodyPr/>
          <a:lstStyle/>
          <a:p>
            <a:r>
              <a:rPr lang="en-US"/>
              <a:t>MDP meeting on design of a 20 T hybrid magnet and comparative analysis</a:t>
            </a:r>
            <a:endParaRPr lang="en-US" dirty="0"/>
          </a:p>
        </p:txBody>
      </p:sp>
      <p:cxnSp>
        <p:nvCxnSpPr>
          <p:cNvPr id="44" name="Straight Arrow Connector 43">
            <a:extLst>
              <a:ext uri="{FF2B5EF4-FFF2-40B4-BE49-F238E27FC236}">
                <a16:creationId xmlns:a16="http://schemas.microsoft.com/office/drawing/2014/main" id="{FAB5FDF3-84AE-48F1-9DD7-9A9F69CBC403}"/>
              </a:ext>
            </a:extLst>
          </p:cNvPr>
          <p:cNvCxnSpPr>
            <a:cxnSpLocks/>
          </p:cNvCxnSpPr>
          <p:nvPr/>
        </p:nvCxnSpPr>
        <p:spPr>
          <a:xfrm flipH="1">
            <a:off x="5952889" y="1863756"/>
            <a:ext cx="7111" cy="699020"/>
          </a:xfrm>
          <a:prstGeom prst="straightConnector1">
            <a:avLst/>
          </a:prstGeom>
          <a:noFill/>
          <a:ln w="254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46" name="Straight Arrow Connector 45">
            <a:extLst>
              <a:ext uri="{FF2B5EF4-FFF2-40B4-BE49-F238E27FC236}">
                <a16:creationId xmlns:a16="http://schemas.microsoft.com/office/drawing/2014/main" id="{06B407CB-2ABA-4161-94E1-25016870EC22}"/>
              </a:ext>
            </a:extLst>
          </p:cNvPr>
          <p:cNvCxnSpPr>
            <a:cxnSpLocks/>
          </p:cNvCxnSpPr>
          <p:nvPr/>
        </p:nvCxnSpPr>
        <p:spPr>
          <a:xfrm flipH="1">
            <a:off x="8491570" y="3087080"/>
            <a:ext cx="7111" cy="699020"/>
          </a:xfrm>
          <a:prstGeom prst="straightConnector1">
            <a:avLst/>
          </a:prstGeom>
          <a:noFill/>
          <a:ln w="254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47" name="Straight Arrow Connector 46">
            <a:extLst>
              <a:ext uri="{FF2B5EF4-FFF2-40B4-BE49-F238E27FC236}">
                <a16:creationId xmlns:a16="http://schemas.microsoft.com/office/drawing/2014/main" id="{25561A1F-0426-4B9B-B482-1913494292A8}"/>
              </a:ext>
            </a:extLst>
          </p:cNvPr>
          <p:cNvCxnSpPr>
            <a:cxnSpLocks/>
          </p:cNvCxnSpPr>
          <p:nvPr/>
        </p:nvCxnSpPr>
        <p:spPr>
          <a:xfrm>
            <a:off x="11073051" y="4247761"/>
            <a:ext cx="0" cy="608778"/>
          </a:xfrm>
          <a:prstGeom prst="straightConnector1">
            <a:avLst/>
          </a:prstGeom>
          <a:noFill/>
          <a:ln w="254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50" name="TextBox 49">
            <a:extLst>
              <a:ext uri="{FF2B5EF4-FFF2-40B4-BE49-F238E27FC236}">
                <a16:creationId xmlns:a16="http://schemas.microsoft.com/office/drawing/2014/main" id="{2EF6A6CA-E830-48AA-81B2-9F0EED1E793B}"/>
              </a:ext>
            </a:extLst>
          </p:cNvPr>
          <p:cNvSpPr txBox="1"/>
          <p:nvPr/>
        </p:nvSpPr>
        <p:spPr>
          <a:xfrm>
            <a:off x="5461067" y="1499850"/>
            <a:ext cx="92546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mn-lt"/>
                <a:ea typeface="+mn-ea"/>
                <a:cs typeface="+mn-cs"/>
                <a:sym typeface="Calibri"/>
              </a:rPr>
              <a:t>BIN5c</a:t>
            </a:r>
          </a:p>
        </p:txBody>
      </p:sp>
      <p:sp>
        <p:nvSpPr>
          <p:cNvPr id="51" name="TextBox 50">
            <a:extLst>
              <a:ext uri="{FF2B5EF4-FFF2-40B4-BE49-F238E27FC236}">
                <a16:creationId xmlns:a16="http://schemas.microsoft.com/office/drawing/2014/main" id="{24B0B382-A3AC-4A0C-BC7C-4D258548A9AD}"/>
              </a:ext>
            </a:extLst>
          </p:cNvPr>
          <p:cNvSpPr txBox="1"/>
          <p:nvPr/>
        </p:nvSpPr>
        <p:spPr>
          <a:xfrm>
            <a:off x="8153400" y="2586891"/>
            <a:ext cx="725714"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mn-lt"/>
                <a:ea typeface="+mn-ea"/>
                <a:cs typeface="+mn-cs"/>
                <a:sym typeface="Calibri"/>
              </a:rPr>
              <a:t>CCT5</a:t>
            </a:r>
          </a:p>
        </p:txBody>
      </p:sp>
      <p:sp>
        <p:nvSpPr>
          <p:cNvPr id="52" name="TextBox 51">
            <a:extLst>
              <a:ext uri="{FF2B5EF4-FFF2-40B4-BE49-F238E27FC236}">
                <a16:creationId xmlns:a16="http://schemas.microsoft.com/office/drawing/2014/main" id="{5ABDFE5C-B496-43B0-8D1E-B852E39ACFAE}"/>
              </a:ext>
            </a:extLst>
          </p:cNvPr>
          <p:cNvSpPr txBox="1"/>
          <p:nvPr/>
        </p:nvSpPr>
        <p:spPr>
          <a:xfrm>
            <a:off x="9932326" y="3786100"/>
            <a:ext cx="227664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mn-lt"/>
                <a:ea typeface="+mn-ea"/>
                <a:cs typeface="+mn-cs"/>
                <a:sym typeface="Calibri"/>
              </a:rPr>
              <a:t>CCT5 aluminum shell</a:t>
            </a:r>
          </a:p>
        </p:txBody>
      </p:sp>
      <p:sp>
        <p:nvSpPr>
          <p:cNvPr id="53" name="TextBox 52">
            <a:extLst>
              <a:ext uri="{FF2B5EF4-FFF2-40B4-BE49-F238E27FC236}">
                <a16:creationId xmlns:a16="http://schemas.microsoft.com/office/drawing/2014/main" id="{ABEBD548-22CC-4DCD-8D4E-D898C8109D6F}"/>
              </a:ext>
            </a:extLst>
          </p:cNvPr>
          <p:cNvSpPr txBox="1"/>
          <p:nvPr/>
        </p:nvSpPr>
        <p:spPr>
          <a:xfrm>
            <a:off x="6730934" y="1552589"/>
            <a:ext cx="3889942"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0000"/>
                </a:solidFill>
                <a:effectLst/>
                <a:uFillTx/>
                <a:latin typeface="+mn-lt"/>
                <a:ea typeface="+mn-ea"/>
                <a:cs typeface="+mn-cs"/>
                <a:sym typeface="Calibri"/>
              </a:rPr>
              <a:t>Assembly of BIN5c inside CCT5</a:t>
            </a:r>
          </a:p>
        </p:txBody>
      </p:sp>
      <p:sp>
        <p:nvSpPr>
          <p:cNvPr id="54" name="TextBox 53">
            <a:extLst>
              <a:ext uri="{FF2B5EF4-FFF2-40B4-BE49-F238E27FC236}">
                <a16:creationId xmlns:a16="http://schemas.microsoft.com/office/drawing/2014/main" id="{2DC6C221-8A5A-4E8C-BE5F-66DA7EDC47E3}"/>
              </a:ext>
            </a:extLst>
          </p:cNvPr>
          <p:cNvSpPr txBox="1"/>
          <p:nvPr/>
        </p:nvSpPr>
        <p:spPr>
          <a:xfrm>
            <a:off x="121357" y="1499850"/>
            <a:ext cx="3888410" cy="441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342900" marR="0" indent="-342900" algn="just"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n-lt"/>
                <a:ea typeface="+mn-ea"/>
                <a:cs typeface="+mn-cs"/>
                <a:sym typeface="Calibri"/>
              </a:rPr>
              <a:t>For the hybrid test, extension tubes will be installed at the ends of BIN5c to match the length of CCT5</a:t>
            </a:r>
          </a:p>
          <a:p>
            <a:pPr marL="342900" marR="0" indent="-342900" algn="just"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sz="2000" dirty="0">
                <a:solidFill>
                  <a:srgbClr val="000000"/>
                </a:solidFill>
                <a:sym typeface="Calibri"/>
              </a:rPr>
              <a:t>The voltage tap wires and </a:t>
            </a:r>
            <a:r>
              <a:rPr lang="en-US" sz="2000" dirty="0" err="1">
                <a:solidFill>
                  <a:srgbClr val="000000"/>
                </a:solidFill>
                <a:sym typeface="Calibri"/>
              </a:rPr>
              <a:t>Nb-Ti</a:t>
            </a:r>
            <a:r>
              <a:rPr lang="en-US" sz="2000" dirty="0">
                <a:solidFill>
                  <a:srgbClr val="000000"/>
                </a:solidFill>
                <a:sym typeface="Calibri"/>
              </a:rPr>
              <a:t> leads will be guided through the lead-end extension tube towards the header of the cryostat</a:t>
            </a:r>
          </a:p>
          <a:p>
            <a:pPr marL="342900" marR="0" indent="-342900" algn="just"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sz="2000" dirty="0" err="1">
                <a:solidFill>
                  <a:srgbClr val="000000"/>
                </a:solidFill>
                <a:sym typeface="Calibri"/>
              </a:rPr>
              <a:t>Nb-Ti</a:t>
            </a:r>
            <a:r>
              <a:rPr lang="en-US" sz="2000" dirty="0">
                <a:solidFill>
                  <a:srgbClr val="000000"/>
                </a:solidFill>
                <a:sym typeface="Calibri"/>
              </a:rPr>
              <a:t> cables will also be guided through the other extension tube for the installation of the layer jump</a:t>
            </a: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cxnSp>
        <p:nvCxnSpPr>
          <p:cNvPr id="36" name="Straight Arrow Connector 35">
            <a:extLst>
              <a:ext uri="{FF2B5EF4-FFF2-40B4-BE49-F238E27FC236}">
                <a16:creationId xmlns:a16="http://schemas.microsoft.com/office/drawing/2014/main" id="{BFB6B78A-DE96-4867-BC85-F39B3ABDDA1A}"/>
              </a:ext>
            </a:extLst>
          </p:cNvPr>
          <p:cNvCxnSpPr>
            <a:cxnSpLocks/>
          </p:cNvCxnSpPr>
          <p:nvPr/>
        </p:nvCxnSpPr>
        <p:spPr>
          <a:xfrm flipV="1">
            <a:off x="5188389" y="2562460"/>
            <a:ext cx="0" cy="810755"/>
          </a:xfrm>
          <a:prstGeom prst="straightConnector1">
            <a:avLst/>
          </a:prstGeom>
          <a:noFill/>
          <a:ln w="254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93682C29-AC43-4C41-8010-B9806461A84F}"/>
              </a:ext>
            </a:extLst>
          </p:cNvPr>
          <p:cNvCxnSpPr>
            <a:cxnSpLocks/>
          </p:cNvCxnSpPr>
          <p:nvPr/>
        </p:nvCxnSpPr>
        <p:spPr>
          <a:xfrm flipV="1">
            <a:off x="6548447" y="3296398"/>
            <a:ext cx="0" cy="738660"/>
          </a:xfrm>
          <a:prstGeom prst="straightConnector1">
            <a:avLst/>
          </a:prstGeom>
          <a:noFill/>
          <a:ln w="254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41" name="TextBox 40">
            <a:extLst>
              <a:ext uri="{FF2B5EF4-FFF2-40B4-BE49-F238E27FC236}">
                <a16:creationId xmlns:a16="http://schemas.microsoft.com/office/drawing/2014/main" id="{35D4F989-D9C5-4707-82D1-A63249B5BE0B}"/>
              </a:ext>
            </a:extLst>
          </p:cNvPr>
          <p:cNvSpPr txBox="1"/>
          <p:nvPr/>
        </p:nvSpPr>
        <p:spPr>
          <a:xfrm>
            <a:off x="5545298" y="4052078"/>
            <a:ext cx="2006298"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mn-lt"/>
                <a:ea typeface="+mn-ea"/>
                <a:cs typeface="+mn-cs"/>
                <a:sym typeface="Calibri"/>
              </a:rPr>
              <a:t>Extension tube at the layer jump-end </a:t>
            </a:r>
          </a:p>
        </p:txBody>
      </p:sp>
      <p:sp>
        <p:nvSpPr>
          <p:cNvPr id="42" name="TextBox 41">
            <a:extLst>
              <a:ext uri="{FF2B5EF4-FFF2-40B4-BE49-F238E27FC236}">
                <a16:creationId xmlns:a16="http://schemas.microsoft.com/office/drawing/2014/main" id="{3254F44D-6322-4F57-9FC2-1953270D750B}"/>
              </a:ext>
            </a:extLst>
          </p:cNvPr>
          <p:cNvSpPr txBox="1"/>
          <p:nvPr/>
        </p:nvSpPr>
        <p:spPr>
          <a:xfrm>
            <a:off x="4179292" y="3321798"/>
            <a:ext cx="2006298"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mn-lt"/>
                <a:ea typeface="+mn-ea"/>
                <a:cs typeface="+mn-cs"/>
                <a:sym typeface="Calibri"/>
              </a:rPr>
              <a:t>Extension tube at the lead-end </a:t>
            </a:r>
          </a:p>
        </p:txBody>
      </p:sp>
    </p:spTree>
    <p:extLst>
      <p:ext uri="{BB962C8B-B14F-4D97-AF65-F5344CB8AC3E}">
        <p14:creationId xmlns:p14="http://schemas.microsoft.com/office/powerpoint/2010/main" val="24623082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B704-EFCB-4025-A973-C92C53AA42E1}"/>
              </a:ext>
            </a:extLst>
          </p:cNvPr>
          <p:cNvSpPr>
            <a:spLocks noGrp="1"/>
          </p:cNvSpPr>
          <p:nvPr>
            <p:ph type="title"/>
          </p:nvPr>
        </p:nvSpPr>
        <p:spPr/>
        <p:txBody>
          <a:bodyPr/>
          <a:lstStyle/>
          <a:p>
            <a:r>
              <a:rPr lang="en-US" dirty="0"/>
              <a:t>Additional preparation of BIN5c to account for the hybrid test</a:t>
            </a:r>
            <a:endParaRPr lang="en-US" dirty="0">
              <a:latin typeface="+mn-lt"/>
            </a:endParaRPr>
          </a:p>
        </p:txBody>
      </p:sp>
      <p:sp>
        <p:nvSpPr>
          <p:cNvPr id="3" name="Slide Number Placeholder 2">
            <a:extLst>
              <a:ext uri="{FF2B5EF4-FFF2-40B4-BE49-F238E27FC236}">
                <a16:creationId xmlns:a16="http://schemas.microsoft.com/office/drawing/2014/main" id="{01DD8D1A-322A-448C-809D-517694724CBC}"/>
              </a:ext>
            </a:extLst>
          </p:cNvPr>
          <p:cNvSpPr>
            <a:spLocks noGrp="1"/>
          </p:cNvSpPr>
          <p:nvPr>
            <p:ph type="sldNum" sz="quarter" idx="2"/>
          </p:nvPr>
        </p:nvSpPr>
        <p:spPr>
          <a:xfrm>
            <a:off x="11603343" y="6476076"/>
            <a:ext cx="250385" cy="338550"/>
          </a:xfrm>
        </p:spPr>
        <p:txBody>
          <a:bodyPr/>
          <a:lstStyle/>
          <a:p>
            <a:fld id="{86CB4B4D-7CA3-9044-876B-883B54F8677D}" type="slidenum">
              <a:rPr lang="en-US" smtClean="0">
                <a:latin typeface="+mn-lt"/>
              </a:rPr>
              <a:t>8</a:t>
            </a:fld>
            <a:endParaRPr lang="en-US">
              <a:latin typeface="+mn-lt"/>
            </a:endParaRPr>
          </a:p>
        </p:txBody>
      </p:sp>
      <p:sp>
        <p:nvSpPr>
          <p:cNvPr id="5" name="Footer Placeholder 4">
            <a:extLst>
              <a:ext uri="{FF2B5EF4-FFF2-40B4-BE49-F238E27FC236}">
                <a16:creationId xmlns:a16="http://schemas.microsoft.com/office/drawing/2014/main" id="{CAA7B9DC-C815-4868-8E63-2583910ABEBB}"/>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6" name="Picture 5">
            <a:extLst>
              <a:ext uri="{FF2B5EF4-FFF2-40B4-BE49-F238E27FC236}">
                <a16:creationId xmlns:a16="http://schemas.microsoft.com/office/drawing/2014/main" id="{C69008E3-2F95-4408-B7BC-50E2153556CF}"/>
              </a:ext>
            </a:extLst>
          </p:cNvPr>
          <p:cNvPicPr>
            <a:picLocks noChangeAspect="1"/>
          </p:cNvPicPr>
          <p:nvPr/>
        </p:nvPicPr>
        <p:blipFill>
          <a:blip r:embed="rId3"/>
          <a:stretch>
            <a:fillRect/>
          </a:stretch>
        </p:blipFill>
        <p:spPr>
          <a:xfrm>
            <a:off x="317594" y="1693435"/>
            <a:ext cx="2536064" cy="4346634"/>
          </a:xfrm>
          <a:prstGeom prst="rect">
            <a:avLst/>
          </a:prstGeom>
        </p:spPr>
      </p:pic>
      <p:sp>
        <p:nvSpPr>
          <p:cNvPr id="8" name="TextBox 7">
            <a:extLst>
              <a:ext uri="{FF2B5EF4-FFF2-40B4-BE49-F238E27FC236}">
                <a16:creationId xmlns:a16="http://schemas.microsoft.com/office/drawing/2014/main" id="{73D9242E-1F81-43AD-8FF7-C08A4C81F7DB}"/>
              </a:ext>
            </a:extLst>
          </p:cNvPr>
          <p:cNvSpPr txBox="1"/>
          <p:nvPr/>
        </p:nvSpPr>
        <p:spPr>
          <a:xfrm>
            <a:off x="2769911" y="5433131"/>
            <a:ext cx="2760151" cy="646331"/>
          </a:xfrm>
          <a:prstGeom prst="rect">
            <a:avLst/>
          </a:prstGeom>
          <a:noFill/>
        </p:spPr>
        <p:txBody>
          <a:bodyPr wrap="square" rtlCol="0">
            <a:spAutoFit/>
          </a:bodyPr>
          <a:lstStyle/>
          <a:p>
            <a:pPr algn="ctr"/>
            <a:r>
              <a:rPr lang="en-US" b="1" dirty="0">
                <a:solidFill>
                  <a:schemeClr val="tx1"/>
                </a:solidFill>
              </a:rPr>
              <a:t>The layer jump of BIN5c will be in this region</a:t>
            </a:r>
          </a:p>
        </p:txBody>
      </p:sp>
      <p:cxnSp>
        <p:nvCxnSpPr>
          <p:cNvPr id="9" name="Straight Arrow Connector 8">
            <a:extLst>
              <a:ext uri="{FF2B5EF4-FFF2-40B4-BE49-F238E27FC236}">
                <a16:creationId xmlns:a16="http://schemas.microsoft.com/office/drawing/2014/main" id="{FA141501-A5E8-4BCE-B155-ED52C4791F18}"/>
              </a:ext>
            </a:extLst>
          </p:cNvPr>
          <p:cNvCxnSpPr>
            <a:cxnSpLocks/>
          </p:cNvCxnSpPr>
          <p:nvPr/>
        </p:nvCxnSpPr>
        <p:spPr>
          <a:xfrm>
            <a:off x="1293611" y="1606145"/>
            <a:ext cx="400435" cy="282042"/>
          </a:xfrm>
          <a:prstGeom prst="straightConnector1">
            <a:avLst/>
          </a:prstGeom>
          <a:ln>
            <a:solidFill>
              <a:srgbClr val="FF0000"/>
            </a:solidFill>
            <a:tailEnd type="stealth" w="lg" len="lg"/>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23E64BC-E45A-4F8B-9363-727AD89564F2}"/>
              </a:ext>
            </a:extLst>
          </p:cNvPr>
          <p:cNvSpPr txBox="1"/>
          <p:nvPr/>
        </p:nvSpPr>
        <p:spPr>
          <a:xfrm>
            <a:off x="128067" y="1236813"/>
            <a:ext cx="2276031" cy="369332"/>
          </a:xfrm>
          <a:prstGeom prst="rect">
            <a:avLst/>
          </a:prstGeom>
          <a:noFill/>
        </p:spPr>
        <p:txBody>
          <a:bodyPr wrap="square" rtlCol="0">
            <a:spAutoFit/>
          </a:bodyPr>
          <a:lstStyle/>
          <a:p>
            <a:r>
              <a:rPr lang="en-US" b="1" dirty="0">
                <a:solidFill>
                  <a:schemeClr val="tx1"/>
                </a:solidFill>
              </a:rPr>
              <a:t>Layer jump of CCT5</a:t>
            </a:r>
          </a:p>
        </p:txBody>
      </p:sp>
      <p:cxnSp>
        <p:nvCxnSpPr>
          <p:cNvPr id="11" name="Straight Arrow Connector 10">
            <a:extLst>
              <a:ext uri="{FF2B5EF4-FFF2-40B4-BE49-F238E27FC236}">
                <a16:creationId xmlns:a16="http://schemas.microsoft.com/office/drawing/2014/main" id="{532C3819-40C3-488F-979E-5FE22BDDD929}"/>
              </a:ext>
            </a:extLst>
          </p:cNvPr>
          <p:cNvCxnSpPr>
            <a:cxnSpLocks/>
          </p:cNvCxnSpPr>
          <p:nvPr/>
        </p:nvCxnSpPr>
        <p:spPr>
          <a:xfrm flipH="1" flipV="1">
            <a:off x="2746712" y="4810644"/>
            <a:ext cx="550692" cy="146367"/>
          </a:xfrm>
          <a:prstGeom prst="straightConnector1">
            <a:avLst/>
          </a:prstGeom>
          <a:ln>
            <a:solidFill>
              <a:srgbClr val="FF0000"/>
            </a:solidFill>
            <a:tailEnd type="stealth" w="lg" len="lg"/>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93DCB2C5-010B-4652-A477-3656F5DAE983}"/>
              </a:ext>
            </a:extLst>
          </p:cNvPr>
          <p:cNvSpPr txBox="1"/>
          <p:nvPr/>
        </p:nvSpPr>
        <p:spPr>
          <a:xfrm>
            <a:off x="2769911" y="4944542"/>
            <a:ext cx="1268689" cy="369332"/>
          </a:xfrm>
          <a:prstGeom prst="rect">
            <a:avLst/>
          </a:prstGeom>
          <a:noFill/>
        </p:spPr>
        <p:txBody>
          <a:bodyPr wrap="square" rtlCol="0">
            <a:spAutoFit/>
          </a:bodyPr>
          <a:lstStyle/>
          <a:p>
            <a:pPr algn="ctr"/>
            <a:r>
              <a:rPr lang="en-US" b="1" dirty="0">
                <a:solidFill>
                  <a:schemeClr val="tx1"/>
                </a:solidFill>
              </a:rPr>
              <a:t>Iron yoke</a:t>
            </a:r>
          </a:p>
        </p:txBody>
      </p:sp>
      <p:cxnSp>
        <p:nvCxnSpPr>
          <p:cNvPr id="13" name="Straight Arrow Connector 12">
            <a:extLst>
              <a:ext uri="{FF2B5EF4-FFF2-40B4-BE49-F238E27FC236}">
                <a16:creationId xmlns:a16="http://schemas.microsoft.com/office/drawing/2014/main" id="{87556969-2176-4B87-B64C-5B0A4214C06E}"/>
              </a:ext>
            </a:extLst>
          </p:cNvPr>
          <p:cNvCxnSpPr>
            <a:cxnSpLocks/>
          </p:cNvCxnSpPr>
          <p:nvPr/>
        </p:nvCxnSpPr>
        <p:spPr>
          <a:xfrm flipH="1">
            <a:off x="1585626" y="1975477"/>
            <a:ext cx="703910" cy="260101"/>
          </a:xfrm>
          <a:prstGeom prst="straightConnector1">
            <a:avLst/>
          </a:prstGeom>
          <a:ln>
            <a:solidFill>
              <a:srgbClr val="FF0000"/>
            </a:solidFill>
            <a:tailEnd type="stealth" w="lg" len="lg"/>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986D4FD0-58F5-4EC0-8043-71B56FE7ADA0}"/>
              </a:ext>
            </a:extLst>
          </p:cNvPr>
          <p:cNvSpPr txBox="1"/>
          <p:nvPr/>
        </p:nvSpPr>
        <p:spPr>
          <a:xfrm>
            <a:off x="2404098" y="1536259"/>
            <a:ext cx="3805946" cy="646331"/>
          </a:xfrm>
          <a:prstGeom prst="rect">
            <a:avLst/>
          </a:prstGeom>
          <a:noFill/>
        </p:spPr>
        <p:txBody>
          <a:bodyPr wrap="square" rtlCol="0">
            <a:spAutoFit/>
          </a:bodyPr>
          <a:lstStyle/>
          <a:p>
            <a:r>
              <a:rPr lang="en-US" b="1" dirty="0">
                <a:solidFill>
                  <a:schemeClr val="tx1"/>
                </a:solidFill>
              </a:rPr>
              <a:t>Leads and voltage tap wires of BIN5c will come out from the bore of CCT5</a:t>
            </a:r>
          </a:p>
        </p:txBody>
      </p:sp>
      <p:cxnSp>
        <p:nvCxnSpPr>
          <p:cNvPr id="16" name="Straight Arrow Connector 15">
            <a:extLst>
              <a:ext uri="{FF2B5EF4-FFF2-40B4-BE49-F238E27FC236}">
                <a16:creationId xmlns:a16="http://schemas.microsoft.com/office/drawing/2014/main" id="{31302876-415C-48DD-9D4C-3443D07D3350}"/>
              </a:ext>
            </a:extLst>
          </p:cNvPr>
          <p:cNvCxnSpPr>
            <a:cxnSpLocks/>
          </p:cNvCxnSpPr>
          <p:nvPr/>
        </p:nvCxnSpPr>
        <p:spPr>
          <a:xfrm flipH="1">
            <a:off x="1580873" y="5756297"/>
            <a:ext cx="1441185" cy="78815"/>
          </a:xfrm>
          <a:prstGeom prst="straightConnector1">
            <a:avLst/>
          </a:prstGeom>
          <a:ln>
            <a:solidFill>
              <a:srgbClr val="FF0000"/>
            </a:solidFill>
            <a:tailEnd type="stealth" w="lg" len="lg"/>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8D514D4F-0ABD-4154-9C54-D703F0C484FD}"/>
              </a:ext>
            </a:extLst>
          </p:cNvPr>
          <p:cNvCxnSpPr>
            <a:cxnSpLocks/>
          </p:cNvCxnSpPr>
          <p:nvPr/>
        </p:nvCxnSpPr>
        <p:spPr>
          <a:xfrm flipH="1">
            <a:off x="1585627" y="3117017"/>
            <a:ext cx="1513708" cy="898342"/>
          </a:xfrm>
          <a:prstGeom prst="straightConnector1">
            <a:avLst/>
          </a:prstGeom>
          <a:ln>
            <a:solidFill>
              <a:srgbClr val="FF0000"/>
            </a:solidFill>
            <a:tailEnd type="stealth" w="lg" len="lg"/>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5D9AEAA3-5B42-4D12-A46E-2D7CC6B68AAF}"/>
              </a:ext>
            </a:extLst>
          </p:cNvPr>
          <p:cNvSpPr txBox="1"/>
          <p:nvPr/>
        </p:nvSpPr>
        <p:spPr>
          <a:xfrm>
            <a:off x="2888523" y="2691921"/>
            <a:ext cx="984344" cy="369332"/>
          </a:xfrm>
          <a:prstGeom prst="rect">
            <a:avLst/>
          </a:prstGeom>
          <a:noFill/>
        </p:spPr>
        <p:txBody>
          <a:bodyPr wrap="square" rtlCol="0">
            <a:spAutoFit/>
          </a:bodyPr>
          <a:lstStyle/>
          <a:p>
            <a:pPr algn="ctr"/>
            <a:r>
              <a:rPr lang="en-US" b="1" dirty="0">
                <a:solidFill>
                  <a:schemeClr val="tx1"/>
                </a:solidFill>
              </a:rPr>
              <a:t>BIN5c</a:t>
            </a:r>
          </a:p>
        </p:txBody>
      </p:sp>
      <p:pic>
        <p:nvPicPr>
          <p:cNvPr id="32" name="Picture 31">
            <a:extLst>
              <a:ext uri="{FF2B5EF4-FFF2-40B4-BE49-F238E27FC236}">
                <a16:creationId xmlns:a16="http://schemas.microsoft.com/office/drawing/2014/main" id="{699D8B96-4862-44FA-81BB-AFA3807B124C}"/>
              </a:ext>
            </a:extLst>
          </p:cNvPr>
          <p:cNvPicPr>
            <a:picLocks noChangeAspect="1"/>
          </p:cNvPicPr>
          <p:nvPr/>
        </p:nvPicPr>
        <p:blipFill>
          <a:blip r:embed="rId4"/>
          <a:stretch>
            <a:fillRect/>
          </a:stretch>
        </p:blipFill>
        <p:spPr>
          <a:xfrm>
            <a:off x="3988418" y="2359050"/>
            <a:ext cx="3956164" cy="2585492"/>
          </a:xfrm>
          <a:prstGeom prst="rect">
            <a:avLst/>
          </a:prstGeom>
        </p:spPr>
      </p:pic>
      <p:pic>
        <p:nvPicPr>
          <p:cNvPr id="33" name="Picture 32">
            <a:extLst>
              <a:ext uri="{FF2B5EF4-FFF2-40B4-BE49-F238E27FC236}">
                <a16:creationId xmlns:a16="http://schemas.microsoft.com/office/drawing/2014/main" id="{668F7A9E-50D5-4FC1-8C7A-654C7C479E3C}"/>
              </a:ext>
            </a:extLst>
          </p:cNvPr>
          <p:cNvPicPr>
            <a:picLocks noChangeAspect="1"/>
          </p:cNvPicPr>
          <p:nvPr/>
        </p:nvPicPr>
        <p:blipFill>
          <a:blip r:embed="rId5"/>
          <a:stretch>
            <a:fillRect/>
          </a:stretch>
        </p:blipFill>
        <p:spPr>
          <a:xfrm>
            <a:off x="8039732" y="2359050"/>
            <a:ext cx="4067621" cy="2585492"/>
          </a:xfrm>
          <a:prstGeom prst="rect">
            <a:avLst/>
          </a:prstGeom>
        </p:spPr>
      </p:pic>
      <p:sp>
        <p:nvSpPr>
          <p:cNvPr id="45" name="TextBox 44">
            <a:extLst>
              <a:ext uri="{FF2B5EF4-FFF2-40B4-BE49-F238E27FC236}">
                <a16:creationId xmlns:a16="http://schemas.microsoft.com/office/drawing/2014/main" id="{BD56781C-0233-4DAA-973D-F86CA9029BF0}"/>
              </a:ext>
            </a:extLst>
          </p:cNvPr>
          <p:cNvSpPr txBox="1"/>
          <p:nvPr/>
        </p:nvSpPr>
        <p:spPr>
          <a:xfrm>
            <a:off x="9961105" y="5799019"/>
            <a:ext cx="2146250" cy="369332"/>
          </a:xfrm>
          <a:prstGeom prst="rect">
            <a:avLst/>
          </a:prstGeom>
          <a:noFill/>
        </p:spPr>
        <p:txBody>
          <a:bodyPr wrap="square" rtlCol="0">
            <a:spAutoFit/>
          </a:bodyPr>
          <a:lstStyle/>
          <a:p>
            <a:pPr algn="ctr"/>
            <a:r>
              <a:rPr lang="en-US" b="1" dirty="0">
                <a:solidFill>
                  <a:schemeClr val="tx1"/>
                </a:solidFill>
              </a:rPr>
              <a:t>Layer jump of BIN5c</a:t>
            </a:r>
          </a:p>
        </p:txBody>
      </p:sp>
      <p:cxnSp>
        <p:nvCxnSpPr>
          <p:cNvPr id="46" name="Straight Arrow Connector 45">
            <a:extLst>
              <a:ext uri="{FF2B5EF4-FFF2-40B4-BE49-F238E27FC236}">
                <a16:creationId xmlns:a16="http://schemas.microsoft.com/office/drawing/2014/main" id="{630A8B7F-324D-4F61-86FA-699F3D81192A}"/>
              </a:ext>
            </a:extLst>
          </p:cNvPr>
          <p:cNvCxnSpPr>
            <a:cxnSpLocks/>
          </p:cNvCxnSpPr>
          <p:nvPr/>
        </p:nvCxnSpPr>
        <p:spPr>
          <a:xfrm flipV="1">
            <a:off x="11603344" y="4422481"/>
            <a:ext cx="0" cy="1333815"/>
          </a:xfrm>
          <a:prstGeom prst="straightConnector1">
            <a:avLst/>
          </a:prstGeom>
          <a:ln>
            <a:solidFill>
              <a:schemeClr val="tx1"/>
            </a:solidFill>
            <a:tailEnd type="stealth" w="lg" len="lg"/>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0CBCC369-6178-4DDC-B13A-4CD24F37B320}"/>
              </a:ext>
            </a:extLst>
          </p:cNvPr>
          <p:cNvCxnSpPr>
            <a:cxnSpLocks/>
          </p:cNvCxnSpPr>
          <p:nvPr/>
        </p:nvCxnSpPr>
        <p:spPr>
          <a:xfrm>
            <a:off x="11405937" y="2876587"/>
            <a:ext cx="197406" cy="1128901"/>
          </a:xfrm>
          <a:prstGeom prst="straightConnector1">
            <a:avLst/>
          </a:prstGeom>
          <a:ln>
            <a:solidFill>
              <a:schemeClr val="tx1"/>
            </a:solidFill>
            <a:tailEnd type="stealth" w="lg" len="lg"/>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EBC2F394-4498-44DE-A25D-6A683683632B}"/>
              </a:ext>
            </a:extLst>
          </p:cNvPr>
          <p:cNvCxnSpPr>
            <a:cxnSpLocks/>
          </p:cNvCxnSpPr>
          <p:nvPr/>
        </p:nvCxnSpPr>
        <p:spPr>
          <a:xfrm>
            <a:off x="10776323" y="2876587"/>
            <a:ext cx="719350" cy="1289289"/>
          </a:xfrm>
          <a:prstGeom prst="straightConnector1">
            <a:avLst/>
          </a:prstGeom>
          <a:ln>
            <a:solidFill>
              <a:schemeClr val="tx1"/>
            </a:solidFill>
            <a:tailEnd type="stealth" w="lg" len="lg"/>
          </a:ln>
        </p:spPr>
        <p:style>
          <a:lnRef idx="3">
            <a:schemeClr val="dk1"/>
          </a:lnRef>
          <a:fillRef idx="0">
            <a:schemeClr val="dk1"/>
          </a:fillRef>
          <a:effectRef idx="2">
            <a:schemeClr val="dk1"/>
          </a:effectRef>
          <a:fontRef idx="minor">
            <a:schemeClr val="tx1"/>
          </a:fontRef>
        </p:style>
      </p:cxnSp>
      <p:sp>
        <p:nvSpPr>
          <p:cNvPr id="56" name="TextBox 55">
            <a:extLst>
              <a:ext uri="{FF2B5EF4-FFF2-40B4-BE49-F238E27FC236}">
                <a16:creationId xmlns:a16="http://schemas.microsoft.com/office/drawing/2014/main" id="{36408928-5CED-4E2D-A342-84D0910B6A36}"/>
              </a:ext>
            </a:extLst>
          </p:cNvPr>
          <p:cNvSpPr txBox="1"/>
          <p:nvPr/>
        </p:nvSpPr>
        <p:spPr>
          <a:xfrm>
            <a:off x="9728156" y="2448522"/>
            <a:ext cx="2146250" cy="369332"/>
          </a:xfrm>
          <a:prstGeom prst="rect">
            <a:avLst/>
          </a:prstGeom>
          <a:noFill/>
        </p:spPr>
        <p:txBody>
          <a:bodyPr wrap="square" rtlCol="0">
            <a:spAutoFit/>
          </a:bodyPr>
          <a:lstStyle/>
          <a:p>
            <a:pPr algn="ctr"/>
            <a:r>
              <a:rPr lang="en-US" b="1" dirty="0">
                <a:solidFill>
                  <a:schemeClr val="tx1"/>
                </a:solidFill>
              </a:rPr>
              <a:t>End supports</a:t>
            </a:r>
          </a:p>
        </p:txBody>
      </p:sp>
    </p:spTree>
    <p:extLst>
      <p:ext uri="{BB962C8B-B14F-4D97-AF65-F5344CB8AC3E}">
        <p14:creationId xmlns:p14="http://schemas.microsoft.com/office/powerpoint/2010/main" val="2714677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55718-E2CD-4366-9B4D-9A53BD329FCD}"/>
              </a:ext>
            </a:extLst>
          </p:cNvPr>
          <p:cNvSpPr>
            <a:spLocks noGrp="1"/>
          </p:cNvSpPr>
          <p:nvPr>
            <p:ph type="title"/>
          </p:nvPr>
        </p:nvSpPr>
        <p:spPr/>
        <p:txBody>
          <a:bodyPr/>
          <a:lstStyle/>
          <a:p>
            <a:r>
              <a:rPr lang="en-US" dirty="0"/>
              <a:t>Differences in the setup for the standalone test</a:t>
            </a:r>
          </a:p>
        </p:txBody>
      </p:sp>
      <p:sp>
        <p:nvSpPr>
          <p:cNvPr id="3" name="Slide Number Placeholder 2">
            <a:extLst>
              <a:ext uri="{FF2B5EF4-FFF2-40B4-BE49-F238E27FC236}">
                <a16:creationId xmlns:a16="http://schemas.microsoft.com/office/drawing/2014/main" id="{3DDC00E8-DA9D-4D9F-9D39-6DC670C104B3}"/>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5" name="Footer Placeholder 4">
            <a:extLst>
              <a:ext uri="{FF2B5EF4-FFF2-40B4-BE49-F238E27FC236}">
                <a16:creationId xmlns:a16="http://schemas.microsoft.com/office/drawing/2014/main" id="{6EC3C3E1-0368-456B-A534-02020E437933}"/>
              </a:ext>
            </a:extLst>
          </p:cNvPr>
          <p:cNvSpPr>
            <a:spLocks noGrp="1"/>
          </p:cNvSpPr>
          <p:nvPr>
            <p:ph type="ftr" sz="quarter" idx="10"/>
          </p:nvPr>
        </p:nvSpPr>
        <p:spPr/>
        <p:txBody>
          <a:bodyPr/>
          <a:lstStyle/>
          <a:p>
            <a:r>
              <a:rPr lang="en-US"/>
              <a:t>MDP meeting on design of a 20 T hybrid magnet and comparative analysis</a:t>
            </a:r>
            <a:endParaRPr lang="en-US" dirty="0"/>
          </a:p>
        </p:txBody>
      </p:sp>
      <p:pic>
        <p:nvPicPr>
          <p:cNvPr id="8" name="Picture 7">
            <a:extLst>
              <a:ext uri="{FF2B5EF4-FFF2-40B4-BE49-F238E27FC236}">
                <a16:creationId xmlns:a16="http://schemas.microsoft.com/office/drawing/2014/main" id="{9C5E66AC-547E-4505-A96F-14F647CCF3E8}"/>
              </a:ext>
            </a:extLst>
          </p:cNvPr>
          <p:cNvPicPr>
            <a:picLocks noChangeAspect="1"/>
          </p:cNvPicPr>
          <p:nvPr/>
        </p:nvPicPr>
        <p:blipFill>
          <a:blip r:embed="rId2"/>
          <a:stretch>
            <a:fillRect/>
          </a:stretch>
        </p:blipFill>
        <p:spPr>
          <a:xfrm>
            <a:off x="9020101" y="1637414"/>
            <a:ext cx="2519121" cy="4513286"/>
          </a:xfrm>
          <a:prstGeom prst="rect">
            <a:avLst/>
          </a:prstGeom>
        </p:spPr>
      </p:pic>
      <p:pic>
        <p:nvPicPr>
          <p:cNvPr id="10" name="Picture 9">
            <a:extLst>
              <a:ext uri="{FF2B5EF4-FFF2-40B4-BE49-F238E27FC236}">
                <a16:creationId xmlns:a16="http://schemas.microsoft.com/office/drawing/2014/main" id="{6B351977-36F9-4291-8DC9-56805A44B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219" y="1637414"/>
            <a:ext cx="3381597" cy="4508796"/>
          </a:xfrm>
          <a:prstGeom prst="rect">
            <a:avLst/>
          </a:prstGeom>
        </p:spPr>
      </p:pic>
      <p:sp>
        <p:nvSpPr>
          <p:cNvPr id="11" name="Rectangle 10">
            <a:extLst>
              <a:ext uri="{FF2B5EF4-FFF2-40B4-BE49-F238E27FC236}">
                <a16:creationId xmlns:a16="http://schemas.microsoft.com/office/drawing/2014/main" id="{48F8754C-8289-4090-B433-BE2B039D04EE}"/>
              </a:ext>
            </a:extLst>
          </p:cNvPr>
          <p:cNvSpPr/>
          <p:nvPr/>
        </p:nvSpPr>
        <p:spPr>
          <a:xfrm>
            <a:off x="371242" y="2038324"/>
            <a:ext cx="3584944" cy="3493264"/>
          </a:xfrm>
          <a:prstGeom prst="rect">
            <a:avLst/>
          </a:prstGeom>
        </p:spPr>
        <p:txBody>
          <a:bodyPr wrap="square">
            <a:spAutoFit/>
          </a:bodyPr>
          <a:lstStyle/>
          <a:p>
            <a:pPr marL="342900" indent="-342900" algn="just" hangingPunct="0">
              <a:spcAft>
                <a:spcPts val="600"/>
              </a:spcAft>
              <a:buFont typeface="Arial" panose="020B0604020202020204" pitchFamily="34" charset="0"/>
              <a:buChar char="•"/>
            </a:pPr>
            <a:r>
              <a:rPr lang="en-US" dirty="0">
                <a:solidFill>
                  <a:srgbClr val="000000"/>
                </a:solidFill>
                <a:sym typeface="Calibri"/>
              </a:rPr>
              <a:t>Since the standalone test of BIN5c will be done in our 15” cryostat, the extension tubes will not be used (because the whole setup would not fit). Therefore, the layer jump will be dismounted and re-soldered for the hybrid test</a:t>
            </a:r>
          </a:p>
          <a:p>
            <a:pPr marL="342900" indent="-342900" algn="just" hangingPunct="0">
              <a:spcAft>
                <a:spcPts val="600"/>
              </a:spcAft>
              <a:buFont typeface="Arial" panose="020B0604020202020204" pitchFamily="34" charset="0"/>
              <a:buChar char="•"/>
            </a:pPr>
            <a:r>
              <a:rPr lang="en-US" dirty="0">
                <a:solidFill>
                  <a:srgbClr val="000000"/>
                </a:solidFill>
                <a:sym typeface="Calibri"/>
              </a:rPr>
              <a:t>In addition, a split shell will be used for easier assembly and the installation of the instrumentation</a:t>
            </a:r>
          </a:p>
        </p:txBody>
      </p:sp>
      <p:cxnSp>
        <p:nvCxnSpPr>
          <p:cNvPr id="12" name="Straight Arrow Connector 11">
            <a:extLst>
              <a:ext uri="{FF2B5EF4-FFF2-40B4-BE49-F238E27FC236}">
                <a16:creationId xmlns:a16="http://schemas.microsoft.com/office/drawing/2014/main" id="{88A51C1E-CF90-495E-BBE6-504BD75ACF6E}"/>
              </a:ext>
            </a:extLst>
          </p:cNvPr>
          <p:cNvCxnSpPr>
            <a:cxnSpLocks/>
          </p:cNvCxnSpPr>
          <p:nvPr/>
        </p:nvCxnSpPr>
        <p:spPr>
          <a:xfrm>
            <a:off x="5086767" y="3099871"/>
            <a:ext cx="719350" cy="1289289"/>
          </a:xfrm>
          <a:prstGeom prst="straightConnector1">
            <a:avLst/>
          </a:prstGeom>
          <a:ln>
            <a:solidFill>
              <a:srgbClr val="FF0000"/>
            </a:solidFill>
            <a:tailEnd type="stealth" w="lg" len="lg"/>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1661697C-4330-49F8-824D-0270EE46FE0A}"/>
              </a:ext>
            </a:extLst>
          </p:cNvPr>
          <p:cNvSpPr txBox="1"/>
          <p:nvPr/>
        </p:nvSpPr>
        <p:spPr>
          <a:xfrm>
            <a:off x="4421451" y="2705065"/>
            <a:ext cx="1330631" cy="369332"/>
          </a:xfrm>
          <a:prstGeom prst="rect">
            <a:avLst/>
          </a:prstGeom>
          <a:solidFill>
            <a:srgbClr val="FFFFFF"/>
          </a:solidFill>
        </p:spPr>
        <p:txBody>
          <a:bodyPr wrap="square" rtlCol="0">
            <a:spAutoFit/>
          </a:bodyPr>
          <a:lstStyle/>
          <a:p>
            <a:pPr algn="ctr"/>
            <a:r>
              <a:rPr lang="en-US" b="1" dirty="0">
                <a:solidFill>
                  <a:srgbClr val="FF0000"/>
                </a:solidFill>
              </a:rPr>
              <a:t>Layer jump</a:t>
            </a:r>
          </a:p>
        </p:txBody>
      </p:sp>
      <p:cxnSp>
        <p:nvCxnSpPr>
          <p:cNvPr id="14" name="Straight Arrow Connector 13">
            <a:extLst>
              <a:ext uri="{FF2B5EF4-FFF2-40B4-BE49-F238E27FC236}">
                <a16:creationId xmlns:a16="http://schemas.microsoft.com/office/drawing/2014/main" id="{BBB11E32-D83E-4ADD-9CF1-9168F426DF8D}"/>
              </a:ext>
            </a:extLst>
          </p:cNvPr>
          <p:cNvCxnSpPr>
            <a:cxnSpLocks/>
          </p:cNvCxnSpPr>
          <p:nvPr/>
        </p:nvCxnSpPr>
        <p:spPr>
          <a:xfrm>
            <a:off x="9654363" y="2303212"/>
            <a:ext cx="589074" cy="771185"/>
          </a:xfrm>
          <a:prstGeom prst="straightConnector1">
            <a:avLst/>
          </a:prstGeom>
          <a:ln>
            <a:solidFill>
              <a:srgbClr val="FF0000"/>
            </a:solidFill>
            <a:tailEnd type="stealth" w="lg" len="lg"/>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22D549E0-D200-485B-A4C9-8CDD97609C9E}"/>
              </a:ext>
            </a:extLst>
          </p:cNvPr>
          <p:cNvSpPr txBox="1"/>
          <p:nvPr/>
        </p:nvSpPr>
        <p:spPr>
          <a:xfrm>
            <a:off x="9020101" y="1933880"/>
            <a:ext cx="2154718" cy="369332"/>
          </a:xfrm>
          <a:prstGeom prst="rect">
            <a:avLst/>
          </a:prstGeom>
          <a:solidFill>
            <a:srgbClr val="FFFFFF"/>
          </a:solidFill>
        </p:spPr>
        <p:txBody>
          <a:bodyPr wrap="square" rtlCol="0">
            <a:spAutoFit/>
          </a:bodyPr>
          <a:lstStyle/>
          <a:p>
            <a:pPr algn="ctr"/>
            <a:r>
              <a:rPr lang="en-US" b="1" dirty="0">
                <a:solidFill>
                  <a:srgbClr val="FF0000"/>
                </a:solidFill>
              </a:rPr>
              <a:t>Split aluminum shell</a:t>
            </a:r>
          </a:p>
        </p:txBody>
      </p:sp>
    </p:spTree>
    <p:extLst>
      <p:ext uri="{BB962C8B-B14F-4D97-AF65-F5344CB8AC3E}">
        <p14:creationId xmlns:p14="http://schemas.microsoft.com/office/powerpoint/2010/main" val="308554751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7972</TotalTime>
  <Words>1972</Words>
  <Application>Microsoft Office PowerPoint</Application>
  <PresentationFormat>Widescreen</PresentationFormat>
  <Paragraphs>225</Paragraphs>
  <Slides>25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Franklin Gothic Book</vt:lpstr>
      <vt:lpstr>Franklin Gothic Medium</vt:lpstr>
      <vt:lpstr>Times New Roman</vt:lpstr>
      <vt:lpstr>Wingdings</vt:lpstr>
      <vt:lpstr>Office Theme</vt:lpstr>
      <vt:lpstr>ATAP No Footer</vt:lpstr>
      <vt:lpstr>PowerPoint Presentation</vt:lpstr>
      <vt:lpstr>PowerPoint Presentation</vt:lpstr>
      <vt:lpstr>Plans for BIN5c</vt:lpstr>
      <vt:lpstr>Preparation of BIN5c for standalone and hybrid tests</vt:lpstr>
      <vt:lpstr>Torque in the hybrid CCT5-BIN5c magnet</vt:lpstr>
      <vt:lpstr>Radial displacement of BIN5c coils inside CCT5</vt:lpstr>
      <vt:lpstr>Additional preparation of BIN5c to account for the hybrid test</vt:lpstr>
      <vt:lpstr>Additional preparation of BIN5c to account for the hybrid test</vt:lpstr>
      <vt:lpstr>Differences in the setup for the standalone test</vt:lpstr>
      <vt:lpstr>Summary of key points for the hybrid magnet CCT5-BIN5c</vt:lpstr>
      <vt:lpstr>PowerPoint Presentation</vt:lpstr>
      <vt:lpstr>Design options for BiCCT1</vt:lpstr>
      <vt:lpstr>BiCCT1-A (V1)  Azimuthal stress, no shim between insert and outsert</vt:lpstr>
      <vt:lpstr>BiCCT1-A (V1)  Radial displacement, no shim no shim between insert and outsert</vt:lpstr>
      <vt:lpstr>Design modifications BiCCT1A for decreasing the stress and avoiding the gap at the midplane</vt:lpstr>
      <vt:lpstr>BiCCT1-A: V2  Azimuthal stress, no shim no shim between insert and outsert</vt:lpstr>
      <vt:lpstr>BiCCT1-A: V2  Radial displacement, no shim no shim between insert and outsert</vt:lpstr>
      <vt:lpstr>BiCCT1-A: V3  Azimuthal stress, no shim no shim between insert and outsert</vt:lpstr>
      <vt:lpstr>BiCCT1-A: V3  Radial displacement, no shim no shim between insert and outsert</vt:lpstr>
      <vt:lpstr>BiCCT1-A: V4  Azimuthal stress, no shim no shim between insert and outsert (this is the selected BiCCT1 design)</vt:lpstr>
      <vt:lpstr>BiCCT1-A: V4  Radial displacement, no shim no shim between insert and outsert (this is the selected BiCCT1 design)</vt:lpstr>
      <vt:lpstr>Torque in the hybrid CCT6-Bi-CCT1 (A-v4) magnet</vt:lpstr>
      <vt:lpstr>Background field of CCT6 at the splice region of BiCCT1</vt:lpstr>
      <vt:lpstr>Azimuthal stress and radial displacement of the scaling options, no shim no shim between insert and outsert</vt:lpstr>
      <vt:lpstr>Summary of key points for the hybrid magnet CCT6-BiCCT1</vt:lpstr>
    </vt:vector>
  </TitlesOfParts>
  <Company>LBNL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Garcia Fajardo, Laura</dc:creator>
  <cp:lastModifiedBy>Garcia Fajardo, Laura</cp:lastModifiedBy>
  <cp:revision>297</cp:revision>
  <dcterms:created xsi:type="dcterms:W3CDTF">2020-11-10T22:10:17Z</dcterms:created>
  <dcterms:modified xsi:type="dcterms:W3CDTF">2021-06-29T16:03:22Z</dcterms:modified>
</cp:coreProperties>
</file>