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6" r:id="rId2"/>
    <p:sldId id="267" r:id="rId3"/>
    <p:sldId id="268" r:id="rId4"/>
    <p:sldId id="269" r:id="rId5"/>
    <p:sldId id="270" r:id="rId6"/>
    <p:sldId id="271" r:id="rId7"/>
    <p:sldId id="278" r:id="rId8"/>
    <p:sldId id="279" r:id="rId9"/>
    <p:sldId id="272" r:id="rId10"/>
    <p:sldId id="273" r:id="rId11"/>
    <p:sldId id="274" r:id="rId12"/>
    <p:sldId id="275" r:id="rId13"/>
    <p:sldId id="276" r:id="rId14"/>
    <p:sldId id="280" r:id="rId15"/>
    <p:sldId id="257" r:id="rId16"/>
    <p:sldId id="258" r:id="rId17"/>
    <p:sldId id="259" r:id="rId18"/>
    <p:sldId id="281" r:id="rId19"/>
    <p:sldId id="282" r:id="rId20"/>
    <p:sldId id="260" r:id="rId21"/>
    <p:sldId id="261" r:id="rId22"/>
    <p:sldId id="277" r:id="rId23"/>
    <p:sldId id="262" r:id="rId24"/>
    <p:sldId id="263" r:id="rId25"/>
    <p:sldId id="264" r:id="rId26"/>
    <p:sldId id="265" r:id="rId27"/>
    <p:sldId id="26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71C4"/>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03"/>
    <p:restoredTop sz="94630"/>
  </p:normalViewPr>
  <p:slideViewPr>
    <p:cSldViewPr snapToGrid="0" snapToObjects="1">
      <p:cViewPr>
        <p:scale>
          <a:sx n="91" d="100"/>
          <a:sy n="91" d="100"/>
        </p:scale>
        <p:origin x="11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C9D42-C06D-8948-A102-7AC97A3A3654}" type="datetimeFigureOut">
              <a:rPr lang="en-US" smtClean="0"/>
              <a:t>8/4/21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C53E1-02E0-5440-9009-615BE6717905}" type="slidenum">
              <a:rPr lang="en-US" smtClean="0"/>
              <a:t>‹#›</a:t>
            </a:fld>
            <a:endParaRPr lang="en-US"/>
          </a:p>
        </p:txBody>
      </p:sp>
    </p:spTree>
    <p:extLst>
      <p:ext uri="{BB962C8B-B14F-4D97-AF65-F5344CB8AC3E}">
        <p14:creationId xmlns:p14="http://schemas.microsoft.com/office/powerpoint/2010/main" val="102475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96AAD0-C955-8D4B-A84C-1BE8A8F4A2FF}" type="datetime1">
              <a:rPr lang="en-US" smtClean="0"/>
              <a:t>8/4/21</a:t>
            </a:fld>
            <a:endParaRPr lang="en-US"/>
          </a:p>
        </p:txBody>
      </p:sp>
      <p:sp>
        <p:nvSpPr>
          <p:cNvPr id="5" name="Footer Placeholder 4"/>
          <p:cNvSpPr>
            <a:spLocks noGrp="1"/>
          </p:cNvSpPr>
          <p:nvPr>
            <p:ph type="ftr" sz="quarter" idx="11"/>
          </p:nvPr>
        </p:nvSpPr>
        <p:spPr/>
        <p:txBody>
          <a:bodyPr/>
          <a:lstStyle/>
          <a:p>
            <a:r>
              <a:rPr lang="en-US"/>
              <a:t>John Rogers, Conformal REBCO Windings</a:t>
            </a:r>
          </a:p>
        </p:txBody>
      </p:sp>
      <p:sp>
        <p:nvSpPr>
          <p:cNvPr id="6" name="Slide Number Placeholder 5"/>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3529381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A28199-9C13-884C-B122-4E33FA7716E2}" type="datetime1">
              <a:rPr lang="en-US" smtClean="0"/>
              <a:t>8/4/21</a:t>
            </a:fld>
            <a:endParaRPr lang="en-US"/>
          </a:p>
        </p:txBody>
      </p:sp>
      <p:sp>
        <p:nvSpPr>
          <p:cNvPr id="5" name="Footer Placeholder 4"/>
          <p:cNvSpPr>
            <a:spLocks noGrp="1"/>
          </p:cNvSpPr>
          <p:nvPr>
            <p:ph type="ftr" sz="quarter" idx="11"/>
          </p:nvPr>
        </p:nvSpPr>
        <p:spPr/>
        <p:txBody>
          <a:bodyPr/>
          <a:lstStyle/>
          <a:p>
            <a:r>
              <a:rPr lang="en-US"/>
              <a:t>John Rogers, Conformal REBCO Windings</a:t>
            </a:r>
          </a:p>
        </p:txBody>
      </p:sp>
      <p:sp>
        <p:nvSpPr>
          <p:cNvPr id="6" name="Slide Number Placeholder 5"/>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21406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DFBC8B-DFEE-FC48-AEFF-2AC0530EDD70}" type="datetime1">
              <a:rPr lang="en-US" smtClean="0"/>
              <a:t>8/4/21</a:t>
            </a:fld>
            <a:endParaRPr lang="en-US"/>
          </a:p>
        </p:txBody>
      </p:sp>
      <p:sp>
        <p:nvSpPr>
          <p:cNvPr id="5" name="Footer Placeholder 4"/>
          <p:cNvSpPr>
            <a:spLocks noGrp="1"/>
          </p:cNvSpPr>
          <p:nvPr>
            <p:ph type="ftr" sz="quarter" idx="11"/>
          </p:nvPr>
        </p:nvSpPr>
        <p:spPr/>
        <p:txBody>
          <a:bodyPr/>
          <a:lstStyle/>
          <a:p>
            <a:r>
              <a:rPr lang="en-US"/>
              <a:t>John Rogers, Conformal REBCO Windings</a:t>
            </a:r>
          </a:p>
        </p:txBody>
      </p:sp>
      <p:sp>
        <p:nvSpPr>
          <p:cNvPr id="6" name="Slide Number Placeholder 5"/>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794450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C6D7AD-FE89-F449-8E53-9C9AAC65E25D}" type="datetime1">
              <a:rPr lang="en-US" smtClean="0"/>
              <a:t>8/4/21</a:t>
            </a:fld>
            <a:endParaRPr lang="en-US"/>
          </a:p>
        </p:txBody>
      </p:sp>
      <p:sp>
        <p:nvSpPr>
          <p:cNvPr id="5" name="Footer Placeholder 4"/>
          <p:cNvSpPr>
            <a:spLocks noGrp="1"/>
          </p:cNvSpPr>
          <p:nvPr>
            <p:ph type="ftr" sz="quarter" idx="11"/>
          </p:nvPr>
        </p:nvSpPr>
        <p:spPr/>
        <p:txBody>
          <a:bodyPr/>
          <a:lstStyle/>
          <a:p>
            <a:r>
              <a:rPr lang="en-US"/>
              <a:t>John Rogers, Conformal REBCO Windings</a:t>
            </a:r>
          </a:p>
        </p:txBody>
      </p:sp>
      <p:sp>
        <p:nvSpPr>
          <p:cNvPr id="6" name="Slide Number Placeholder 5"/>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112351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CA1E0C-1272-814A-BB69-D9DB8EA96978}" type="datetime1">
              <a:rPr lang="en-US" smtClean="0"/>
              <a:t>8/4/21</a:t>
            </a:fld>
            <a:endParaRPr lang="en-US"/>
          </a:p>
        </p:txBody>
      </p:sp>
      <p:sp>
        <p:nvSpPr>
          <p:cNvPr id="5" name="Footer Placeholder 4"/>
          <p:cNvSpPr>
            <a:spLocks noGrp="1"/>
          </p:cNvSpPr>
          <p:nvPr>
            <p:ph type="ftr" sz="quarter" idx="11"/>
          </p:nvPr>
        </p:nvSpPr>
        <p:spPr/>
        <p:txBody>
          <a:bodyPr/>
          <a:lstStyle/>
          <a:p>
            <a:r>
              <a:rPr lang="en-US"/>
              <a:t>John Rogers, Conformal REBCO Windings</a:t>
            </a:r>
          </a:p>
        </p:txBody>
      </p:sp>
      <p:sp>
        <p:nvSpPr>
          <p:cNvPr id="6" name="Slide Number Placeholder 5"/>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248477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553E51-D991-BB45-BA02-F50DEBD93261}" type="datetime1">
              <a:rPr lang="en-US" smtClean="0"/>
              <a:t>8/4/21</a:t>
            </a:fld>
            <a:endParaRPr lang="en-US"/>
          </a:p>
        </p:txBody>
      </p:sp>
      <p:sp>
        <p:nvSpPr>
          <p:cNvPr id="6" name="Footer Placeholder 5"/>
          <p:cNvSpPr>
            <a:spLocks noGrp="1"/>
          </p:cNvSpPr>
          <p:nvPr>
            <p:ph type="ftr" sz="quarter" idx="11"/>
          </p:nvPr>
        </p:nvSpPr>
        <p:spPr/>
        <p:txBody>
          <a:bodyPr/>
          <a:lstStyle/>
          <a:p>
            <a:r>
              <a:rPr lang="en-US"/>
              <a:t>John Rogers, Conformal REBCO Windings</a:t>
            </a:r>
          </a:p>
        </p:txBody>
      </p:sp>
      <p:sp>
        <p:nvSpPr>
          <p:cNvPr id="7" name="Slide Number Placeholder 6"/>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211602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995826-25F5-2A4F-A31B-BB35135C48A4}" type="datetime1">
              <a:rPr lang="en-US" smtClean="0"/>
              <a:t>8/4/21</a:t>
            </a:fld>
            <a:endParaRPr lang="en-US"/>
          </a:p>
        </p:txBody>
      </p:sp>
      <p:sp>
        <p:nvSpPr>
          <p:cNvPr id="8" name="Footer Placeholder 7"/>
          <p:cNvSpPr>
            <a:spLocks noGrp="1"/>
          </p:cNvSpPr>
          <p:nvPr>
            <p:ph type="ftr" sz="quarter" idx="11"/>
          </p:nvPr>
        </p:nvSpPr>
        <p:spPr/>
        <p:txBody>
          <a:bodyPr/>
          <a:lstStyle/>
          <a:p>
            <a:r>
              <a:rPr lang="en-US"/>
              <a:t>John Rogers, Conformal REBCO Windings</a:t>
            </a:r>
          </a:p>
        </p:txBody>
      </p:sp>
      <p:sp>
        <p:nvSpPr>
          <p:cNvPr id="9" name="Slide Number Placeholder 8"/>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416779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D7F6AF-E6BB-8F4C-864D-783ACC1E1F4D}" type="datetime1">
              <a:rPr lang="en-US" smtClean="0"/>
              <a:t>8/4/21</a:t>
            </a:fld>
            <a:endParaRPr lang="en-US"/>
          </a:p>
        </p:txBody>
      </p:sp>
      <p:sp>
        <p:nvSpPr>
          <p:cNvPr id="4" name="Footer Placeholder 3"/>
          <p:cNvSpPr>
            <a:spLocks noGrp="1"/>
          </p:cNvSpPr>
          <p:nvPr>
            <p:ph type="ftr" sz="quarter" idx="11"/>
          </p:nvPr>
        </p:nvSpPr>
        <p:spPr/>
        <p:txBody>
          <a:bodyPr/>
          <a:lstStyle/>
          <a:p>
            <a:r>
              <a:rPr lang="en-US"/>
              <a:t>John Rogers, Conformal REBCO Windings</a:t>
            </a:r>
          </a:p>
        </p:txBody>
      </p:sp>
      <p:sp>
        <p:nvSpPr>
          <p:cNvPr id="5" name="Slide Number Placeholder 4"/>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106283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72020C-ACCD-4244-8EEB-8B35708F222A}" type="datetime1">
              <a:rPr lang="en-US" smtClean="0"/>
              <a:t>8/4/21</a:t>
            </a:fld>
            <a:endParaRPr lang="en-US"/>
          </a:p>
        </p:txBody>
      </p:sp>
      <p:sp>
        <p:nvSpPr>
          <p:cNvPr id="3" name="Footer Placeholder 2"/>
          <p:cNvSpPr>
            <a:spLocks noGrp="1"/>
          </p:cNvSpPr>
          <p:nvPr>
            <p:ph type="ftr" sz="quarter" idx="11"/>
          </p:nvPr>
        </p:nvSpPr>
        <p:spPr/>
        <p:txBody>
          <a:bodyPr/>
          <a:lstStyle/>
          <a:p>
            <a:r>
              <a:rPr lang="en-US"/>
              <a:t>John Rogers, Conformal REBCO Windings</a:t>
            </a:r>
          </a:p>
        </p:txBody>
      </p:sp>
      <p:sp>
        <p:nvSpPr>
          <p:cNvPr id="4" name="Slide Number Placeholder 3"/>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303536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8877E7-EABE-AA43-A08A-36F8915A437E}" type="datetime1">
              <a:rPr lang="en-US" smtClean="0"/>
              <a:t>8/4/21</a:t>
            </a:fld>
            <a:endParaRPr lang="en-US"/>
          </a:p>
        </p:txBody>
      </p:sp>
      <p:sp>
        <p:nvSpPr>
          <p:cNvPr id="6" name="Footer Placeholder 5"/>
          <p:cNvSpPr>
            <a:spLocks noGrp="1"/>
          </p:cNvSpPr>
          <p:nvPr>
            <p:ph type="ftr" sz="quarter" idx="11"/>
          </p:nvPr>
        </p:nvSpPr>
        <p:spPr/>
        <p:txBody>
          <a:bodyPr/>
          <a:lstStyle/>
          <a:p>
            <a:r>
              <a:rPr lang="en-US"/>
              <a:t>John Rogers, Conformal REBCO Windings</a:t>
            </a:r>
          </a:p>
        </p:txBody>
      </p:sp>
      <p:sp>
        <p:nvSpPr>
          <p:cNvPr id="7" name="Slide Number Placeholder 6"/>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245557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1158CC-74C9-9C46-ADE2-479239DDE44E}" type="datetime1">
              <a:rPr lang="en-US" smtClean="0"/>
              <a:t>8/4/21</a:t>
            </a:fld>
            <a:endParaRPr lang="en-US"/>
          </a:p>
        </p:txBody>
      </p:sp>
      <p:sp>
        <p:nvSpPr>
          <p:cNvPr id="6" name="Footer Placeholder 5"/>
          <p:cNvSpPr>
            <a:spLocks noGrp="1"/>
          </p:cNvSpPr>
          <p:nvPr>
            <p:ph type="ftr" sz="quarter" idx="11"/>
          </p:nvPr>
        </p:nvSpPr>
        <p:spPr/>
        <p:txBody>
          <a:bodyPr/>
          <a:lstStyle/>
          <a:p>
            <a:r>
              <a:rPr lang="en-US"/>
              <a:t>John Rogers, Conformal REBCO Windings</a:t>
            </a:r>
          </a:p>
        </p:txBody>
      </p:sp>
      <p:sp>
        <p:nvSpPr>
          <p:cNvPr id="7" name="Slide Number Placeholder 6"/>
          <p:cNvSpPr>
            <a:spLocks noGrp="1"/>
          </p:cNvSpPr>
          <p:nvPr>
            <p:ph type="sldNum" sz="quarter" idx="12"/>
          </p:nvPr>
        </p:nvSpPr>
        <p:spPr/>
        <p:txBody>
          <a:bodyPr/>
          <a:lstStyle/>
          <a:p>
            <a:fld id="{AC68A93F-1FCF-C748-AE50-4ABB05EB8B31}" type="slidenum">
              <a:rPr lang="en-US" smtClean="0"/>
              <a:t>‹#›</a:t>
            </a:fld>
            <a:endParaRPr lang="en-US"/>
          </a:p>
        </p:txBody>
      </p:sp>
    </p:spTree>
    <p:extLst>
      <p:ext uri="{BB962C8B-B14F-4D97-AF65-F5344CB8AC3E}">
        <p14:creationId xmlns:p14="http://schemas.microsoft.com/office/powerpoint/2010/main" val="3828989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E0341-5034-E640-B6C9-0477CABC174D}" type="datetime1">
              <a:rPr lang="en-US" smtClean="0"/>
              <a:t>8/4/21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John Rogers, Conformal REBCO Windings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8A93F-1FCF-C748-AE50-4ABB05EB8B31}" type="slidenum">
              <a:rPr lang="en-US" smtClean="0"/>
              <a:t>‹#›</a:t>
            </a:fld>
            <a:endParaRPr lang="en-US"/>
          </a:p>
        </p:txBody>
      </p:sp>
    </p:spTree>
    <p:extLst>
      <p:ext uri="{BB962C8B-B14F-4D97-AF65-F5344CB8AC3E}">
        <p14:creationId xmlns:p14="http://schemas.microsoft.com/office/powerpoint/2010/main" val="741804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tiff"/><Relationship Id="rId7" Type="http://schemas.openxmlformats.org/officeDocument/2006/relationships/image" Target="../media/image5.png"/><Relationship Id="rId2" Type="http://schemas.openxmlformats.org/officeDocument/2006/relationships/image" Target="../media/image1.tif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tiff"/><Relationship Id="rId9" Type="http://schemas.openxmlformats.org/officeDocument/2006/relationships/hyperlink" Target="mailto:P-mcintyre@tamu.edu"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13" Type="http://schemas.microsoft.com/office/2007/relationships/hdphoto" Target="../media/hdphoto17.wdp"/><Relationship Id="rId3" Type="http://schemas.microsoft.com/office/2007/relationships/hdphoto" Target="../media/hdphoto12.wdp"/><Relationship Id="rId7" Type="http://schemas.microsoft.com/office/2007/relationships/hdphoto" Target="../media/hdphoto14.wdp"/><Relationship Id="rId12" Type="http://schemas.openxmlformats.org/officeDocument/2006/relationships/image" Target="../media/image27.jpeg"/><Relationship Id="rId17" Type="http://schemas.microsoft.com/office/2007/relationships/hdphoto" Target="../media/hdphoto19.wdp"/><Relationship Id="rId2" Type="http://schemas.openxmlformats.org/officeDocument/2006/relationships/image" Target="../media/image22.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4.jpeg"/><Relationship Id="rId11" Type="http://schemas.microsoft.com/office/2007/relationships/hdphoto" Target="../media/hdphoto16.wdp"/><Relationship Id="rId5" Type="http://schemas.microsoft.com/office/2007/relationships/hdphoto" Target="../media/hdphoto13.wdp"/><Relationship Id="rId15" Type="http://schemas.microsoft.com/office/2007/relationships/hdphoto" Target="../media/hdphoto18.wdp"/><Relationship Id="rId10" Type="http://schemas.openxmlformats.org/officeDocument/2006/relationships/image" Target="../media/image26.jpeg"/><Relationship Id="rId4" Type="http://schemas.openxmlformats.org/officeDocument/2006/relationships/image" Target="../media/image23.jpeg"/><Relationship Id="rId9" Type="http://schemas.microsoft.com/office/2007/relationships/hdphoto" Target="../media/hdphoto15.wdp"/><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 Id="rId4" Type="http://schemas.microsoft.com/office/2007/relationships/hdphoto" Target="../media/hdphoto20.wdp"/></Relationships>
</file>

<file path=ppt/slides/_rels/slide1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23.wdp"/><Relationship Id="rId12"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24.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26.wdp"/><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27.wdp"/><Relationship Id="rId4" Type="http://schemas.openxmlformats.org/officeDocument/2006/relationships/image" Target="../media/image46.jpeg"/><Relationship Id="rId9" Type="http://schemas.microsoft.com/office/2007/relationships/hdphoto" Target="../media/hdphoto28.wdp"/></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29.wdp"/></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2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tiff"/><Relationship Id="rId1" Type="http://schemas.openxmlformats.org/officeDocument/2006/relationships/slideLayout" Target="../slideLayouts/slideLayout2.xml"/><Relationship Id="rId5" Type="http://schemas.openxmlformats.org/officeDocument/2006/relationships/hyperlink" Target="https://arxiv.org/ftp/arxiv/papers/1701/1701.00447.pdf" TargetMode="External"/><Relationship Id="rId4" Type="http://schemas.microsoft.com/office/2007/relationships/hdphoto" Target="../media/hdphoto32.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tiff"/><Relationship Id="rId3" Type="http://schemas.microsoft.com/office/2007/relationships/hdphoto" Target="../media/hdphoto33.wdp"/><Relationship Id="rId7" Type="http://schemas.openxmlformats.org/officeDocument/2006/relationships/image" Target="../media/image68.tiff"/><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7.tiff"/><Relationship Id="rId5" Type="http://schemas.microsoft.com/office/2007/relationships/hdphoto" Target="../media/hdphoto34.wdp"/><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tiff"/><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8.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0.wdp"/><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BD5F52-19FB-254C-9300-684715F9AC70}"/>
              </a:ext>
            </a:extLst>
          </p:cNvPr>
          <p:cNvSpPr>
            <a:spLocks noGrp="1"/>
          </p:cNvSpPr>
          <p:nvPr>
            <p:ph type="subTitle" idx="1"/>
          </p:nvPr>
        </p:nvSpPr>
        <p:spPr>
          <a:xfrm>
            <a:off x="-41565" y="5781284"/>
            <a:ext cx="9144000" cy="818726"/>
          </a:xfrm>
        </p:spPr>
        <p:txBody>
          <a:bodyPr>
            <a:normAutofit/>
          </a:bodyPr>
          <a:lstStyle/>
          <a:p>
            <a:r>
              <a:rPr lang="en-US" sz="2000" dirty="0"/>
              <a:t>Tim Elliott</a:t>
            </a:r>
            <a:r>
              <a:rPr lang="en-US" sz="2000" baseline="30000" dirty="0"/>
              <a:t>1,2</a:t>
            </a:r>
            <a:r>
              <a:rPr lang="en-US" sz="2000" dirty="0"/>
              <a:t>, Gareth May, </a:t>
            </a:r>
            <a:r>
              <a:rPr lang="en-US" sz="2000" i="1" dirty="0"/>
              <a:t>Peter McIntyre</a:t>
            </a:r>
            <a:r>
              <a:rPr lang="en-US" sz="2000" i="1" baseline="30000" dirty="0"/>
              <a:t>1,2</a:t>
            </a:r>
            <a:r>
              <a:rPr lang="en-US" sz="2000" i="1" dirty="0"/>
              <a:t>,</a:t>
            </a:r>
            <a:r>
              <a:rPr lang="en-US" sz="2000" dirty="0"/>
              <a:t> and Christian Ratcliff</a:t>
            </a:r>
            <a:r>
              <a:rPr lang="en-US" sz="2000" baseline="30000" dirty="0"/>
              <a:t>2</a:t>
            </a:r>
            <a:r>
              <a:rPr lang="en-US" sz="2000" dirty="0"/>
              <a:t>, and John Rogers</a:t>
            </a:r>
            <a:r>
              <a:rPr lang="en-US" sz="2000" baseline="30000" dirty="0"/>
              <a:t>2</a:t>
            </a:r>
            <a:r>
              <a:rPr lang="en-US" sz="2000" dirty="0"/>
              <a:t> </a:t>
            </a:r>
          </a:p>
          <a:p>
            <a:r>
              <a:rPr lang="en-US" sz="2000" baseline="30000" dirty="0"/>
              <a:t>1</a:t>
            </a:r>
            <a:r>
              <a:rPr lang="en-US" sz="2000" dirty="0"/>
              <a:t>Accelerator Technology Corp. and </a:t>
            </a:r>
            <a:r>
              <a:rPr lang="en-US" sz="2000" baseline="30000" dirty="0"/>
              <a:t>2</a:t>
            </a:r>
            <a:r>
              <a:rPr lang="en-US" sz="2000" dirty="0"/>
              <a:t>Texas A&amp;M University</a:t>
            </a:r>
          </a:p>
        </p:txBody>
      </p:sp>
      <p:sp>
        <p:nvSpPr>
          <p:cNvPr id="6" name="Slide Number Placeholder 5">
            <a:extLst>
              <a:ext uri="{FF2B5EF4-FFF2-40B4-BE49-F238E27FC236}">
                <a16:creationId xmlns:a16="http://schemas.microsoft.com/office/drawing/2014/main" id="{A5109C73-4444-5843-9DC6-356EC76A2788}"/>
              </a:ext>
            </a:extLst>
          </p:cNvPr>
          <p:cNvSpPr>
            <a:spLocks noGrp="1"/>
          </p:cNvSpPr>
          <p:nvPr>
            <p:ph type="sldNum" sz="quarter" idx="12"/>
          </p:nvPr>
        </p:nvSpPr>
        <p:spPr/>
        <p:txBody>
          <a:bodyPr/>
          <a:lstStyle/>
          <a:p>
            <a:fld id="{AC68A93F-1FCF-C748-AE50-4ABB05EB8B31}" type="slidenum">
              <a:rPr lang="en-US" smtClean="0"/>
              <a:t>1</a:t>
            </a:fld>
            <a:endParaRPr lang="en-US" dirty="0"/>
          </a:p>
        </p:txBody>
      </p:sp>
      <p:sp>
        <p:nvSpPr>
          <p:cNvPr id="5" name="Footer Placeholder 3">
            <a:extLst>
              <a:ext uri="{FF2B5EF4-FFF2-40B4-BE49-F238E27FC236}">
                <a16:creationId xmlns:a16="http://schemas.microsoft.com/office/drawing/2014/main" id="{9A4F30DA-98B8-AD46-99E4-779A6730B7AF}"/>
              </a:ext>
            </a:extLst>
          </p:cNvPr>
          <p:cNvSpPr txBox="1">
            <a:spLocks/>
          </p:cNvSpPr>
          <p:nvPr/>
        </p:nvSpPr>
        <p:spPr>
          <a:xfrm>
            <a:off x="41566" y="6404073"/>
            <a:ext cx="1251488" cy="42333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MDP Aug 2021 </a:t>
            </a:r>
          </a:p>
        </p:txBody>
      </p:sp>
      <p:pic>
        <p:nvPicPr>
          <p:cNvPr id="7" name="Picture 6">
            <a:extLst>
              <a:ext uri="{FF2B5EF4-FFF2-40B4-BE49-F238E27FC236}">
                <a16:creationId xmlns:a16="http://schemas.microsoft.com/office/drawing/2014/main" id="{DB707D3D-7120-764A-A14A-C0522F5167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66" y="-4"/>
            <a:ext cx="3534648" cy="1515535"/>
          </a:xfrm>
          <a:prstGeom prst="rect">
            <a:avLst/>
          </a:prstGeom>
        </p:spPr>
      </p:pic>
      <p:pic>
        <p:nvPicPr>
          <p:cNvPr id="9" name="Picture 8">
            <a:extLst>
              <a:ext uri="{FF2B5EF4-FFF2-40B4-BE49-F238E27FC236}">
                <a16:creationId xmlns:a16="http://schemas.microsoft.com/office/drawing/2014/main" id="{D6BCC70A-4BC6-6C44-B6FF-EF3682C1B0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9999" y="72865"/>
            <a:ext cx="1482436" cy="1478330"/>
          </a:xfrm>
          <a:prstGeom prst="rect">
            <a:avLst/>
          </a:prstGeom>
        </p:spPr>
      </p:pic>
      <p:sp>
        <p:nvSpPr>
          <p:cNvPr id="2" name="Title 1">
            <a:extLst>
              <a:ext uri="{FF2B5EF4-FFF2-40B4-BE49-F238E27FC236}">
                <a16:creationId xmlns:a16="http://schemas.microsoft.com/office/drawing/2014/main" id="{CAD571E0-BA18-6440-BBBA-E7C00CBB2CCB}"/>
              </a:ext>
            </a:extLst>
          </p:cNvPr>
          <p:cNvSpPr>
            <a:spLocks noGrp="1"/>
          </p:cNvSpPr>
          <p:nvPr>
            <p:ph type="ctrTitle"/>
          </p:nvPr>
        </p:nvSpPr>
        <p:spPr>
          <a:xfrm>
            <a:off x="637312" y="393901"/>
            <a:ext cx="7995612" cy="2387600"/>
          </a:xfrm>
        </p:spPr>
        <p:txBody>
          <a:bodyPr>
            <a:normAutofit/>
          </a:bodyPr>
          <a:lstStyle/>
          <a:p>
            <a:r>
              <a:rPr lang="en-US" sz="4800" b="1" dirty="0">
                <a:solidFill>
                  <a:schemeClr val="accent2">
                    <a:lumMod val="50000"/>
                  </a:schemeClr>
                </a:solidFill>
              </a:rPr>
              <a:t>Wire, Cable, and Magnet R&amp;D at Texas A&amp;M and ATC</a:t>
            </a:r>
          </a:p>
        </p:txBody>
      </p:sp>
      <p:grpSp>
        <p:nvGrpSpPr>
          <p:cNvPr id="10" name="Group 9">
            <a:extLst>
              <a:ext uri="{FF2B5EF4-FFF2-40B4-BE49-F238E27FC236}">
                <a16:creationId xmlns:a16="http://schemas.microsoft.com/office/drawing/2014/main" id="{C117CE1F-68D8-FC46-80B0-03F66C0195EC}"/>
              </a:ext>
            </a:extLst>
          </p:cNvPr>
          <p:cNvGrpSpPr>
            <a:grpSpLocks noChangeAspect="1"/>
          </p:cNvGrpSpPr>
          <p:nvPr/>
        </p:nvGrpSpPr>
        <p:grpSpPr>
          <a:xfrm>
            <a:off x="5680362" y="2781501"/>
            <a:ext cx="3194570" cy="2702965"/>
            <a:chOff x="0" y="-1867876"/>
            <a:chExt cx="2906106" cy="2456695"/>
          </a:xfrm>
        </p:grpSpPr>
        <p:sp>
          <p:nvSpPr>
            <p:cNvPr id="11" name="Text Box 467">
              <a:extLst>
                <a:ext uri="{FF2B5EF4-FFF2-40B4-BE49-F238E27FC236}">
                  <a16:creationId xmlns:a16="http://schemas.microsoft.com/office/drawing/2014/main" id="{9C1C3AA3-3098-214A-AFBD-035081C7C89A}"/>
                </a:ext>
              </a:extLst>
            </p:cNvPr>
            <p:cNvSpPr txBox="1"/>
            <p:nvPr/>
          </p:nvSpPr>
          <p:spPr>
            <a:xfrm>
              <a:off x="441123" y="141243"/>
              <a:ext cx="2464983" cy="44757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Bef>
                  <a:spcPts val="300"/>
                </a:spcBef>
                <a:spcAft>
                  <a:spcPts val="600"/>
                </a:spcAft>
              </a:pPr>
              <a:r>
                <a:rPr lang="en-US" sz="1600" b="1" dirty="0">
                  <a:solidFill>
                    <a:srgbClr val="000000"/>
                  </a:solidFill>
                  <a:latin typeface="Times New Roman" panose="02020603050405020304" pitchFamily="18" charset="0"/>
                  <a:ea typeface="Times New Roman" panose="02020603050405020304" pitchFamily="18" charset="0"/>
                </a:rPr>
                <a:t>Conformal REBCO winding for 18 T dipole</a:t>
              </a:r>
            </a:p>
          </p:txBody>
        </p:sp>
        <p:pic>
          <p:nvPicPr>
            <p:cNvPr id="12" name="Picture 11">
              <a:extLst>
                <a:ext uri="{FF2B5EF4-FFF2-40B4-BE49-F238E27FC236}">
                  <a16:creationId xmlns:a16="http://schemas.microsoft.com/office/drawing/2014/main" id="{56AB2E50-8377-584C-913D-7698680A57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1867876"/>
              <a:ext cx="2899508" cy="2029737"/>
            </a:xfrm>
            <a:prstGeom prst="rect">
              <a:avLst/>
            </a:prstGeom>
            <a:ln>
              <a:noFill/>
            </a:ln>
            <a:extLst>
              <a:ext uri="{53640926-AAD7-44D8-BBD7-CCE9431645EC}">
                <a14:shadowObscured xmlns:a14="http://schemas.microsoft.com/office/drawing/2010/main"/>
              </a:ext>
            </a:extLst>
          </p:spPr>
        </p:pic>
      </p:grpSp>
      <p:grpSp>
        <p:nvGrpSpPr>
          <p:cNvPr id="20" name="Group 19">
            <a:extLst>
              <a:ext uri="{FF2B5EF4-FFF2-40B4-BE49-F238E27FC236}">
                <a16:creationId xmlns:a16="http://schemas.microsoft.com/office/drawing/2014/main" id="{C288500B-87D2-5440-9A8C-85A51986D187}"/>
              </a:ext>
            </a:extLst>
          </p:cNvPr>
          <p:cNvGrpSpPr/>
          <p:nvPr/>
        </p:nvGrpSpPr>
        <p:grpSpPr>
          <a:xfrm>
            <a:off x="2943624" y="2760969"/>
            <a:ext cx="2520754" cy="2786395"/>
            <a:chOff x="180884" y="2774772"/>
            <a:chExt cx="2520754" cy="2786395"/>
          </a:xfrm>
        </p:grpSpPr>
        <p:sp>
          <p:nvSpPr>
            <p:cNvPr id="13" name="Rectangle 12">
              <a:extLst>
                <a:ext uri="{FF2B5EF4-FFF2-40B4-BE49-F238E27FC236}">
                  <a16:creationId xmlns:a16="http://schemas.microsoft.com/office/drawing/2014/main" id="{ED277F00-0E84-E54F-AF69-FF70B3128F88}"/>
                </a:ext>
              </a:extLst>
            </p:cNvPr>
            <p:cNvSpPr/>
            <p:nvPr/>
          </p:nvSpPr>
          <p:spPr>
            <a:xfrm>
              <a:off x="499900" y="4976392"/>
              <a:ext cx="2201738" cy="584775"/>
            </a:xfrm>
            <a:prstGeom prst="rect">
              <a:avLst/>
            </a:prstGeom>
          </p:spPr>
          <p:txBody>
            <a:bodyPr wrap="square">
              <a:spAutoFit/>
            </a:bodyPr>
            <a:lstStyle/>
            <a:p>
              <a:r>
                <a:rPr lang="en-US" sz="1600" b="1" dirty="0"/>
                <a:t>Nb</a:t>
              </a:r>
              <a:r>
                <a:rPr lang="en-US" sz="1600" b="1" baseline="-25000" dirty="0"/>
                <a:t>3</a:t>
              </a:r>
              <a:r>
                <a:rPr lang="en-US" sz="1600" b="1" dirty="0"/>
                <a:t>Sn cable-in-conduit   </a:t>
              </a:r>
              <a:r>
                <a:rPr lang="en-US" sz="1600" b="1" dirty="0">
                  <a:solidFill>
                    <a:srgbClr val="3F71C4"/>
                  </a:solidFill>
                </a:rPr>
                <a:t>(SBIR DE-SC0021688)</a:t>
              </a:r>
              <a:endParaRPr lang="en-US" sz="1600" dirty="0">
                <a:solidFill>
                  <a:srgbClr val="3F71C4"/>
                </a:solidFill>
              </a:endParaRPr>
            </a:p>
          </p:txBody>
        </p:sp>
        <p:pic>
          <p:nvPicPr>
            <p:cNvPr id="14" name="Picture 13" descr="A picture containing metalware&#10;&#10;Description generated with high confidence">
              <a:extLst>
                <a:ext uri="{FF2B5EF4-FFF2-40B4-BE49-F238E27FC236}">
                  <a16:creationId xmlns:a16="http://schemas.microsoft.com/office/drawing/2014/main" id="{5DAC06A5-C640-6D48-8370-15E1165A321F}"/>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180884" y="2774772"/>
              <a:ext cx="2274157" cy="2165381"/>
            </a:xfrm>
            <a:prstGeom prst="ellipse">
              <a:avLst/>
            </a:prstGeom>
          </p:spPr>
        </p:pic>
      </p:grpSp>
      <p:grpSp>
        <p:nvGrpSpPr>
          <p:cNvPr id="21" name="Group 20">
            <a:extLst>
              <a:ext uri="{FF2B5EF4-FFF2-40B4-BE49-F238E27FC236}">
                <a16:creationId xmlns:a16="http://schemas.microsoft.com/office/drawing/2014/main" id="{882298A2-CEF6-B745-97E4-2A2813CC05F5}"/>
              </a:ext>
            </a:extLst>
          </p:cNvPr>
          <p:cNvGrpSpPr/>
          <p:nvPr/>
        </p:nvGrpSpPr>
        <p:grpSpPr>
          <a:xfrm>
            <a:off x="94717" y="2747166"/>
            <a:ext cx="2951940" cy="2788170"/>
            <a:chOff x="2521528" y="2774773"/>
            <a:chExt cx="2951940" cy="2788170"/>
          </a:xfrm>
        </p:grpSpPr>
        <p:sp>
          <p:nvSpPr>
            <p:cNvPr id="17" name="Rectangle 16">
              <a:extLst>
                <a:ext uri="{FF2B5EF4-FFF2-40B4-BE49-F238E27FC236}">
                  <a16:creationId xmlns:a16="http://schemas.microsoft.com/office/drawing/2014/main" id="{31DECD3F-E15E-4F47-A725-0959570BBB26}"/>
                </a:ext>
              </a:extLst>
            </p:cNvPr>
            <p:cNvSpPr/>
            <p:nvPr/>
          </p:nvSpPr>
          <p:spPr>
            <a:xfrm>
              <a:off x="2521528" y="4978168"/>
              <a:ext cx="2951940" cy="584775"/>
            </a:xfrm>
            <a:prstGeom prst="rect">
              <a:avLst/>
            </a:prstGeom>
          </p:spPr>
          <p:txBody>
            <a:bodyPr wrap="square">
              <a:spAutoFit/>
            </a:bodyPr>
            <a:lstStyle/>
            <a:p>
              <a:r>
                <a:rPr lang="en-US" sz="1600" b="1" dirty="0"/>
                <a:t>Textured-powder Bi-2212 with LAR ~ 1:1 </a:t>
              </a:r>
              <a:r>
                <a:rPr lang="en-US" sz="1600" b="1" dirty="0">
                  <a:solidFill>
                    <a:srgbClr val="3F71C4"/>
                  </a:solidFill>
                </a:rPr>
                <a:t>(SBIR DE-SC0021688)</a:t>
              </a:r>
              <a:endParaRPr lang="en-US" sz="1600" dirty="0">
                <a:solidFill>
                  <a:srgbClr val="3F71C4"/>
                </a:solidFill>
              </a:endParaRPr>
            </a:p>
          </p:txBody>
        </p:sp>
        <p:pic>
          <p:nvPicPr>
            <p:cNvPr id="19" name="Picture 18">
              <a:extLst>
                <a:ext uri="{FF2B5EF4-FFF2-40B4-BE49-F238E27FC236}">
                  <a16:creationId xmlns:a16="http://schemas.microsoft.com/office/drawing/2014/main" id="{7D3FD0EF-F3CA-AD4B-A798-B8E4A9DAE8DB}"/>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2880972" y="2774773"/>
              <a:ext cx="2029393" cy="2165381"/>
            </a:xfrm>
            <a:prstGeom prst="rect">
              <a:avLst/>
            </a:prstGeom>
          </p:spPr>
        </p:pic>
      </p:grpSp>
      <p:sp>
        <p:nvSpPr>
          <p:cNvPr id="22" name="TextBox 21">
            <a:extLst>
              <a:ext uri="{FF2B5EF4-FFF2-40B4-BE49-F238E27FC236}">
                <a16:creationId xmlns:a16="http://schemas.microsoft.com/office/drawing/2014/main" id="{EC3EF53C-C2D8-FA46-A58E-17A5E41D0707}"/>
              </a:ext>
            </a:extLst>
          </p:cNvPr>
          <p:cNvSpPr txBox="1"/>
          <p:nvPr/>
        </p:nvSpPr>
        <p:spPr>
          <a:xfrm>
            <a:off x="2396145" y="6488668"/>
            <a:ext cx="3474720" cy="369332"/>
          </a:xfrm>
          <a:prstGeom prst="rect">
            <a:avLst/>
          </a:prstGeom>
          <a:noFill/>
        </p:spPr>
        <p:txBody>
          <a:bodyPr wrap="square" rtlCol="0">
            <a:spAutoFit/>
          </a:bodyPr>
          <a:lstStyle/>
          <a:p>
            <a:r>
              <a:rPr lang="en-US" dirty="0">
                <a:hlinkClick r:id="rId9"/>
              </a:rPr>
              <a:t>p-mcintyre@tamu.edu</a:t>
            </a:r>
            <a:r>
              <a:rPr lang="en-US" dirty="0"/>
              <a:t> </a:t>
            </a:r>
          </a:p>
        </p:txBody>
      </p:sp>
    </p:spTree>
    <p:extLst>
      <p:ext uri="{BB962C8B-B14F-4D97-AF65-F5344CB8AC3E}">
        <p14:creationId xmlns:p14="http://schemas.microsoft.com/office/powerpoint/2010/main" val="138690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17BF-F0BA-034E-9D70-9613E5547841}"/>
              </a:ext>
            </a:extLst>
          </p:cNvPr>
          <p:cNvSpPr>
            <a:spLocks noGrp="1"/>
          </p:cNvSpPr>
          <p:nvPr>
            <p:ph type="title"/>
          </p:nvPr>
        </p:nvSpPr>
        <p:spPr>
          <a:xfrm>
            <a:off x="0" y="0"/>
            <a:ext cx="9144000" cy="1325563"/>
          </a:xfrm>
        </p:spPr>
        <p:txBody>
          <a:bodyPr>
            <a:normAutofit fontScale="90000"/>
          </a:bodyPr>
          <a:lstStyle/>
          <a:p>
            <a:r>
              <a:rPr lang="en-US" b="1" dirty="0">
                <a:solidFill>
                  <a:schemeClr val="accent2">
                    <a:lumMod val="50000"/>
                  </a:schemeClr>
                </a:solidFill>
              </a:rPr>
              <a:t>ATC has developed a manufacturing process to make SuperCIC in 150 m lengths</a:t>
            </a:r>
          </a:p>
        </p:txBody>
      </p:sp>
      <p:sp>
        <p:nvSpPr>
          <p:cNvPr id="5" name="Slide Number Placeholder 4">
            <a:extLst>
              <a:ext uri="{FF2B5EF4-FFF2-40B4-BE49-F238E27FC236}">
                <a16:creationId xmlns:a16="http://schemas.microsoft.com/office/drawing/2014/main" id="{49A2B561-AA8C-8A47-A499-56D4E4CDF019}"/>
              </a:ext>
            </a:extLst>
          </p:cNvPr>
          <p:cNvSpPr>
            <a:spLocks noGrp="1"/>
          </p:cNvSpPr>
          <p:nvPr>
            <p:ph type="sldNum" sz="quarter" idx="12"/>
          </p:nvPr>
        </p:nvSpPr>
        <p:spPr/>
        <p:txBody>
          <a:bodyPr/>
          <a:lstStyle/>
          <a:p>
            <a:fld id="{AC68A93F-1FCF-C748-AE50-4ABB05EB8B31}" type="slidenum">
              <a:rPr lang="en-US" smtClean="0"/>
              <a:t>10</a:t>
            </a:fld>
            <a:endParaRPr lang="en-US" dirty="0"/>
          </a:p>
        </p:txBody>
      </p:sp>
      <p:grpSp>
        <p:nvGrpSpPr>
          <p:cNvPr id="6" name="Group 5">
            <a:extLst>
              <a:ext uri="{FF2B5EF4-FFF2-40B4-BE49-F238E27FC236}">
                <a16:creationId xmlns:a16="http://schemas.microsoft.com/office/drawing/2014/main" id="{9136ABEA-E79A-3B4F-91EA-FE5FCCA2587F}"/>
              </a:ext>
            </a:extLst>
          </p:cNvPr>
          <p:cNvGrpSpPr>
            <a:grpSpLocks noChangeAspect="1"/>
          </p:cNvGrpSpPr>
          <p:nvPr/>
        </p:nvGrpSpPr>
        <p:grpSpPr>
          <a:xfrm>
            <a:off x="576775" y="1173528"/>
            <a:ext cx="4638675" cy="4406702"/>
            <a:chOff x="0" y="-64909"/>
            <a:chExt cx="3060130" cy="2980177"/>
          </a:xfrm>
        </p:grpSpPr>
        <p:grpSp>
          <p:nvGrpSpPr>
            <p:cNvPr id="7" name="Group 6">
              <a:extLst>
                <a:ext uri="{FF2B5EF4-FFF2-40B4-BE49-F238E27FC236}">
                  <a16:creationId xmlns:a16="http://schemas.microsoft.com/office/drawing/2014/main" id="{24295342-A3DB-1F40-8A8B-15837FF8617E}"/>
                </a:ext>
              </a:extLst>
            </p:cNvPr>
            <p:cNvGrpSpPr/>
            <p:nvPr/>
          </p:nvGrpSpPr>
          <p:grpSpPr>
            <a:xfrm>
              <a:off x="0" y="-64909"/>
              <a:ext cx="2933999" cy="2595240"/>
              <a:chOff x="0" y="-64923"/>
              <a:chExt cx="2935078" cy="2595821"/>
            </a:xfrm>
          </p:grpSpPr>
          <p:grpSp>
            <p:nvGrpSpPr>
              <p:cNvPr id="9" name="Group 8">
                <a:extLst>
                  <a:ext uri="{FF2B5EF4-FFF2-40B4-BE49-F238E27FC236}">
                    <a16:creationId xmlns:a16="http://schemas.microsoft.com/office/drawing/2014/main" id="{081DC7EA-F95B-A04A-BDAE-78CF4EF8EE4F}"/>
                  </a:ext>
                </a:extLst>
              </p:cNvPr>
              <p:cNvGrpSpPr/>
              <p:nvPr/>
            </p:nvGrpSpPr>
            <p:grpSpPr>
              <a:xfrm>
                <a:off x="0" y="-64923"/>
                <a:ext cx="2935078" cy="2595821"/>
                <a:chOff x="0" y="-65795"/>
                <a:chExt cx="2934273" cy="2630763"/>
              </a:xfrm>
            </p:grpSpPr>
            <p:pic>
              <p:nvPicPr>
                <p:cNvPr id="14" name="Picture 13">
                  <a:extLst>
                    <a:ext uri="{FF2B5EF4-FFF2-40B4-BE49-F238E27FC236}">
                      <a16:creationId xmlns:a16="http://schemas.microsoft.com/office/drawing/2014/main" id="{CF22426D-FB6A-DB41-BF8A-76A3851E12E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723350" y="1151921"/>
                  <a:ext cx="1177926" cy="1398421"/>
                </a:xfrm>
                <a:prstGeom prst="rect">
                  <a:avLst/>
                </a:prstGeom>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C74E0F22-6074-F740-B814-418DCD0E0D5E}"/>
                    </a:ext>
                  </a:extLst>
                </p:cNvPr>
                <p:cNvGrpSpPr/>
                <p:nvPr/>
              </p:nvGrpSpPr>
              <p:grpSpPr>
                <a:xfrm>
                  <a:off x="0" y="-65795"/>
                  <a:ext cx="2934273" cy="2630763"/>
                  <a:chOff x="0" y="-59431"/>
                  <a:chExt cx="2933318" cy="2630201"/>
                </a:xfrm>
              </p:grpSpPr>
              <p:grpSp>
                <p:nvGrpSpPr>
                  <p:cNvPr id="17" name="Group 16">
                    <a:extLst>
                      <a:ext uri="{FF2B5EF4-FFF2-40B4-BE49-F238E27FC236}">
                        <a16:creationId xmlns:a16="http://schemas.microsoft.com/office/drawing/2014/main" id="{9E0EB696-17CD-C943-B15A-ED9414DDA4CC}"/>
                      </a:ext>
                    </a:extLst>
                  </p:cNvPr>
                  <p:cNvGrpSpPr/>
                  <p:nvPr/>
                </p:nvGrpSpPr>
                <p:grpSpPr>
                  <a:xfrm>
                    <a:off x="19063" y="43051"/>
                    <a:ext cx="2914255" cy="2527719"/>
                    <a:chOff x="-19013" y="24063"/>
                    <a:chExt cx="2910363" cy="2534250"/>
                  </a:xfrm>
                </p:grpSpPr>
                <p:pic>
                  <p:nvPicPr>
                    <p:cNvPr id="20" name="Picture 19">
                      <a:extLst>
                        <a:ext uri="{FF2B5EF4-FFF2-40B4-BE49-F238E27FC236}">
                          <a16:creationId xmlns:a16="http://schemas.microsoft.com/office/drawing/2014/main" id="{AE2634DF-3155-0545-9273-75163951847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flipH="1">
                      <a:off x="1879174" y="1551099"/>
                      <a:ext cx="983199" cy="1004221"/>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924D481A-E71B-AB45-BFCF-E0DFEDB6717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0" y="24063"/>
                      <a:ext cx="1197610" cy="1018540"/>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B842A063-2CA3-E143-9BD8-3CB5053D6AD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bwMode="auto">
                    <a:xfrm>
                      <a:off x="-19013" y="1187590"/>
                      <a:ext cx="674585" cy="1370723"/>
                    </a:xfrm>
                    <a:prstGeom prst="rect">
                      <a:avLst/>
                    </a:prstGeom>
                    <a:ln>
                      <a:noFill/>
                    </a:ln>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C1EC6077-737B-D645-A276-73668C02A4F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p:blipFill>
                  <p:spPr>
                    <a:xfrm>
                      <a:off x="2117953" y="53597"/>
                      <a:ext cx="773397" cy="1459230"/>
                    </a:xfrm>
                    <a:prstGeom prst="rect">
                      <a:avLst/>
                    </a:prstGeom>
                  </p:spPr>
                </p:pic>
                <p:pic>
                  <p:nvPicPr>
                    <p:cNvPr id="24" name="Picture 23">
                      <a:extLst>
                        <a:ext uri="{FF2B5EF4-FFF2-40B4-BE49-F238E27FC236}">
                          <a16:creationId xmlns:a16="http://schemas.microsoft.com/office/drawing/2014/main" id="{4391130E-3924-B042-BEFE-E3101E3B9026}"/>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a:ext>
                      </a:extLst>
                    </a:blip>
                    <a:srcRect l="-18"/>
                    <a:stretch/>
                  </p:blipFill>
                  <p:spPr bwMode="auto">
                    <a:xfrm>
                      <a:off x="1235088" y="37183"/>
                      <a:ext cx="857789" cy="1052566"/>
                    </a:xfrm>
                    <a:prstGeom prst="rect">
                      <a:avLst/>
                    </a:prstGeom>
                    <a:ln>
                      <a:noFill/>
                    </a:ln>
                    <a:extLst>
                      <a:ext uri="{53640926-AAD7-44D8-BBD7-CCE9431645EC}">
                        <a14:shadowObscured xmlns:a14="http://schemas.microsoft.com/office/drawing/2010/main"/>
                      </a:ext>
                    </a:extLst>
                  </p:spPr>
                </p:pic>
                <p:cxnSp>
                  <p:nvCxnSpPr>
                    <p:cNvPr id="25" name="Curved Connector 24">
                      <a:extLst>
                        <a:ext uri="{FF2B5EF4-FFF2-40B4-BE49-F238E27FC236}">
                          <a16:creationId xmlns:a16="http://schemas.microsoft.com/office/drawing/2014/main" id="{38E16F13-CECF-9240-9D4B-9E6D8F3B3CDC}"/>
                        </a:ext>
                      </a:extLst>
                    </p:cNvPr>
                    <p:cNvCxnSpPr/>
                    <p:nvPr/>
                  </p:nvCxnSpPr>
                  <p:spPr>
                    <a:xfrm flipH="1">
                      <a:off x="417095" y="858252"/>
                      <a:ext cx="135890" cy="561340"/>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BE91C6B4-D379-C544-A5D1-F2F0ADC92103}"/>
                        </a:ext>
                      </a:extLst>
                    </p:cNvPr>
                    <p:cNvCxnSpPr/>
                    <p:nvPr/>
                  </p:nvCxnSpPr>
                  <p:spPr>
                    <a:xfrm>
                      <a:off x="526574" y="1515876"/>
                      <a:ext cx="931232" cy="243301"/>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E80C4113-93C5-EC43-A613-9701D538165D}"/>
                        </a:ext>
                      </a:extLst>
                    </p:cNvPr>
                    <p:cNvCxnSpPr/>
                    <p:nvPr/>
                  </p:nvCxnSpPr>
                  <p:spPr>
                    <a:xfrm rot="16200000" flipV="1">
                      <a:off x="2175524" y="1165311"/>
                      <a:ext cx="997602" cy="24760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4E6084D2-6675-6449-943F-BE7C65A1300C}"/>
                        </a:ext>
                      </a:extLst>
                    </p:cNvPr>
                    <p:cNvCxnSpPr/>
                    <p:nvPr/>
                  </p:nvCxnSpPr>
                  <p:spPr>
                    <a:xfrm rot="10800000" flipV="1">
                      <a:off x="1542724" y="473116"/>
                      <a:ext cx="835077" cy="93077"/>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 Box 41">
                    <a:extLst>
                      <a:ext uri="{FF2B5EF4-FFF2-40B4-BE49-F238E27FC236}">
                        <a16:creationId xmlns:a16="http://schemas.microsoft.com/office/drawing/2014/main" id="{D81FB9C7-3492-B242-A130-D382308C8A7F}"/>
                      </a:ext>
                    </a:extLst>
                  </p:cNvPr>
                  <p:cNvSpPr txBox="1"/>
                  <p:nvPr/>
                </p:nvSpPr>
                <p:spPr>
                  <a:xfrm>
                    <a:off x="0" y="-59431"/>
                    <a:ext cx="241300" cy="21590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a</a:t>
                    </a:r>
                    <a:endParaRPr lang="en-US" sz="1000">
                      <a:effectLst/>
                      <a:latin typeface="Times New Roman" panose="02020603050405020304" pitchFamily="18" charset="0"/>
                      <a:ea typeface="Times New Roman" panose="02020603050405020304" pitchFamily="18" charset="0"/>
                    </a:endParaRPr>
                  </a:p>
                </p:txBody>
              </p:sp>
              <p:sp>
                <p:nvSpPr>
                  <p:cNvPr id="19" name="Text Box 109">
                    <a:extLst>
                      <a:ext uri="{FF2B5EF4-FFF2-40B4-BE49-F238E27FC236}">
                        <a16:creationId xmlns:a16="http://schemas.microsoft.com/office/drawing/2014/main" id="{9EC21C88-6526-0741-ABD4-FD8841B4B2BE}"/>
                      </a:ext>
                    </a:extLst>
                  </p:cNvPr>
                  <p:cNvSpPr txBox="1"/>
                  <p:nvPr/>
                </p:nvSpPr>
                <p:spPr>
                  <a:xfrm>
                    <a:off x="1910019" y="1472950"/>
                    <a:ext cx="241300" cy="21590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d</a:t>
                    </a:r>
                    <a:endParaRPr lang="en-US" sz="1000">
                      <a:effectLst/>
                      <a:latin typeface="Times New Roman" panose="02020603050405020304" pitchFamily="18" charset="0"/>
                      <a:ea typeface="Times New Roman" panose="02020603050405020304" pitchFamily="18" charset="0"/>
                    </a:endParaRPr>
                  </a:p>
                </p:txBody>
              </p:sp>
            </p:grpSp>
            <p:cxnSp>
              <p:nvCxnSpPr>
                <p:cNvPr id="16" name="Curved Connector 15">
                  <a:extLst>
                    <a:ext uri="{FF2B5EF4-FFF2-40B4-BE49-F238E27FC236}">
                      <a16:creationId xmlns:a16="http://schemas.microsoft.com/office/drawing/2014/main" id="{3BD5773D-FF2D-CA40-82A3-9ACFC9170048}"/>
                    </a:ext>
                  </a:extLst>
                </p:cNvPr>
                <p:cNvCxnSpPr/>
                <p:nvPr/>
              </p:nvCxnSpPr>
              <p:spPr>
                <a:xfrm>
                  <a:off x="1751587" y="1746335"/>
                  <a:ext cx="327944" cy="135957"/>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 Box 41">
                <a:extLst>
                  <a:ext uri="{FF2B5EF4-FFF2-40B4-BE49-F238E27FC236}">
                    <a16:creationId xmlns:a16="http://schemas.microsoft.com/office/drawing/2014/main" id="{C3C81684-2887-DA4F-B9CD-8ACBC47A62D6}"/>
                  </a:ext>
                </a:extLst>
              </p:cNvPr>
              <p:cNvSpPr txBox="1"/>
              <p:nvPr/>
            </p:nvSpPr>
            <p:spPr>
              <a:xfrm>
                <a:off x="28135" y="1094327"/>
                <a:ext cx="241445" cy="226793"/>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b</a:t>
                </a:r>
                <a:endParaRPr lang="en-US" sz="1000">
                  <a:effectLst/>
                  <a:latin typeface="Times New Roman" panose="02020603050405020304" pitchFamily="18" charset="0"/>
                  <a:ea typeface="Times New Roman" panose="02020603050405020304" pitchFamily="18" charset="0"/>
                </a:endParaRPr>
              </a:p>
            </p:txBody>
          </p:sp>
          <p:sp>
            <p:nvSpPr>
              <p:cNvPr id="11" name="Text Box 41">
                <a:extLst>
                  <a:ext uri="{FF2B5EF4-FFF2-40B4-BE49-F238E27FC236}">
                    <a16:creationId xmlns:a16="http://schemas.microsoft.com/office/drawing/2014/main" id="{40BBC04C-C95D-2947-844D-94C8C9B9516E}"/>
                  </a:ext>
                </a:extLst>
              </p:cNvPr>
              <p:cNvSpPr txBox="1"/>
              <p:nvPr/>
            </p:nvSpPr>
            <p:spPr>
              <a:xfrm>
                <a:off x="731520" y="1059158"/>
                <a:ext cx="241445" cy="226793"/>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c</a:t>
                </a:r>
                <a:endParaRPr lang="en-US" sz="1000">
                  <a:effectLst/>
                  <a:latin typeface="Times New Roman" panose="02020603050405020304" pitchFamily="18" charset="0"/>
                  <a:ea typeface="Times New Roman" panose="02020603050405020304" pitchFamily="18" charset="0"/>
                </a:endParaRPr>
              </a:p>
            </p:txBody>
          </p:sp>
          <p:sp>
            <p:nvSpPr>
              <p:cNvPr id="12" name="Text Box 41">
                <a:extLst>
                  <a:ext uri="{FF2B5EF4-FFF2-40B4-BE49-F238E27FC236}">
                    <a16:creationId xmlns:a16="http://schemas.microsoft.com/office/drawing/2014/main" id="{296CE2FB-1356-C04C-B6E7-3D8BE76A961C}"/>
                  </a:ext>
                </a:extLst>
              </p:cNvPr>
              <p:cNvSpPr txBox="1"/>
              <p:nvPr/>
            </p:nvSpPr>
            <p:spPr>
              <a:xfrm>
                <a:off x="2159391" y="-41815"/>
                <a:ext cx="241445" cy="226793"/>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e</a:t>
                </a:r>
                <a:endParaRPr lang="en-US" sz="1000">
                  <a:effectLst/>
                  <a:latin typeface="Times New Roman" panose="02020603050405020304" pitchFamily="18" charset="0"/>
                  <a:ea typeface="Times New Roman" panose="02020603050405020304" pitchFamily="18" charset="0"/>
                </a:endParaRPr>
              </a:p>
            </p:txBody>
          </p:sp>
          <p:sp>
            <p:nvSpPr>
              <p:cNvPr id="13" name="Text Box 41">
                <a:extLst>
                  <a:ext uri="{FF2B5EF4-FFF2-40B4-BE49-F238E27FC236}">
                    <a16:creationId xmlns:a16="http://schemas.microsoft.com/office/drawing/2014/main" id="{DF28D270-8D42-D142-A262-D68B7B3EE699}"/>
                  </a:ext>
                </a:extLst>
              </p:cNvPr>
              <p:cNvSpPr txBox="1"/>
              <p:nvPr/>
            </p:nvSpPr>
            <p:spPr>
              <a:xfrm>
                <a:off x="1266092" y="-57012"/>
                <a:ext cx="241445" cy="226793"/>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800">
                    <a:solidFill>
                      <a:srgbClr val="000000"/>
                    </a:solidFill>
                    <a:effectLst/>
                    <a:latin typeface="Times New Roman" panose="02020603050405020304" pitchFamily="18" charset="0"/>
                    <a:ea typeface="Times New Roman" panose="02020603050405020304" pitchFamily="18" charset="0"/>
                  </a:rPr>
                  <a:t>f</a:t>
                </a:r>
                <a:endParaRPr lang="en-US" sz="1000">
                  <a:effectLst/>
                  <a:latin typeface="Times New Roman" panose="02020603050405020304" pitchFamily="18" charset="0"/>
                  <a:ea typeface="Times New Roman" panose="02020603050405020304" pitchFamily="18" charset="0"/>
                </a:endParaRPr>
              </a:p>
            </p:txBody>
          </p:sp>
        </p:grpSp>
        <p:sp>
          <p:nvSpPr>
            <p:cNvPr id="8" name="Text Box 116">
              <a:extLst>
                <a:ext uri="{FF2B5EF4-FFF2-40B4-BE49-F238E27FC236}">
                  <a16:creationId xmlns:a16="http://schemas.microsoft.com/office/drawing/2014/main" id="{5F85317E-B5C8-3F47-B72C-17181A63AFCE}"/>
                </a:ext>
              </a:extLst>
            </p:cNvPr>
            <p:cNvSpPr txBox="1"/>
            <p:nvPr/>
          </p:nvSpPr>
          <p:spPr>
            <a:xfrm>
              <a:off x="0" y="2587441"/>
              <a:ext cx="3060130" cy="32782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US" sz="1050" dirty="0">
                  <a:solidFill>
                    <a:srgbClr val="000000"/>
                  </a:solidFill>
                  <a:effectLst/>
                  <a:ea typeface="Times New Roman" panose="02020603050405020304" pitchFamily="18" charset="0"/>
                </a:rPr>
                <a:t>Fabrication of SuperCIC: a) perforated center tube; b) cable superconducting wires onto center tube, c) apply foil over-wrap; d) pull straight 150 m cable through sheath tube with loose fit; repeat b-d for the second layer; e) draw sheath tube onto cable.</a:t>
              </a:r>
            </a:p>
          </p:txBody>
        </p:sp>
      </p:grpSp>
      <p:pic>
        <p:nvPicPr>
          <p:cNvPr id="29" name="Picture 28">
            <a:extLst>
              <a:ext uri="{FF2B5EF4-FFF2-40B4-BE49-F238E27FC236}">
                <a16:creationId xmlns:a16="http://schemas.microsoft.com/office/drawing/2014/main" id="{BE14EB49-DEF5-2547-9EF4-519109BD035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a:stretch/>
        </p:blipFill>
        <p:spPr bwMode="auto">
          <a:xfrm>
            <a:off x="5371788" y="3288336"/>
            <a:ext cx="3757881" cy="2049520"/>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CD9DAF90-235E-F543-A8E4-DE6F9E924B4D}"/>
              </a:ext>
            </a:extLst>
          </p:cNvPr>
          <p:cNvPicPr/>
          <p:nvPr/>
        </p:nvPicPr>
        <p:blipFill rotWithShape="1">
          <a:blip r:embed="rId16" cstate="screen">
            <a:extLst>
              <a:ext uri="{BEBA8EAE-BF5A-486C-A8C5-ECC9F3942E4B}">
                <a14:imgProps xmlns:a14="http://schemas.microsoft.com/office/drawing/2010/main">
                  <a14:imgLayer r:embed="rId1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5554757" y="1323051"/>
            <a:ext cx="2960593" cy="1550847"/>
          </a:xfrm>
          <a:prstGeom prst="rect">
            <a:avLst/>
          </a:prstGeom>
          <a:ln>
            <a:noFill/>
          </a:ln>
          <a:extLst>
            <a:ext uri="{53640926-AAD7-44D8-BBD7-CCE9431645EC}">
              <a14:shadowObscured xmlns:a14="http://schemas.microsoft.com/office/drawing/2010/main"/>
            </a:ext>
          </a:extLst>
        </p:spPr>
      </p:pic>
      <p:sp>
        <p:nvSpPr>
          <p:cNvPr id="33" name="Rectangle 32">
            <a:extLst>
              <a:ext uri="{FF2B5EF4-FFF2-40B4-BE49-F238E27FC236}">
                <a16:creationId xmlns:a16="http://schemas.microsoft.com/office/drawing/2014/main" id="{8DCFCF22-5C72-7644-B32D-6BE79285A69E}"/>
              </a:ext>
            </a:extLst>
          </p:cNvPr>
          <p:cNvSpPr/>
          <p:nvPr/>
        </p:nvSpPr>
        <p:spPr>
          <a:xfrm>
            <a:off x="196948" y="5473839"/>
            <a:ext cx="8947052" cy="1323439"/>
          </a:xfrm>
          <a:prstGeom prst="rect">
            <a:avLst/>
          </a:prstGeom>
        </p:spPr>
        <p:txBody>
          <a:bodyPr wrap="square">
            <a:spAutoFit/>
          </a:bodyPr>
          <a:lstStyle/>
          <a:p>
            <a:r>
              <a:rPr lang="en-US" sz="4000" b="1" dirty="0">
                <a:solidFill>
                  <a:schemeClr val="accent2">
                    <a:lumMod val="50000"/>
                  </a:schemeClr>
                </a:solidFill>
                <a:latin typeface="+mj-lt"/>
              </a:rPr>
              <a:t>TAMU has developed robotic bend tooling to make 8 cm-radius bends</a:t>
            </a:r>
            <a:endParaRPr lang="en-US" sz="4000" dirty="0">
              <a:latin typeface="+mj-lt"/>
            </a:endParaRPr>
          </a:p>
        </p:txBody>
      </p:sp>
    </p:spTree>
    <p:extLst>
      <p:ext uri="{BB962C8B-B14F-4D97-AF65-F5344CB8AC3E}">
        <p14:creationId xmlns:p14="http://schemas.microsoft.com/office/powerpoint/2010/main" val="270697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A2F2-3B99-3949-B64B-2EBEC8A70A1E}"/>
              </a:ext>
            </a:extLst>
          </p:cNvPr>
          <p:cNvSpPr>
            <a:spLocks noGrp="1"/>
          </p:cNvSpPr>
          <p:nvPr>
            <p:ph type="title"/>
          </p:nvPr>
        </p:nvSpPr>
        <p:spPr>
          <a:xfrm>
            <a:off x="628650" y="0"/>
            <a:ext cx="7886700" cy="1690689"/>
          </a:xfrm>
        </p:spPr>
        <p:txBody>
          <a:bodyPr>
            <a:normAutofit fontScale="90000"/>
          </a:bodyPr>
          <a:lstStyle/>
          <a:p>
            <a:r>
              <a:rPr lang="en-US" b="1" dirty="0">
                <a:solidFill>
                  <a:schemeClr val="accent2">
                    <a:lumMod val="50000"/>
                  </a:schemeClr>
                </a:solidFill>
              </a:rPr>
              <a:t>ATC, TAMU, and HyperTech have developed short-length fabrication of SuperCIC using tube-process Nb</a:t>
            </a:r>
            <a:r>
              <a:rPr lang="en-US" b="1" baseline="-25000" dirty="0">
                <a:solidFill>
                  <a:schemeClr val="accent2">
                    <a:lumMod val="50000"/>
                  </a:schemeClr>
                </a:solidFill>
              </a:rPr>
              <a:t>3</a:t>
            </a:r>
            <a:r>
              <a:rPr lang="en-US" b="1" dirty="0">
                <a:solidFill>
                  <a:schemeClr val="accent2">
                    <a:lumMod val="50000"/>
                  </a:schemeClr>
                </a:solidFill>
              </a:rPr>
              <a:t>Sn</a:t>
            </a:r>
          </a:p>
        </p:txBody>
      </p:sp>
      <p:sp>
        <p:nvSpPr>
          <p:cNvPr id="3" name="Content Placeholder 2">
            <a:extLst>
              <a:ext uri="{FF2B5EF4-FFF2-40B4-BE49-F238E27FC236}">
                <a16:creationId xmlns:a16="http://schemas.microsoft.com/office/drawing/2014/main" id="{95B4F687-32C1-264E-9F07-C5076F14A0FF}"/>
              </a:ext>
            </a:extLst>
          </p:cNvPr>
          <p:cNvSpPr>
            <a:spLocks noGrp="1"/>
          </p:cNvSpPr>
          <p:nvPr>
            <p:ph idx="1"/>
          </p:nvPr>
        </p:nvSpPr>
        <p:spPr>
          <a:xfrm>
            <a:off x="256051" y="1847851"/>
            <a:ext cx="6433332" cy="4351338"/>
          </a:xfrm>
        </p:spPr>
        <p:txBody>
          <a:bodyPr>
            <a:normAutofit/>
          </a:bodyPr>
          <a:lstStyle/>
          <a:p>
            <a:r>
              <a:rPr lang="en-US" sz="2400" dirty="0"/>
              <a:t>The perforated center tube is made of 316 SS, the sheath tube is made of aluminum bronze.</a:t>
            </a:r>
          </a:p>
          <a:p>
            <a:r>
              <a:rPr lang="en-US" sz="2400" dirty="0"/>
              <a:t>SuperCIC provides stress management at the cable level.  The center tube deflects elastically as each wire is compressed against it, so the wires are immobilized (so they cannot move under Lorentz forces), but they are protected from strain by the elastic support from the center tube. </a:t>
            </a:r>
          </a:p>
        </p:txBody>
      </p:sp>
      <p:sp>
        <p:nvSpPr>
          <p:cNvPr id="5" name="Slide Number Placeholder 4">
            <a:extLst>
              <a:ext uri="{FF2B5EF4-FFF2-40B4-BE49-F238E27FC236}">
                <a16:creationId xmlns:a16="http://schemas.microsoft.com/office/drawing/2014/main" id="{C41595F5-60DD-FF4E-93B0-A6F65787467D}"/>
              </a:ext>
            </a:extLst>
          </p:cNvPr>
          <p:cNvSpPr>
            <a:spLocks noGrp="1"/>
          </p:cNvSpPr>
          <p:nvPr>
            <p:ph type="sldNum" sz="quarter" idx="12"/>
          </p:nvPr>
        </p:nvSpPr>
        <p:spPr/>
        <p:txBody>
          <a:bodyPr/>
          <a:lstStyle/>
          <a:p>
            <a:fld id="{AC68A93F-1FCF-C748-AE50-4ABB05EB8B31}" type="slidenum">
              <a:rPr lang="en-US" smtClean="0"/>
              <a:t>11</a:t>
            </a:fld>
            <a:endParaRPr lang="en-US"/>
          </a:p>
        </p:txBody>
      </p:sp>
      <p:pic>
        <p:nvPicPr>
          <p:cNvPr id="6" name="Picture 5" descr="A picture containing different&#10;&#10;Description automatically generated">
            <a:extLst>
              <a:ext uri="{FF2B5EF4-FFF2-40B4-BE49-F238E27FC236}">
                <a16:creationId xmlns:a16="http://schemas.microsoft.com/office/drawing/2014/main" id="{A59BBA8C-BDE9-4E42-9BCB-DBDA9DDBDB3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689383" y="1615509"/>
            <a:ext cx="2454617" cy="2385785"/>
          </a:xfrm>
          <a:prstGeom prst="rect">
            <a:avLst/>
          </a:prstGeom>
        </p:spPr>
      </p:pic>
      <p:pic>
        <p:nvPicPr>
          <p:cNvPr id="7" name="Picture 6">
            <a:extLst>
              <a:ext uri="{FF2B5EF4-FFF2-40B4-BE49-F238E27FC236}">
                <a16:creationId xmlns:a16="http://schemas.microsoft.com/office/drawing/2014/main" id="{9B3FC1F9-51B6-674D-8BA7-FFD9904997DB}"/>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6021022" y="4338920"/>
            <a:ext cx="2987528" cy="2495465"/>
          </a:xfrm>
          <a:prstGeom prst="rect">
            <a:avLst/>
          </a:prstGeom>
        </p:spPr>
      </p:pic>
    </p:spTree>
    <p:extLst>
      <p:ext uri="{BB962C8B-B14F-4D97-AF65-F5344CB8AC3E}">
        <p14:creationId xmlns:p14="http://schemas.microsoft.com/office/powerpoint/2010/main" val="4068095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7C7A6D-0DA0-634A-B021-B6E1A85318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053463" y="3094892"/>
            <a:ext cx="3090537" cy="376310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82695841-F56E-344C-98C5-4D1E592B7921}"/>
              </a:ext>
            </a:extLst>
          </p:cNvPr>
          <p:cNvSpPr>
            <a:spLocks noGrp="1"/>
          </p:cNvSpPr>
          <p:nvPr>
            <p:ph type="title"/>
          </p:nvPr>
        </p:nvSpPr>
        <p:spPr>
          <a:xfrm>
            <a:off x="1" y="1"/>
            <a:ext cx="9144000" cy="1364566"/>
          </a:xfrm>
        </p:spPr>
        <p:txBody>
          <a:bodyPr>
            <a:normAutofit/>
          </a:bodyPr>
          <a:lstStyle/>
          <a:p>
            <a:r>
              <a:rPr lang="en-US" sz="4300" b="1" dirty="0">
                <a:solidFill>
                  <a:schemeClr val="accent2">
                    <a:lumMod val="50000"/>
                  </a:schemeClr>
                </a:solidFill>
              </a:rPr>
              <a:t>Nb</a:t>
            </a:r>
            <a:r>
              <a:rPr lang="en-US" sz="4300" b="1" baseline="-25000" dirty="0">
                <a:solidFill>
                  <a:schemeClr val="accent2">
                    <a:lumMod val="50000"/>
                  </a:schemeClr>
                </a:solidFill>
              </a:rPr>
              <a:t>3</a:t>
            </a:r>
            <a:r>
              <a:rPr lang="en-US" sz="4300" b="1" dirty="0">
                <a:solidFill>
                  <a:schemeClr val="accent2">
                    <a:lumMod val="50000"/>
                  </a:schemeClr>
                </a:solidFill>
              </a:rPr>
              <a:t>Sn SuperCIC for an 18 T hybrid dipole</a:t>
            </a:r>
          </a:p>
        </p:txBody>
      </p:sp>
      <p:sp>
        <p:nvSpPr>
          <p:cNvPr id="3" name="Content Placeholder 2">
            <a:extLst>
              <a:ext uri="{FF2B5EF4-FFF2-40B4-BE49-F238E27FC236}">
                <a16:creationId xmlns:a16="http://schemas.microsoft.com/office/drawing/2014/main" id="{2C97C477-27EB-6D44-A626-A4422026EA51}"/>
              </a:ext>
            </a:extLst>
          </p:cNvPr>
          <p:cNvSpPr>
            <a:spLocks noGrp="1"/>
          </p:cNvSpPr>
          <p:nvPr>
            <p:ph idx="1"/>
          </p:nvPr>
        </p:nvSpPr>
        <p:spPr>
          <a:xfrm>
            <a:off x="291024" y="1164443"/>
            <a:ext cx="8852975" cy="4351338"/>
          </a:xfrm>
        </p:spPr>
        <p:txBody>
          <a:bodyPr/>
          <a:lstStyle/>
          <a:p>
            <a:r>
              <a:rPr lang="en-US" dirty="0"/>
              <a:t>ATC is funded under </a:t>
            </a:r>
            <a:r>
              <a:rPr lang="en-US" b="1" dirty="0">
                <a:solidFill>
                  <a:srgbClr val="3F71C4"/>
                </a:solidFill>
              </a:rPr>
              <a:t>SBIR DE-SC0021688 </a:t>
            </a:r>
            <a:r>
              <a:rPr lang="en-US" dirty="0"/>
              <a:t>to develop Nb</a:t>
            </a:r>
            <a:r>
              <a:rPr lang="en-US" baseline="-25000" dirty="0"/>
              <a:t>3</a:t>
            </a:r>
            <a:r>
              <a:rPr lang="en-US" dirty="0"/>
              <a:t>Sn SuperCIC for the outsert winding of an 18 T hybrid dipole:</a:t>
            </a:r>
          </a:p>
          <a:p>
            <a:pPr lvl="1"/>
            <a:r>
              <a:rPr lang="en-US" dirty="0"/>
              <a:t>Fabricate short-lengths of single-layer Nb</a:t>
            </a:r>
            <a:r>
              <a:rPr lang="en-US" baseline="-25000" dirty="0"/>
              <a:t>3</a:t>
            </a:r>
            <a:r>
              <a:rPr lang="en-US" dirty="0"/>
              <a:t>Sn SuperCIC, heat-treat, test short-sample limit.</a:t>
            </a:r>
          </a:p>
          <a:p>
            <a:pPr lvl="1"/>
            <a:r>
              <a:rPr lang="en-US" dirty="0"/>
              <a:t>Fabricate few-turn winding, test in background field.</a:t>
            </a:r>
          </a:p>
        </p:txBody>
      </p:sp>
      <p:sp>
        <p:nvSpPr>
          <p:cNvPr id="5" name="Slide Number Placeholder 4">
            <a:extLst>
              <a:ext uri="{FF2B5EF4-FFF2-40B4-BE49-F238E27FC236}">
                <a16:creationId xmlns:a16="http://schemas.microsoft.com/office/drawing/2014/main" id="{317AF819-E5DD-0445-8663-51840EAB6D70}"/>
              </a:ext>
            </a:extLst>
          </p:cNvPr>
          <p:cNvSpPr>
            <a:spLocks noGrp="1"/>
          </p:cNvSpPr>
          <p:nvPr>
            <p:ph type="sldNum" sz="quarter" idx="12"/>
          </p:nvPr>
        </p:nvSpPr>
        <p:spPr/>
        <p:txBody>
          <a:bodyPr/>
          <a:lstStyle/>
          <a:p>
            <a:fld id="{AC68A93F-1FCF-C748-AE50-4ABB05EB8B31}" type="slidenum">
              <a:rPr lang="en-US" smtClean="0"/>
              <a:t>12</a:t>
            </a:fld>
            <a:endParaRPr lang="en-US"/>
          </a:p>
        </p:txBody>
      </p:sp>
      <p:pic>
        <p:nvPicPr>
          <p:cNvPr id="32" name="Picture 31">
            <a:extLst>
              <a:ext uri="{FF2B5EF4-FFF2-40B4-BE49-F238E27FC236}">
                <a16:creationId xmlns:a16="http://schemas.microsoft.com/office/drawing/2014/main" id="{38751834-36DE-B342-A67F-3736484065F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3235569"/>
            <a:ext cx="5480272" cy="3622431"/>
          </a:xfrm>
          <a:prstGeom prst="rect">
            <a:avLst/>
          </a:prstGeom>
        </p:spPr>
      </p:pic>
    </p:spTree>
    <p:extLst>
      <p:ext uri="{BB962C8B-B14F-4D97-AF65-F5344CB8AC3E}">
        <p14:creationId xmlns:p14="http://schemas.microsoft.com/office/powerpoint/2010/main" val="106426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52EA-2103-FD4A-91A7-C19D999FE24C}"/>
              </a:ext>
            </a:extLst>
          </p:cNvPr>
          <p:cNvSpPr>
            <a:spLocks noGrp="1"/>
          </p:cNvSpPr>
          <p:nvPr>
            <p:ph type="title"/>
          </p:nvPr>
        </p:nvSpPr>
        <p:spPr>
          <a:xfrm>
            <a:off x="225083" y="0"/>
            <a:ext cx="8918917" cy="1325563"/>
          </a:xfrm>
        </p:spPr>
        <p:txBody>
          <a:bodyPr/>
          <a:lstStyle/>
          <a:p>
            <a:r>
              <a:rPr lang="en-US" b="1" dirty="0">
                <a:solidFill>
                  <a:schemeClr val="accent2">
                    <a:lumMod val="50000"/>
                  </a:schemeClr>
                </a:solidFill>
              </a:rPr>
              <a:t>Structural support in SuperCIC outsert</a:t>
            </a:r>
          </a:p>
        </p:txBody>
      </p:sp>
      <p:sp>
        <p:nvSpPr>
          <p:cNvPr id="3" name="Content Placeholder 2">
            <a:extLst>
              <a:ext uri="{FF2B5EF4-FFF2-40B4-BE49-F238E27FC236}">
                <a16:creationId xmlns:a16="http://schemas.microsoft.com/office/drawing/2014/main" id="{F484F03D-80E4-8747-9DD6-A27B10493C51}"/>
              </a:ext>
            </a:extLst>
          </p:cNvPr>
          <p:cNvSpPr>
            <a:spLocks noGrp="1"/>
          </p:cNvSpPr>
          <p:nvPr>
            <p:ph idx="1"/>
          </p:nvPr>
        </p:nvSpPr>
        <p:spPr>
          <a:xfrm>
            <a:off x="291023" y="4206292"/>
            <a:ext cx="5659608" cy="1764062"/>
          </a:xfrm>
        </p:spPr>
        <p:txBody>
          <a:bodyPr>
            <a:normAutofit/>
          </a:bodyPr>
          <a:lstStyle/>
          <a:p>
            <a:r>
              <a:rPr lang="en-US" sz="2400" dirty="0">
                <a:solidFill>
                  <a:srgbClr val="000000"/>
                </a:solidFill>
                <a:latin typeface="Times New Roman" panose="02020603050405020304" pitchFamily="18" charset="0"/>
                <a:ea typeface="Times New Roman" panose="02020603050405020304" pitchFamily="18" charset="0"/>
              </a:rPr>
              <a:t>Simulated von Mises stress in the windings and Ti support matrix at 18 T:</a:t>
            </a:r>
            <a:endParaRPr lang="en-US" sz="2400" dirty="0"/>
          </a:p>
        </p:txBody>
      </p:sp>
      <p:sp>
        <p:nvSpPr>
          <p:cNvPr id="5" name="Slide Number Placeholder 4">
            <a:extLst>
              <a:ext uri="{FF2B5EF4-FFF2-40B4-BE49-F238E27FC236}">
                <a16:creationId xmlns:a16="http://schemas.microsoft.com/office/drawing/2014/main" id="{F0B08F23-8E0D-7549-A6D7-95B1C2B5517D}"/>
              </a:ext>
            </a:extLst>
          </p:cNvPr>
          <p:cNvSpPr>
            <a:spLocks noGrp="1"/>
          </p:cNvSpPr>
          <p:nvPr>
            <p:ph type="sldNum" sz="quarter" idx="12"/>
          </p:nvPr>
        </p:nvSpPr>
        <p:spPr/>
        <p:txBody>
          <a:bodyPr/>
          <a:lstStyle/>
          <a:p>
            <a:fld id="{AC68A93F-1FCF-C748-AE50-4ABB05EB8B31}" type="slidenum">
              <a:rPr lang="en-US" smtClean="0"/>
              <a:t>13</a:t>
            </a:fld>
            <a:endParaRPr lang="en-US"/>
          </a:p>
        </p:txBody>
      </p:sp>
      <p:grpSp>
        <p:nvGrpSpPr>
          <p:cNvPr id="7" name="Group 6">
            <a:extLst>
              <a:ext uri="{FF2B5EF4-FFF2-40B4-BE49-F238E27FC236}">
                <a16:creationId xmlns:a16="http://schemas.microsoft.com/office/drawing/2014/main" id="{98D8741C-DC96-3544-81B9-447BFCACD9AB}"/>
              </a:ext>
            </a:extLst>
          </p:cNvPr>
          <p:cNvGrpSpPr>
            <a:grpSpLocks noChangeAspect="1"/>
          </p:cNvGrpSpPr>
          <p:nvPr/>
        </p:nvGrpSpPr>
        <p:grpSpPr>
          <a:xfrm>
            <a:off x="5592269" y="2126121"/>
            <a:ext cx="3452915" cy="4712553"/>
            <a:chOff x="801879" y="31521"/>
            <a:chExt cx="2172970" cy="2975522"/>
          </a:xfrm>
        </p:grpSpPr>
        <p:pic>
          <p:nvPicPr>
            <p:cNvPr id="11" name="Picture 10">
              <a:extLst>
                <a:ext uri="{FF2B5EF4-FFF2-40B4-BE49-F238E27FC236}">
                  <a16:creationId xmlns:a16="http://schemas.microsoft.com/office/drawing/2014/main" id="{72A0E461-4C1F-424A-89DF-0CC812F8751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b="-1"/>
            <a:stretch/>
          </p:blipFill>
          <p:spPr bwMode="auto">
            <a:xfrm>
              <a:off x="1032073" y="31521"/>
              <a:ext cx="1836526" cy="1445669"/>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098D8F00-BE4E-5B43-85F9-895E90B3F9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01879" y="1334453"/>
              <a:ext cx="2172970" cy="1672590"/>
            </a:xfrm>
            <a:prstGeom prst="rect">
              <a:avLst/>
            </a:prstGeom>
            <a:ln>
              <a:noFill/>
            </a:ln>
            <a:extLst>
              <a:ext uri="{53640926-AAD7-44D8-BBD7-CCE9431645EC}">
                <a14:shadowObscured xmlns:a14="http://schemas.microsoft.com/office/drawing/2010/main"/>
              </a:ext>
            </a:extLst>
          </p:spPr>
        </p:pic>
      </p:grpSp>
      <p:sp>
        <p:nvSpPr>
          <p:cNvPr id="13" name="Rectangle 12">
            <a:extLst>
              <a:ext uri="{FF2B5EF4-FFF2-40B4-BE49-F238E27FC236}">
                <a16:creationId xmlns:a16="http://schemas.microsoft.com/office/drawing/2014/main" id="{D0C725C6-5AC7-8B40-A06E-3A47921912BA}"/>
              </a:ext>
            </a:extLst>
          </p:cNvPr>
          <p:cNvSpPr/>
          <p:nvPr/>
        </p:nvSpPr>
        <p:spPr>
          <a:xfrm>
            <a:off x="197631" y="993810"/>
            <a:ext cx="8748737" cy="1938992"/>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Plymouth tube fabricates near-net-size extrusions using T16Al4V.</a:t>
            </a:r>
          </a:p>
          <a:p>
            <a:pPr marL="342900" indent="-342900">
              <a:buFont typeface="Arial" panose="020B0604020202020204" pitchFamily="34" charset="0"/>
              <a:buChar char="•"/>
            </a:pPr>
            <a:r>
              <a:rPr lang="en-US" sz="2400" dirty="0">
                <a:solidFill>
                  <a:srgbClr val="000000"/>
                </a:solidFill>
                <a:latin typeface="Times New Roman" panose="02020603050405020304" pitchFamily="18" charset="0"/>
                <a:ea typeface="Times New Roman" panose="02020603050405020304" pitchFamily="18" charset="0"/>
              </a:rPr>
              <a:t>Support structure is an assembly of interlocking Ti extrusions. The SuperCIC cable is insulated with ceramic coating and S-glass sock, wound into groove in Ti-channel:</a:t>
            </a:r>
          </a:p>
          <a:p>
            <a:endParaRPr lang="en-US"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434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8C5C-A853-C842-B68F-DF4D92E6C2F7}"/>
              </a:ext>
            </a:extLst>
          </p:cNvPr>
          <p:cNvSpPr>
            <a:spLocks noGrp="1"/>
          </p:cNvSpPr>
          <p:nvPr>
            <p:ph type="title"/>
          </p:nvPr>
        </p:nvSpPr>
        <p:spPr>
          <a:xfrm>
            <a:off x="628650" y="0"/>
            <a:ext cx="7886700" cy="1325563"/>
          </a:xfrm>
        </p:spPr>
        <p:txBody>
          <a:bodyPr/>
          <a:lstStyle/>
          <a:p>
            <a:r>
              <a:rPr lang="en-US" b="1" dirty="0">
                <a:solidFill>
                  <a:schemeClr val="accent2">
                    <a:lumMod val="50000"/>
                  </a:schemeClr>
                </a:solidFill>
              </a:rPr>
              <a:t>Update summary</a:t>
            </a:r>
          </a:p>
        </p:txBody>
      </p:sp>
      <p:sp>
        <p:nvSpPr>
          <p:cNvPr id="3" name="Content Placeholder 2">
            <a:extLst>
              <a:ext uri="{FF2B5EF4-FFF2-40B4-BE49-F238E27FC236}">
                <a16:creationId xmlns:a16="http://schemas.microsoft.com/office/drawing/2014/main" id="{703CAAC4-6312-AF47-96A1-4F99209BFFBF}"/>
              </a:ext>
            </a:extLst>
          </p:cNvPr>
          <p:cNvSpPr>
            <a:spLocks noGrp="1"/>
          </p:cNvSpPr>
          <p:nvPr>
            <p:ph idx="1"/>
          </p:nvPr>
        </p:nvSpPr>
        <p:spPr>
          <a:xfrm>
            <a:off x="628650" y="1825625"/>
            <a:ext cx="8051116" cy="4351338"/>
          </a:xfrm>
        </p:spPr>
        <p:txBody>
          <a:bodyPr/>
          <a:lstStyle/>
          <a:p>
            <a:r>
              <a:rPr lang="en-US" dirty="0"/>
              <a:t>This project has just begun.</a:t>
            </a:r>
          </a:p>
          <a:p>
            <a:r>
              <a:rPr lang="en-US" dirty="0"/>
              <a:t>ATC is modifying the SuperCIC cabling line to accommodate low-tension feeds for the Nb</a:t>
            </a:r>
            <a:r>
              <a:rPr lang="en-US" baseline="-25000" dirty="0"/>
              <a:t>3</a:t>
            </a:r>
            <a:r>
              <a:rPr lang="en-US" dirty="0"/>
              <a:t>Sn wire spools, tuning cabling parameters to optimize cable.</a:t>
            </a:r>
          </a:p>
          <a:p>
            <a:r>
              <a:rPr lang="en-US" dirty="0"/>
              <a:t>Fabricate short-length SuperCIC segments using HQ-spec RRR wire.</a:t>
            </a:r>
          </a:p>
          <a:p>
            <a:r>
              <a:rPr lang="en-US" dirty="0"/>
              <a:t>Heat-treat Nb</a:t>
            </a:r>
            <a:r>
              <a:rPr lang="en-US" baseline="-25000" dirty="0"/>
              <a:t>3</a:t>
            </a:r>
            <a:r>
              <a:rPr lang="en-US" dirty="0"/>
              <a:t>Sn SuperCIC @ATC</a:t>
            </a:r>
          </a:p>
          <a:p>
            <a:r>
              <a:rPr lang="en-US" dirty="0"/>
              <a:t>Evaluating options for cold-testing short segments of single-layer cable: 17T @ 12.2 T, 5 K.</a:t>
            </a:r>
          </a:p>
          <a:p>
            <a:endParaRPr lang="en-US" dirty="0"/>
          </a:p>
        </p:txBody>
      </p:sp>
      <p:sp>
        <p:nvSpPr>
          <p:cNvPr id="4" name="Footer Placeholder 3">
            <a:extLst>
              <a:ext uri="{FF2B5EF4-FFF2-40B4-BE49-F238E27FC236}">
                <a16:creationId xmlns:a16="http://schemas.microsoft.com/office/drawing/2014/main" id="{86A28516-98F6-DC4C-94A0-CC1F5E4F7CD8}"/>
              </a:ext>
            </a:extLst>
          </p:cNvPr>
          <p:cNvSpPr>
            <a:spLocks noGrp="1"/>
          </p:cNvSpPr>
          <p:nvPr>
            <p:ph type="ftr" sz="quarter" idx="11"/>
          </p:nvPr>
        </p:nvSpPr>
        <p:spPr/>
        <p:txBody>
          <a:bodyPr/>
          <a:lstStyle/>
          <a:p>
            <a:r>
              <a:rPr lang="en-US"/>
              <a:t>John Rogers, Conformal REBCO Windings</a:t>
            </a:r>
          </a:p>
        </p:txBody>
      </p:sp>
      <p:sp>
        <p:nvSpPr>
          <p:cNvPr id="5" name="Slide Number Placeholder 4">
            <a:extLst>
              <a:ext uri="{FF2B5EF4-FFF2-40B4-BE49-F238E27FC236}">
                <a16:creationId xmlns:a16="http://schemas.microsoft.com/office/drawing/2014/main" id="{022BB52F-88C7-694C-8FD1-C49A8B5467FC}"/>
              </a:ext>
            </a:extLst>
          </p:cNvPr>
          <p:cNvSpPr>
            <a:spLocks noGrp="1"/>
          </p:cNvSpPr>
          <p:nvPr>
            <p:ph type="sldNum" sz="quarter" idx="12"/>
          </p:nvPr>
        </p:nvSpPr>
        <p:spPr/>
        <p:txBody>
          <a:bodyPr/>
          <a:lstStyle/>
          <a:p>
            <a:fld id="{AC68A93F-1FCF-C748-AE50-4ABB05EB8B31}" type="slidenum">
              <a:rPr lang="en-US" smtClean="0"/>
              <a:t>14</a:t>
            </a:fld>
            <a:endParaRPr lang="en-US"/>
          </a:p>
        </p:txBody>
      </p:sp>
    </p:spTree>
    <p:extLst>
      <p:ext uri="{BB962C8B-B14F-4D97-AF65-F5344CB8AC3E}">
        <p14:creationId xmlns:p14="http://schemas.microsoft.com/office/powerpoint/2010/main" val="1054881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5FFE-B537-C340-A0CB-38332EC46E71}"/>
              </a:ext>
            </a:extLst>
          </p:cNvPr>
          <p:cNvSpPr>
            <a:spLocks noGrp="1"/>
          </p:cNvSpPr>
          <p:nvPr>
            <p:ph type="title"/>
          </p:nvPr>
        </p:nvSpPr>
        <p:spPr>
          <a:xfrm>
            <a:off x="281354" y="-19007"/>
            <a:ext cx="8176847" cy="1325563"/>
          </a:xfrm>
        </p:spPr>
        <p:txBody>
          <a:bodyPr>
            <a:normAutofit/>
          </a:bodyPr>
          <a:lstStyle/>
          <a:p>
            <a:r>
              <a:rPr lang="en-US" b="1" dirty="0">
                <a:solidFill>
                  <a:schemeClr val="accent2">
                    <a:lumMod val="50000"/>
                  </a:schemeClr>
                </a:solidFill>
              </a:rPr>
              <a:t>3. Conformal REBCO windings for insert windings of high-field dipoles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9D9C5F4-BD77-AF4E-A696-234CEDE7D748}"/>
                  </a:ext>
                </a:extLst>
              </p:cNvPr>
              <p:cNvSpPr>
                <a:spLocks noGrp="1"/>
              </p:cNvSpPr>
              <p:nvPr>
                <p:ph idx="1"/>
              </p:nvPr>
            </p:nvSpPr>
            <p:spPr>
              <a:xfrm>
                <a:off x="98474" y="1195754"/>
                <a:ext cx="7854916" cy="5662246"/>
              </a:xfrm>
            </p:spPr>
            <p:txBody>
              <a:bodyPr>
                <a:normAutofit fontScale="92500"/>
              </a:bodyPr>
              <a:lstStyle/>
              <a:p>
                <a:r>
                  <a:rPr lang="en-US" sz="2600" dirty="0"/>
                  <a:t>REBCO is a wonderful superconductor:</a:t>
                </a:r>
              </a:p>
              <a:p>
                <a:pPr lvl="1"/>
                <a:r>
                  <a:rPr lang="en-US" sz="2200" dirty="0"/>
                  <a:t>It can operate with useful current density up to liquid nitrogen temperature.</a:t>
                </a:r>
              </a:p>
              <a:p>
                <a:pPr lvl="1"/>
                <a:r>
                  <a:rPr lang="en-US" sz="2200" dirty="0"/>
                  <a:t>It can produce very high magnetic field at temperatures of 20-40 K:</a:t>
                </a:r>
              </a:p>
              <a:p>
                <a:pPr lvl="1"/>
                <a:r>
                  <a:rPr lang="en-US" sz="2200" dirty="0"/>
                  <a:t> </a:t>
                </a:r>
                <a:r>
                  <a:rPr lang="en-US" sz="2200" dirty="0">
                    <a:solidFill>
                      <a:srgbClr val="00B050"/>
                    </a:solidFill>
                  </a:rPr>
                  <a:t>1000 A in a 4 mm wide tape at 18 K, 30 K when </a:t>
                </a:r>
                <a14:m>
                  <m:oMath xmlns:m="http://schemas.openxmlformats.org/officeDocument/2006/math">
                    <m:acc>
                      <m:accPr>
                        <m:chr m:val="⃗"/>
                        <m:ctrlPr>
                          <a:rPr lang="en-US" sz="2200" i="1" smtClean="0">
                            <a:solidFill>
                              <a:srgbClr val="00B050"/>
                            </a:solidFill>
                            <a:latin typeface="Cambria Math" panose="02040503050406030204" pitchFamily="18" charset="0"/>
                          </a:rPr>
                        </m:ctrlPr>
                      </m:accPr>
                      <m:e>
                        <m:r>
                          <a:rPr lang="en-US" sz="2200" b="0" i="1" smtClean="0">
                            <a:solidFill>
                              <a:srgbClr val="00B050"/>
                            </a:solidFill>
                            <a:latin typeface="Cambria Math" panose="02040503050406030204" pitchFamily="18" charset="0"/>
                          </a:rPr>
                          <m:t>𝐵</m:t>
                        </m:r>
                      </m:e>
                    </m:acc>
                  </m:oMath>
                </a14:m>
                <a:r>
                  <a:rPr lang="en-US" sz="2200" dirty="0">
                    <a:solidFill>
                      <a:srgbClr val="00B050"/>
                    </a:solidFill>
                  </a:rPr>
                  <a:t> is </a:t>
                </a:r>
                <a14:m>
                  <m:oMath xmlns:m="http://schemas.openxmlformats.org/officeDocument/2006/math">
                    <m:r>
                      <a:rPr lang="en-US" sz="2200" i="1">
                        <a:solidFill>
                          <a:srgbClr val="00B050"/>
                        </a:solidFill>
                        <a:latin typeface="Cambria Math" panose="02040503050406030204" pitchFamily="18" charset="0"/>
                        <a:ea typeface="Cambria Math" panose="02040503050406030204" pitchFamily="18" charset="0"/>
                      </a:rPr>
                      <m:t>∥</m:t>
                    </m:r>
                  </m:oMath>
                </a14:m>
                <a:r>
                  <a:rPr lang="en-US" sz="2200" dirty="0">
                    <a:solidFill>
                      <a:srgbClr val="00B050"/>
                    </a:solidFill>
                  </a:rPr>
                  <a:t> to the tape face.</a:t>
                </a:r>
              </a:p>
              <a:p>
                <a:pPr lvl="1"/>
                <a:r>
                  <a:rPr lang="en-US" sz="2200" dirty="0"/>
                  <a:t>The manufactured tape is ready to use as supplied, and does not require a final heat treatment in a magnet winding </a:t>
                </a:r>
              </a:p>
              <a:p>
                <a:r>
                  <a:rPr lang="en-US" sz="2600" dirty="0">
                    <a:solidFill>
                      <a:srgbClr val="FF0000"/>
                    </a:solidFill>
                  </a:rPr>
                  <a:t>BUT…</a:t>
                </a:r>
              </a:p>
              <a:p>
                <a:pPr lvl="1"/>
                <a:r>
                  <a:rPr lang="en-US" sz="2000" dirty="0"/>
                  <a:t>REBCO is </a:t>
                </a:r>
                <a:r>
                  <a:rPr lang="en-US" sz="2200" dirty="0"/>
                  <a:t>extremely expensive </a:t>
                </a:r>
              </a:p>
              <a:p>
                <a:pPr lvl="1"/>
                <a:r>
                  <a:rPr lang="en-US" sz="2200" dirty="0">
                    <a:solidFill>
                      <a:srgbClr val="FF0000"/>
                    </a:solidFill>
                  </a:rPr>
                  <a:t>one 4 mm tape costs ~$60/m.</a:t>
                </a:r>
              </a:p>
              <a:p>
                <a:pPr lvl="1"/>
                <a:r>
                  <a:rPr lang="en-US" sz="2200" dirty="0"/>
                  <a:t>REBCO is an anisotropic superconductor:</a:t>
                </a:r>
              </a:p>
              <a:p>
                <a:pPr lvl="1"/>
                <a14:m>
                  <m:oMath xmlns:m="http://schemas.openxmlformats.org/officeDocument/2006/math">
                    <m:sSub>
                      <m:sSubPr>
                        <m:ctrlPr>
                          <a:rPr lang="en-US" sz="2200" i="1" smtClean="0">
                            <a:solidFill>
                              <a:srgbClr val="FF0000"/>
                            </a:solidFill>
                            <a:latin typeface="Cambria Math" panose="02040503050406030204" pitchFamily="18" charset="0"/>
                          </a:rPr>
                        </m:ctrlPr>
                      </m:sSubPr>
                      <m:e>
                        <m:r>
                          <a:rPr lang="en-US" sz="2200" i="1">
                            <a:solidFill>
                              <a:srgbClr val="FF0000"/>
                            </a:solidFill>
                            <a:latin typeface="Cambria Math" panose="02040503050406030204" pitchFamily="18" charset="0"/>
                          </a:rPr>
                          <m:t>𝐼</m:t>
                        </m:r>
                      </m:e>
                      <m:sub>
                        <m:r>
                          <a:rPr lang="en-US" sz="2200" b="0" i="1" smtClean="0">
                            <a:solidFill>
                              <a:srgbClr val="FF0000"/>
                            </a:solidFill>
                            <a:latin typeface="Cambria Math" panose="02040503050406030204" pitchFamily="18" charset="0"/>
                          </a:rPr>
                          <m:t>𝑐</m:t>
                        </m:r>
                      </m:sub>
                    </m:sSub>
                    <m:r>
                      <a:rPr lang="en-US" sz="2200" i="1">
                        <a:solidFill>
                          <a:srgbClr val="FF0000"/>
                        </a:solidFill>
                        <a:latin typeface="Cambria Math" panose="02040503050406030204" pitchFamily="18" charset="0"/>
                      </a:rPr>
                      <m:t> </m:t>
                    </m:r>
                  </m:oMath>
                </a14:m>
                <a:r>
                  <a:rPr lang="en-US" sz="2200" dirty="0">
                    <a:solidFill>
                      <a:srgbClr val="FF0000"/>
                    </a:solidFill>
                  </a:rPr>
                  <a:t>~3 times greater for </a:t>
                </a:r>
                <a14:m>
                  <m:oMath xmlns:m="http://schemas.openxmlformats.org/officeDocument/2006/math">
                    <m:sSub>
                      <m:sSubPr>
                        <m:ctrlPr>
                          <a:rPr lang="en-US" sz="2200" i="1" smtClean="0">
                            <a:solidFill>
                              <a:srgbClr val="FF0000"/>
                            </a:solidFill>
                            <a:latin typeface="Cambria Math" panose="02040503050406030204" pitchFamily="18" charset="0"/>
                          </a:rPr>
                        </m:ctrlPr>
                      </m:sSubPr>
                      <m:e>
                        <m:acc>
                          <m:accPr>
                            <m:chr m:val="⃗"/>
                            <m:ctrlPr>
                              <a:rPr lang="en-US" sz="2200" i="1">
                                <a:solidFill>
                                  <a:srgbClr val="FF0000"/>
                                </a:solidFill>
                                <a:latin typeface="Cambria Math" panose="02040503050406030204" pitchFamily="18" charset="0"/>
                              </a:rPr>
                            </m:ctrlPr>
                          </m:accPr>
                          <m:e>
                            <m:r>
                              <a:rPr lang="en-US" sz="2200" i="1">
                                <a:solidFill>
                                  <a:srgbClr val="FF0000"/>
                                </a:solidFill>
                                <a:latin typeface="Cambria Math" panose="02040503050406030204" pitchFamily="18" charset="0"/>
                              </a:rPr>
                              <m:t>𝐵</m:t>
                            </m:r>
                          </m:e>
                        </m:acc>
                      </m:e>
                      <m:sub>
                        <m:r>
                          <a:rPr lang="en-US" sz="2200" i="1" smtClean="0">
                            <a:solidFill>
                              <a:srgbClr val="FF0000"/>
                            </a:solidFill>
                            <a:latin typeface="Cambria Math" panose="02040503050406030204" pitchFamily="18" charset="0"/>
                            <a:ea typeface="Cambria Math" panose="02040503050406030204" pitchFamily="18" charset="0"/>
                          </a:rPr>
                          <m:t>∥</m:t>
                        </m:r>
                      </m:sub>
                    </m:sSub>
                  </m:oMath>
                </a14:m>
                <a:r>
                  <a:rPr lang="en-US" sz="2200" dirty="0">
                    <a:solidFill>
                      <a:srgbClr val="FF0000"/>
                    </a:solidFill>
                  </a:rPr>
                  <a:t> than for </a:t>
                </a:r>
                <a14:m>
                  <m:oMath xmlns:m="http://schemas.openxmlformats.org/officeDocument/2006/math">
                    <m:sSub>
                      <m:sSubPr>
                        <m:ctrlPr>
                          <a:rPr lang="en-US" sz="2200" i="1" smtClean="0">
                            <a:solidFill>
                              <a:srgbClr val="FF0000"/>
                            </a:solidFill>
                            <a:latin typeface="Cambria Math" panose="02040503050406030204" pitchFamily="18" charset="0"/>
                          </a:rPr>
                        </m:ctrlPr>
                      </m:sSubPr>
                      <m:e>
                        <m:acc>
                          <m:accPr>
                            <m:chr m:val="⃗"/>
                            <m:ctrlPr>
                              <a:rPr lang="en-US" sz="2200" i="1">
                                <a:solidFill>
                                  <a:srgbClr val="FF0000"/>
                                </a:solidFill>
                                <a:latin typeface="Cambria Math" panose="02040503050406030204" pitchFamily="18" charset="0"/>
                              </a:rPr>
                            </m:ctrlPr>
                          </m:accPr>
                          <m:e>
                            <m:r>
                              <a:rPr lang="en-US" sz="2200" i="1">
                                <a:solidFill>
                                  <a:srgbClr val="FF0000"/>
                                </a:solidFill>
                                <a:latin typeface="Cambria Math" panose="02040503050406030204" pitchFamily="18" charset="0"/>
                              </a:rPr>
                              <m:t>𝐵</m:t>
                            </m:r>
                          </m:e>
                        </m:acc>
                      </m:e>
                      <m:sub>
                        <m:r>
                          <a:rPr lang="en-US" sz="2200" i="1" smtClean="0">
                            <a:solidFill>
                              <a:srgbClr val="FF0000"/>
                            </a:solidFill>
                            <a:latin typeface="Cambria Math" panose="02040503050406030204" pitchFamily="18" charset="0"/>
                            <a:ea typeface="Cambria Math" panose="02040503050406030204" pitchFamily="18" charset="0"/>
                          </a:rPr>
                          <m:t>⊥</m:t>
                        </m:r>
                      </m:sub>
                    </m:sSub>
                  </m:oMath>
                </a14:m>
                <a:r>
                  <a:rPr lang="en-US" sz="2200" dirty="0">
                    <a:solidFill>
                      <a:srgbClr val="FF0000"/>
                    </a:solidFill>
                  </a:rPr>
                  <a:t>.</a:t>
                </a:r>
              </a:p>
              <a:p>
                <a:pPr marL="457200" lvl="1" indent="0">
                  <a:buNone/>
                </a:pPr>
                <a:endParaRPr lang="en-US" sz="2200" b="1" i="1" dirty="0">
                  <a:solidFill>
                    <a:schemeClr val="accent1"/>
                  </a:solidFill>
                </a:endParaRPr>
              </a:p>
              <a:p>
                <a:pPr marL="457200" lvl="1" indent="0">
                  <a:buNone/>
                </a:pPr>
                <a:endParaRPr lang="en-US" sz="2200" b="1" i="1" dirty="0">
                  <a:solidFill>
                    <a:schemeClr val="accent1"/>
                  </a:solidFill>
                </a:endParaRPr>
              </a:p>
              <a:p>
                <a:pPr marL="0" indent="0">
                  <a:buNone/>
                </a:pPr>
                <a:r>
                  <a:rPr lang="en-US" sz="2400" b="1" i="1" dirty="0">
                    <a:solidFill>
                      <a:schemeClr val="accent1"/>
                    </a:solidFill>
                  </a:rPr>
                  <a:t>Can we design a REBCO winding with </a:t>
                </a:r>
                <a14:m>
                  <m:oMath xmlns:m="http://schemas.openxmlformats.org/officeDocument/2006/math">
                    <m:sSub>
                      <m:sSubPr>
                        <m:ctrlPr>
                          <a:rPr lang="en-US" sz="2400" b="1" i="1" smtClean="0">
                            <a:solidFill>
                              <a:schemeClr val="accent1"/>
                            </a:solidFill>
                            <a:latin typeface="Cambria Math" panose="02040503050406030204" pitchFamily="18" charset="0"/>
                          </a:rPr>
                        </m:ctrlPr>
                      </m:sSubPr>
                      <m:e>
                        <m:acc>
                          <m:accPr>
                            <m:chr m:val="⃗"/>
                            <m:ctrlPr>
                              <a:rPr lang="en-US" sz="2400" b="1" i="1">
                                <a:solidFill>
                                  <a:schemeClr val="accent1"/>
                                </a:solidFill>
                                <a:latin typeface="Cambria Math" panose="02040503050406030204" pitchFamily="18" charset="0"/>
                              </a:rPr>
                            </m:ctrlPr>
                          </m:accPr>
                          <m:e>
                            <m:r>
                              <a:rPr lang="en-US" sz="2400" b="1" i="1">
                                <a:solidFill>
                                  <a:schemeClr val="accent1"/>
                                </a:solidFill>
                                <a:latin typeface="Cambria Math" panose="02040503050406030204" pitchFamily="18" charset="0"/>
                              </a:rPr>
                              <m:t>𝑩</m:t>
                            </m:r>
                          </m:e>
                        </m:acc>
                      </m:e>
                      <m:sub>
                        <m:r>
                          <a:rPr lang="en-US" sz="2400" b="1" i="1">
                            <a:solidFill>
                              <a:schemeClr val="accent1"/>
                            </a:solidFill>
                            <a:latin typeface="Cambria Math" panose="02040503050406030204" pitchFamily="18" charset="0"/>
                            <a:ea typeface="Cambria Math" panose="02040503050406030204" pitchFamily="18" charset="0"/>
                          </a:rPr>
                          <m:t>∥</m:t>
                        </m:r>
                      </m:sub>
                    </m:sSub>
                  </m:oMath>
                </a14:m>
                <a:r>
                  <a:rPr lang="en-US" sz="2400" b="1" i="1" dirty="0">
                    <a:solidFill>
                      <a:schemeClr val="accent1"/>
                    </a:solidFill>
                  </a:rPr>
                  <a:t> everywhere?</a:t>
                </a:r>
              </a:p>
            </p:txBody>
          </p:sp>
        </mc:Choice>
        <mc:Fallback>
          <p:sp>
            <p:nvSpPr>
              <p:cNvPr id="3" name="Content Placeholder 2">
                <a:extLst>
                  <a:ext uri="{FF2B5EF4-FFF2-40B4-BE49-F238E27FC236}">
                    <a16:creationId xmlns:a16="http://schemas.microsoft.com/office/drawing/2014/main" id="{49D9C5F4-BD77-AF4E-A696-234CEDE7D748}"/>
                  </a:ext>
                </a:extLst>
              </p:cNvPr>
              <p:cNvSpPr>
                <a:spLocks noGrp="1" noRot="1" noChangeAspect="1" noMove="1" noResize="1" noEditPoints="1" noAdjustHandles="1" noChangeArrowheads="1" noChangeShapeType="1" noTextEdit="1"/>
              </p:cNvSpPr>
              <p:nvPr>
                <p:ph idx="1"/>
              </p:nvPr>
            </p:nvSpPr>
            <p:spPr>
              <a:xfrm>
                <a:off x="98474" y="1195754"/>
                <a:ext cx="7854916" cy="5662246"/>
              </a:xfrm>
              <a:blipFill>
                <a:blip r:embed="rId2"/>
                <a:stretch>
                  <a:fillRect l="-969" t="-1119" b="-156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FE1B03B-7961-6249-80B9-E6B5000FA67D}"/>
              </a:ext>
            </a:extLst>
          </p:cNvPr>
          <p:cNvSpPr>
            <a:spLocks noGrp="1"/>
          </p:cNvSpPr>
          <p:nvPr>
            <p:ph type="sldNum" sz="quarter" idx="12"/>
          </p:nvPr>
        </p:nvSpPr>
        <p:spPr>
          <a:xfrm>
            <a:off x="10120601" y="6505640"/>
            <a:ext cx="511629" cy="365125"/>
          </a:xfrm>
        </p:spPr>
        <p:txBody>
          <a:bodyPr/>
          <a:lstStyle/>
          <a:p>
            <a:fld id="{AC68A93F-1FCF-C748-AE50-4ABB05EB8B31}" type="slidenum">
              <a:rPr lang="en-US" smtClean="0"/>
              <a:t>15</a:t>
            </a:fld>
            <a:endParaRPr lang="en-US"/>
          </a:p>
        </p:txBody>
      </p:sp>
      <p:pic>
        <p:nvPicPr>
          <p:cNvPr id="8" name="Picture 7">
            <a:extLst>
              <a:ext uri="{FF2B5EF4-FFF2-40B4-BE49-F238E27FC236}">
                <a16:creationId xmlns:a16="http://schemas.microsoft.com/office/drawing/2014/main" id="{1C7B2ACF-979C-F04C-AAA9-4761CE5E01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292850" y="3494793"/>
            <a:ext cx="3814483" cy="30530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683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B04A16F-CE3A-934B-992E-3C2AF3A468F4}"/>
                  </a:ext>
                </a:extLst>
              </p:cNvPr>
              <p:cNvSpPr>
                <a:spLocks noGrp="1"/>
              </p:cNvSpPr>
              <p:nvPr>
                <p:ph type="title"/>
              </p:nvPr>
            </p:nvSpPr>
            <p:spPr>
              <a:xfrm>
                <a:off x="-1" y="2"/>
                <a:ext cx="9031459" cy="1325563"/>
              </a:xfrm>
            </p:spPr>
            <p:txBody>
              <a:bodyPr>
                <a:noAutofit/>
              </a:bodyPr>
              <a:lstStyle/>
              <a:p>
                <a:r>
                  <a:rPr lang="en-US" sz="3200" b="1" dirty="0">
                    <a:solidFill>
                      <a:schemeClr val="accent2">
                        <a:lumMod val="50000"/>
                      </a:schemeClr>
                    </a:solidFill>
                  </a:rPr>
                  <a:t>In an earlier paper, we showed that we could make </a:t>
                </a:r>
                <a14:m>
                  <m:oMath xmlns:m="http://schemas.openxmlformats.org/officeDocument/2006/math">
                    <m:sSub>
                      <m:sSubPr>
                        <m:ctrlPr>
                          <a:rPr lang="en-US" sz="3200" b="1" i="1">
                            <a:solidFill>
                              <a:schemeClr val="accent2">
                                <a:lumMod val="50000"/>
                              </a:schemeClr>
                            </a:solidFill>
                            <a:latin typeface="Cambria Math" panose="02040503050406030204" pitchFamily="18" charset="0"/>
                          </a:rPr>
                        </m:ctrlPr>
                      </m:sSubPr>
                      <m:e>
                        <m:acc>
                          <m:accPr>
                            <m:chr m:val="⃗"/>
                            <m:ctrlPr>
                              <a:rPr lang="en-US" sz="3200" b="1" i="1">
                                <a:solidFill>
                                  <a:schemeClr val="accent2">
                                    <a:lumMod val="50000"/>
                                  </a:schemeClr>
                                </a:solidFill>
                                <a:latin typeface="Cambria Math" panose="02040503050406030204" pitchFamily="18" charset="0"/>
                              </a:rPr>
                            </m:ctrlPr>
                          </m:accPr>
                          <m:e>
                            <m:r>
                              <a:rPr lang="en-US" sz="3200" b="1" i="1">
                                <a:solidFill>
                                  <a:schemeClr val="accent2">
                                    <a:lumMod val="50000"/>
                                  </a:schemeClr>
                                </a:solidFill>
                                <a:latin typeface="Cambria Math" panose="02040503050406030204" pitchFamily="18" charset="0"/>
                              </a:rPr>
                              <m:t>𝑩</m:t>
                            </m:r>
                          </m:e>
                        </m:acc>
                      </m:e>
                      <m:sub>
                        <m:r>
                          <a:rPr lang="en-US" sz="3200" b="1" i="1">
                            <a:solidFill>
                              <a:schemeClr val="accent2">
                                <a:lumMod val="50000"/>
                              </a:schemeClr>
                            </a:solidFill>
                            <a:latin typeface="Cambria Math" panose="02040503050406030204" pitchFamily="18" charset="0"/>
                            <a:ea typeface="Cambria Math" panose="02040503050406030204" pitchFamily="18" charset="0"/>
                          </a:rPr>
                          <m:t>∥</m:t>
                        </m:r>
                      </m:sub>
                    </m:sSub>
                  </m:oMath>
                </a14:m>
                <a:r>
                  <a:rPr lang="en-US" sz="3200" b="1" dirty="0">
                    <a:solidFill>
                      <a:schemeClr val="accent2">
                        <a:lumMod val="50000"/>
                      </a:schemeClr>
                    </a:solidFill>
                  </a:rPr>
                  <a:t> in all turns of the body winding of a 4 T dipole</a:t>
                </a:r>
              </a:p>
            </p:txBody>
          </p:sp>
        </mc:Choice>
        <mc:Fallback>
          <p:sp>
            <p:nvSpPr>
              <p:cNvPr id="2" name="Title 1">
                <a:extLst>
                  <a:ext uri="{FF2B5EF4-FFF2-40B4-BE49-F238E27FC236}">
                    <a16:creationId xmlns:a16="http://schemas.microsoft.com/office/drawing/2014/main" id="{DB04A16F-CE3A-934B-992E-3C2AF3A468F4}"/>
                  </a:ext>
                </a:extLst>
              </p:cNvPr>
              <p:cNvSpPr>
                <a:spLocks noGrp="1" noRot="1" noChangeAspect="1" noMove="1" noResize="1" noEditPoints="1" noAdjustHandles="1" noChangeArrowheads="1" noChangeShapeType="1" noTextEdit="1"/>
              </p:cNvSpPr>
              <p:nvPr>
                <p:ph type="title"/>
              </p:nvPr>
            </p:nvSpPr>
            <p:spPr>
              <a:xfrm>
                <a:off x="-1" y="2"/>
                <a:ext cx="9031459" cy="1325563"/>
              </a:xfrm>
              <a:blipFill>
                <a:blip r:embed="rId2"/>
                <a:stretch>
                  <a:fillRect l="-1688" b="-384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E5D00F4-F723-434F-A529-8E02DE7D21BE}"/>
                  </a:ext>
                </a:extLst>
              </p:cNvPr>
              <p:cNvSpPr>
                <a:spLocks noGrp="1"/>
              </p:cNvSpPr>
              <p:nvPr>
                <p:ph idx="1"/>
              </p:nvPr>
            </p:nvSpPr>
            <p:spPr>
              <a:xfrm>
                <a:off x="-57208" y="1207510"/>
                <a:ext cx="9088666" cy="5229576"/>
              </a:xfrm>
            </p:spPr>
            <p:txBody>
              <a:bodyPr>
                <a:noAutofit/>
              </a:bodyPr>
              <a:lstStyle/>
              <a:p>
                <a:r>
                  <a:rPr lang="en-US" sz="2400" dirty="0"/>
                  <a:t>Each turn is positioned with its face parallel to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𝐵</m:t>
                        </m:r>
                      </m:e>
                    </m:acc>
                  </m:oMath>
                </a14:m>
                <a:r>
                  <a:rPr lang="en-US" sz="2400" dirty="0"/>
                  <a:t>.</a:t>
                </a:r>
              </a:p>
              <a:p>
                <a:r>
                  <a:rPr lang="en-US" sz="2400" dirty="0"/>
                  <a:t>Each layer of the winding forms a curving current sheet – </a:t>
                </a:r>
                <a:r>
                  <a:rPr lang="en-US" sz="2400" i="1" dirty="0"/>
                  <a:t>conformal winding</a:t>
                </a:r>
                <a:r>
                  <a:rPr lang="en-US" sz="2400" dirty="0"/>
                  <a:t>.</a:t>
                </a:r>
              </a:p>
              <a:p>
                <a:r>
                  <a:rPr lang="en-US" sz="2400" dirty="0"/>
                  <a:t>Because each layer follows the contours of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oMath>
                </a14:m>
                <a:r>
                  <a:rPr lang="en-US" sz="2400" dirty="0"/>
                  <a:t>, the conformal condition is preserved for all values of </a:t>
                </a:r>
                <a14:m>
                  <m:oMath xmlns:m="http://schemas.openxmlformats.org/officeDocument/2006/math">
                    <m:d>
                      <m:dPr>
                        <m:begChr m:val="|"/>
                        <m:endChr m:val="|"/>
                        <m:ctrlPr>
                          <a:rPr lang="en-US" sz="2400" i="1" smtClean="0">
                            <a:latin typeface="Cambria Math" panose="02040503050406030204" pitchFamily="18" charset="0"/>
                          </a:rPr>
                        </m:ctrlPr>
                      </m:dPr>
                      <m:e>
                        <m:r>
                          <a:rPr lang="en-US" sz="2400" b="0" i="1" smtClean="0">
                            <a:latin typeface="Cambria Math" panose="02040503050406030204" pitchFamily="18" charset="0"/>
                          </a:rPr>
                          <m:t>𝐵</m:t>
                        </m:r>
                      </m:e>
                    </m:d>
                    <m:r>
                      <a:rPr lang="en-US" sz="2400" b="0" i="0" smtClean="0">
                        <a:latin typeface="Cambria Math" panose="02040503050406030204" pitchFamily="18" charset="0"/>
                      </a:rPr>
                      <m:t>.</m:t>
                    </m:r>
                  </m:oMath>
                </a14:m>
                <a:endParaRPr lang="en-US" sz="2400" dirty="0"/>
              </a:p>
            </p:txBody>
          </p:sp>
        </mc:Choice>
        <mc:Fallback>
          <p:sp>
            <p:nvSpPr>
              <p:cNvPr id="3" name="Content Placeholder 2">
                <a:extLst>
                  <a:ext uri="{FF2B5EF4-FFF2-40B4-BE49-F238E27FC236}">
                    <a16:creationId xmlns:a16="http://schemas.microsoft.com/office/drawing/2014/main" id="{FE5D00F4-F723-434F-A529-8E02DE7D21BE}"/>
                  </a:ext>
                </a:extLst>
              </p:cNvPr>
              <p:cNvSpPr>
                <a:spLocks noGrp="1" noRot="1" noChangeAspect="1" noMove="1" noResize="1" noEditPoints="1" noAdjustHandles="1" noChangeArrowheads="1" noChangeShapeType="1" noTextEdit="1"/>
              </p:cNvSpPr>
              <p:nvPr>
                <p:ph idx="1"/>
              </p:nvPr>
            </p:nvSpPr>
            <p:spPr>
              <a:xfrm>
                <a:off x="-57208" y="1207510"/>
                <a:ext cx="9088666" cy="5229576"/>
              </a:xfrm>
              <a:blipFill>
                <a:blip r:embed="rId3"/>
                <a:stretch>
                  <a:fillRect l="-838" t="-484" r="-139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EE8A2AE-708E-2E44-8E05-F81B11807D7A}"/>
              </a:ext>
            </a:extLst>
          </p:cNvPr>
          <p:cNvSpPr>
            <a:spLocks noGrp="1"/>
          </p:cNvSpPr>
          <p:nvPr>
            <p:ph type="sldNum" sz="quarter" idx="12"/>
          </p:nvPr>
        </p:nvSpPr>
        <p:spPr>
          <a:xfrm>
            <a:off x="10363199" y="6580284"/>
            <a:ext cx="325016" cy="287047"/>
          </a:xfrm>
        </p:spPr>
        <p:txBody>
          <a:bodyPr/>
          <a:lstStyle/>
          <a:p>
            <a:fld id="{AC68A93F-1FCF-C748-AE50-4ABB05EB8B31}" type="slidenum">
              <a:rPr lang="en-US" smtClean="0"/>
              <a:t>16</a:t>
            </a:fld>
            <a:endParaRPr lang="en-US"/>
          </a:p>
        </p:txBody>
      </p:sp>
      <p:grpSp>
        <p:nvGrpSpPr>
          <p:cNvPr id="18" name="Group 17">
            <a:extLst>
              <a:ext uri="{FF2B5EF4-FFF2-40B4-BE49-F238E27FC236}">
                <a16:creationId xmlns:a16="http://schemas.microsoft.com/office/drawing/2014/main" id="{EC64B758-8E78-AD40-8D52-59129A7FB5BF}"/>
              </a:ext>
            </a:extLst>
          </p:cNvPr>
          <p:cNvGrpSpPr>
            <a:grpSpLocks noChangeAspect="1"/>
          </p:cNvGrpSpPr>
          <p:nvPr/>
        </p:nvGrpSpPr>
        <p:grpSpPr>
          <a:xfrm>
            <a:off x="1" y="3567650"/>
            <a:ext cx="5528602" cy="2776879"/>
            <a:chOff x="6064898" y="3355177"/>
            <a:chExt cx="6234188" cy="2999324"/>
          </a:xfrm>
        </p:grpSpPr>
        <p:grpSp>
          <p:nvGrpSpPr>
            <p:cNvPr id="6" name="Group 5">
              <a:extLst>
                <a:ext uri="{FF2B5EF4-FFF2-40B4-BE49-F238E27FC236}">
                  <a16:creationId xmlns:a16="http://schemas.microsoft.com/office/drawing/2014/main" id="{2772DDA2-4552-0A43-A5F1-0E34A145118B}"/>
                </a:ext>
              </a:extLst>
            </p:cNvPr>
            <p:cNvGrpSpPr>
              <a:grpSpLocks noChangeAspect="1"/>
            </p:cNvGrpSpPr>
            <p:nvPr/>
          </p:nvGrpSpPr>
          <p:grpSpPr>
            <a:xfrm>
              <a:off x="6064898" y="3355177"/>
              <a:ext cx="5950639" cy="2999324"/>
              <a:chOff x="-54721" y="44113"/>
              <a:chExt cx="3219413" cy="1612260"/>
            </a:xfrm>
          </p:grpSpPr>
          <p:grpSp>
            <p:nvGrpSpPr>
              <p:cNvPr id="8" name="Group 7">
                <a:extLst>
                  <a:ext uri="{FF2B5EF4-FFF2-40B4-BE49-F238E27FC236}">
                    <a16:creationId xmlns:a16="http://schemas.microsoft.com/office/drawing/2014/main" id="{4FC7702E-C121-C84A-9C67-CBAE9C42D7FC}"/>
                  </a:ext>
                </a:extLst>
              </p:cNvPr>
              <p:cNvGrpSpPr>
                <a:grpSpLocks noChangeAspect="1"/>
              </p:cNvGrpSpPr>
              <p:nvPr/>
            </p:nvGrpSpPr>
            <p:grpSpPr>
              <a:xfrm>
                <a:off x="2000739" y="62524"/>
                <a:ext cx="1163953" cy="1568144"/>
                <a:chOff x="0" y="0"/>
                <a:chExt cx="2101499" cy="2801597"/>
              </a:xfrm>
            </p:grpSpPr>
            <p:pic>
              <p:nvPicPr>
                <p:cNvPr id="13" name="Picture 12">
                  <a:extLst>
                    <a:ext uri="{FF2B5EF4-FFF2-40B4-BE49-F238E27FC236}">
                      <a16:creationId xmlns:a16="http://schemas.microsoft.com/office/drawing/2014/main" id="{C4EC52C0-ABAD-424F-9456-B14C60E1CC8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1727435" y="219539"/>
                  <a:ext cx="374064" cy="2582058"/>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DB4F7494-1371-5C4D-BDAE-37C9D28BB01C}"/>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0" y="0"/>
                  <a:ext cx="1842770" cy="2483485"/>
                </a:xfrm>
                <a:prstGeom prst="rect">
                  <a:avLst/>
                </a:prstGeom>
                <a:ln>
                  <a:noFill/>
                </a:ln>
                <a:extLst>
                  <a:ext uri="{53640926-AAD7-44D8-BBD7-CCE9431645EC}">
                    <a14:shadowObscured xmlns:a14="http://schemas.microsoft.com/office/drawing/2010/main"/>
                  </a:ext>
                </a:extLst>
              </p:spPr>
            </p:pic>
          </p:grpSp>
          <p:pic>
            <p:nvPicPr>
              <p:cNvPr id="9" name="Picture 8">
                <a:extLst>
                  <a:ext uri="{FF2B5EF4-FFF2-40B4-BE49-F238E27FC236}">
                    <a16:creationId xmlns:a16="http://schemas.microsoft.com/office/drawing/2014/main" id="{71000C1C-C771-5847-BF0C-6B3DD0DF6647}"/>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bwMode="auto">
              <a:xfrm>
                <a:off x="1875672" y="164123"/>
                <a:ext cx="183515" cy="1492250"/>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9ECC66CD-5A15-BC4C-8D10-06E1B5471376}"/>
                  </a:ext>
                </a:extLst>
              </p:cNvPr>
              <p:cNvGrpSpPr>
                <a:grpSpLocks noChangeAspect="1"/>
              </p:cNvGrpSpPr>
              <p:nvPr/>
            </p:nvGrpSpPr>
            <p:grpSpPr>
              <a:xfrm>
                <a:off x="-54721" y="44113"/>
                <a:ext cx="2263353" cy="1581487"/>
                <a:chOff x="-54364" y="67125"/>
                <a:chExt cx="2248511" cy="1571327"/>
              </a:xfrm>
            </p:grpSpPr>
            <p:pic>
              <p:nvPicPr>
                <p:cNvPr id="11" name="Picture 10">
                  <a:extLst>
                    <a:ext uri="{FF2B5EF4-FFF2-40B4-BE49-F238E27FC236}">
                      <a16:creationId xmlns:a16="http://schemas.microsoft.com/office/drawing/2014/main" id="{D96C85E7-752C-DC4E-A900-D3E9A10224D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a:stretch/>
              </p:blipFill>
              <p:spPr bwMode="auto">
                <a:xfrm>
                  <a:off x="-54364" y="67125"/>
                  <a:ext cx="1934296" cy="1571327"/>
                </a:xfrm>
                <a:prstGeom prst="rect">
                  <a:avLst/>
                </a:prstGeom>
                <a:ln>
                  <a:noFill/>
                </a:ln>
                <a:extLst>
                  <a:ext uri="{53640926-AAD7-44D8-BBD7-CCE9431645EC}">
                    <a14:shadowObscured xmlns:a14="http://schemas.microsoft.com/office/drawing/2010/main"/>
                  </a:ext>
                </a:extLst>
              </p:spPr>
            </p:pic>
            <p:sp>
              <p:nvSpPr>
                <p:cNvPr id="12" name="Text Box 17">
                  <a:extLst>
                    <a:ext uri="{FF2B5EF4-FFF2-40B4-BE49-F238E27FC236}">
                      <a16:creationId xmlns:a16="http://schemas.microsoft.com/office/drawing/2014/main" id="{16F8B86F-D487-EB45-9B60-800671A4DFB9}"/>
                    </a:ext>
                  </a:extLst>
                </p:cNvPr>
                <p:cNvSpPr txBox="1"/>
                <p:nvPr/>
              </p:nvSpPr>
              <p:spPr>
                <a:xfrm>
                  <a:off x="1889347" y="103069"/>
                  <a:ext cx="304800" cy="2266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751" dirty="0">
                      <a:latin typeface="Times New Roman" panose="02020603050405020304" pitchFamily="18" charset="0"/>
                      <a:ea typeface="Times New Roman" panose="02020603050405020304" pitchFamily="18" charset="0"/>
                    </a:rPr>
                    <a:t>B(T)</a:t>
                  </a:r>
                  <a:endParaRPr lang="en-US" sz="1000" dirty="0">
                    <a:latin typeface="Times New Roman" panose="02020603050405020304" pitchFamily="18" charset="0"/>
                    <a:ea typeface="Times New Roman" panose="02020603050405020304" pitchFamily="18" charset="0"/>
                  </a:endParaRPr>
                </a:p>
              </p:txBody>
            </p:sp>
          </p:grpSp>
        </p:grpSp>
        <p:sp>
          <p:nvSpPr>
            <p:cNvPr id="15" name="Text Box 17">
              <a:extLst>
                <a:ext uri="{FF2B5EF4-FFF2-40B4-BE49-F238E27FC236}">
                  <a16:creationId xmlns:a16="http://schemas.microsoft.com/office/drawing/2014/main" id="{C2AFEE03-2EB8-0A41-983B-80F380C1ACF6}"/>
                </a:ext>
              </a:extLst>
            </p:cNvPr>
            <p:cNvSpPr txBox="1"/>
            <p:nvPr/>
          </p:nvSpPr>
          <p:spPr>
            <a:xfrm>
              <a:off x="11731987" y="3450076"/>
              <a:ext cx="567099" cy="42436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751" dirty="0">
                  <a:latin typeface="Times New Roman" panose="02020603050405020304" pitchFamily="18" charset="0"/>
                  <a:ea typeface="Times New Roman" panose="02020603050405020304" pitchFamily="18" charset="0"/>
                </a:rPr>
                <a:t>B(T)</a:t>
              </a:r>
              <a:endParaRPr lang="en-US" sz="1000" dirty="0">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A9B0511A-B66C-7749-BC30-C842AE4088D4}"/>
                  </a:ext>
                </a:extLst>
              </p:cNvPr>
              <p:cNvSpPr/>
              <p:nvPr/>
            </p:nvSpPr>
            <p:spPr>
              <a:xfrm>
                <a:off x="5365292" y="3739058"/>
                <a:ext cx="3848891" cy="3000501"/>
              </a:xfrm>
              <a:prstGeom prst="rect">
                <a:avLst/>
              </a:prstGeom>
            </p:spPr>
            <p:txBody>
              <a:bodyPr wrap="square">
                <a:spAutoFit/>
              </a:bodyPr>
              <a:lstStyle/>
              <a:p>
                <a:r>
                  <a:rPr lang="en-US" sz="2400" dirty="0"/>
                  <a:t>This raises 3 questions:</a:t>
                </a:r>
              </a:p>
              <a:p>
                <a:pPr marL="414335" lvl="1" indent="-285750">
                  <a:buFont typeface="Arial" panose="020B0604020202020204" pitchFamily="34" charset="0"/>
                  <a:buChar char="•"/>
                </a:pPr>
                <a:r>
                  <a:rPr lang="en-US" dirty="0">
                    <a:solidFill>
                      <a:schemeClr val="accent1"/>
                    </a:solidFill>
                  </a:rPr>
                  <a:t>Could the conformal condition be preserved for a high-field hybrid dipole (steel saturation)?</a:t>
                </a:r>
              </a:p>
              <a:p>
                <a:pPr marL="414335" lvl="1" indent="-285750">
                  <a:buFont typeface="Arial" panose="020B0604020202020204" pitchFamily="34" charset="0"/>
                  <a:buChar char="•"/>
                </a:pPr>
                <a:r>
                  <a:rPr lang="en-US" dirty="0">
                    <a:solidFill>
                      <a:schemeClr val="accent1"/>
                    </a:solidFill>
                  </a:rPr>
                  <a:t>Could the conformal condition be preserved in the flared ends of a dipole?</a:t>
                </a:r>
              </a:p>
              <a:p>
                <a:pPr marL="414335" lvl="1" indent="-285750">
                  <a:buFont typeface="Arial" panose="020B0604020202020204" pitchFamily="34" charset="0"/>
                  <a:buChar char="•"/>
                </a:pPr>
                <a:r>
                  <a:rPr lang="en-US" dirty="0">
                    <a:solidFill>
                      <a:schemeClr val="accent1"/>
                    </a:solidFill>
                  </a:rPr>
                  <a:t>Could a multi-tape winding be oriented everywhere with </a:t>
                </a:r>
                <a14:m>
                  <m:oMath xmlns:m="http://schemas.openxmlformats.org/officeDocument/2006/math">
                    <m:sSub>
                      <m:sSubPr>
                        <m:ctrlPr>
                          <a:rPr lang="en-US" i="1">
                            <a:solidFill>
                              <a:schemeClr val="accent1"/>
                            </a:solidFill>
                            <a:latin typeface="Cambria Math" panose="02040503050406030204" pitchFamily="18" charset="0"/>
                          </a:rPr>
                        </m:ctrlPr>
                      </m:sSubPr>
                      <m:e>
                        <m:acc>
                          <m:accPr>
                            <m:chr m:val="⃗"/>
                            <m:ctrlPr>
                              <a:rPr lang="en-US" i="1">
                                <a:solidFill>
                                  <a:schemeClr val="accent1"/>
                                </a:solidFill>
                                <a:latin typeface="Cambria Math" panose="02040503050406030204" pitchFamily="18" charset="0"/>
                              </a:rPr>
                            </m:ctrlPr>
                          </m:accPr>
                          <m:e>
                            <m:r>
                              <a:rPr lang="en-US" i="1">
                                <a:solidFill>
                                  <a:schemeClr val="accent1"/>
                                </a:solidFill>
                                <a:latin typeface="Cambria Math" panose="02040503050406030204" pitchFamily="18" charset="0"/>
                              </a:rPr>
                              <m:t>𝐵</m:t>
                            </m:r>
                          </m:e>
                        </m:acc>
                      </m:e>
                      <m:sub>
                        <m:r>
                          <a:rPr lang="en-US" i="1">
                            <a:solidFill>
                              <a:schemeClr val="accent1"/>
                            </a:solidFill>
                            <a:latin typeface="Cambria Math" panose="02040503050406030204" pitchFamily="18" charset="0"/>
                            <a:ea typeface="Cambria Math" panose="02040503050406030204" pitchFamily="18" charset="0"/>
                          </a:rPr>
                          <m:t>∥</m:t>
                        </m:r>
                      </m:sub>
                    </m:sSub>
                  </m:oMath>
                </a14:m>
                <a:r>
                  <a:rPr lang="en-US" dirty="0">
                    <a:solidFill>
                      <a:schemeClr val="accent1"/>
                    </a:solidFill>
                  </a:rPr>
                  <a:t> yet be ramped with current sharing?</a:t>
                </a:r>
              </a:p>
            </p:txBody>
          </p:sp>
        </mc:Choice>
        <mc:Fallback>
          <p:sp>
            <p:nvSpPr>
              <p:cNvPr id="7" name="Rectangle 6">
                <a:extLst>
                  <a:ext uri="{FF2B5EF4-FFF2-40B4-BE49-F238E27FC236}">
                    <a16:creationId xmlns:a16="http://schemas.microsoft.com/office/drawing/2014/main" id="{A9B0511A-B66C-7749-BC30-C842AE4088D4}"/>
                  </a:ext>
                </a:extLst>
              </p:cNvPr>
              <p:cNvSpPr>
                <a:spLocks noRot="1" noChangeAspect="1" noMove="1" noResize="1" noEditPoints="1" noAdjustHandles="1" noChangeArrowheads="1" noChangeShapeType="1" noTextEdit="1"/>
              </p:cNvSpPr>
              <p:nvPr/>
            </p:nvSpPr>
            <p:spPr>
              <a:xfrm>
                <a:off x="5365292" y="3739058"/>
                <a:ext cx="3848891" cy="3000501"/>
              </a:xfrm>
              <a:prstGeom prst="rect">
                <a:avLst/>
              </a:prstGeom>
              <a:blipFill>
                <a:blip r:embed="rId12"/>
                <a:stretch>
                  <a:fillRect l="-2295" t="-1261" b="-2101"/>
                </a:stretch>
              </a:blipFill>
            </p:spPr>
            <p:txBody>
              <a:bodyPr/>
              <a:lstStyle/>
              <a:p>
                <a:r>
                  <a:rPr lang="en-US">
                    <a:noFill/>
                  </a:rPr>
                  <a:t> </a:t>
                </a:r>
              </a:p>
            </p:txBody>
          </p:sp>
        </mc:Fallback>
      </mc:AlternateContent>
    </p:spTree>
    <p:extLst>
      <p:ext uri="{BB962C8B-B14F-4D97-AF65-F5344CB8AC3E}">
        <p14:creationId xmlns:p14="http://schemas.microsoft.com/office/powerpoint/2010/main" val="169090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9BFBF-C0C4-5041-8FAD-6CB67AD3EE7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5346852" y="886686"/>
            <a:ext cx="3797148" cy="2509895"/>
          </a:xfrm>
          <a:prstGeom prst="rect">
            <a:avLst/>
          </a:prstGeom>
        </p:spPr>
      </p:pic>
      <p:sp>
        <p:nvSpPr>
          <p:cNvPr id="2" name="Title 1">
            <a:extLst>
              <a:ext uri="{FF2B5EF4-FFF2-40B4-BE49-F238E27FC236}">
                <a16:creationId xmlns:a16="http://schemas.microsoft.com/office/drawing/2014/main" id="{B8CBE87D-5D66-E942-B25D-0B8D703F710D}"/>
              </a:ext>
            </a:extLst>
          </p:cNvPr>
          <p:cNvSpPr>
            <a:spLocks noGrp="1"/>
          </p:cNvSpPr>
          <p:nvPr>
            <p:ph type="title"/>
          </p:nvPr>
        </p:nvSpPr>
        <p:spPr>
          <a:xfrm>
            <a:off x="1111460" y="10988"/>
            <a:ext cx="7107307" cy="1030022"/>
          </a:xfrm>
        </p:spPr>
        <p:txBody>
          <a:bodyPr>
            <a:normAutofit/>
          </a:bodyPr>
          <a:lstStyle/>
          <a:p>
            <a:r>
              <a:rPr lang="en-US" sz="4000" b="1" dirty="0">
                <a:solidFill>
                  <a:schemeClr val="accent2">
                    <a:lumMod val="50000"/>
                  </a:schemeClr>
                </a:solidFill>
              </a:rPr>
              <a:t>18 T hybrid dipole – body field</a:t>
            </a:r>
          </a:p>
        </p:txBody>
      </p:sp>
      <p:sp>
        <p:nvSpPr>
          <p:cNvPr id="3" name="Content Placeholder 2">
            <a:extLst>
              <a:ext uri="{FF2B5EF4-FFF2-40B4-BE49-F238E27FC236}">
                <a16:creationId xmlns:a16="http://schemas.microsoft.com/office/drawing/2014/main" id="{BBBF4C00-34FA-ED4F-BD5D-4A0D1B7967B1}"/>
              </a:ext>
            </a:extLst>
          </p:cNvPr>
          <p:cNvSpPr>
            <a:spLocks noGrp="1"/>
          </p:cNvSpPr>
          <p:nvPr>
            <p:ph idx="1"/>
          </p:nvPr>
        </p:nvSpPr>
        <p:spPr>
          <a:xfrm>
            <a:off x="0" y="901995"/>
            <a:ext cx="5479151" cy="3561031"/>
          </a:xfrm>
        </p:spPr>
        <p:txBody>
          <a:bodyPr>
            <a:noAutofit/>
          </a:bodyPr>
          <a:lstStyle/>
          <a:p>
            <a:r>
              <a:rPr lang="en-US" sz="2000" dirty="0"/>
              <a:t>REBCO sub-winding uses flat cable containing 24 6-mm tapes, 4 layers gives ~5 T in the dipole.</a:t>
            </a:r>
          </a:p>
          <a:p>
            <a:r>
              <a:rPr lang="en-US" sz="2000" dirty="0"/>
              <a:t>Nb</a:t>
            </a:r>
            <a:r>
              <a:rPr lang="en-US" sz="2000" baseline="-25000" dirty="0"/>
              <a:t>3</a:t>
            </a:r>
            <a:r>
              <a:rPr lang="en-US" sz="2000" dirty="0"/>
              <a:t>Sn sub-winding uses cable-in-conduit (CIC) containing 15 0.8 mm wires, gives ~13 T in the dipole.</a:t>
            </a:r>
          </a:p>
          <a:p>
            <a:r>
              <a:rPr lang="en-US" sz="2000" dirty="0"/>
              <a:t>18.3 T bore field at short-sample.  Current limit ~equal in REBCO, Nb</a:t>
            </a:r>
            <a:r>
              <a:rPr lang="en-US" sz="2000" baseline="-25000" dirty="0"/>
              <a:t>3</a:t>
            </a:r>
            <a:r>
              <a:rPr lang="en-US" sz="2000" dirty="0"/>
              <a:t>Sn sub-windings.</a:t>
            </a:r>
          </a:p>
          <a:p>
            <a:r>
              <a:rPr lang="en-US" sz="2000" dirty="0"/>
              <a:t>Steel flux plate helps to maintain homogeneity over 10:1 dynamic range.</a:t>
            </a:r>
          </a:p>
          <a:p>
            <a:r>
              <a:rPr lang="en-US" sz="2000" dirty="0"/>
              <a:t>Curved boundary of REBCO is optimized for high field, but departs from optimum at lower field.</a:t>
            </a:r>
          </a:p>
        </p:txBody>
      </p:sp>
      <p:sp>
        <p:nvSpPr>
          <p:cNvPr id="5" name="Slide Number Placeholder 4">
            <a:extLst>
              <a:ext uri="{FF2B5EF4-FFF2-40B4-BE49-F238E27FC236}">
                <a16:creationId xmlns:a16="http://schemas.microsoft.com/office/drawing/2014/main" id="{FB07F9AD-3735-7B44-82CB-8B63D18EB63B}"/>
              </a:ext>
            </a:extLst>
          </p:cNvPr>
          <p:cNvSpPr>
            <a:spLocks noGrp="1"/>
          </p:cNvSpPr>
          <p:nvPr>
            <p:ph type="sldNum" sz="quarter" idx="12"/>
          </p:nvPr>
        </p:nvSpPr>
        <p:spPr/>
        <p:txBody>
          <a:bodyPr/>
          <a:lstStyle/>
          <a:p>
            <a:fld id="{AC68A93F-1FCF-C748-AE50-4ABB05EB8B31}" type="slidenum">
              <a:rPr lang="en-US" smtClean="0"/>
              <a:t>17</a:t>
            </a:fld>
            <a:endParaRPr lang="en-US"/>
          </a:p>
        </p:txBody>
      </p:sp>
      <p:pic>
        <p:nvPicPr>
          <p:cNvPr id="7" name="Picture 6">
            <a:extLst>
              <a:ext uri="{FF2B5EF4-FFF2-40B4-BE49-F238E27FC236}">
                <a16:creationId xmlns:a16="http://schemas.microsoft.com/office/drawing/2014/main" id="{DDA432D5-5269-EC4B-85B1-CD15CF85F2F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5281277" y="3698992"/>
            <a:ext cx="3900919" cy="2657358"/>
          </a:xfrm>
          <a:prstGeom prst="rect">
            <a:avLst/>
          </a:prstGeom>
        </p:spPr>
      </p:pic>
      <p:sp>
        <p:nvSpPr>
          <p:cNvPr id="8" name="Text Box 17">
            <a:extLst>
              <a:ext uri="{FF2B5EF4-FFF2-40B4-BE49-F238E27FC236}">
                <a16:creationId xmlns:a16="http://schemas.microsoft.com/office/drawing/2014/main" id="{648FC26D-1F05-B246-BD16-92885B375656}"/>
              </a:ext>
            </a:extLst>
          </p:cNvPr>
          <p:cNvSpPr txBox="1"/>
          <p:nvPr/>
        </p:nvSpPr>
        <p:spPr>
          <a:xfrm>
            <a:off x="10245281" y="467545"/>
            <a:ext cx="390636" cy="20622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751" dirty="0">
                <a:latin typeface="Times New Roman" panose="02020603050405020304" pitchFamily="18" charset="0"/>
                <a:ea typeface="Times New Roman" panose="02020603050405020304" pitchFamily="18" charset="0"/>
              </a:rPr>
              <a:t>B(T)</a:t>
            </a:r>
            <a:endParaRPr lang="en-US" sz="1000" dirty="0">
              <a:latin typeface="Times New Roman" panose="02020603050405020304" pitchFamily="18" charset="0"/>
              <a:ea typeface="Times New Roman" panose="02020603050405020304" pitchFamily="18" charset="0"/>
            </a:endParaRPr>
          </a:p>
        </p:txBody>
      </p:sp>
      <p:sp>
        <p:nvSpPr>
          <p:cNvPr id="9" name="Text Box 17">
            <a:extLst>
              <a:ext uri="{FF2B5EF4-FFF2-40B4-BE49-F238E27FC236}">
                <a16:creationId xmlns:a16="http://schemas.microsoft.com/office/drawing/2014/main" id="{2BC3F9EB-CF9A-1543-94D4-66A44B5376D1}"/>
              </a:ext>
            </a:extLst>
          </p:cNvPr>
          <p:cNvSpPr txBox="1"/>
          <p:nvPr/>
        </p:nvSpPr>
        <p:spPr>
          <a:xfrm>
            <a:off x="10253303" y="3635863"/>
            <a:ext cx="390636" cy="206224"/>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751" dirty="0">
                <a:latin typeface="Times New Roman" panose="02020603050405020304" pitchFamily="18" charset="0"/>
                <a:ea typeface="Times New Roman" panose="02020603050405020304" pitchFamily="18" charset="0"/>
              </a:rPr>
              <a:t>B(T)</a:t>
            </a:r>
            <a:endParaRPr lang="en-US" sz="1000" dirty="0">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922BCD13-1DF4-2143-877C-312E5F9AA184}"/>
              </a:ext>
            </a:extLst>
          </p:cNvPr>
          <p:cNvSpPr txBox="1"/>
          <p:nvPr/>
        </p:nvSpPr>
        <p:spPr>
          <a:xfrm>
            <a:off x="7505665" y="975466"/>
            <a:ext cx="1556084" cy="369332"/>
          </a:xfrm>
          <a:prstGeom prst="rect">
            <a:avLst/>
          </a:prstGeom>
          <a:noFill/>
        </p:spPr>
        <p:txBody>
          <a:bodyPr wrap="square" rtlCol="0">
            <a:spAutoFit/>
          </a:bodyPr>
          <a:lstStyle/>
          <a:p>
            <a:r>
              <a:rPr lang="en-US" dirty="0"/>
              <a:t>17.5 kA</a:t>
            </a:r>
          </a:p>
        </p:txBody>
      </p:sp>
      <p:sp>
        <p:nvSpPr>
          <p:cNvPr id="11" name="TextBox 10">
            <a:extLst>
              <a:ext uri="{FF2B5EF4-FFF2-40B4-BE49-F238E27FC236}">
                <a16:creationId xmlns:a16="http://schemas.microsoft.com/office/drawing/2014/main" id="{A9F918CC-682D-044C-80F2-34FB407D7F46}"/>
              </a:ext>
            </a:extLst>
          </p:cNvPr>
          <p:cNvSpPr txBox="1"/>
          <p:nvPr/>
        </p:nvSpPr>
        <p:spPr>
          <a:xfrm>
            <a:off x="7587916" y="3818114"/>
            <a:ext cx="1556084" cy="369332"/>
          </a:xfrm>
          <a:prstGeom prst="rect">
            <a:avLst/>
          </a:prstGeom>
          <a:noFill/>
        </p:spPr>
        <p:txBody>
          <a:bodyPr wrap="square" rtlCol="0">
            <a:spAutoFit/>
          </a:bodyPr>
          <a:lstStyle/>
          <a:p>
            <a:r>
              <a:rPr lang="en-US" dirty="0"/>
              <a:t>1.75 kA</a:t>
            </a:r>
          </a:p>
        </p:txBody>
      </p:sp>
      <p:pic>
        <p:nvPicPr>
          <p:cNvPr id="12" name="Picture 11" descr="A picture containing metalware&#10;&#10;Description generated with high confidence">
            <a:extLst>
              <a:ext uri="{FF2B5EF4-FFF2-40B4-BE49-F238E27FC236}">
                <a16:creationId xmlns:a16="http://schemas.microsoft.com/office/drawing/2014/main" id="{66DCD605-E979-43D5-9BAC-758D5F79F89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174862" y="4861128"/>
            <a:ext cx="1762067" cy="1677785"/>
          </a:xfrm>
          <a:prstGeom prst="ellipse">
            <a:avLst/>
          </a:prstGeom>
        </p:spPr>
      </p:pic>
      <p:pic>
        <p:nvPicPr>
          <p:cNvPr id="15" name="Picture 14">
            <a:extLst>
              <a:ext uri="{FF2B5EF4-FFF2-40B4-BE49-F238E27FC236}">
                <a16:creationId xmlns:a16="http://schemas.microsoft.com/office/drawing/2014/main" id="{FEE376CF-1AEC-234D-AEA4-428B1B7F8715}"/>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a:stretch/>
        </p:blipFill>
        <p:spPr>
          <a:xfrm>
            <a:off x="2295308" y="4582555"/>
            <a:ext cx="2842775" cy="2083905"/>
          </a:xfrm>
          <a:prstGeom prst="rect">
            <a:avLst/>
          </a:prstGeom>
        </p:spPr>
      </p:pic>
    </p:spTree>
    <p:extLst>
      <p:ext uri="{BB962C8B-B14F-4D97-AF65-F5344CB8AC3E}">
        <p14:creationId xmlns:p14="http://schemas.microsoft.com/office/powerpoint/2010/main" val="298731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2D4B715-A977-4715-B781-B0E21F4AB7B2}"/>
              </a:ext>
            </a:extLst>
          </p:cNvPr>
          <p:cNvPicPr>
            <a:picLocks noChangeAspect="1"/>
          </p:cNvPicPr>
          <p:nvPr/>
        </p:nvPicPr>
        <p:blipFill>
          <a:blip r:embed="rId2"/>
          <a:stretch>
            <a:fillRect/>
          </a:stretch>
        </p:blipFill>
        <p:spPr>
          <a:xfrm>
            <a:off x="232685" y="3147536"/>
            <a:ext cx="5882816" cy="3083834"/>
          </a:xfrm>
          <a:prstGeom prst="rect">
            <a:avLst/>
          </a:prstGeom>
        </p:spPr>
      </p:pic>
      <p:sp>
        <p:nvSpPr>
          <p:cNvPr id="2" name="Title 1">
            <a:extLst>
              <a:ext uri="{FF2B5EF4-FFF2-40B4-BE49-F238E27FC236}">
                <a16:creationId xmlns:a16="http://schemas.microsoft.com/office/drawing/2014/main" id="{B11C3A0B-4833-3143-A39D-CFAD3F40D28B}"/>
              </a:ext>
            </a:extLst>
          </p:cNvPr>
          <p:cNvSpPr>
            <a:spLocks noGrp="1"/>
          </p:cNvSpPr>
          <p:nvPr>
            <p:ph type="title"/>
          </p:nvPr>
        </p:nvSpPr>
        <p:spPr>
          <a:xfrm>
            <a:off x="232685" y="58334"/>
            <a:ext cx="7886700" cy="994172"/>
          </a:xfrm>
        </p:spPr>
        <p:txBody>
          <a:bodyPr>
            <a:normAutofit/>
          </a:bodyPr>
          <a:lstStyle/>
          <a:p>
            <a:r>
              <a:rPr lang="en-US" b="1" dirty="0">
                <a:solidFill>
                  <a:schemeClr val="accent2">
                    <a:lumMod val="50000"/>
                  </a:schemeClr>
                </a:solidFill>
              </a:rPr>
              <a:t>Flared-end REBCO sub-winding</a:t>
            </a:r>
          </a:p>
        </p:txBody>
      </p:sp>
      <p:sp>
        <p:nvSpPr>
          <p:cNvPr id="5" name="Slide Number Placeholder 4">
            <a:extLst>
              <a:ext uri="{FF2B5EF4-FFF2-40B4-BE49-F238E27FC236}">
                <a16:creationId xmlns:a16="http://schemas.microsoft.com/office/drawing/2014/main" id="{00805BA6-7411-ED4A-BB97-4FDC9AC9AC21}"/>
              </a:ext>
            </a:extLst>
          </p:cNvPr>
          <p:cNvSpPr>
            <a:spLocks noGrp="1"/>
          </p:cNvSpPr>
          <p:nvPr>
            <p:ph type="sldNum" sz="quarter" idx="12"/>
          </p:nvPr>
        </p:nvSpPr>
        <p:spPr/>
        <p:txBody>
          <a:bodyPr/>
          <a:lstStyle/>
          <a:p>
            <a:fld id="{AC68A93F-1FCF-C748-AE50-4ABB05EB8B31}" type="slidenum">
              <a:rPr lang="en-US" smtClean="0"/>
              <a:t>18</a:t>
            </a:fld>
            <a:endParaRPr lang="en-US"/>
          </a:p>
        </p:txBody>
      </p:sp>
      <p:pic>
        <p:nvPicPr>
          <p:cNvPr id="10" name="Picture 9" descr="Chart, diagram&#10;&#10;Description automatically generated">
            <a:extLst>
              <a:ext uri="{FF2B5EF4-FFF2-40B4-BE49-F238E27FC236}">
                <a16:creationId xmlns:a16="http://schemas.microsoft.com/office/drawing/2014/main" id="{7CF05A9D-5EE7-47FF-9BA7-38CAED3C2C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090" y="1537915"/>
            <a:ext cx="2307910" cy="4472501"/>
          </a:xfrm>
          <a:prstGeom prst="rect">
            <a:avLst/>
          </a:prstGeom>
        </p:spPr>
      </p:pic>
      <p:sp>
        <p:nvSpPr>
          <p:cNvPr id="7" name="Content Placeholder 6">
            <a:extLst>
              <a:ext uri="{FF2B5EF4-FFF2-40B4-BE49-F238E27FC236}">
                <a16:creationId xmlns:a16="http://schemas.microsoft.com/office/drawing/2014/main" id="{1C05A8A0-53EB-40F5-A1D4-17E10F10D49E}"/>
              </a:ext>
            </a:extLst>
          </p:cNvPr>
          <p:cNvSpPr>
            <a:spLocks noGrp="1"/>
          </p:cNvSpPr>
          <p:nvPr>
            <p:ph idx="1"/>
          </p:nvPr>
        </p:nvSpPr>
        <p:spPr>
          <a:xfrm>
            <a:off x="0" y="858888"/>
            <a:ext cx="6836091" cy="3830565"/>
          </a:xfrm>
        </p:spPr>
        <p:txBody>
          <a:bodyPr>
            <a:normAutofit/>
          </a:bodyPr>
          <a:lstStyle/>
          <a:p>
            <a:r>
              <a:rPr lang="en-US" dirty="0"/>
              <a:t>We are evaluating two geometries for the flared-end windings of REBCO tape-stack cables:</a:t>
            </a:r>
          </a:p>
          <a:p>
            <a:pPr marL="514350" indent="-514350">
              <a:buFont typeface="+mj-lt"/>
              <a:buAutoNum type="arabicPeriod"/>
            </a:pPr>
            <a:r>
              <a:rPr lang="en-US" dirty="0"/>
              <a:t>Minimum flare angle to clear beam tube:</a:t>
            </a:r>
          </a:p>
          <a:p>
            <a:r>
              <a:rPr lang="en-US" dirty="0"/>
              <a:t>Field distribution in cross-section slice at 30</a:t>
            </a:r>
            <a:r>
              <a:rPr lang="en-US" baseline="30000" dirty="0"/>
              <a:t>o </a:t>
            </a:r>
            <a:r>
              <a:rPr lang="en-US" dirty="0"/>
              <a:t>point of the flared end:</a:t>
            </a:r>
          </a:p>
        </p:txBody>
      </p:sp>
    </p:spTree>
    <p:extLst>
      <p:ext uri="{BB962C8B-B14F-4D97-AF65-F5344CB8AC3E}">
        <p14:creationId xmlns:p14="http://schemas.microsoft.com/office/powerpoint/2010/main" val="3612879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0805BA6-7411-ED4A-BB97-4FDC9AC9AC21}"/>
              </a:ext>
            </a:extLst>
          </p:cNvPr>
          <p:cNvSpPr>
            <a:spLocks noGrp="1"/>
          </p:cNvSpPr>
          <p:nvPr>
            <p:ph type="sldNum" sz="quarter" idx="12"/>
          </p:nvPr>
        </p:nvSpPr>
        <p:spPr/>
        <p:txBody>
          <a:bodyPr/>
          <a:lstStyle/>
          <a:p>
            <a:fld id="{AC68A93F-1FCF-C748-AE50-4ABB05EB8B31}" type="slidenum">
              <a:rPr lang="en-US" smtClean="0"/>
              <a:t>19</a:t>
            </a:fld>
            <a:endParaRPr lang="en-US"/>
          </a:p>
        </p:txBody>
      </p:sp>
      <p:sp>
        <p:nvSpPr>
          <p:cNvPr id="7" name="Content Placeholder 6">
            <a:extLst>
              <a:ext uri="{FF2B5EF4-FFF2-40B4-BE49-F238E27FC236}">
                <a16:creationId xmlns:a16="http://schemas.microsoft.com/office/drawing/2014/main" id="{1C05A8A0-53EB-40F5-A1D4-17E10F10D49E}"/>
              </a:ext>
            </a:extLst>
          </p:cNvPr>
          <p:cNvSpPr>
            <a:spLocks noGrp="1"/>
          </p:cNvSpPr>
          <p:nvPr>
            <p:ph idx="1"/>
          </p:nvPr>
        </p:nvSpPr>
        <p:spPr>
          <a:xfrm>
            <a:off x="317590" y="400309"/>
            <a:ext cx="5113421" cy="2927133"/>
          </a:xfrm>
        </p:spPr>
        <p:txBody>
          <a:bodyPr/>
          <a:lstStyle/>
          <a:p>
            <a:r>
              <a:rPr lang="en-US" dirty="0"/>
              <a:t>Mid-plane of the flared end:</a:t>
            </a:r>
          </a:p>
        </p:txBody>
      </p:sp>
      <p:pic>
        <p:nvPicPr>
          <p:cNvPr id="8" name="Picture 7" descr="A picture containing diagram&#10;&#10;Description automatically generated">
            <a:extLst>
              <a:ext uri="{FF2B5EF4-FFF2-40B4-BE49-F238E27FC236}">
                <a16:creationId xmlns:a16="http://schemas.microsoft.com/office/drawing/2014/main" id="{482D062E-7CD9-4A08-90E1-43D2DE0E9DA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45725" y="900334"/>
            <a:ext cx="5657152" cy="4079630"/>
          </a:xfrm>
          <a:prstGeom prst="rect">
            <a:avLst/>
          </a:prstGeom>
        </p:spPr>
      </p:pic>
      <p:pic>
        <p:nvPicPr>
          <p:cNvPr id="11" name="Picture 10" descr="Chart&#10;&#10;Description automatically generated">
            <a:extLst>
              <a:ext uri="{FF2B5EF4-FFF2-40B4-BE49-F238E27FC236}">
                <a16:creationId xmlns:a16="http://schemas.microsoft.com/office/drawing/2014/main" id="{19207FE6-0F27-445E-AD7D-888FB1F2BE5B}"/>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389240" y="255466"/>
            <a:ext cx="3754760" cy="4079301"/>
          </a:xfrm>
          <a:prstGeom prst="rect">
            <a:avLst/>
          </a:prstGeom>
        </p:spPr>
      </p:pic>
      <p:sp>
        <p:nvSpPr>
          <p:cNvPr id="9" name="Oval 8">
            <a:extLst>
              <a:ext uri="{FF2B5EF4-FFF2-40B4-BE49-F238E27FC236}">
                <a16:creationId xmlns:a16="http://schemas.microsoft.com/office/drawing/2014/main" id="{546F746C-B7D1-0548-B6A9-9270C50C4F7E}"/>
              </a:ext>
            </a:extLst>
          </p:cNvPr>
          <p:cNvSpPr/>
          <p:nvPr/>
        </p:nvSpPr>
        <p:spPr>
          <a:xfrm rot="19050932">
            <a:off x="6624310" y="-75391"/>
            <a:ext cx="1026942" cy="47653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F5119923-6DEE-C141-9EB6-4C0AB32B5011}"/>
                  </a:ext>
                </a:extLst>
              </p:cNvPr>
              <p:cNvSpPr txBox="1"/>
              <p:nvPr/>
            </p:nvSpPr>
            <p:spPr>
              <a:xfrm>
                <a:off x="317590" y="4453408"/>
                <a:ext cx="8808091" cy="2308324"/>
              </a:xfrm>
              <a:prstGeom prst="rect">
                <a:avLst/>
              </a:prstGeom>
              <a:noFill/>
            </p:spPr>
            <p:txBody>
              <a:bodyPr wrap="square" rtlCol="0">
                <a:spAutoFit/>
              </a:bodyPr>
              <a:lstStyle/>
              <a:p>
                <a:r>
                  <a:rPr lang="en-US" sz="2400" dirty="0"/>
                  <a:t>We have developed a macro that calculates  I</a:t>
                </a:r>
                <a:r>
                  <a:rPr lang="en-US" sz="2400" baseline="-25000" dirty="0"/>
                  <a:t>c</a:t>
                </a:r>
                <a:r>
                  <a:rPr lang="en-US" sz="2400" dirty="0"/>
                  <a:t> for the </a:t>
                </a:r>
                <a14:m>
                  <m:oMath xmlns:m="http://schemas.openxmlformats.org/officeDocument/2006/math">
                    <m:d>
                      <m:dPr>
                        <m:begChr m:val="|"/>
                        <m:endChr m:val="|"/>
                        <m:ctrlPr>
                          <a:rPr lang="en-US" sz="2400" i="1" smtClean="0">
                            <a:latin typeface="Cambria Math" panose="02040503050406030204" pitchFamily="18" charset="0"/>
                          </a:rPr>
                        </m:ctrlPr>
                      </m:dPr>
                      <m:e>
                        <m:r>
                          <a:rPr lang="en-US" sz="2400" b="0" i="1" smtClean="0">
                            <a:latin typeface="Cambria Math" panose="02040503050406030204" pitchFamily="18" charset="0"/>
                          </a:rPr>
                          <m:t>𝐵</m:t>
                        </m:r>
                      </m:e>
                    </m:d>
                  </m:oMath>
                </a14:m>
                <a:r>
                  <a:rPr lang="en-US" sz="2400" dirty="0"/>
                  <a:t> and</a:t>
                </a:r>
                <a:r>
                  <a:rPr lang="en-US" sz="2400" dirty="0">
                    <a:latin typeface="Symbol" pitchFamily="2" charset="2"/>
                  </a:rPr>
                  <a:t> q </a:t>
                </a:r>
                <a:r>
                  <a:rPr lang="en-US" sz="2400" dirty="0"/>
                  <a:t>corresponding to each of the 50 tapes in each of the tape-stack cables each portion of the flared end windings for both the narrow and wide flare geometries.  </a:t>
                </a:r>
              </a:p>
              <a:p>
                <a:r>
                  <a:rPr lang="en-US" sz="2400" dirty="0">
                    <a:solidFill>
                      <a:srgbClr val="3F71C4"/>
                    </a:solidFill>
                  </a:rPr>
                  <a:t>Preliminary conclusion: I</a:t>
                </a:r>
                <a:r>
                  <a:rPr lang="en-US" sz="2400" baseline="-25000" dirty="0">
                    <a:solidFill>
                      <a:srgbClr val="3F71C4"/>
                    </a:solidFill>
                  </a:rPr>
                  <a:t>c</a:t>
                </a:r>
                <a:r>
                  <a:rPr lang="en-US" sz="2400" dirty="0">
                    <a:solidFill>
                      <a:srgbClr val="3F71C4"/>
                    </a:solidFill>
                  </a:rPr>
                  <a:t> does not limit B</a:t>
                </a:r>
                <a:r>
                  <a:rPr lang="en-US" sz="2400" baseline="-25000" dirty="0">
                    <a:solidFill>
                      <a:srgbClr val="3F71C4"/>
                    </a:solidFill>
                  </a:rPr>
                  <a:t>max</a:t>
                </a:r>
                <a:r>
                  <a:rPr lang="en-US" sz="2400" dirty="0">
                    <a:solidFill>
                      <a:srgbClr val="3F71C4"/>
                    </a:solidFill>
                  </a:rPr>
                  <a:t> for either geometry of the flared ends.</a:t>
                </a:r>
              </a:p>
            </p:txBody>
          </p:sp>
        </mc:Choice>
        <mc:Fallback>
          <p:sp>
            <p:nvSpPr>
              <p:cNvPr id="10" name="TextBox 9">
                <a:extLst>
                  <a:ext uri="{FF2B5EF4-FFF2-40B4-BE49-F238E27FC236}">
                    <a16:creationId xmlns:a16="http://schemas.microsoft.com/office/drawing/2014/main" id="{F5119923-6DEE-C141-9EB6-4C0AB32B5011}"/>
                  </a:ext>
                </a:extLst>
              </p:cNvPr>
              <p:cNvSpPr txBox="1">
                <a:spLocks noRot="1" noChangeAspect="1" noMove="1" noResize="1" noEditPoints="1" noAdjustHandles="1" noChangeArrowheads="1" noChangeShapeType="1" noTextEdit="1"/>
              </p:cNvSpPr>
              <p:nvPr/>
            </p:nvSpPr>
            <p:spPr>
              <a:xfrm>
                <a:off x="317590" y="4453408"/>
                <a:ext cx="8808091" cy="2308324"/>
              </a:xfrm>
              <a:prstGeom prst="rect">
                <a:avLst/>
              </a:prstGeom>
              <a:blipFill>
                <a:blip r:embed="rId5"/>
                <a:stretch>
                  <a:fillRect l="-1007" t="-2747" b="-4396"/>
                </a:stretch>
              </a:blipFill>
            </p:spPr>
            <p:txBody>
              <a:bodyPr/>
              <a:lstStyle/>
              <a:p>
                <a:r>
                  <a:rPr lang="en-US">
                    <a:noFill/>
                  </a:rPr>
                  <a:t> </a:t>
                </a:r>
              </a:p>
            </p:txBody>
          </p:sp>
        </mc:Fallback>
      </mc:AlternateContent>
      <p:cxnSp>
        <p:nvCxnSpPr>
          <p:cNvPr id="13" name="Curved Connector 12">
            <a:extLst>
              <a:ext uri="{FF2B5EF4-FFF2-40B4-BE49-F238E27FC236}">
                <a16:creationId xmlns:a16="http://schemas.microsoft.com/office/drawing/2014/main" id="{8941641E-9760-C146-8080-B6A729E51925}"/>
              </a:ext>
            </a:extLst>
          </p:cNvPr>
          <p:cNvCxnSpPr/>
          <p:nvPr/>
        </p:nvCxnSpPr>
        <p:spPr>
          <a:xfrm>
            <a:off x="4079631" y="1871003"/>
            <a:ext cx="2378319" cy="590843"/>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2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7C7511-4D83-6F4A-86D9-2522334F87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53990" y="2800739"/>
            <a:ext cx="2815459" cy="1370748"/>
          </a:xfrm>
          <a:prstGeom prst="rect">
            <a:avLst/>
          </a:prstGeom>
        </p:spPr>
      </p:pic>
      <p:sp>
        <p:nvSpPr>
          <p:cNvPr id="2" name="Title 1">
            <a:extLst>
              <a:ext uri="{FF2B5EF4-FFF2-40B4-BE49-F238E27FC236}">
                <a16:creationId xmlns:a16="http://schemas.microsoft.com/office/drawing/2014/main" id="{EF2467DA-3905-8745-B9F8-F3328DAB6921}"/>
              </a:ext>
            </a:extLst>
          </p:cNvPr>
          <p:cNvSpPr>
            <a:spLocks noGrp="1"/>
          </p:cNvSpPr>
          <p:nvPr>
            <p:ph type="title"/>
          </p:nvPr>
        </p:nvSpPr>
        <p:spPr>
          <a:xfrm>
            <a:off x="628650" y="0"/>
            <a:ext cx="7886700" cy="1325563"/>
          </a:xfrm>
        </p:spPr>
        <p:txBody>
          <a:bodyPr/>
          <a:lstStyle/>
          <a:p>
            <a:r>
              <a:rPr lang="en-US" b="1" dirty="0">
                <a:solidFill>
                  <a:schemeClr val="accent2">
                    <a:lumMod val="50000"/>
                  </a:schemeClr>
                </a:solidFill>
              </a:rPr>
              <a:t>Textured-powder Bi-2212</a:t>
            </a:r>
            <a:endParaRPr lang="en-US" dirty="0">
              <a:solidFill>
                <a:schemeClr val="accent2">
                  <a:lumMod val="50000"/>
                </a:schemeClr>
              </a:solidFill>
            </a:endParaRPr>
          </a:p>
        </p:txBody>
      </p:sp>
      <p:sp>
        <p:nvSpPr>
          <p:cNvPr id="5" name="Slide Number Placeholder 4">
            <a:extLst>
              <a:ext uri="{FF2B5EF4-FFF2-40B4-BE49-F238E27FC236}">
                <a16:creationId xmlns:a16="http://schemas.microsoft.com/office/drawing/2014/main" id="{FEC881D5-731F-304B-B213-B4A168BD8F42}"/>
              </a:ext>
            </a:extLst>
          </p:cNvPr>
          <p:cNvSpPr>
            <a:spLocks noGrp="1"/>
          </p:cNvSpPr>
          <p:nvPr>
            <p:ph type="sldNum" sz="quarter" idx="12"/>
          </p:nvPr>
        </p:nvSpPr>
        <p:spPr/>
        <p:txBody>
          <a:bodyPr/>
          <a:lstStyle/>
          <a:p>
            <a:fld id="{AC68A93F-1FCF-C748-AE50-4ABB05EB8B31}" type="slidenum">
              <a:rPr lang="en-US" smtClean="0"/>
              <a:t>2</a:t>
            </a:fld>
            <a:endParaRPr lang="en-US"/>
          </a:p>
        </p:txBody>
      </p:sp>
      <p:pic>
        <p:nvPicPr>
          <p:cNvPr id="7" name="Picture 6">
            <a:extLst>
              <a:ext uri="{FF2B5EF4-FFF2-40B4-BE49-F238E27FC236}">
                <a16:creationId xmlns:a16="http://schemas.microsoft.com/office/drawing/2014/main" id="{FCE3A69D-6566-2E40-B2BC-A4E6884F97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78640"/>
            <a:ext cx="6078211" cy="2427100"/>
          </a:xfrm>
          <a:prstGeom prst="rect">
            <a:avLst/>
          </a:prstGeom>
        </p:spPr>
      </p:pic>
      <p:pic>
        <p:nvPicPr>
          <p:cNvPr id="10" name="Picture 9">
            <a:extLst>
              <a:ext uri="{FF2B5EF4-FFF2-40B4-BE49-F238E27FC236}">
                <a16:creationId xmlns:a16="http://schemas.microsoft.com/office/drawing/2014/main" id="{1D86DACF-ADE7-F04D-B5E1-4AD14F1418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6650" y="3842021"/>
            <a:ext cx="1582799" cy="1746240"/>
          </a:xfrm>
          <a:prstGeom prst="rect">
            <a:avLst/>
          </a:prstGeom>
        </p:spPr>
      </p:pic>
      <p:sp>
        <p:nvSpPr>
          <p:cNvPr id="3" name="Content Placeholder 2">
            <a:extLst>
              <a:ext uri="{FF2B5EF4-FFF2-40B4-BE49-F238E27FC236}">
                <a16:creationId xmlns:a16="http://schemas.microsoft.com/office/drawing/2014/main" id="{665022D1-44F0-E446-833A-3179876FCEA5}"/>
              </a:ext>
            </a:extLst>
          </p:cNvPr>
          <p:cNvSpPr>
            <a:spLocks noGrp="1"/>
          </p:cNvSpPr>
          <p:nvPr>
            <p:ph idx="1"/>
          </p:nvPr>
        </p:nvSpPr>
        <p:spPr>
          <a:xfrm>
            <a:off x="125165" y="1047208"/>
            <a:ext cx="8893670" cy="5810792"/>
          </a:xfrm>
        </p:spPr>
        <p:txBody>
          <a:bodyPr>
            <a:normAutofit lnSpcReduction="10000"/>
          </a:bodyPr>
          <a:lstStyle/>
          <a:p>
            <a:r>
              <a:rPr lang="en-US" sz="2400" dirty="0"/>
              <a:t>We are developing a new method to fabricate Bi-2212/Ag wire using textured-powder cores – funded by </a:t>
            </a:r>
            <a:r>
              <a:rPr lang="en-US" sz="2400" b="1" dirty="0">
                <a:solidFill>
                  <a:srgbClr val="3F71C4"/>
                </a:solidFill>
              </a:rPr>
              <a:t>SBIR DE-SC0021688.</a:t>
            </a:r>
            <a:endParaRPr lang="en-US" sz="2400" dirty="0"/>
          </a:p>
          <a:p>
            <a:r>
              <a:rPr lang="en-US" sz="2400" dirty="0"/>
              <a:t>The objective is to reduce the LAR of Ag in multi-filament wire from 3:1 for OPIT to 1:1, to reduce cost while retaining wire performance.</a:t>
            </a:r>
          </a:p>
          <a:p>
            <a:r>
              <a:rPr lang="en-US" sz="2400" dirty="0"/>
              <a:t>Bi-2212 fine powder is loaded with a Ag wrap and compressed to form a </a:t>
            </a:r>
            <a:r>
              <a:rPr lang="en-US" sz="2400" i="1" dirty="0">
                <a:solidFill>
                  <a:srgbClr val="3F71C4"/>
                </a:solidFill>
              </a:rPr>
              <a:t>textured-powder (TP) bar:</a:t>
            </a:r>
          </a:p>
          <a:p>
            <a:endParaRPr lang="en-US" sz="2400" i="1" dirty="0">
              <a:solidFill>
                <a:srgbClr val="3F71C4"/>
              </a:solidFill>
            </a:endParaRPr>
          </a:p>
          <a:p>
            <a:endParaRPr lang="en-US" sz="3500" i="1" dirty="0">
              <a:solidFill>
                <a:srgbClr val="3F71C4"/>
              </a:solidFill>
            </a:endParaRPr>
          </a:p>
          <a:p>
            <a:endParaRPr lang="en-US" sz="2400" i="1" dirty="0">
              <a:solidFill>
                <a:srgbClr val="3F71C4"/>
              </a:solidFill>
            </a:endParaRPr>
          </a:p>
          <a:p>
            <a:endParaRPr lang="en-US" sz="3600" i="1" dirty="0">
              <a:solidFill>
                <a:srgbClr val="3F71C4"/>
              </a:solidFill>
            </a:endParaRPr>
          </a:p>
          <a:p>
            <a:endParaRPr lang="en-US" sz="2400" i="1" dirty="0">
              <a:solidFill>
                <a:srgbClr val="3F71C4"/>
              </a:solidFill>
            </a:endParaRPr>
          </a:p>
          <a:p>
            <a:r>
              <a:rPr lang="en-US" sz="2400" dirty="0"/>
              <a:t>The TP bars are then assembled into a symmetric multi-filament billet.  </a:t>
            </a:r>
          </a:p>
          <a:p>
            <a:r>
              <a:rPr lang="en-US" sz="2400" dirty="0"/>
              <a:t>The billet is extruded and drawn to fine-wire.</a:t>
            </a:r>
          </a:p>
        </p:txBody>
      </p:sp>
    </p:spTree>
    <p:extLst>
      <p:ext uri="{BB962C8B-B14F-4D97-AF65-F5344CB8AC3E}">
        <p14:creationId xmlns:p14="http://schemas.microsoft.com/office/powerpoint/2010/main" val="145368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3A0B-4833-3143-A39D-CFAD3F40D28B}"/>
              </a:ext>
            </a:extLst>
          </p:cNvPr>
          <p:cNvSpPr>
            <a:spLocks noGrp="1"/>
          </p:cNvSpPr>
          <p:nvPr>
            <p:ph type="title"/>
          </p:nvPr>
        </p:nvSpPr>
        <p:spPr>
          <a:xfrm>
            <a:off x="422031" y="-102603"/>
            <a:ext cx="8257735" cy="914894"/>
          </a:xfrm>
        </p:spPr>
        <p:txBody>
          <a:bodyPr>
            <a:normAutofit/>
          </a:bodyPr>
          <a:lstStyle/>
          <a:p>
            <a:r>
              <a:rPr lang="en-US" sz="4000" b="1" dirty="0">
                <a:solidFill>
                  <a:schemeClr val="accent2">
                    <a:lumMod val="50000"/>
                  </a:schemeClr>
                </a:solidFill>
              </a:rPr>
              <a:t>Wide-flare ends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42B7927-57CA-8346-A841-E27BF601EA66}"/>
                  </a:ext>
                </a:extLst>
              </p:cNvPr>
              <p:cNvSpPr>
                <a:spLocks noGrp="1"/>
              </p:cNvSpPr>
              <p:nvPr>
                <p:ph idx="1"/>
              </p:nvPr>
            </p:nvSpPr>
            <p:spPr>
              <a:xfrm>
                <a:off x="223041" y="1105722"/>
                <a:ext cx="5882338" cy="2500312"/>
              </a:xfrm>
            </p:spPr>
            <p:txBody>
              <a:bodyPr>
                <a:normAutofit/>
              </a:bodyPr>
              <a:lstStyle/>
              <a:p>
                <a:r>
                  <a:rPr lang="en-US" sz="2400" dirty="0"/>
                  <a:t>Flare the Nb</a:t>
                </a:r>
                <a:r>
                  <a:rPr lang="en-US" sz="2400" baseline="-25000" dirty="0"/>
                  <a:t>3</a:t>
                </a:r>
                <a:r>
                  <a:rPr lang="en-US" sz="2400" dirty="0"/>
                  <a:t>Sn cables with constant-radius 90º flares.</a:t>
                </a:r>
              </a:p>
              <a:p>
                <a:r>
                  <a:rPr lang="en-US" sz="2400" dirty="0"/>
                  <a:t>Extend the REBCO ends beyond, conformal flare to reduce field @ cable.</a:t>
                </a:r>
              </a:p>
              <a:p>
                <a:r>
                  <a:rPr lang="en-US" sz="2400" dirty="0"/>
                  <a:t>Endeavor to contour flare to maintain </a:t>
                </a:r>
                <a14:m>
                  <m:oMath xmlns:m="http://schemas.openxmlformats.org/officeDocument/2006/math">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𝐵</m:t>
                            </m:r>
                          </m:e>
                        </m:acc>
                      </m:e>
                      <m:sub>
                        <m:r>
                          <a:rPr lang="en-US" sz="2400" i="1">
                            <a:latin typeface="Cambria Math" panose="02040503050406030204" pitchFamily="18" charset="0"/>
                            <a:ea typeface="Cambria Math" panose="02040503050406030204" pitchFamily="18" charset="0"/>
                          </a:rPr>
                          <m:t>∥</m:t>
                        </m:r>
                      </m:sub>
                    </m:sSub>
                  </m:oMath>
                </a14:m>
                <a:r>
                  <a:rPr lang="en-US" sz="2400" dirty="0"/>
                  <a:t>.</a:t>
                </a:r>
              </a:p>
            </p:txBody>
          </p:sp>
        </mc:Choice>
        <mc:Fallback>
          <p:sp>
            <p:nvSpPr>
              <p:cNvPr id="3" name="Content Placeholder 2">
                <a:extLst>
                  <a:ext uri="{FF2B5EF4-FFF2-40B4-BE49-F238E27FC236}">
                    <a16:creationId xmlns:a16="http://schemas.microsoft.com/office/drawing/2014/main" id="{B42B7927-57CA-8346-A841-E27BF601EA66}"/>
                  </a:ext>
                </a:extLst>
              </p:cNvPr>
              <p:cNvSpPr>
                <a:spLocks noGrp="1" noRot="1" noChangeAspect="1" noMove="1" noResize="1" noEditPoints="1" noAdjustHandles="1" noChangeArrowheads="1" noChangeShapeType="1" noTextEdit="1"/>
              </p:cNvSpPr>
              <p:nvPr>
                <p:ph idx="1"/>
              </p:nvPr>
            </p:nvSpPr>
            <p:spPr>
              <a:xfrm>
                <a:off x="223041" y="1105722"/>
                <a:ext cx="5882338" cy="2500312"/>
              </a:xfrm>
              <a:blipFill>
                <a:blip r:embed="rId2"/>
                <a:stretch>
                  <a:fillRect l="-1293" t="-2525" r="-647"/>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0805BA6-7411-ED4A-BB97-4FDC9AC9AC21}"/>
              </a:ext>
            </a:extLst>
          </p:cNvPr>
          <p:cNvSpPr>
            <a:spLocks noGrp="1"/>
          </p:cNvSpPr>
          <p:nvPr>
            <p:ph type="sldNum" sz="quarter" idx="12"/>
          </p:nvPr>
        </p:nvSpPr>
        <p:spPr/>
        <p:txBody>
          <a:bodyPr/>
          <a:lstStyle/>
          <a:p>
            <a:fld id="{AC68A93F-1FCF-C748-AE50-4ABB05EB8B31}" type="slidenum">
              <a:rPr lang="en-US" smtClean="0"/>
              <a:t>20</a:t>
            </a:fld>
            <a:endParaRPr lang="en-US"/>
          </a:p>
        </p:txBody>
      </p:sp>
      <p:pic>
        <p:nvPicPr>
          <p:cNvPr id="9" name="Picture 8">
            <a:extLst>
              <a:ext uri="{FF2B5EF4-FFF2-40B4-BE49-F238E27FC236}">
                <a16:creationId xmlns:a16="http://schemas.microsoft.com/office/drawing/2014/main" id="{B6F3BA03-1A91-764E-9B07-1224E2ACA5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6405" y="548879"/>
            <a:ext cx="2416015" cy="2769909"/>
          </a:xfrm>
          <a:prstGeom prst="rect">
            <a:avLst/>
          </a:prstGeom>
        </p:spPr>
      </p:pic>
      <p:pic>
        <p:nvPicPr>
          <p:cNvPr id="11" name="Picture 10">
            <a:extLst>
              <a:ext uri="{FF2B5EF4-FFF2-40B4-BE49-F238E27FC236}">
                <a16:creationId xmlns:a16="http://schemas.microsoft.com/office/drawing/2014/main" id="{A200F54F-9392-2847-81FC-085FA22DA0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5259" y="3623866"/>
            <a:ext cx="1867161" cy="2922827"/>
          </a:xfrm>
          <a:prstGeom prst="rect">
            <a:avLst/>
          </a:prstGeom>
        </p:spPr>
      </p:pic>
      <p:sp>
        <p:nvSpPr>
          <p:cNvPr id="30" name="TextBox 29">
            <a:extLst>
              <a:ext uri="{FF2B5EF4-FFF2-40B4-BE49-F238E27FC236}">
                <a16:creationId xmlns:a16="http://schemas.microsoft.com/office/drawing/2014/main" id="{B4DC640D-F1FB-584E-89F7-8835A61423BE}"/>
              </a:ext>
            </a:extLst>
          </p:cNvPr>
          <p:cNvSpPr txBox="1"/>
          <p:nvPr/>
        </p:nvSpPr>
        <p:spPr>
          <a:xfrm>
            <a:off x="7203083" y="3275195"/>
            <a:ext cx="1340614" cy="369332"/>
          </a:xfrm>
          <a:prstGeom prst="rect">
            <a:avLst/>
          </a:prstGeom>
          <a:noFill/>
        </p:spPr>
        <p:txBody>
          <a:bodyPr wrap="square" rtlCol="0">
            <a:spAutoFit/>
          </a:bodyPr>
          <a:lstStyle/>
          <a:p>
            <a:r>
              <a:rPr lang="en-US" dirty="0"/>
              <a:t>x-z 45º cut</a:t>
            </a:r>
          </a:p>
        </p:txBody>
      </p:sp>
      <p:sp>
        <p:nvSpPr>
          <p:cNvPr id="31" name="Rectangle 30">
            <a:extLst>
              <a:ext uri="{FF2B5EF4-FFF2-40B4-BE49-F238E27FC236}">
                <a16:creationId xmlns:a16="http://schemas.microsoft.com/office/drawing/2014/main" id="{24CAB2DB-E36C-8D44-AB3A-5E28D42E439F}"/>
              </a:ext>
            </a:extLst>
          </p:cNvPr>
          <p:cNvSpPr/>
          <p:nvPr/>
        </p:nvSpPr>
        <p:spPr>
          <a:xfrm>
            <a:off x="6295323" y="6538913"/>
            <a:ext cx="2843022" cy="369332"/>
          </a:xfrm>
          <a:prstGeom prst="rect">
            <a:avLst/>
          </a:prstGeom>
        </p:spPr>
        <p:txBody>
          <a:bodyPr wrap="none">
            <a:spAutoFit/>
          </a:bodyPr>
          <a:lstStyle/>
          <a:p>
            <a:r>
              <a:rPr lang="en-US" dirty="0"/>
              <a:t>x-y cut @ middle of CIC flare</a:t>
            </a:r>
          </a:p>
        </p:txBody>
      </p:sp>
      <p:pic>
        <p:nvPicPr>
          <p:cNvPr id="12" name="Picture 11">
            <a:extLst>
              <a:ext uri="{FF2B5EF4-FFF2-40B4-BE49-F238E27FC236}">
                <a16:creationId xmlns:a16="http://schemas.microsoft.com/office/drawing/2014/main" id="{06629CBC-4705-F341-B246-0EDB1DDADD20}"/>
              </a:ext>
            </a:extLst>
          </p:cNvPr>
          <p:cNvPicPr>
            <a:picLocks noChangeAspect="1"/>
          </p:cNvPicPr>
          <p:nvPr/>
        </p:nvPicPr>
        <p:blipFill>
          <a:blip r:embed="rId5"/>
          <a:stretch>
            <a:fillRect/>
          </a:stretch>
        </p:blipFill>
        <p:spPr>
          <a:xfrm>
            <a:off x="46238" y="3479801"/>
            <a:ext cx="5930900" cy="3378200"/>
          </a:xfrm>
          <a:prstGeom prst="rect">
            <a:avLst/>
          </a:prstGeom>
        </p:spPr>
      </p:pic>
      <p:pic>
        <p:nvPicPr>
          <p:cNvPr id="13" name="Picture 12">
            <a:extLst>
              <a:ext uri="{FF2B5EF4-FFF2-40B4-BE49-F238E27FC236}">
                <a16:creationId xmlns:a16="http://schemas.microsoft.com/office/drawing/2014/main" id="{8BE9B9D5-966C-FE43-BE88-4D432714E0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2065" y="3895449"/>
            <a:ext cx="2382342" cy="2155824"/>
          </a:xfrm>
          <a:prstGeom prst="rect">
            <a:avLst/>
          </a:prstGeom>
        </p:spPr>
      </p:pic>
      <p:sp>
        <p:nvSpPr>
          <p:cNvPr id="29" name="TextBox 28">
            <a:extLst>
              <a:ext uri="{FF2B5EF4-FFF2-40B4-BE49-F238E27FC236}">
                <a16:creationId xmlns:a16="http://schemas.microsoft.com/office/drawing/2014/main" id="{4DC4AB39-B7CF-8343-B466-B630372CA4BF}"/>
              </a:ext>
            </a:extLst>
          </p:cNvPr>
          <p:cNvSpPr txBox="1"/>
          <p:nvPr/>
        </p:nvSpPr>
        <p:spPr>
          <a:xfrm>
            <a:off x="5345292" y="3665187"/>
            <a:ext cx="2014539" cy="369332"/>
          </a:xfrm>
          <a:prstGeom prst="rect">
            <a:avLst/>
          </a:prstGeom>
          <a:noFill/>
        </p:spPr>
        <p:txBody>
          <a:bodyPr wrap="square" rtlCol="0">
            <a:spAutoFit/>
          </a:bodyPr>
          <a:lstStyle/>
          <a:p>
            <a:r>
              <a:rPr lang="en-US" dirty="0"/>
              <a:t>y-z mid-plane</a:t>
            </a:r>
          </a:p>
        </p:txBody>
      </p:sp>
    </p:spTree>
    <p:extLst>
      <p:ext uri="{BB962C8B-B14F-4D97-AF65-F5344CB8AC3E}">
        <p14:creationId xmlns:p14="http://schemas.microsoft.com/office/powerpoint/2010/main" val="124126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B04002-F25E-3C4D-81F5-223522B63FF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5778585" y="1132254"/>
            <a:ext cx="3365416" cy="217520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8CD72D5E-FEDF-F44C-B9B0-A599D8ADBE5E}"/>
              </a:ext>
            </a:extLst>
          </p:cNvPr>
          <p:cNvSpPr>
            <a:spLocks noGrp="1"/>
          </p:cNvSpPr>
          <p:nvPr>
            <p:ph type="title"/>
          </p:nvPr>
        </p:nvSpPr>
        <p:spPr>
          <a:xfrm>
            <a:off x="0" y="2"/>
            <a:ext cx="7676517" cy="1325563"/>
          </a:xfrm>
        </p:spPr>
        <p:txBody>
          <a:bodyPr/>
          <a:lstStyle/>
          <a:p>
            <a:r>
              <a:rPr lang="en-US" b="1" dirty="0">
                <a:solidFill>
                  <a:schemeClr val="accent2">
                    <a:lumMod val="50000"/>
                  </a:schemeClr>
                </a:solidFill>
              </a:rPr>
              <a:t>Current-sharing in a REBCO cable</a:t>
            </a:r>
          </a:p>
        </p:txBody>
      </p:sp>
      <p:sp>
        <p:nvSpPr>
          <p:cNvPr id="3" name="Content Placeholder 2">
            <a:extLst>
              <a:ext uri="{FF2B5EF4-FFF2-40B4-BE49-F238E27FC236}">
                <a16:creationId xmlns:a16="http://schemas.microsoft.com/office/drawing/2014/main" id="{09008AF9-9BF3-344A-AAAC-80325B7EB3D4}"/>
              </a:ext>
            </a:extLst>
          </p:cNvPr>
          <p:cNvSpPr>
            <a:spLocks noGrp="1"/>
          </p:cNvSpPr>
          <p:nvPr>
            <p:ph idx="1"/>
          </p:nvPr>
        </p:nvSpPr>
        <p:spPr>
          <a:xfrm>
            <a:off x="0" y="1252493"/>
            <a:ext cx="6529388" cy="2791327"/>
          </a:xfrm>
        </p:spPr>
        <p:txBody>
          <a:bodyPr>
            <a:noAutofit/>
          </a:bodyPr>
          <a:lstStyle/>
          <a:p>
            <a:r>
              <a:rPr lang="en-US" sz="2400" dirty="0"/>
              <a:t>When current is ramped in a cable containing wires in contact, Lorentz force pushes current towards the outside of the winding at all locations.  </a:t>
            </a:r>
          </a:p>
          <a:p>
            <a:r>
              <a:rPr lang="en-US" sz="2400" dirty="0"/>
              <a:t>Unless the cable is twisted or transposed, this force tends to concentrate current and cause per-mature quench.</a:t>
            </a:r>
          </a:p>
        </p:txBody>
      </p:sp>
      <p:sp>
        <p:nvSpPr>
          <p:cNvPr id="5" name="Slide Number Placeholder 4">
            <a:extLst>
              <a:ext uri="{FF2B5EF4-FFF2-40B4-BE49-F238E27FC236}">
                <a16:creationId xmlns:a16="http://schemas.microsoft.com/office/drawing/2014/main" id="{348E71B7-71C3-424D-B5B3-AA723CAE1475}"/>
              </a:ext>
            </a:extLst>
          </p:cNvPr>
          <p:cNvSpPr>
            <a:spLocks noGrp="1"/>
          </p:cNvSpPr>
          <p:nvPr>
            <p:ph type="sldNum" sz="quarter" idx="12"/>
          </p:nvPr>
        </p:nvSpPr>
        <p:spPr/>
        <p:txBody>
          <a:bodyPr/>
          <a:lstStyle/>
          <a:p>
            <a:fld id="{AC68A93F-1FCF-C748-AE50-4ABB05EB8B31}" type="slidenum">
              <a:rPr lang="en-US" smtClean="0"/>
              <a:t>21</a:t>
            </a:fld>
            <a:endParaRPr lang="en-US"/>
          </a:p>
        </p:txBody>
      </p:sp>
      <p:sp>
        <p:nvSpPr>
          <p:cNvPr id="11" name="Rectangle 10">
            <a:extLst>
              <a:ext uri="{FF2B5EF4-FFF2-40B4-BE49-F238E27FC236}">
                <a16:creationId xmlns:a16="http://schemas.microsoft.com/office/drawing/2014/main" id="{EB956C41-23B6-2949-93BF-8756149BA0B7}"/>
              </a:ext>
            </a:extLst>
          </p:cNvPr>
          <p:cNvSpPr/>
          <p:nvPr/>
        </p:nvSpPr>
        <p:spPr>
          <a:xfrm>
            <a:off x="0" y="3849208"/>
            <a:ext cx="8510588" cy="2677656"/>
          </a:xfrm>
          <a:prstGeom prst="rect">
            <a:avLst/>
          </a:prstGeom>
        </p:spPr>
        <p:txBody>
          <a:bodyPr wrap="square">
            <a:spAutoFit/>
          </a:bodyPr>
          <a:lstStyle/>
          <a:p>
            <a:pPr marL="285744" indent="-285744">
              <a:buFont typeface="Arial" panose="020B0604020202020204" pitchFamily="34" charset="0"/>
              <a:buChar char="•"/>
            </a:pPr>
            <a:r>
              <a:rPr lang="en-US" sz="2400" dirty="0"/>
              <a:t>As current in the outermost tape approaches critical current, that tape develops a non-zero electric field, which pushes additional current to the next-inner tape.</a:t>
            </a:r>
          </a:p>
          <a:p>
            <a:pPr marL="285744" indent="-285744">
              <a:buFont typeface="Arial" panose="020B0604020202020204" pitchFamily="34" charset="0"/>
              <a:buChar char="•"/>
            </a:pPr>
            <a:r>
              <a:rPr lang="en-US" sz="2400" dirty="0"/>
              <a:t>This process repeats as each tape reaches its capacity, and produces a set of voltage spikes.</a:t>
            </a:r>
          </a:p>
          <a:p>
            <a:pPr marL="285744" indent="-285744">
              <a:buFont typeface="Arial" panose="020B0604020202020204" pitchFamily="34" charset="0"/>
              <a:buChar char="•"/>
            </a:pPr>
            <a:r>
              <a:rPr lang="en-US" sz="2400" dirty="0">
                <a:solidFill>
                  <a:srgbClr val="00B050"/>
                </a:solidFill>
              </a:rPr>
              <a:t>But for REBCO, the I/V transition is gentle and can provide a domain of dynamic stability.</a:t>
            </a:r>
          </a:p>
        </p:txBody>
      </p:sp>
    </p:spTree>
    <p:extLst>
      <p:ext uri="{BB962C8B-B14F-4D97-AF65-F5344CB8AC3E}">
        <p14:creationId xmlns:p14="http://schemas.microsoft.com/office/powerpoint/2010/main" val="235261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6BEFE0-36D9-F94C-85ED-96A7980ABAD9}"/>
              </a:ext>
            </a:extLst>
          </p:cNvPr>
          <p:cNvSpPr>
            <a:spLocks noGrp="1"/>
          </p:cNvSpPr>
          <p:nvPr>
            <p:ph idx="1"/>
          </p:nvPr>
        </p:nvSpPr>
        <p:spPr>
          <a:xfrm>
            <a:off x="114225" y="135440"/>
            <a:ext cx="7665209" cy="4351338"/>
          </a:xfrm>
        </p:spPr>
        <p:txBody>
          <a:bodyPr>
            <a:normAutofit/>
          </a:bodyPr>
          <a:lstStyle/>
          <a:p>
            <a:r>
              <a:rPr lang="en-US" sz="2400" dirty="0"/>
              <a:t>Ten Kate </a:t>
            </a:r>
            <a:r>
              <a:rPr lang="en-US" sz="2400" i="1" dirty="0"/>
              <a:t>et al</a:t>
            </a:r>
            <a:r>
              <a:rPr lang="en-US" sz="2400" dirty="0"/>
              <a:t>. observed this in a large test winding, even with a CIC of twisted CORC cables, because of isolation of bundles in the leads:</a:t>
            </a:r>
          </a:p>
          <a:p>
            <a:pPr marL="285744" indent="-285744"/>
            <a:r>
              <a:rPr lang="en-US" sz="2400" dirty="0"/>
              <a:t>As current in the outermost tape approaches critical current, that tape develops a non-zero electric field, which pushes additional current to the next-inner tape.</a:t>
            </a:r>
          </a:p>
          <a:p>
            <a:pPr marL="285744" indent="-285744"/>
            <a:r>
              <a:rPr lang="en-US" sz="2400" dirty="0"/>
              <a:t>This process repeats as each tape reaches its capacity, and produces a set of voltage spikes.</a:t>
            </a:r>
          </a:p>
          <a:p>
            <a:pPr marL="285744" indent="-285744"/>
            <a:r>
              <a:rPr lang="en-US" sz="2400" dirty="0">
                <a:solidFill>
                  <a:srgbClr val="00B050"/>
                </a:solidFill>
              </a:rPr>
              <a:t>But for REBCO, the I/V transition is gentle and can provide a domain of dynamic stability.</a:t>
            </a:r>
          </a:p>
          <a:p>
            <a:endParaRPr lang="en-US" sz="2400" dirty="0"/>
          </a:p>
        </p:txBody>
      </p:sp>
      <p:sp>
        <p:nvSpPr>
          <p:cNvPr id="5" name="Slide Number Placeholder 4">
            <a:extLst>
              <a:ext uri="{FF2B5EF4-FFF2-40B4-BE49-F238E27FC236}">
                <a16:creationId xmlns:a16="http://schemas.microsoft.com/office/drawing/2014/main" id="{73FD1DE4-5BB6-5B4E-81E4-80A709B9FCDE}"/>
              </a:ext>
            </a:extLst>
          </p:cNvPr>
          <p:cNvSpPr>
            <a:spLocks noGrp="1"/>
          </p:cNvSpPr>
          <p:nvPr>
            <p:ph type="sldNum" sz="quarter" idx="12"/>
          </p:nvPr>
        </p:nvSpPr>
        <p:spPr/>
        <p:txBody>
          <a:bodyPr/>
          <a:lstStyle/>
          <a:p>
            <a:fld id="{AC68A93F-1FCF-C748-AE50-4ABB05EB8B31}" type="slidenum">
              <a:rPr lang="en-US" smtClean="0"/>
              <a:t>22</a:t>
            </a:fld>
            <a:endParaRPr lang="en-US"/>
          </a:p>
        </p:txBody>
      </p:sp>
      <p:grpSp>
        <p:nvGrpSpPr>
          <p:cNvPr id="6" name="Group 5">
            <a:extLst>
              <a:ext uri="{FF2B5EF4-FFF2-40B4-BE49-F238E27FC236}">
                <a16:creationId xmlns:a16="http://schemas.microsoft.com/office/drawing/2014/main" id="{BF92536D-FE8C-0B45-9DD3-DEA01A7CC226}"/>
              </a:ext>
            </a:extLst>
          </p:cNvPr>
          <p:cNvGrpSpPr/>
          <p:nvPr/>
        </p:nvGrpSpPr>
        <p:grpSpPr>
          <a:xfrm>
            <a:off x="5340516" y="2976557"/>
            <a:ext cx="3701416" cy="3744919"/>
            <a:chOff x="8358188" y="2880437"/>
            <a:chExt cx="3701416" cy="3744917"/>
          </a:xfrm>
        </p:grpSpPr>
        <p:grpSp>
          <p:nvGrpSpPr>
            <p:cNvPr id="7" name="Group 6">
              <a:extLst>
                <a:ext uri="{FF2B5EF4-FFF2-40B4-BE49-F238E27FC236}">
                  <a16:creationId xmlns:a16="http://schemas.microsoft.com/office/drawing/2014/main" id="{33502FCD-4DC6-5A44-B859-00A1A822D1E2}"/>
                </a:ext>
              </a:extLst>
            </p:cNvPr>
            <p:cNvGrpSpPr/>
            <p:nvPr/>
          </p:nvGrpSpPr>
          <p:grpSpPr>
            <a:xfrm>
              <a:off x="8358188" y="3715522"/>
              <a:ext cx="3701416" cy="2909832"/>
              <a:chOff x="-251183" y="92534"/>
              <a:chExt cx="3714047" cy="2914568"/>
            </a:xfrm>
          </p:grpSpPr>
          <p:pic>
            <p:nvPicPr>
              <p:cNvPr id="9" name="Picture 8">
                <a:extLst>
                  <a:ext uri="{FF2B5EF4-FFF2-40B4-BE49-F238E27FC236}">
                    <a16:creationId xmlns:a16="http://schemas.microsoft.com/office/drawing/2014/main" id="{06D41EB9-171E-1941-A8FF-99D46B4D6C9E}"/>
                  </a:ext>
                </a:extLst>
              </p:cNvPr>
              <p:cNvPicPr>
                <a:picLocks noChangeAspect="1"/>
              </p:cNvPicPr>
              <p:nvPr/>
            </p:nvPicPr>
            <p:blipFill rotWithShape="1">
              <a:blip r:embed="rId2" cstate="screen">
                <a:clrChange>
                  <a:clrFrom>
                    <a:srgbClr val="FFFCFC"/>
                  </a:clrFrom>
                  <a:clrTo>
                    <a:srgbClr val="FFFCFC">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251183" y="92534"/>
                <a:ext cx="3604411" cy="2225411"/>
              </a:xfrm>
              <a:prstGeom prst="rect">
                <a:avLst/>
              </a:prstGeom>
              <a:ln>
                <a:noFill/>
              </a:ln>
              <a:extLst>
                <a:ext uri="{53640926-AAD7-44D8-BBD7-CCE9431645EC}">
                  <a14:shadowObscured xmlns:a14="http://schemas.microsoft.com/office/drawing/2010/main"/>
                </a:ext>
              </a:extLst>
            </p:spPr>
          </p:pic>
          <p:sp>
            <p:nvSpPr>
              <p:cNvPr id="10" name="Text Box 75">
                <a:extLst>
                  <a:ext uri="{FF2B5EF4-FFF2-40B4-BE49-F238E27FC236}">
                    <a16:creationId xmlns:a16="http://schemas.microsoft.com/office/drawing/2014/main" id="{D93466E5-898E-FA40-A90C-CB7FDE1BAD18}"/>
                  </a:ext>
                </a:extLst>
              </p:cNvPr>
              <p:cNvSpPr txBox="1"/>
              <p:nvPr/>
            </p:nvSpPr>
            <p:spPr>
              <a:xfrm>
                <a:off x="-98263" y="2151632"/>
                <a:ext cx="3561127" cy="85547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Bef>
                    <a:spcPts val="300"/>
                  </a:spcBef>
                  <a:spcAft>
                    <a:spcPts val="600"/>
                  </a:spcAft>
                </a:pPr>
                <a:r>
                  <a:rPr lang="en-US" sz="1200" dirty="0">
                    <a:solidFill>
                      <a:srgbClr val="000000"/>
                    </a:solidFill>
                    <a:latin typeface="+mj-lt"/>
                    <a:ea typeface="Times New Roman" panose="02020603050405020304" pitchFamily="18" charset="0"/>
                  </a:rPr>
                  <a:t>Voltage spikes associated with successive stages of current-sharing in the testing of a REBCO CIC conductor:</a:t>
                </a:r>
              </a:p>
              <a:p>
                <a:pPr algn="just">
                  <a:spcBef>
                    <a:spcPts val="300"/>
                  </a:spcBef>
                  <a:spcAft>
                    <a:spcPts val="600"/>
                  </a:spcAft>
                </a:pPr>
                <a:r>
                  <a:rPr lang="en-US" sz="1200" dirty="0">
                    <a:solidFill>
                      <a:srgbClr val="000000"/>
                    </a:solidFill>
                    <a:latin typeface="+mj-lt"/>
                    <a:ea typeface="Times New Roman" panose="02020603050405020304" pitchFamily="18" charset="0"/>
                  </a:rPr>
                  <a:t>T. Mulder </a:t>
                </a:r>
                <a:r>
                  <a:rPr lang="en-US" sz="1200" i="1" dirty="0">
                    <a:solidFill>
                      <a:srgbClr val="000000"/>
                    </a:solidFill>
                    <a:latin typeface="+mj-lt"/>
                    <a:ea typeface="Times New Roman" panose="02020603050405020304" pitchFamily="18" charset="0"/>
                  </a:rPr>
                  <a:t>et al</a:t>
                </a:r>
                <a:r>
                  <a:rPr lang="en-US" sz="1200" dirty="0">
                    <a:solidFill>
                      <a:srgbClr val="000000"/>
                    </a:solidFill>
                    <a:latin typeface="+mj-lt"/>
                    <a:ea typeface="Times New Roman" panose="02020603050405020304" pitchFamily="18" charset="0"/>
                  </a:rPr>
                  <a:t>., </a:t>
                </a:r>
                <a:r>
                  <a:rPr lang="en-US" sz="1200" dirty="0">
                    <a:latin typeface="+mj-lt"/>
                  </a:rPr>
                  <a:t>Development of </a:t>
                </a:r>
                <a:r>
                  <a:rPr lang="en-US" sz="1200" dirty="0" err="1">
                    <a:latin typeface="+mj-lt"/>
                  </a:rPr>
                  <a:t>ReBCO</a:t>
                </a:r>
                <a:r>
                  <a:rPr lang="en-US" sz="1200" dirty="0">
                    <a:latin typeface="+mj-lt"/>
                  </a:rPr>
                  <a:t>-CORC conductors and their magnet technology at CERN’, ICMC 2019</a:t>
                </a:r>
                <a:endParaRPr lang="en-US" sz="1200" dirty="0">
                  <a:solidFill>
                    <a:srgbClr val="000000"/>
                  </a:solidFill>
                  <a:latin typeface="+mj-lt"/>
                  <a:ea typeface="Times New Roman" panose="02020603050405020304" pitchFamily="18" charset="0"/>
                </a:endParaRPr>
              </a:p>
            </p:txBody>
          </p:sp>
        </p:grpSp>
        <p:pic>
          <p:nvPicPr>
            <p:cNvPr id="8" name="Picture 7">
              <a:extLst>
                <a:ext uri="{FF2B5EF4-FFF2-40B4-BE49-F238E27FC236}">
                  <a16:creationId xmlns:a16="http://schemas.microsoft.com/office/drawing/2014/main" id="{2B2698DF-5304-BA47-9713-52B2A45E5D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72800" y="2880437"/>
              <a:ext cx="1086804" cy="908944"/>
            </a:xfrm>
            <a:prstGeom prst="rect">
              <a:avLst/>
            </a:prstGeom>
          </p:spPr>
        </p:pic>
      </p:grpSp>
    </p:spTree>
    <p:extLst>
      <p:ext uri="{BB962C8B-B14F-4D97-AF65-F5344CB8AC3E}">
        <p14:creationId xmlns:p14="http://schemas.microsoft.com/office/powerpoint/2010/main" val="2144605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9412FFD-2009-8C40-BFDE-52CBE1F1E26A}"/>
              </a:ext>
            </a:extLst>
          </p:cNvPr>
          <p:cNvGrpSpPr/>
          <p:nvPr/>
        </p:nvGrpSpPr>
        <p:grpSpPr>
          <a:xfrm>
            <a:off x="4626121" y="3484581"/>
            <a:ext cx="4508500" cy="3401534"/>
            <a:chOff x="2308370" y="2032000"/>
            <a:chExt cx="4508500" cy="3401533"/>
          </a:xfrm>
        </p:grpSpPr>
        <p:sp>
          <p:nvSpPr>
            <p:cNvPr id="18" name="Rectangle 17">
              <a:extLst>
                <a:ext uri="{FF2B5EF4-FFF2-40B4-BE49-F238E27FC236}">
                  <a16:creationId xmlns:a16="http://schemas.microsoft.com/office/drawing/2014/main" id="{50703140-DFBB-6B48-8F70-66FFAB60A616}"/>
                </a:ext>
              </a:extLst>
            </p:cNvPr>
            <p:cNvSpPr/>
            <p:nvPr/>
          </p:nvSpPr>
          <p:spPr>
            <a:xfrm>
              <a:off x="2977592" y="4787202"/>
              <a:ext cx="3740903" cy="646331"/>
            </a:xfrm>
            <a:prstGeom prst="rect">
              <a:avLst/>
            </a:prstGeom>
          </p:spPr>
          <p:txBody>
            <a:bodyPr wrap="square">
              <a:spAutoFit/>
            </a:bodyPr>
            <a:lstStyle/>
            <a:p>
              <a:r>
                <a:rPr lang="en-US" sz="1200" dirty="0">
                  <a:latin typeface="+mj-lt"/>
                </a:rPr>
                <a:t>F. </a:t>
              </a:r>
              <a:r>
                <a:rPr lang="en-US" sz="1200" dirty="0" err="1">
                  <a:latin typeface="+mj-lt"/>
                </a:rPr>
                <a:t>Trilaugh</a:t>
              </a:r>
              <a:r>
                <a:rPr lang="en-US" sz="1200" dirty="0">
                  <a:latin typeface="+mj-lt"/>
                </a:rPr>
                <a:t> </a:t>
              </a:r>
              <a:r>
                <a:rPr lang="en-US" sz="1200" i="1" dirty="0">
                  <a:latin typeface="+mj-lt"/>
                </a:rPr>
                <a:t>et al</a:t>
              </a:r>
              <a:r>
                <a:rPr lang="en-US" sz="1200" dirty="0">
                  <a:latin typeface="+mj-lt"/>
                </a:rPr>
                <a:t>., ‘Essential material knowledge and recent model developments for REBCO-coated conductors in electric power systems’, Materials </a:t>
              </a:r>
              <a:r>
                <a:rPr lang="en-US" sz="1200" b="1" dirty="0">
                  <a:latin typeface="+mj-lt"/>
                </a:rPr>
                <a:t>14</a:t>
              </a:r>
              <a:r>
                <a:rPr lang="en-US" sz="1200" dirty="0">
                  <a:latin typeface="+mj-lt"/>
                </a:rPr>
                <a:t>, 1892 (2021) </a:t>
              </a:r>
            </a:p>
          </p:txBody>
        </p:sp>
        <p:pic>
          <p:nvPicPr>
            <p:cNvPr id="20" name="Picture 19">
              <a:extLst>
                <a:ext uri="{FF2B5EF4-FFF2-40B4-BE49-F238E27FC236}">
                  <a16:creationId xmlns:a16="http://schemas.microsoft.com/office/drawing/2014/main" id="{C9757522-0052-7448-BF69-8EDA1F7B9A57}"/>
                </a:ext>
              </a:extLst>
            </p:cNvPr>
            <p:cNvPicPr>
              <a:picLocks noChangeAspect="1"/>
            </p:cNvPicPr>
            <p:nvPr/>
          </p:nvPicPr>
          <p:blipFill>
            <a:blip r:embed="rId2"/>
            <a:stretch>
              <a:fillRect/>
            </a:stretch>
          </p:blipFill>
          <p:spPr>
            <a:xfrm>
              <a:off x="2308370" y="2032000"/>
              <a:ext cx="4508500" cy="2794000"/>
            </a:xfrm>
            <a:prstGeom prst="rect">
              <a:avLst/>
            </a:prstGeom>
          </p:spPr>
        </p:pic>
      </p:grpSp>
      <p:sp>
        <p:nvSpPr>
          <p:cNvPr id="2" name="Title 1">
            <a:extLst>
              <a:ext uri="{FF2B5EF4-FFF2-40B4-BE49-F238E27FC236}">
                <a16:creationId xmlns:a16="http://schemas.microsoft.com/office/drawing/2014/main" id="{E0CC1A1F-D59D-6D4D-9BF1-3F7E703C7DAA}"/>
              </a:ext>
            </a:extLst>
          </p:cNvPr>
          <p:cNvSpPr>
            <a:spLocks noGrp="1"/>
          </p:cNvSpPr>
          <p:nvPr>
            <p:ph type="title"/>
          </p:nvPr>
        </p:nvSpPr>
        <p:spPr>
          <a:xfrm>
            <a:off x="0" y="46048"/>
            <a:ext cx="9580275" cy="1325563"/>
          </a:xfrm>
        </p:spPr>
        <p:txBody>
          <a:bodyPr>
            <a:normAutofit/>
          </a:bodyPr>
          <a:lstStyle/>
          <a:p>
            <a:r>
              <a:rPr lang="en-US" sz="4000" b="1" dirty="0">
                <a:solidFill>
                  <a:schemeClr val="accent2">
                    <a:lumMod val="50000"/>
                  </a:schemeClr>
                </a:solidFill>
              </a:rPr>
              <a:t>Flux creep, enhanced current-sharing: dynamic stability as current is ramped</a:t>
            </a:r>
          </a:p>
        </p:txBody>
      </p:sp>
      <p:sp>
        <p:nvSpPr>
          <p:cNvPr id="3" name="Content Placeholder 2">
            <a:extLst>
              <a:ext uri="{FF2B5EF4-FFF2-40B4-BE49-F238E27FC236}">
                <a16:creationId xmlns:a16="http://schemas.microsoft.com/office/drawing/2014/main" id="{9BD7B186-7F40-B049-A7D0-6E3F454A390E}"/>
              </a:ext>
            </a:extLst>
          </p:cNvPr>
          <p:cNvSpPr>
            <a:spLocks noGrp="1"/>
          </p:cNvSpPr>
          <p:nvPr>
            <p:ph idx="1"/>
          </p:nvPr>
        </p:nvSpPr>
        <p:spPr>
          <a:xfrm>
            <a:off x="205858" y="1430192"/>
            <a:ext cx="5880001" cy="2185206"/>
          </a:xfrm>
        </p:spPr>
        <p:txBody>
          <a:bodyPr>
            <a:normAutofit lnSpcReduction="10000"/>
          </a:bodyPr>
          <a:lstStyle/>
          <a:p>
            <a:r>
              <a:rPr lang="en-US" sz="2400" dirty="0"/>
              <a:t>Current-sharing relies critically upon the face-face contact resistance between tapes.</a:t>
            </a:r>
          </a:p>
          <a:p>
            <a:r>
              <a:rPr lang="en-US" sz="2400" dirty="0"/>
              <a:t>We developed a laminar spring that provides S</a:t>
            </a:r>
            <a:r>
              <a:rPr lang="en-US" sz="2400" baseline="-25000" dirty="0"/>
              <a:t>0</a:t>
            </a:r>
            <a:r>
              <a:rPr lang="en-US" sz="2400" dirty="0"/>
              <a:t>~1 MPa of uniform compression in a flat-profile package, and sustains it through a stack of 24 tapes.</a:t>
            </a:r>
          </a:p>
        </p:txBody>
      </p:sp>
      <p:sp>
        <p:nvSpPr>
          <p:cNvPr id="5" name="Slide Number Placeholder 4">
            <a:extLst>
              <a:ext uri="{FF2B5EF4-FFF2-40B4-BE49-F238E27FC236}">
                <a16:creationId xmlns:a16="http://schemas.microsoft.com/office/drawing/2014/main" id="{0A0F60FE-E1E1-4244-8834-E5161D1479B0}"/>
              </a:ext>
            </a:extLst>
          </p:cNvPr>
          <p:cNvSpPr>
            <a:spLocks noGrp="1"/>
          </p:cNvSpPr>
          <p:nvPr>
            <p:ph type="sldNum" sz="quarter" idx="12"/>
          </p:nvPr>
        </p:nvSpPr>
        <p:spPr/>
        <p:txBody>
          <a:bodyPr/>
          <a:lstStyle/>
          <a:p>
            <a:fld id="{AC68A93F-1FCF-C748-AE50-4ABB05EB8B31}" type="slidenum">
              <a:rPr lang="en-US" smtClean="0"/>
              <a:t>23</a:t>
            </a:fld>
            <a:endParaRPr lang="en-US"/>
          </a:p>
        </p:txBody>
      </p:sp>
      <p:grpSp>
        <p:nvGrpSpPr>
          <p:cNvPr id="6" name="Group 5">
            <a:extLst>
              <a:ext uri="{FF2B5EF4-FFF2-40B4-BE49-F238E27FC236}">
                <a16:creationId xmlns:a16="http://schemas.microsoft.com/office/drawing/2014/main" id="{D906EEFA-E519-2642-B05F-5A87013B438A}"/>
              </a:ext>
            </a:extLst>
          </p:cNvPr>
          <p:cNvGrpSpPr/>
          <p:nvPr/>
        </p:nvGrpSpPr>
        <p:grpSpPr>
          <a:xfrm>
            <a:off x="5847596" y="1176415"/>
            <a:ext cx="3296404" cy="2579659"/>
            <a:chOff x="366791" y="-970058"/>
            <a:chExt cx="2912132" cy="2340797"/>
          </a:xfrm>
        </p:grpSpPr>
        <p:pic>
          <p:nvPicPr>
            <p:cNvPr id="11" name="Picture 10">
              <a:extLst>
                <a:ext uri="{FF2B5EF4-FFF2-40B4-BE49-F238E27FC236}">
                  <a16:creationId xmlns:a16="http://schemas.microsoft.com/office/drawing/2014/main" id="{7819BB47-77C9-8C4A-B589-E4B9413247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5638"/>
            <a:stretch/>
          </p:blipFill>
          <p:spPr bwMode="auto">
            <a:xfrm>
              <a:off x="366791" y="-970058"/>
              <a:ext cx="2912132" cy="2340797"/>
            </a:xfrm>
            <a:prstGeom prst="rect">
              <a:avLst/>
            </a:prstGeom>
            <a:ln>
              <a:noFill/>
            </a:ln>
            <a:extLst>
              <a:ext uri="{53640926-AAD7-44D8-BBD7-CCE9431645EC}">
                <a14:shadowObscured xmlns:a14="http://schemas.microsoft.com/office/drawing/2010/main"/>
              </a:ext>
            </a:extLst>
          </p:spPr>
        </p:pic>
        <p:sp>
          <p:nvSpPr>
            <p:cNvPr id="8" name="Text Box 4">
              <a:extLst>
                <a:ext uri="{FF2B5EF4-FFF2-40B4-BE49-F238E27FC236}">
                  <a16:creationId xmlns:a16="http://schemas.microsoft.com/office/drawing/2014/main" id="{6BA0AA0F-3B85-D548-9E0D-4593BAE855E1}"/>
                </a:ext>
              </a:extLst>
            </p:cNvPr>
            <p:cNvSpPr txBox="1"/>
            <p:nvPr/>
          </p:nvSpPr>
          <p:spPr>
            <a:xfrm rot="16200000">
              <a:off x="2504260" y="758073"/>
              <a:ext cx="784450" cy="259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80335" algn="just">
                <a:spcBef>
                  <a:spcPts val="600"/>
                </a:spcBef>
              </a:pPr>
              <a:r>
                <a:rPr lang="en-US" sz="751">
                  <a:solidFill>
                    <a:srgbClr val="FFFF00"/>
                  </a:solidFill>
                  <a:latin typeface="Times New Roman" panose="02020603050405020304" pitchFamily="18" charset="0"/>
                  <a:ea typeface="Times New Roman" panose="02020603050405020304" pitchFamily="18" charset="0"/>
                </a:rPr>
                <a:t>outer structure</a:t>
              </a:r>
              <a:endParaRPr lang="en-US" sz="1200">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932F76E3-BD6A-5446-8C0F-51056228E8CE}"/>
                </a:ext>
              </a:extLst>
            </p:cNvPr>
            <p:cNvSpPr txBox="1"/>
            <p:nvPr/>
          </p:nvSpPr>
          <p:spPr>
            <a:xfrm>
              <a:off x="1651804" y="336257"/>
              <a:ext cx="784450" cy="259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80335" algn="just">
                <a:spcBef>
                  <a:spcPts val="600"/>
                </a:spcBef>
              </a:pPr>
              <a:r>
                <a:rPr lang="en-US" sz="751">
                  <a:solidFill>
                    <a:srgbClr val="FFFF00"/>
                  </a:solidFill>
                  <a:latin typeface="Times New Roman" panose="02020603050405020304" pitchFamily="18" charset="0"/>
                  <a:ea typeface="Times New Roman" panose="02020603050405020304" pitchFamily="18" charset="0"/>
                </a:rPr>
                <a:t>inner structure</a:t>
              </a:r>
              <a:endParaRPr lang="en-US" sz="1200">
                <a:latin typeface="Times New Roman" panose="02020603050405020304" pitchFamily="18" charset="0"/>
                <a:ea typeface="Times New Roman" panose="02020603050405020304" pitchFamily="18" charset="0"/>
              </a:endParaRPr>
            </a:p>
          </p:txBody>
        </p:sp>
        <p:sp>
          <p:nvSpPr>
            <p:cNvPr id="10" name="Text Box 11">
              <a:extLst>
                <a:ext uri="{FF2B5EF4-FFF2-40B4-BE49-F238E27FC236}">
                  <a16:creationId xmlns:a16="http://schemas.microsoft.com/office/drawing/2014/main" id="{2E18809D-9607-284E-AC54-A509C68B623C}"/>
                </a:ext>
              </a:extLst>
            </p:cNvPr>
            <p:cNvSpPr txBox="1"/>
            <p:nvPr/>
          </p:nvSpPr>
          <p:spPr>
            <a:xfrm>
              <a:off x="1775706" y="17698"/>
              <a:ext cx="879004" cy="259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indent="180335" algn="just">
                <a:spcBef>
                  <a:spcPts val="600"/>
                </a:spcBef>
              </a:pPr>
              <a:r>
                <a:rPr lang="en-US" sz="751">
                  <a:solidFill>
                    <a:srgbClr val="FFFF00"/>
                  </a:solidFill>
                  <a:latin typeface="Times New Roman" panose="02020603050405020304" pitchFamily="18" charset="0"/>
                  <a:ea typeface="Times New Roman" panose="02020603050405020304" pitchFamily="18" charset="0"/>
                </a:rPr>
                <a:t>steel flux return</a:t>
              </a:r>
              <a:endParaRPr lang="en-US" sz="1200">
                <a:latin typeface="Times New Roman" panose="02020603050405020304" pitchFamily="18" charset="0"/>
                <a:ea typeface="Times New Roman" panose="02020603050405020304" pitchFamily="18" charset="0"/>
              </a:endParaRPr>
            </a:p>
          </p:txBody>
        </p:sp>
      </p:grpSp>
      <p:sp>
        <p:nvSpPr>
          <p:cNvPr id="16" name="Rectangle 15">
            <a:extLst>
              <a:ext uri="{FF2B5EF4-FFF2-40B4-BE49-F238E27FC236}">
                <a16:creationId xmlns:a16="http://schemas.microsoft.com/office/drawing/2014/main" id="{081263B8-9CB0-044D-84B9-6845F077F1EF}"/>
              </a:ext>
            </a:extLst>
          </p:cNvPr>
          <p:cNvSpPr/>
          <p:nvPr/>
        </p:nvSpPr>
        <p:spPr>
          <a:xfrm>
            <a:off x="6761059" y="2699880"/>
            <a:ext cx="3906943" cy="646331"/>
          </a:xfrm>
          <a:prstGeom prst="rect">
            <a:avLst/>
          </a:prstGeom>
        </p:spPr>
        <p:txBody>
          <a:bodyPr wrap="square">
            <a:spAutoFit/>
          </a:bodyPr>
          <a:lstStyle/>
          <a:p>
            <a:r>
              <a:rPr lang="en-US" sz="1200" dirty="0">
                <a:latin typeface="+mj-lt"/>
                <a:ea typeface="Times New Roman" panose="02020603050405020304" pitchFamily="18" charset="0"/>
              </a:rPr>
              <a:t>J. Lu </a:t>
            </a:r>
            <a:r>
              <a:rPr lang="en-US" sz="1200" i="1" dirty="0">
                <a:latin typeface="+mj-lt"/>
                <a:ea typeface="Times New Roman" panose="02020603050405020304" pitchFamily="18" charset="0"/>
              </a:rPr>
              <a:t>et al</a:t>
            </a:r>
            <a:r>
              <a:rPr lang="en-US" sz="1200" dirty="0">
                <a:latin typeface="+mj-lt"/>
                <a:ea typeface="Times New Roman" panose="02020603050405020304" pitchFamily="18" charset="0"/>
              </a:rPr>
              <a:t>., ‘</a:t>
            </a:r>
            <a:r>
              <a:rPr lang="en-US" sz="1200" u="sng" dirty="0">
                <a:solidFill>
                  <a:srgbClr val="0563C1"/>
                </a:solidFill>
                <a:latin typeface="+mj-lt"/>
                <a:ea typeface="Times New Roman" panose="02020603050405020304" pitchFamily="18" charset="0"/>
                <a:hlinkClick r:id="rId5"/>
              </a:rPr>
              <a:t>Contact resistance between two REBCO tapes under load and load-cycles</a:t>
            </a:r>
            <a:r>
              <a:rPr lang="en-US" sz="1200" dirty="0">
                <a:latin typeface="+mj-lt"/>
                <a:ea typeface="Times New Roman" panose="02020603050405020304" pitchFamily="18" charset="0"/>
              </a:rPr>
              <a:t>’, https://</a:t>
            </a:r>
            <a:r>
              <a:rPr lang="en-US" sz="1200" dirty="0" err="1">
                <a:latin typeface="+mj-lt"/>
                <a:ea typeface="Times New Roman" panose="02020603050405020304" pitchFamily="18" charset="0"/>
              </a:rPr>
              <a:t>arxiv.org</a:t>
            </a:r>
            <a:r>
              <a:rPr lang="en-US" sz="1200" dirty="0">
                <a:latin typeface="+mj-lt"/>
                <a:ea typeface="Times New Roman" panose="02020603050405020304" pitchFamily="18" charset="0"/>
              </a:rPr>
              <a:t>/ftp/</a:t>
            </a:r>
            <a:r>
              <a:rPr lang="en-US" sz="1200" dirty="0" err="1">
                <a:latin typeface="+mj-lt"/>
                <a:ea typeface="Times New Roman" panose="02020603050405020304" pitchFamily="18" charset="0"/>
              </a:rPr>
              <a:t>arxiv</a:t>
            </a:r>
            <a:r>
              <a:rPr lang="en-US" sz="1200" dirty="0">
                <a:latin typeface="+mj-lt"/>
                <a:ea typeface="Times New Roman" panose="02020603050405020304" pitchFamily="18" charset="0"/>
              </a:rPr>
              <a:t>/papers/1701/1701.00447.pdf</a:t>
            </a:r>
            <a:r>
              <a:rPr lang="en-US" sz="1200" dirty="0">
                <a:latin typeface="+mj-lt"/>
              </a:rPr>
              <a:t> </a:t>
            </a:r>
          </a:p>
        </p:txBody>
      </p:sp>
      <p:sp>
        <p:nvSpPr>
          <p:cNvPr id="7" name="Rectangle 6">
            <a:extLst>
              <a:ext uri="{FF2B5EF4-FFF2-40B4-BE49-F238E27FC236}">
                <a16:creationId xmlns:a16="http://schemas.microsoft.com/office/drawing/2014/main" id="{DC9C1E8D-3212-F947-A615-02D39892F8CF}"/>
              </a:ext>
            </a:extLst>
          </p:cNvPr>
          <p:cNvSpPr/>
          <p:nvPr/>
        </p:nvSpPr>
        <p:spPr>
          <a:xfrm>
            <a:off x="75932" y="3376246"/>
            <a:ext cx="5008494" cy="3416320"/>
          </a:xfrm>
          <a:prstGeom prst="rect">
            <a:avLst/>
          </a:prstGeom>
        </p:spPr>
        <p:txBody>
          <a:bodyPr wrap="square">
            <a:spAutoFit/>
          </a:bodyPr>
          <a:lstStyle/>
          <a:p>
            <a:pPr marL="342900" indent="-342900">
              <a:buFont typeface="Arial" panose="020B0604020202020204" pitchFamily="34" charset="0"/>
              <a:buChar char="•"/>
            </a:pPr>
            <a:r>
              <a:rPr lang="en-US" sz="2400" dirty="0"/>
              <a:t>Lu </a:t>
            </a:r>
            <a:r>
              <a:rPr lang="en-US" sz="2400" i="1" dirty="0"/>
              <a:t>et al</a:t>
            </a:r>
            <a:r>
              <a:rPr lang="en-US" sz="2400" dirty="0"/>
              <a:t>. found that 1 MPa compression produces 35 </a:t>
            </a:r>
            <a:r>
              <a:rPr lang="en-US" sz="2400" dirty="0">
                <a:latin typeface="Symbol" pitchFamily="2" charset="2"/>
              </a:rPr>
              <a:t>mW</a:t>
            </a:r>
            <a:r>
              <a:rPr lang="en-US" sz="2400" dirty="0"/>
              <a:t>-cm</a:t>
            </a:r>
            <a:r>
              <a:rPr lang="en-US" sz="2400" baseline="30000" dirty="0"/>
              <a:t>2</a:t>
            </a:r>
            <a:r>
              <a:rPr lang="en-US" sz="2400" dirty="0"/>
              <a:t> contact resistance between Cu-clad faces of REBCO tapes.</a:t>
            </a:r>
          </a:p>
          <a:p>
            <a:pPr marL="342900" indent="-342900">
              <a:buFont typeface="Arial" panose="020B0604020202020204" pitchFamily="34" charset="0"/>
              <a:buChar char="•"/>
            </a:pPr>
            <a:r>
              <a:rPr lang="en-US" sz="2400" dirty="0">
                <a:solidFill>
                  <a:srgbClr val="3F71C4"/>
                </a:solidFill>
              </a:rPr>
              <a:t>REBCO exhibits </a:t>
            </a:r>
            <a:r>
              <a:rPr lang="en-US" sz="2400" i="1" dirty="0">
                <a:solidFill>
                  <a:srgbClr val="3F71C4"/>
                </a:solidFill>
              </a:rPr>
              <a:t>flux creep </a:t>
            </a:r>
            <a:r>
              <a:rPr lang="en-US" sz="2400" dirty="0">
                <a:solidFill>
                  <a:srgbClr val="3F71C4"/>
                </a:solidFill>
              </a:rPr>
              <a:t>and </a:t>
            </a:r>
            <a:r>
              <a:rPr lang="en-US" sz="2400" i="1" dirty="0">
                <a:solidFill>
                  <a:srgbClr val="3F71C4"/>
                </a:solidFill>
              </a:rPr>
              <a:t>flux flow</a:t>
            </a:r>
            <a:r>
              <a:rPr lang="en-US" sz="2400" dirty="0">
                <a:solidFill>
                  <a:srgbClr val="3F71C4"/>
                </a:solidFill>
              </a:rPr>
              <a:t>.  With sufficiently good tape-tape transport the dynamics for current transfer should provide stability as current is ramped.</a:t>
            </a:r>
          </a:p>
        </p:txBody>
      </p:sp>
    </p:spTree>
    <p:extLst>
      <p:ext uri="{BB962C8B-B14F-4D97-AF65-F5344CB8AC3E}">
        <p14:creationId xmlns:p14="http://schemas.microsoft.com/office/powerpoint/2010/main" val="383571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D023-4AFD-984B-ADCF-77821574BA0A}"/>
              </a:ext>
            </a:extLst>
          </p:cNvPr>
          <p:cNvSpPr>
            <a:spLocks noGrp="1"/>
          </p:cNvSpPr>
          <p:nvPr>
            <p:ph type="title"/>
          </p:nvPr>
        </p:nvSpPr>
        <p:spPr>
          <a:xfrm>
            <a:off x="0" y="8072"/>
            <a:ext cx="9144000" cy="1325563"/>
          </a:xfrm>
        </p:spPr>
        <p:txBody>
          <a:bodyPr>
            <a:normAutofit/>
          </a:bodyPr>
          <a:lstStyle/>
          <a:p>
            <a:r>
              <a:rPr lang="en-US" sz="4000" b="1" dirty="0">
                <a:solidFill>
                  <a:schemeClr val="accent2">
                    <a:lumMod val="50000"/>
                  </a:schemeClr>
                </a:solidFill>
              </a:rPr>
              <a:t>We are developing a multi-physics model of current sharing and dynamics during ramp</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510ACAE-5041-EE4F-99DC-C3F72C485C76}"/>
                  </a:ext>
                </a:extLst>
              </p:cNvPr>
              <p:cNvSpPr>
                <a:spLocks noGrp="1"/>
              </p:cNvSpPr>
              <p:nvPr>
                <p:ph idx="1"/>
              </p:nvPr>
            </p:nvSpPr>
            <p:spPr>
              <a:xfrm>
                <a:off x="-108145" y="4062752"/>
                <a:ext cx="8623495" cy="4351339"/>
              </a:xfrm>
            </p:spPr>
            <p:txBody>
              <a:bodyPr>
                <a:normAutofit/>
              </a:bodyPr>
              <a:lstStyle/>
              <a:p>
                <a:r>
                  <a:rPr lang="en-US" sz="2400" dirty="0"/>
                  <a:t>Martinez </a:t>
                </a:r>
                <a:r>
                  <a:rPr lang="en-US" sz="2400" i="1" dirty="0"/>
                  <a:t>et al</a:t>
                </a:r>
                <a:r>
                  <a:rPr lang="en-US" sz="2400" dirty="0"/>
                  <a:t>. modeled current transfer in a stacked-tape cable and found that a region of cable with coupling resistance ~10 </a:t>
                </a:r>
                <a:r>
                  <a:rPr lang="en-US" sz="2400" dirty="0" err="1"/>
                  <a:t>n</a:t>
                </a:r>
                <a:r>
                  <a:rPr lang="en-US" sz="2400" dirty="0" err="1">
                    <a:latin typeface="Symbol" pitchFamily="2" charset="2"/>
                  </a:rPr>
                  <a:t>W</a:t>
                </a:r>
                <a:r>
                  <a:rPr lang="en-US" sz="2400" dirty="0"/>
                  <a:t> is effective in equalizing current among its tapes.  The laminar spring sustains 1 MPa compression, so the characteristic length of cable for stability is </a:t>
                </a:r>
                <a14:m>
                  <m:oMath xmlns:m="http://schemas.openxmlformats.org/officeDocument/2006/math">
                    <m:r>
                      <a:rPr lang="en-US" sz="2400" b="0" i="1" smtClean="0">
                        <a:latin typeface="Cambria Math" panose="02040503050406030204" pitchFamily="18" charset="0"/>
                      </a:rPr>
                      <m:t>𝐿</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i="1">
                            <a:latin typeface="Cambria Math" panose="02040503050406030204" pitchFamily="18" charset="0"/>
                          </a:rPr>
                          <m:t>35</m:t>
                        </m:r>
                        <m:r>
                          <a:rPr lang="en-US" sz="2400" i="1">
                            <a:latin typeface="Cambria Math" panose="02040503050406030204" pitchFamily="18" charset="0"/>
                            <a:ea typeface="Cambria Math" panose="02040503050406030204" pitchFamily="18" charset="0"/>
                          </a:rPr>
                          <m:t>𝜇</m:t>
                        </m:r>
                        <m:r>
                          <m:rPr>
                            <m:sty m:val="p"/>
                          </m:rPr>
                          <a:rPr lang="el-GR" sz="2400" i="1">
                            <a:latin typeface="Cambria Math" panose="02040503050406030204" pitchFamily="18" charset="0"/>
                            <a:ea typeface="Cambria Math" panose="02040503050406030204" pitchFamily="18" charset="0"/>
                          </a:rPr>
                          <m:t>Ω</m:t>
                        </m:r>
                        <m:r>
                          <a:rPr lang="en-US" sz="2400" i="1">
                            <a:latin typeface="Cambria Math" panose="02040503050406030204" pitchFamily="18" charset="0"/>
                            <a:ea typeface="Cambria Math" panose="02040503050406030204" pitchFamily="18" charset="0"/>
                          </a:rPr>
                          <m:t>−</m:t>
                        </m:r>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𝑐𝑚</m:t>
                            </m:r>
                          </m:e>
                          <m:sup>
                            <m:r>
                              <a:rPr lang="en-US" sz="2400" i="1">
                                <a:latin typeface="Cambria Math" panose="02040503050406030204" pitchFamily="18" charset="0"/>
                                <a:ea typeface="Cambria Math" panose="02040503050406030204" pitchFamily="18" charset="0"/>
                              </a:rPr>
                              <m:t>2</m:t>
                            </m:r>
                          </m:sup>
                        </m:sSup>
                      </m:num>
                      <m:den>
                        <m:r>
                          <a:rPr lang="en-US" sz="2400" b="0" i="1" smtClean="0">
                            <a:latin typeface="Cambria Math" panose="02040503050406030204" pitchFamily="18" charset="0"/>
                          </a:rPr>
                          <m:t>10</m:t>
                        </m:r>
                        <m:r>
                          <a:rPr lang="en-US" sz="2400" b="0" i="1" smtClean="0">
                            <a:latin typeface="Cambria Math" panose="02040503050406030204" pitchFamily="18" charset="0"/>
                          </a:rPr>
                          <m:t>𝑛</m:t>
                        </m:r>
                        <m:r>
                          <m:rPr>
                            <m:sty m:val="p"/>
                          </m:rPr>
                          <a:rPr lang="el-GR" sz="2400" b="0" i="1" smtClean="0">
                            <a:latin typeface="Cambria Math" panose="02040503050406030204" pitchFamily="18" charset="0"/>
                            <a:ea typeface="Cambria Math" panose="02040503050406030204" pitchFamily="18" charset="0"/>
                          </a:rPr>
                          <m:t>Ω</m:t>
                        </m:r>
                        <m:r>
                          <a:rPr lang="el-GR"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6</m:t>
                        </m:r>
                        <m:r>
                          <a:rPr lang="en-US" sz="2400" b="0" i="1" smtClean="0">
                            <a:latin typeface="Cambria Math" panose="02040503050406030204" pitchFamily="18" charset="0"/>
                            <a:ea typeface="Cambria Math" panose="02040503050406030204" pitchFamily="18" charset="0"/>
                          </a:rPr>
                          <m:t>𝑚𝑚</m:t>
                        </m:r>
                      </m:den>
                    </m:f>
                    <m:r>
                      <a:rPr lang="en-US" sz="2400" b="0" i="0" smtClean="0">
                        <a:latin typeface="Cambria Math" panose="02040503050406030204" pitchFamily="18" charset="0"/>
                      </a:rPr>
                      <m:t>=60</m:t>
                    </m:r>
                    <m:r>
                      <m:rPr>
                        <m:sty m:val="p"/>
                      </m:rPr>
                      <a:rPr lang="en-US" sz="2400" b="0" i="0" smtClean="0">
                        <a:latin typeface="Cambria Math" panose="02040503050406030204" pitchFamily="18" charset="0"/>
                      </a:rPr>
                      <m:t>m</m:t>
                    </m:r>
                  </m:oMath>
                </a14:m>
                <a:r>
                  <a:rPr lang="en-US" sz="2400" dirty="0"/>
                  <a:t>.</a:t>
                </a:r>
              </a:p>
              <a:p>
                <a:r>
                  <a:rPr lang="en-US" sz="2400" dirty="0"/>
                  <a:t>That is about one turn for a collider dipole, so it may suffice to stabilize ramping without driving a quench.</a:t>
                </a:r>
              </a:p>
            </p:txBody>
          </p:sp>
        </mc:Choice>
        <mc:Fallback>
          <p:sp>
            <p:nvSpPr>
              <p:cNvPr id="3" name="Content Placeholder 2">
                <a:extLst>
                  <a:ext uri="{FF2B5EF4-FFF2-40B4-BE49-F238E27FC236}">
                    <a16:creationId xmlns:a16="http://schemas.microsoft.com/office/drawing/2014/main" id="{F510ACAE-5041-EE4F-99DC-C3F72C485C76}"/>
                  </a:ext>
                </a:extLst>
              </p:cNvPr>
              <p:cNvSpPr>
                <a:spLocks noGrp="1" noRot="1" noChangeAspect="1" noMove="1" noResize="1" noEditPoints="1" noAdjustHandles="1" noChangeArrowheads="1" noChangeShapeType="1" noTextEdit="1"/>
              </p:cNvSpPr>
              <p:nvPr>
                <p:ph idx="1"/>
              </p:nvPr>
            </p:nvSpPr>
            <p:spPr>
              <a:xfrm>
                <a:off x="-108145" y="4062752"/>
                <a:ext cx="8623495" cy="4351339"/>
              </a:xfrm>
              <a:blipFill>
                <a:blip r:embed="rId2"/>
                <a:stretch>
                  <a:fillRect l="-735" t="-1744" r="-44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9AE2DC9-F490-854A-9CAA-7798EE1492E0}"/>
              </a:ext>
            </a:extLst>
          </p:cNvPr>
          <p:cNvSpPr>
            <a:spLocks noGrp="1"/>
          </p:cNvSpPr>
          <p:nvPr>
            <p:ph type="sldNum" sz="quarter" idx="12"/>
          </p:nvPr>
        </p:nvSpPr>
        <p:spPr/>
        <p:txBody>
          <a:bodyPr/>
          <a:lstStyle/>
          <a:p>
            <a:fld id="{AC68A93F-1FCF-C748-AE50-4ABB05EB8B31}" type="slidenum">
              <a:rPr lang="en-US" smtClean="0"/>
              <a:t>24</a:t>
            </a:fld>
            <a:endParaRPr lang="en-US" dirty="0"/>
          </a:p>
        </p:txBody>
      </p:sp>
      <p:grpSp>
        <p:nvGrpSpPr>
          <p:cNvPr id="6" name="Group 5">
            <a:extLst>
              <a:ext uri="{FF2B5EF4-FFF2-40B4-BE49-F238E27FC236}">
                <a16:creationId xmlns:a16="http://schemas.microsoft.com/office/drawing/2014/main" id="{CE8FDE39-EC33-DF4F-9982-91DF082EF459}"/>
              </a:ext>
            </a:extLst>
          </p:cNvPr>
          <p:cNvGrpSpPr/>
          <p:nvPr/>
        </p:nvGrpSpPr>
        <p:grpSpPr>
          <a:xfrm>
            <a:off x="4572000" y="1204228"/>
            <a:ext cx="4564281" cy="2956704"/>
            <a:chOff x="-329142" y="-303378"/>
            <a:chExt cx="3260265" cy="2065298"/>
          </a:xfrm>
        </p:grpSpPr>
        <p:pic>
          <p:nvPicPr>
            <p:cNvPr id="7" name="Picture 6">
              <a:extLst>
                <a:ext uri="{FF2B5EF4-FFF2-40B4-BE49-F238E27FC236}">
                  <a16:creationId xmlns:a16="http://schemas.microsoft.com/office/drawing/2014/main" id="{8F3BE48B-ACE0-5345-9FDA-E121892B94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29142" y="-303378"/>
              <a:ext cx="3260265" cy="1376621"/>
            </a:xfrm>
            <a:prstGeom prst="rect">
              <a:avLst/>
            </a:prstGeom>
            <a:ln>
              <a:noFill/>
            </a:ln>
            <a:extLst>
              <a:ext uri="{53640926-AAD7-44D8-BBD7-CCE9431645EC}">
                <a14:shadowObscured xmlns:a14="http://schemas.microsoft.com/office/drawing/2010/main"/>
              </a:ext>
            </a:extLst>
          </p:spPr>
        </p:pic>
        <p:sp>
          <p:nvSpPr>
            <p:cNvPr id="8" name="Text Box 458">
              <a:extLst>
                <a:ext uri="{FF2B5EF4-FFF2-40B4-BE49-F238E27FC236}">
                  <a16:creationId xmlns:a16="http://schemas.microsoft.com/office/drawing/2014/main" id="{62618874-DCAE-1C42-8D16-69FD6A3D4271}"/>
                </a:ext>
              </a:extLst>
            </p:cNvPr>
            <p:cNvSpPr txBox="1"/>
            <p:nvPr/>
          </p:nvSpPr>
          <p:spPr>
            <a:xfrm>
              <a:off x="-329142" y="1036342"/>
              <a:ext cx="3260265" cy="72557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Bef>
                  <a:spcPts val="300"/>
                </a:spcBef>
                <a:spcAft>
                  <a:spcPts val="600"/>
                </a:spcAft>
              </a:pPr>
              <a:r>
                <a:rPr lang="en-US" sz="1200" dirty="0">
                  <a:solidFill>
                    <a:srgbClr val="000000"/>
                  </a:solidFill>
                  <a:latin typeface="+mj-lt"/>
                  <a:ea typeface="Times New Roman" panose="02020603050405020304" pitchFamily="18" charset="0"/>
                </a:rPr>
                <a:t>Average cable parameters as a function of Ic variation for different numbers of tapes: a) cable I</a:t>
              </a:r>
              <a:r>
                <a:rPr lang="en-US" sz="1200" baseline="-25000" dirty="0">
                  <a:solidFill>
                    <a:srgbClr val="000000"/>
                  </a:solidFill>
                  <a:latin typeface="+mj-lt"/>
                  <a:ea typeface="Times New Roman" panose="02020603050405020304" pitchFamily="18" charset="0"/>
                </a:rPr>
                <a:t>c</a:t>
              </a:r>
              <a:r>
                <a:rPr lang="en-US" sz="1200" dirty="0">
                  <a:solidFill>
                    <a:srgbClr val="000000"/>
                  </a:solidFill>
                  <a:latin typeface="+mj-lt"/>
                  <a:ea typeface="Times New Roman" panose="02020603050405020304" pitchFamily="18" charset="0"/>
                </a:rPr>
                <a:t>; b) n value.</a:t>
              </a:r>
            </a:p>
            <a:p>
              <a:pPr algn="just">
                <a:spcBef>
                  <a:spcPts val="300"/>
                </a:spcBef>
                <a:spcAft>
                  <a:spcPts val="600"/>
                </a:spcAft>
              </a:pPr>
              <a:r>
                <a:rPr lang="en-US" sz="1200" dirty="0">
                  <a:latin typeface="+mj-lt"/>
                </a:rPr>
                <a:t>A.C.A. Martinez </a:t>
              </a:r>
              <a:r>
                <a:rPr lang="en-US" sz="1200" i="1" dirty="0">
                  <a:latin typeface="+mj-lt"/>
                </a:rPr>
                <a:t>et al</a:t>
              </a:r>
              <a:r>
                <a:rPr lang="en-US" sz="1200" dirty="0">
                  <a:latin typeface="+mj-lt"/>
                </a:rPr>
                <a:t>., ‘</a:t>
              </a:r>
              <a:r>
                <a:rPr lang="en-US" sz="1200" dirty="0"/>
                <a:t>Electric-circuit model on the inter-tape contact resistance and current sharing for REBCO cable and magnet applications’, IEEE Trans. Appl. </a:t>
              </a:r>
              <a:r>
                <a:rPr lang="en-US" sz="1200" dirty="0" err="1"/>
                <a:t>Superconduct</a:t>
              </a:r>
              <a:r>
                <a:rPr lang="en-US" sz="1200" dirty="0"/>
                <a:t>. </a:t>
              </a:r>
              <a:r>
                <a:rPr lang="en-US" sz="1200" b="1" dirty="0"/>
                <a:t>30</a:t>
              </a:r>
              <a:r>
                <a:rPr lang="en-US" sz="1200" dirty="0"/>
                <a:t>, 4, 2972215  (2020).</a:t>
              </a:r>
            </a:p>
          </p:txBody>
        </p:sp>
      </p:grpSp>
    </p:spTree>
    <p:extLst>
      <p:ext uri="{BB962C8B-B14F-4D97-AF65-F5344CB8AC3E}">
        <p14:creationId xmlns:p14="http://schemas.microsoft.com/office/powerpoint/2010/main" val="3542128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204F-BBA4-B645-B60B-A9F007A31020}"/>
              </a:ext>
            </a:extLst>
          </p:cNvPr>
          <p:cNvSpPr>
            <a:spLocks noGrp="1"/>
          </p:cNvSpPr>
          <p:nvPr>
            <p:ph type="title"/>
          </p:nvPr>
        </p:nvSpPr>
        <p:spPr>
          <a:xfrm>
            <a:off x="0" y="2"/>
            <a:ext cx="9144000" cy="1325563"/>
          </a:xfrm>
        </p:spPr>
        <p:txBody>
          <a:bodyPr/>
          <a:lstStyle/>
          <a:p>
            <a:r>
              <a:rPr lang="en-US" b="1" dirty="0">
                <a:solidFill>
                  <a:schemeClr val="accent2">
                    <a:lumMod val="50000"/>
                  </a:schemeClr>
                </a:solidFill>
              </a:rPr>
              <a:t>Future plans: magnetic modeling</a:t>
            </a:r>
          </a:p>
        </p:txBody>
      </p:sp>
      <p:sp>
        <p:nvSpPr>
          <p:cNvPr id="3" name="Content Placeholder 2">
            <a:extLst>
              <a:ext uri="{FF2B5EF4-FFF2-40B4-BE49-F238E27FC236}">
                <a16:creationId xmlns:a16="http://schemas.microsoft.com/office/drawing/2014/main" id="{49FFE89C-F43D-8541-95BB-BB57B67202F1}"/>
              </a:ext>
            </a:extLst>
          </p:cNvPr>
          <p:cNvSpPr>
            <a:spLocks noGrp="1"/>
          </p:cNvSpPr>
          <p:nvPr>
            <p:ph idx="1"/>
          </p:nvPr>
        </p:nvSpPr>
        <p:spPr>
          <a:xfrm>
            <a:off x="-1" y="1825626"/>
            <a:ext cx="9144001" cy="4351339"/>
          </a:xfrm>
        </p:spPr>
        <p:txBody>
          <a:bodyPr/>
          <a:lstStyle/>
          <a:p>
            <a:r>
              <a:rPr lang="en-US" dirty="0"/>
              <a:t>We are undertaking a systematic study of the 3-D magnetics of the 18 T dipole to determine what is the most effective geometry to preserve conformal geometry in the body and ends.</a:t>
            </a:r>
          </a:p>
          <a:p>
            <a:r>
              <a:rPr lang="en-US" dirty="0"/>
              <a:t>We are developing a multi-physics model of current dynamics in the REBCO winding as the dipole current is increased.  The model will be used to predict the dynamics of current transfer and voltage spikes that should be produced.  Effects of heat transfer, stress management, and quench criteria will be studies.</a:t>
            </a:r>
          </a:p>
          <a:p>
            <a:endParaRPr lang="en-US" dirty="0"/>
          </a:p>
        </p:txBody>
      </p:sp>
      <p:sp>
        <p:nvSpPr>
          <p:cNvPr id="4" name="Footer Placeholder 3">
            <a:extLst>
              <a:ext uri="{FF2B5EF4-FFF2-40B4-BE49-F238E27FC236}">
                <a16:creationId xmlns:a16="http://schemas.microsoft.com/office/drawing/2014/main" id="{DEB472E9-CA2E-104E-8EA4-B5EF25D4F9FA}"/>
              </a:ext>
            </a:extLst>
          </p:cNvPr>
          <p:cNvSpPr>
            <a:spLocks noGrp="1"/>
          </p:cNvSpPr>
          <p:nvPr>
            <p:ph type="ftr" sz="quarter" idx="11"/>
          </p:nvPr>
        </p:nvSpPr>
        <p:spPr/>
        <p:txBody>
          <a:bodyPr/>
          <a:lstStyle/>
          <a:p>
            <a:r>
              <a:rPr lang="en-US"/>
              <a:t>John Rogers, Conformal REBCO Windings</a:t>
            </a:r>
          </a:p>
        </p:txBody>
      </p:sp>
      <p:sp>
        <p:nvSpPr>
          <p:cNvPr id="5" name="Slide Number Placeholder 4">
            <a:extLst>
              <a:ext uri="{FF2B5EF4-FFF2-40B4-BE49-F238E27FC236}">
                <a16:creationId xmlns:a16="http://schemas.microsoft.com/office/drawing/2014/main" id="{52F6FB5E-3758-2E48-A8A8-CECCB3F9939F}"/>
              </a:ext>
            </a:extLst>
          </p:cNvPr>
          <p:cNvSpPr>
            <a:spLocks noGrp="1"/>
          </p:cNvSpPr>
          <p:nvPr>
            <p:ph type="sldNum" sz="quarter" idx="12"/>
          </p:nvPr>
        </p:nvSpPr>
        <p:spPr/>
        <p:txBody>
          <a:bodyPr/>
          <a:lstStyle/>
          <a:p>
            <a:fld id="{AC68A93F-1FCF-C748-AE50-4ABB05EB8B31}" type="slidenum">
              <a:rPr lang="en-US" smtClean="0"/>
              <a:t>25</a:t>
            </a:fld>
            <a:endParaRPr lang="en-US"/>
          </a:p>
        </p:txBody>
      </p:sp>
    </p:spTree>
    <p:extLst>
      <p:ext uri="{BB962C8B-B14F-4D97-AF65-F5344CB8AC3E}">
        <p14:creationId xmlns:p14="http://schemas.microsoft.com/office/powerpoint/2010/main" val="192344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1DB2-433E-744C-8B9F-1BAC1B8B9DA8}"/>
              </a:ext>
            </a:extLst>
          </p:cNvPr>
          <p:cNvSpPr>
            <a:spLocks noGrp="1"/>
          </p:cNvSpPr>
          <p:nvPr>
            <p:ph type="title"/>
          </p:nvPr>
        </p:nvSpPr>
        <p:spPr>
          <a:xfrm>
            <a:off x="0" y="2"/>
            <a:ext cx="9144000" cy="1325563"/>
          </a:xfrm>
        </p:spPr>
        <p:txBody>
          <a:bodyPr>
            <a:normAutofit/>
          </a:bodyPr>
          <a:lstStyle/>
          <a:p>
            <a:r>
              <a:rPr lang="en-US" sz="4000" b="1" dirty="0">
                <a:solidFill>
                  <a:schemeClr val="accent2">
                    <a:lumMod val="50000"/>
                  </a:schemeClr>
                </a:solidFill>
              </a:rPr>
              <a:t>Future plans: build/test a progression of sub-scale model dipoles</a:t>
            </a:r>
          </a:p>
        </p:txBody>
      </p:sp>
      <p:graphicFrame>
        <p:nvGraphicFramePr>
          <p:cNvPr id="12" name="Content Placeholder 11">
            <a:extLst>
              <a:ext uri="{FF2B5EF4-FFF2-40B4-BE49-F238E27FC236}">
                <a16:creationId xmlns:a16="http://schemas.microsoft.com/office/drawing/2014/main" id="{724F75AB-033A-CB46-AC0E-6F331BDE81AF}"/>
              </a:ext>
            </a:extLst>
          </p:cNvPr>
          <p:cNvGraphicFramePr>
            <a:graphicFrameLocks noGrp="1"/>
          </p:cNvGraphicFramePr>
          <p:nvPr>
            <p:ph idx="1"/>
            <p:extLst>
              <p:ext uri="{D42A27DB-BD31-4B8C-83A1-F6EECF244321}">
                <p14:modId xmlns:p14="http://schemas.microsoft.com/office/powerpoint/2010/main" val="2553852762"/>
              </p:ext>
            </p:extLst>
          </p:nvPr>
        </p:nvGraphicFramePr>
        <p:xfrm>
          <a:off x="0" y="1197761"/>
          <a:ext cx="9620251" cy="2484120"/>
        </p:xfrm>
        <a:graphic>
          <a:graphicData uri="http://schemas.openxmlformats.org/drawingml/2006/table">
            <a:tbl>
              <a:tblPr firstRow="1" firstCol="1" bandRow="1">
                <a:tableStyleId>{5C22544A-7EE6-4342-B048-85BDC9FD1C3A}</a:tableStyleId>
              </a:tblPr>
              <a:tblGrid>
                <a:gridCol w="3917799">
                  <a:extLst>
                    <a:ext uri="{9D8B030D-6E8A-4147-A177-3AD203B41FA5}">
                      <a16:colId xmlns:a16="http://schemas.microsoft.com/office/drawing/2014/main" val="1457580733"/>
                    </a:ext>
                  </a:extLst>
                </a:gridCol>
                <a:gridCol w="965379">
                  <a:extLst>
                    <a:ext uri="{9D8B030D-6E8A-4147-A177-3AD203B41FA5}">
                      <a16:colId xmlns:a16="http://schemas.microsoft.com/office/drawing/2014/main" val="2959590488"/>
                    </a:ext>
                  </a:extLst>
                </a:gridCol>
                <a:gridCol w="1222337">
                  <a:extLst>
                    <a:ext uri="{9D8B030D-6E8A-4147-A177-3AD203B41FA5}">
                      <a16:colId xmlns:a16="http://schemas.microsoft.com/office/drawing/2014/main" val="2975105254"/>
                    </a:ext>
                  </a:extLst>
                </a:gridCol>
                <a:gridCol w="1385933">
                  <a:extLst>
                    <a:ext uri="{9D8B030D-6E8A-4147-A177-3AD203B41FA5}">
                      <a16:colId xmlns:a16="http://schemas.microsoft.com/office/drawing/2014/main" val="910207317"/>
                    </a:ext>
                  </a:extLst>
                </a:gridCol>
                <a:gridCol w="1394165">
                  <a:extLst>
                    <a:ext uri="{9D8B030D-6E8A-4147-A177-3AD203B41FA5}">
                      <a16:colId xmlns:a16="http://schemas.microsoft.com/office/drawing/2014/main" val="224928432"/>
                    </a:ext>
                  </a:extLst>
                </a:gridCol>
                <a:gridCol w="734638">
                  <a:extLst>
                    <a:ext uri="{9D8B030D-6E8A-4147-A177-3AD203B41FA5}">
                      <a16:colId xmlns:a16="http://schemas.microsoft.com/office/drawing/2014/main" val="1702296418"/>
                    </a:ext>
                  </a:extLst>
                </a:gridCol>
              </a:tblGrid>
              <a:tr h="276759">
                <a:tc>
                  <a:txBody>
                    <a:bodyPr/>
                    <a:lstStyle/>
                    <a:p>
                      <a:pPr indent="180340" algn="just">
                        <a:spcBef>
                          <a:spcPts val="600"/>
                        </a:spcBef>
                        <a:spcAft>
                          <a:spcPts val="600"/>
                        </a:spcAft>
                      </a:pPr>
                      <a:r>
                        <a:rPr lang="en-US" sz="1900" dirty="0">
                          <a:effectLst/>
                        </a:rPr>
                        <a:t>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900" dirty="0">
                          <a:effectLst/>
                        </a:rPr>
                        <a:t>TAMU4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900" dirty="0">
                          <a:effectLst/>
                        </a:rPr>
                        <a:t>TAMU5</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Bef>
                          <a:spcPts val="600"/>
                        </a:spcBef>
                        <a:spcAft>
                          <a:spcPts val="600"/>
                        </a:spcAft>
                      </a:pPr>
                      <a:r>
                        <a:rPr lang="en-US" sz="1900">
                          <a:effectLst/>
                        </a:rPr>
                        <a:t>TAMU6</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Bef>
                          <a:spcPts val="600"/>
                        </a:spcBef>
                        <a:spcAft>
                          <a:spcPts val="600"/>
                        </a:spcAft>
                      </a:pPr>
                      <a:r>
                        <a:rPr lang="en-US" sz="1900">
                          <a:effectLst/>
                        </a:rPr>
                        <a:t>TAMU7</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just">
                        <a:spcBef>
                          <a:spcPts val="600"/>
                        </a:spcBef>
                        <a:spcAft>
                          <a:spcPts val="600"/>
                        </a:spcAft>
                      </a:pPr>
                      <a:r>
                        <a:rPr lang="en-US" sz="1900">
                          <a:effectLst/>
                        </a:rPr>
                        <a:t>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6783579"/>
                  </a:ext>
                </a:extLst>
              </a:tr>
              <a:tr h="233060">
                <a:tc>
                  <a:txBody>
                    <a:bodyPr/>
                    <a:lstStyle/>
                    <a:p>
                      <a:pPr indent="0" algn="just">
                        <a:spcBef>
                          <a:spcPts val="600"/>
                        </a:spcBef>
                        <a:spcAft>
                          <a:spcPts val="600"/>
                        </a:spcAft>
                      </a:pPr>
                      <a:r>
                        <a:rPr lang="en-US" sz="1600" dirty="0">
                          <a:effectLst/>
                        </a:rPr>
                        <a:t>Bore field @ 4.2K short-sample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2.7</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8.3</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10.9</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18.3</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T</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5462426"/>
                  </a:ext>
                </a:extLst>
              </a:tr>
              <a:tr h="233060">
                <a:tc>
                  <a:txBody>
                    <a:bodyPr/>
                    <a:lstStyle/>
                    <a:p>
                      <a:pPr indent="0" algn="just">
                        <a:spcBef>
                          <a:spcPts val="600"/>
                        </a:spcBef>
                        <a:spcAft>
                          <a:spcPts val="600"/>
                        </a:spcAft>
                      </a:pPr>
                      <a:r>
                        <a:rPr lang="en-US" sz="1600" dirty="0">
                          <a:effectLst/>
                        </a:rPr>
                        <a:t>Cable current (windings in series)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15.5</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20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15.5</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15.5</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kA</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8557625"/>
                  </a:ext>
                </a:extLst>
              </a:tr>
              <a:tr h="246896">
                <a:tc>
                  <a:txBody>
                    <a:bodyPr/>
                    <a:lstStyle/>
                    <a:p>
                      <a:pPr indent="0" algn="just">
                        <a:spcBef>
                          <a:spcPts val="600"/>
                        </a:spcBef>
                        <a:spcAft>
                          <a:spcPts val="600"/>
                        </a:spcAft>
                      </a:pPr>
                      <a:r>
                        <a:rPr lang="en-US" sz="1600" dirty="0">
                          <a:effectLst/>
                        </a:rPr>
                        <a:t>REBCO:  #tapes/cable x #cables/shell  x #shells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5x16x1</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25x 16 x 3</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25x 16 x 3</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69648398"/>
                  </a:ext>
                </a:extLst>
              </a:tr>
              <a:tr h="245805">
                <a:tc>
                  <a:txBody>
                    <a:bodyPr/>
                    <a:lstStyle/>
                    <a:p>
                      <a:pPr indent="0" algn="just">
                        <a:spcBef>
                          <a:spcPts val="600"/>
                        </a:spcBef>
                        <a:spcAft>
                          <a:spcPts val="600"/>
                        </a:spcAft>
                      </a:pPr>
                      <a:r>
                        <a:rPr lang="en-US" sz="1600" dirty="0">
                          <a:effectLst/>
                        </a:rPr>
                        <a:t>Nb</a:t>
                      </a:r>
                      <a:r>
                        <a:rPr lang="en-US" sz="1600" baseline="-25000" dirty="0">
                          <a:effectLst/>
                        </a:rPr>
                        <a:t>3</a:t>
                      </a:r>
                      <a:r>
                        <a:rPr lang="en-US" sz="1600" dirty="0">
                          <a:effectLst/>
                        </a:rPr>
                        <a:t>Sn CIC: #wires/CIC x #cables/layer x #layers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 </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17x 16 x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17x 16 x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17x 16 x 8</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2476514"/>
                  </a:ext>
                </a:extLst>
              </a:tr>
              <a:tr h="233060">
                <a:tc>
                  <a:txBody>
                    <a:bodyPr/>
                    <a:lstStyle/>
                    <a:p>
                      <a:pPr indent="0" algn="just">
                        <a:spcBef>
                          <a:spcPts val="600"/>
                        </a:spcBef>
                        <a:spcAft>
                          <a:spcPts val="600"/>
                        </a:spcAft>
                      </a:pPr>
                      <a:r>
                        <a:rPr lang="en-US" sz="1600" dirty="0">
                          <a:effectLst/>
                        </a:rPr>
                        <a:t>B</a:t>
                      </a:r>
                      <a:r>
                        <a:rPr lang="en-US" sz="1600" baseline="-25000" dirty="0">
                          <a:effectLst/>
                        </a:rPr>
                        <a:t>max</a:t>
                      </a:r>
                      <a:r>
                        <a:rPr lang="en-US" sz="1600" dirty="0">
                          <a:effectLst/>
                        </a:rPr>
                        <a:t> in REBCO, CIC</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2.8</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9.2</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12.0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18.5, 11.8</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T</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41952661"/>
                  </a:ext>
                </a:extLst>
              </a:tr>
              <a:tr h="233060">
                <a:tc>
                  <a:txBody>
                    <a:bodyPr/>
                    <a:lstStyle/>
                    <a:p>
                      <a:pPr indent="0" algn="just">
                        <a:spcBef>
                          <a:spcPts val="600"/>
                        </a:spcBef>
                        <a:spcAft>
                          <a:spcPts val="600"/>
                        </a:spcAft>
                      </a:pPr>
                      <a:r>
                        <a:rPr lang="en-US" sz="1600" dirty="0">
                          <a:effectLst/>
                        </a:rPr>
                        <a:t>Sextupole @ full field, injection field</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 </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44</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46</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27, 35</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a:effectLst/>
                        </a:rPr>
                        <a:t>units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107144"/>
                  </a:ext>
                </a:extLst>
              </a:tr>
              <a:tr h="233060">
                <a:tc>
                  <a:txBody>
                    <a:bodyPr/>
                    <a:lstStyle/>
                    <a:p>
                      <a:pPr indent="0" algn="just">
                        <a:spcBef>
                          <a:spcPts val="600"/>
                        </a:spcBef>
                        <a:spcAft>
                          <a:spcPts val="600"/>
                        </a:spcAft>
                      </a:pPr>
                      <a:r>
                        <a:rPr lang="en-US" sz="1600" dirty="0">
                          <a:effectLst/>
                        </a:rPr>
                        <a:t>Total conductor cost in 1m dipole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r">
                        <a:spcBef>
                          <a:spcPts val="600"/>
                        </a:spcBef>
                        <a:spcAft>
                          <a:spcPts val="600"/>
                        </a:spcAft>
                      </a:pPr>
                      <a:r>
                        <a:rPr lang="en-US" sz="1600">
                          <a:effectLst/>
                        </a:rPr>
                        <a:t>16</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r">
                        <a:spcBef>
                          <a:spcPts val="600"/>
                        </a:spcBef>
                        <a:spcAft>
                          <a:spcPts val="600"/>
                        </a:spcAft>
                      </a:pPr>
                      <a:r>
                        <a:rPr lang="en-US" sz="1600">
                          <a:effectLst/>
                        </a:rPr>
                        <a:t>31</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r">
                        <a:spcBef>
                          <a:spcPts val="600"/>
                        </a:spcBef>
                        <a:spcAft>
                          <a:spcPts val="600"/>
                        </a:spcAft>
                      </a:pPr>
                      <a:r>
                        <a:rPr lang="en-US" sz="1600">
                          <a:effectLst/>
                        </a:rPr>
                        <a:t>249</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r">
                        <a:spcBef>
                          <a:spcPts val="600"/>
                        </a:spcBef>
                        <a:spcAft>
                          <a:spcPts val="600"/>
                        </a:spcAft>
                      </a:pPr>
                      <a:r>
                        <a:rPr lang="en-US" sz="1600" dirty="0">
                          <a:effectLst/>
                        </a:rPr>
                        <a:t>310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just">
                        <a:spcBef>
                          <a:spcPts val="600"/>
                        </a:spcBef>
                        <a:spcAft>
                          <a:spcPts val="600"/>
                        </a:spcAft>
                      </a:pPr>
                      <a:r>
                        <a:rPr lang="en-US" sz="1600" dirty="0">
                          <a:effectLst/>
                        </a:rPr>
                        <a:t>K$</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4852597"/>
                  </a:ext>
                </a:extLst>
              </a:tr>
            </a:tbl>
          </a:graphicData>
        </a:graphic>
      </p:graphicFrame>
      <p:sp>
        <p:nvSpPr>
          <p:cNvPr id="5" name="Slide Number Placeholder 4">
            <a:extLst>
              <a:ext uri="{FF2B5EF4-FFF2-40B4-BE49-F238E27FC236}">
                <a16:creationId xmlns:a16="http://schemas.microsoft.com/office/drawing/2014/main" id="{E637F83A-8DE4-FA45-AC90-2203D32D3C16}"/>
              </a:ext>
            </a:extLst>
          </p:cNvPr>
          <p:cNvSpPr>
            <a:spLocks noGrp="1"/>
          </p:cNvSpPr>
          <p:nvPr>
            <p:ph type="sldNum" sz="quarter" idx="12"/>
          </p:nvPr>
        </p:nvSpPr>
        <p:spPr/>
        <p:txBody>
          <a:bodyPr/>
          <a:lstStyle/>
          <a:p>
            <a:fld id="{AC68A93F-1FCF-C748-AE50-4ABB05EB8B31}" type="slidenum">
              <a:rPr lang="en-US" smtClean="0"/>
              <a:t>26</a:t>
            </a:fld>
            <a:endParaRPr lang="en-US"/>
          </a:p>
        </p:txBody>
      </p:sp>
      <p:grpSp>
        <p:nvGrpSpPr>
          <p:cNvPr id="13" name="Group 12">
            <a:extLst>
              <a:ext uri="{FF2B5EF4-FFF2-40B4-BE49-F238E27FC236}">
                <a16:creationId xmlns:a16="http://schemas.microsoft.com/office/drawing/2014/main" id="{CDEEC1E1-D3A7-6641-8006-A76B0C4AB071}"/>
              </a:ext>
            </a:extLst>
          </p:cNvPr>
          <p:cNvGrpSpPr/>
          <p:nvPr/>
        </p:nvGrpSpPr>
        <p:grpSpPr>
          <a:xfrm>
            <a:off x="46380" y="3856419"/>
            <a:ext cx="2919091" cy="2915357"/>
            <a:chOff x="0" y="-82840"/>
            <a:chExt cx="2920332" cy="2920306"/>
          </a:xfrm>
        </p:grpSpPr>
        <p:grpSp>
          <p:nvGrpSpPr>
            <p:cNvPr id="14" name="Group 13">
              <a:extLst>
                <a:ext uri="{FF2B5EF4-FFF2-40B4-BE49-F238E27FC236}">
                  <a16:creationId xmlns:a16="http://schemas.microsoft.com/office/drawing/2014/main" id="{9C756EAA-2500-C543-ACEF-32363514E21A}"/>
                </a:ext>
              </a:extLst>
            </p:cNvPr>
            <p:cNvGrpSpPr>
              <a:grpSpLocks noChangeAspect="1"/>
            </p:cNvGrpSpPr>
            <p:nvPr/>
          </p:nvGrpSpPr>
          <p:grpSpPr>
            <a:xfrm>
              <a:off x="0" y="-82840"/>
              <a:ext cx="2920332" cy="2439332"/>
              <a:chOff x="0" y="-114990"/>
              <a:chExt cx="4054453" cy="3386035"/>
            </a:xfrm>
          </p:grpSpPr>
          <p:pic>
            <p:nvPicPr>
              <p:cNvPr id="16" name="Picture 15">
                <a:extLst>
                  <a:ext uri="{FF2B5EF4-FFF2-40B4-BE49-F238E27FC236}">
                    <a16:creationId xmlns:a16="http://schemas.microsoft.com/office/drawing/2014/main" id="{3C5BE33E-6A45-6B4F-B6B9-1838711F9FA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3670626" y="-77078"/>
                <a:ext cx="383827" cy="3223625"/>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0366E3B-55CC-3C4A-9B38-0C36C9C1B18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bwMode="auto">
              <a:xfrm>
                <a:off x="0" y="-114990"/>
                <a:ext cx="3681114" cy="3386035"/>
              </a:xfrm>
              <a:prstGeom prst="rect">
                <a:avLst/>
              </a:prstGeom>
              <a:ln>
                <a:noFill/>
              </a:ln>
              <a:extLst>
                <a:ext uri="{53640926-AAD7-44D8-BBD7-CCE9431645EC}">
                  <a14:shadowObscured xmlns:a14="http://schemas.microsoft.com/office/drawing/2010/main"/>
                </a:ext>
              </a:extLst>
            </p:spPr>
          </p:pic>
        </p:grpSp>
        <p:sp>
          <p:nvSpPr>
            <p:cNvPr id="15" name="Text Box 46">
              <a:extLst>
                <a:ext uri="{FF2B5EF4-FFF2-40B4-BE49-F238E27FC236}">
                  <a16:creationId xmlns:a16="http://schemas.microsoft.com/office/drawing/2014/main" id="{EC29D132-2433-B84B-AF78-D38F3E53B877}"/>
                </a:ext>
              </a:extLst>
            </p:cNvPr>
            <p:cNvSpPr txBox="1"/>
            <p:nvPr/>
          </p:nvSpPr>
          <p:spPr>
            <a:xfrm>
              <a:off x="1" y="2405848"/>
              <a:ext cx="2645509" cy="431618"/>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Bef>
                  <a:spcPts val="300"/>
                </a:spcBef>
                <a:spcAft>
                  <a:spcPts val="600"/>
                </a:spcAft>
              </a:pPr>
              <a:r>
                <a:rPr lang="en-US" sz="1400" b="1" dirty="0">
                  <a:solidFill>
                    <a:srgbClr val="000000"/>
                  </a:solidFill>
                  <a:latin typeface="Times New Roman" panose="02020603050405020304" pitchFamily="18" charset="0"/>
                  <a:ea typeface="Times New Roman" panose="02020603050405020304" pitchFamily="18" charset="0"/>
                </a:rPr>
                <a:t>TAMU4: Single-shell REBCO sub-winding, to be built by ARL.</a:t>
              </a:r>
            </a:p>
          </p:txBody>
        </p:sp>
      </p:grpSp>
      <p:grpSp>
        <p:nvGrpSpPr>
          <p:cNvPr id="18" name="Group 17">
            <a:extLst>
              <a:ext uri="{FF2B5EF4-FFF2-40B4-BE49-F238E27FC236}">
                <a16:creationId xmlns:a16="http://schemas.microsoft.com/office/drawing/2014/main" id="{C0D427E2-50EC-4940-AE72-7E7A84E000DA}"/>
              </a:ext>
            </a:extLst>
          </p:cNvPr>
          <p:cNvGrpSpPr/>
          <p:nvPr/>
        </p:nvGrpSpPr>
        <p:grpSpPr>
          <a:xfrm>
            <a:off x="2973923" y="3874722"/>
            <a:ext cx="2681288" cy="2864639"/>
            <a:chOff x="-35890" y="-72397"/>
            <a:chExt cx="2682576" cy="2864310"/>
          </a:xfrm>
        </p:grpSpPr>
        <p:grpSp>
          <p:nvGrpSpPr>
            <p:cNvPr id="19" name="Group 18">
              <a:extLst>
                <a:ext uri="{FF2B5EF4-FFF2-40B4-BE49-F238E27FC236}">
                  <a16:creationId xmlns:a16="http://schemas.microsoft.com/office/drawing/2014/main" id="{814F7763-7EF5-C946-B4EC-6017DBFA4B83}"/>
                </a:ext>
              </a:extLst>
            </p:cNvPr>
            <p:cNvGrpSpPr/>
            <p:nvPr/>
          </p:nvGrpSpPr>
          <p:grpSpPr>
            <a:xfrm>
              <a:off x="-35890" y="-72397"/>
              <a:ext cx="2682576" cy="2864310"/>
              <a:chOff x="117711" y="-191215"/>
              <a:chExt cx="2683914" cy="2865734"/>
            </a:xfrm>
          </p:grpSpPr>
          <p:pic>
            <p:nvPicPr>
              <p:cNvPr id="21" name="Picture 20">
                <a:extLst>
                  <a:ext uri="{FF2B5EF4-FFF2-40B4-BE49-F238E27FC236}">
                    <a16:creationId xmlns:a16="http://schemas.microsoft.com/office/drawing/2014/main" id="{30A800CC-DEAF-F44B-958A-EC28277090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2570943" y="-191215"/>
                <a:ext cx="230682" cy="2384406"/>
              </a:xfrm>
              <a:prstGeom prst="rect">
                <a:avLst/>
              </a:prstGeom>
              <a:ln>
                <a:noFill/>
              </a:ln>
              <a:extLst>
                <a:ext uri="{53640926-AAD7-44D8-BBD7-CCE9431645EC}">
                  <a14:shadowObscured xmlns:a14="http://schemas.microsoft.com/office/drawing/2010/main"/>
                </a:ext>
              </a:extLst>
            </p:spPr>
          </p:pic>
          <p:sp>
            <p:nvSpPr>
              <p:cNvPr id="22" name="Text Box 457">
                <a:extLst>
                  <a:ext uri="{FF2B5EF4-FFF2-40B4-BE49-F238E27FC236}">
                    <a16:creationId xmlns:a16="http://schemas.microsoft.com/office/drawing/2014/main" id="{9010C357-3B33-1443-A3D6-241070EFD76A}"/>
                  </a:ext>
                </a:extLst>
              </p:cNvPr>
              <p:cNvSpPr txBox="1"/>
              <p:nvPr/>
            </p:nvSpPr>
            <p:spPr>
              <a:xfrm>
                <a:off x="117711" y="2309993"/>
                <a:ext cx="2647950" cy="36452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just">
                  <a:spcBef>
                    <a:spcPts val="300"/>
                  </a:spcBef>
                  <a:spcAft>
                    <a:spcPts val="600"/>
                  </a:spcAft>
                </a:pPr>
                <a:r>
                  <a:rPr lang="en-US" sz="1400" b="1" dirty="0">
                    <a:solidFill>
                      <a:srgbClr val="000000"/>
                    </a:solidFill>
                    <a:latin typeface="Times New Roman" panose="02020603050405020304" pitchFamily="18" charset="0"/>
                    <a:ea typeface="Times New Roman" panose="02020603050405020304" pitchFamily="18" charset="0"/>
                  </a:rPr>
                  <a:t>TAMU5: 4-layer Nb</a:t>
                </a:r>
                <a:r>
                  <a:rPr lang="en-US" sz="1400" b="1" baseline="-25000" dirty="0">
                    <a:solidFill>
                      <a:srgbClr val="000000"/>
                    </a:solidFill>
                    <a:latin typeface="Times New Roman" panose="02020603050405020304" pitchFamily="18" charset="0"/>
                    <a:ea typeface="Times New Roman" panose="02020603050405020304" pitchFamily="18" charset="0"/>
                  </a:rPr>
                  <a:t>3</a:t>
                </a:r>
                <a:r>
                  <a:rPr lang="en-US" sz="1400" b="1" dirty="0">
                    <a:solidFill>
                      <a:srgbClr val="000000"/>
                    </a:solidFill>
                    <a:latin typeface="Times New Roman" panose="02020603050405020304" pitchFamily="18" charset="0"/>
                    <a:ea typeface="Times New Roman" panose="02020603050405020304" pitchFamily="18" charset="0"/>
                  </a:rPr>
                  <a:t>Sn SuperCIC sub-winding, to be built by ATC</a:t>
                </a:r>
              </a:p>
            </p:txBody>
          </p:sp>
        </p:grpSp>
        <p:pic>
          <p:nvPicPr>
            <p:cNvPr id="20" name="Picture 19">
              <a:extLst>
                <a:ext uri="{FF2B5EF4-FFF2-40B4-BE49-F238E27FC236}">
                  <a16:creationId xmlns:a16="http://schemas.microsoft.com/office/drawing/2014/main" id="{52CD0880-A7B4-3C49-BA8C-2A6A0B7ABB8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29068" y="-33332"/>
              <a:ext cx="2415178" cy="2478894"/>
            </a:xfrm>
            <a:prstGeom prst="rect">
              <a:avLst/>
            </a:prstGeom>
            <a:ln>
              <a:noFill/>
            </a:ln>
            <a:extLst>
              <a:ext uri="{53640926-AAD7-44D8-BBD7-CCE9431645EC}">
                <a14:shadowObscured xmlns:a14="http://schemas.microsoft.com/office/drawing/2010/main"/>
              </a:ext>
            </a:extLst>
          </p:spPr>
        </p:pic>
      </p:grpSp>
      <p:grpSp>
        <p:nvGrpSpPr>
          <p:cNvPr id="23" name="Group 22">
            <a:extLst>
              <a:ext uri="{FF2B5EF4-FFF2-40B4-BE49-F238E27FC236}">
                <a16:creationId xmlns:a16="http://schemas.microsoft.com/office/drawing/2014/main" id="{B467DBA3-D5AB-E244-BC89-36A3879A9058}"/>
              </a:ext>
            </a:extLst>
          </p:cNvPr>
          <p:cNvGrpSpPr>
            <a:grpSpLocks noChangeAspect="1"/>
          </p:cNvGrpSpPr>
          <p:nvPr/>
        </p:nvGrpSpPr>
        <p:grpSpPr>
          <a:xfrm>
            <a:off x="5795042" y="3874721"/>
            <a:ext cx="3509087" cy="2911219"/>
            <a:chOff x="0" y="-1867876"/>
            <a:chExt cx="2899508" cy="2403347"/>
          </a:xfrm>
        </p:grpSpPr>
        <p:sp>
          <p:nvSpPr>
            <p:cNvPr id="24" name="Text Box 467">
              <a:extLst>
                <a:ext uri="{FF2B5EF4-FFF2-40B4-BE49-F238E27FC236}">
                  <a16:creationId xmlns:a16="http://schemas.microsoft.com/office/drawing/2014/main" id="{3C1971E2-C93F-224F-94D6-7808CA09D36E}"/>
                </a:ext>
              </a:extLst>
            </p:cNvPr>
            <p:cNvSpPr txBox="1"/>
            <p:nvPr/>
          </p:nvSpPr>
          <p:spPr>
            <a:xfrm>
              <a:off x="0" y="179754"/>
              <a:ext cx="2780068" cy="35571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Bef>
                  <a:spcPts val="300"/>
                </a:spcBef>
                <a:spcAft>
                  <a:spcPts val="600"/>
                </a:spcAft>
              </a:pPr>
              <a:r>
                <a:rPr lang="en-US" sz="1400" b="1" dirty="0">
                  <a:solidFill>
                    <a:srgbClr val="000000"/>
                  </a:solidFill>
                  <a:latin typeface="Times New Roman" panose="02020603050405020304" pitchFamily="18" charset="0"/>
                  <a:ea typeface="Times New Roman" panose="02020603050405020304" pitchFamily="18" charset="0"/>
                </a:rPr>
                <a:t>TAMU7: 8-layer Nb</a:t>
              </a:r>
              <a:r>
                <a:rPr lang="en-US" sz="1400" b="1" baseline="-25000" dirty="0">
                  <a:solidFill>
                    <a:srgbClr val="000000"/>
                  </a:solidFill>
                  <a:latin typeface="Times New Roman" panose="02020603050405020304" pitchFamily="18" charset="0"/>
                  <a:ea typeface="Times New Roman" panose="02020603050405020304" pitchFamily="18" charset="0"/>
                </a:rPr>
                <a:t>3</a:t>
              </a:r>
              <a:r>
                <a:rPr lang="en-US" sz="1400" b="1" dirty="0">
                  <a:solidFill>
                    <a:srgbClr val="000000"/>
                  </a:solidFill>
                  <a:latin typeface="Times New Roman" panose="02020603050405020304" pitchFamily="18" charset="0"/>
                  <a:ea typeface="Times New Roman" panose="02020603050405020304" pitchFamily="18" charset="0"/>
                </a:rPr>
                <a:t>Sn outsert, to be built by TAMU and ATC.</a:t>
              </a:r>
            </a:p>
          </p:txBody>
        </p:sp>
        <p:pic>
          <p:nvPicPr>
            <p:cNvPr id="25" name="Picture 24">
              <a:extLst>
                <a:ext uri="{FF2B5EF4-FFF2-40B4-BE49-F238E27FC236}">
                  <a16:creationId xmlns:a16="http://schemas.microsoft.com/office/drawing/2014/main" id="{773C0A7B-D479-C247-BA7B-DEE5E963AD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0" y="-1867876"/>
              <a:ext cx="2899508" cy="2029737"/>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233775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028D-E7C7-DC47-B38F-AE05F5A3ECA0}"/>
              </a:ext>
            </a:extLst>
          </p:cNvPr>
          <p:cNvSpPr>
            <a:spLocks noGrp="1"/>
          </p:cNvSpPr>
          <p:nvPr>
            <p:ph type="title"/>
          </p:nvPr>
        </p:nvSpPr>
        <p:spPr>
          <a:xfrm>
            <a:off x="0" y="2"/>
            <a:ext cx="9144000" cy="1325563"/>
          </a:xfrm>
        </p:spPr>
        <p:txBody>
          <a:bodyPr/>
          <a:lstStyle/>
          <a:p>
            <a:r>
              <a:rPr lang="en-US" b="1" dirty="0">
                <a:solidFill>
                  <a:schemeClr val="accent2">
                    <a:lumMod val="50000"/>
                  </a:schemeClr>
                </a:solidFill>
              </a:rPr>
              <a:t>Update summary</a:t>
            </a:r>
          </a:p>
        </p:txBody>
      </p:sp>
      <p:sp>
        <p:nvSpPr>
          <p:cNvPr id="3" name="Content Placeholder 2">
            <a:extLst>
              <a:ext uri="{FF2B5EF4-FFF2-40B4-BE49-F238E27FC236}">
                <a16:creationId xmlns:a16="http://schemas.microsoft.com/office/drawing/2014/main" id="{D24156E5-4E9C-7340-B475-80BC9BAAB2E6}"/>
              </a:ext>
            </a:extLst>
          </p:cNvPr>
          <p:cNvSpPr>
            <a:spLocks noGrp="1"/>
          </p:cNvSpPr>
          <p:nvPr>
            <p:ph idx="1"/>
          </p:nvPr>
        </p:nvSpPr>
        <p:spPr>
          <a:xfrm>
            <a:off x="0" y="1182688"/>
            <a:ext cx="9144000" cy="4989512"/>
          </a:xfrm>
        </p:spPr>
        <p:txBody>
          <a:bodyPr>
            <a:normAutofit fontScale="85000" lnSpcReduction="10000"/>
          </a:bodyPr>
          <a:lstStyle/>
          <a:p>
            <a:r>
              <a:rPr lang="en-US" dirty="0"/>
              <a:t>REBCO inserts offer great benefit for dipoles of 16-24 T.</a:t>
            </a:r>
          </a:p>
          <a:p>
            <a:r>
              <a:rPr lang="en-US" dirty="0"/>
              <a:t>REBCO is ruinously expensive, and the conventional design methodology of twisted cables to homogenize current distribution during ramping limits the current capacity to ~1/3 of what a REBCO tape can support when aligned with the field at conductor.</a:t>
            </a:r>
          </a:p>
          <a:p>
            <a:r>
              <a:rPr lang="en-US" dirty="0"/>
              <a:t>We are developing a conformal winding strategy that could preserve that full current capacity, and a structured cable design that could provide optimum Intertape resistance for current-sharing.</a:t>
            </a:r>
          </a:p>
          <a:p>
            <a:r>
              <a:rPr lang="en-US" dirty="0"/>
              <a:t>The strategy is related to the NI strategy that provides excellent stability in stack-of-pucks solenoids.</a:t>
            </a:r>
          </a:p>
          <a:p>
            <a:r>
              <a:rPr lang="en-US" dirty="0"/>
              <a:t>This is a work in progress – we are developing the 3-D magnetics to preserve the conformal geometry in the flared ends, and we are developing the multi-physics modeling of current sharing during ramping.</a:t>
            </a:r>
          </a:p>
        </p:txBody>
      </p:sp>
      <p:sp>
        <p:nvSpPr>
          <p:cNvPr id="4" name="Footer Placeholder 3">
            <a:extLst>
              <a:ext uri="{FF2B5EF4-FFF2-40B4-BE49-F238E27FC236}">
                <a16:creationId xmlns:a16="http://schemas.microsoft.com/office/drawing/2014/main" id="{4807E99E-2E52-C943-A4D9-D932B47BA77E}"/>
              </a:ext>
            </a:extLst>
          </p:cNvPr>
          <p:cNvSpPr>
            <a:spLocks noGrp="1"/>
          </p:cNvSpPr>
          <p:nvPr>
            <p:ph type="ftr" sz="quarter" idx="11"/>
          </p:nvPr>
        </p:nvSpPr>
        <p:spPr/>
        <p:txBody>
          <a:bodyPr/>
          <a:lstStyle/>
          <a:p>
            <a:r>
              <a:rPr lang="en-US"/>
              <a:t>John Rogers, Conformal REBCO Windings</a:t>
            </a:r>
          </a:p>
        </p:txBody>
      </p:sp>
      <p:sp>
        <p:nvSpPr>
          <p:cNvPr id="5" name="Slide Number Placeholder 4">
            <a:extLst>
              <a:ext uri="{FF2B5EF4-FFF2-40B4-BE49-F238E27FC236}">
                <a16:creationId xmlns:a16="http://schemas.microsoft.com/office/drawing/2014/main" id="{53F6AE9A-7122-664F-867B-0E5E43B0B88F}"/>
              </a:ext>
            </a:extLst>
          </p:cNvPr>
          <p:cNvSpPr>
            <a:spLocks noGrp="1"/>
          </p:cNvSpPr>
          <p:nvPr>
            <p:ph type="sldNum" sz="quarter" idx="12"/>
          </p:nvPr>
        </p:nvSpPr>
        <p:spPr/>
        <p:txBody>
          <a:bodyPr/>
          <a:lstStyle/>
          <a:p>
            <a:fld id="{AC68A93F-1FCF-C748-AE50-4ABB05EB8B31}" type="slidenum">
              <a:rPr lang="en-US" smtClean="0"/>
              <a:t>27</a:t>
            </a:fld>
            <a:endParaRPr lang="en-US"/>
          </a:p>
        </p:txBody>
      </p:sp>
    </p:spTree>
    <p:extLst>
      <p:ext uri="{BB962C8B-B14F-4D97-AF65-F5344CB8AC3E}">
        <p14:creationId xmlns:p14="http://schemas.microsoft.com/office/powerpoint/2010/main" val="185321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9EB2DA-8129-F442-BC9C-F970B9C1BD53}"/>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961464" y="4102100"/>
            <a:ext cx="3911977" cy="2755900"/>
          </a:xfrm>
          <a:prstGeom prst="rect">
            <a:avLst/>
          </a:prstGeom>
        </p:spPr>
      </p:pic>
      <p:sp>
        <p:nvSpPr>
          <p:cNvPr id="2" name="Title 1">
            <a:extLst>
              <a:ext uri="{FF2B5EF4-FFF2-40B4-BE49-F238E27FC236}">
                <a16:creationId xmlns:a16="http://schemas.microsoft.com/office/drawing/2014/main" id="{B40D8D65-07DF-1846-995E-3BB0DF344786}"/>
              </a:ext>
            </a:extLst>
          </p:cNvPr>
          <p:cNvSpPr>
            <a:spLocks noGrp="1"/>
          </p:cNvSpPr>
          <p:nvPr>
            <p:ph type="title"/>
          </p:nvPr>
        </p:nvSpPr>
        <p:spPr>
          <a:xfrm>
            <a:off x="628650" y="0"/>
            <a:ext cx="7886700" cy="1325563"/>
          </a:xfrm>
        </p:spPr>
        <p:txBody>
          <a:bodyPr/>
          <a:lstStyle/>
          <a:p>
            <a:r>
              <a:rPr lang="en-US" b="1" dirty="0">
                <a:solidFill>
                  <a:schemeClr val="accent2">
                    <a:lumMod val="50000"/>
                  </a:schemeClr>
                </a:solidFill>
              </a:rPr>
              <a:t>Bi-2212 is micaceous</a:t>
            </a:r>
          </a:p>
        </p:txBody>
      </p:sp>
      <p:sp>
        <p:nvSpPr>
          <p:cNvPr id="3" name="Content Placeholder 2">
            <a:extLst>
              <a:ext uri="{FF2B5EF4-FFF2-40B4-BE49-F238E27FC236}">
                <a16:creationId xmlns:a16="http://schemas.microsoft.com/office/drawing/2014/main" id="{C4B1A3E8-6A89-2D4A-B800-C13D621DD4BF}"/>
              </a:ext>
            </a:extLst>
          </p:cNvPr>
          <p:cNvSpPr>
            <a:spLocks noGrp="1"/>
          </p:cNvSpPr>
          <p:nvPr>
            <p:ph idx="1"/>
          </p:nvPr>
        </p:nvSpPr>
        <p:spPr>
          <a:xfrm>
            <a:off x="258107" y="1060405"/>
            <a:ext cx="7886700" cy="4351338"/>
          </a:xfrm>
        </p:spPr>
        <p:txBody>
          <a:bodyPr>
            <a:normAutofit/>
          </a:bodyPr>
          <a:lstStyle/>
          <a:p>
            <a:r>
              <a:rPr lang="en-US" sz="2400" dirty="0"/>
              <a:t>Each grain in Bi-2212 fine powder has a plate-like morphology in which its c-axis thickness is 50x less than its a-b dimensions:</a:t>
            </a:r>
          </a:p>
          <a:p>
            <a:endParaRPr lang="en-US" sz="2400" dirty="0"/>
          </a:p>
        </p:txBody>
      </p:sp>
      <p:sp>
        <p:nvSpPr>
          <p:cNvPr id="5" name="Slide Number Placeholder 4">
            <a:extLst>
              <a:ext uri="{FF2B5EF4-FFF2-40B4-BE49-F238E27FC236}">
                <a16:creationId xmlns:a16="http://schemas.microsoft.com/office/drawing/2014/main" id="{C8FFE59A-FC41-B548-AA28-9F349BA274D8}"/>
              </a:ext>
            </a:extLst>
          </p:cNvPr>
          <p:cNvSpPr>
            <a:spLocks noGrp="1"/>
          </p:cNvSpPr>
          <p:nvPr>
            <p:ph type="sldNum" sz="quarter" idx="12"/>
          </p:nvPr>
        </p:nvSpPr>
        <p:spPr/>
        <p:txBody>
          <a:bodyPr/>
          <a:lstStyle/>
          <a:p>
            <a:fld id="{AC68A93F-1FCF-C748-AE50-4ABB05EB8B31}" type="slidenum">
              <a:rPr lang="en-US" smtClean="0"/>
              <a:t>3</a:t>
            </a:fld>
            <a:endParaRPr lang="en-US"/>
          </a:p>
        </p:txBody>
      </p:sp>
      <p:pic>
        <p:nvPicPr>
          <p:cNvPr id="6" name="Picture 5">
            <a:extLst>
              <a:ext uri="{FF2B5EF4-FFF2-40B4-BE49-F238E27FC236}">
                <a16:creationId xmlns:a16="http://schemas.microsoft.com/office/drawing/2014/main" id="{0FC32906-F4E5-794F-B72E-083CACDF0F0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5181603" y="1802653"/>
            <a:ext cx="3915641" cy="2320133"/>
          </a:xfrm>
          <a:prstGeom prst="rect">
            <a:avLst/>
          </a:prstGeom>
        </p:spPr>
      </p:pic>
      <p:pic>
        <p:nvPicPr>
          <p:cNvPr id="9" name="Picture 8">
            <a:extLst>
              <a:ext uri="{FF2B5EF4-FFF2-40B4-BE49-F238E27FC236}">
                <a16:creationId xmlns:a16="http://schemas.microsoft.com/office/drawing/2014/main" id="{AEBD765C-0EE5-5945-B1AC-B88AB5747451}"/>
              </a:ext>
            </a:extLst>
          </p:cNvPr>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249648" y="4259310"/>
            <a:ext cx="2566206" cy="2598690"/>
          </a:xfrm>
          <a:prstGeom prst="rect">
            <a:avLst/>
          </a:prstGeom>
        </p:spPr>
      </p:pic>
      <p:sp>
        <p:nvSpPr>
          <p:cNvPr id="10" name="Rectangle 9">
            <a:extLst>
              <a:ext uri="{FF2B5EF4-FFF2-40B4-BE49-F238E27FC236}">
                <a16:creationId xmlns:a16="http://schemas.microsoft.com/office/drawing/2014/main" id="{A5D72B80-7F18-6643-8029-8C449568B2C1}"/>
              </a:ext>
            </a:extLst>
          </p:cNvPr>
          <p:cNvSpPr/>
          <p:nvPr/>
        </p:nvSpPr>
        <p:spPr>
          <a:xfrm>
            <a:off x="168079" y="2081912"/>
            <a:ext cx="5165921" cy="2677656"/>
          </a:xfrm>
          <a:prstGeom prst="rect">
            <a:avLst/>
          </a:prstGeom>
        </p:spPr>
        <p:txBody>
          <a:bodyPr wrap="square">
            <a:spAutoFit/>
          </a:bodyPr>
          <a:lstStyle/>
          <a:p>
            <a:pPr marL="285750" indent="-285750">
              <a:buFont typeface="Arial" panose="020B0604020202020204" pitchFamily="34" charset="0"/>
              <a:buChar char="•"/>
            </a:pPr>
            <a:r>
              <a:rPr lang="en-US" sz="2400" dirty="0"/>
              <a:t>The powder particles align face-on to the direction of compression, so it is feasible to produce a high texturing among the powder particles:</a:t>
            </a:r>
          </a:p>
          <a:p>
            <a:pPr marL="285750" indent="-285750">
              <a:buFont typeface="Arial" panose="020B0604020202020204" pitchFamily="34" charset="0"/>
              <a:buChar char="•"/>
            </a:pPr>
            <a:r>
              <a:rPr lang="en-US" sz="2400" dirty="0"/>
              <a:t>Texture factor: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XRD:</a:t>
            </a:r>
          </a:p>
        </p:txBody>
      </p:sp>
      <p:pic>
        <p:nvPicPr>
          <p:cNvPr id="12" name="Picture 11">
            <a:extLst>
              <a:ext uri="{FF2B5EF4-FFF2-40B4-BE49-F238E27FC236}">
                <a16:creationId xmlns:a16="http://schemas.microsoft.com/office/drawing/2014/main" id="{7229F39F-5883-E241-AABC-04801FD2982B}"/>
              </a:ext>
            </a:extLst>
          </p:cNvPr>
          <p:cNvPicPr>
            <a:picLocks noChangeAspect="1"/>
          </p:cNvPicPr>
          <p:nvPr/>
        </p:nvPicPr>
        <p:blipFill>
          <a:blip r:embed="rId8"/>
          <a:stretch>
            <a:fillRect/>
          </a:stretch>
        </p:blipFill>
        <p:spPr>
          <a:xfrm>
            <a:off x="2412033" y="3591364"/>
            <a:ext cx="2705100" cy="482600"/>
          </a:xfrm>
          <a:prstGeom prst="rect">
            <a:avLst/>
          </a:prstGeom>
        </p:spPr>
      </p:pic>
    </p:spTree>
    <p:extLst>
      <p:ext uri="{BB962C8B-B14F-4D97-AF65-F5344CB8AC3E}">
        <p14:creationId xmlns:p14="http://schemas.microsoft.com/office/powerpoint/2010/main" val="1286393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9195-79FD-A643-8AFC-E1EDF51A7315}"/>
              </a:ext>
            </a:extLst>
          </p:cNvPr>
          <p:cNvSpPr>
            <a:spLocks noGrp="1"/>
          </p:cNvSpPr>
          <p:nvPr>
            <p:ph type="title"/>
          </p:nvPr>
        </p:nvSpPr>
        <p:spPr>
          <a:xfrm>
            <a:off x="628650" y="0"/>
            <a:ext cx="7886700" cy="1325563"/>
          </a:xfrm>
        </p:spPr>
        <p:txBody>
          <a:bodyPr/>
          <a:lstStyle/>
          <a:p>
            <a:r>
              <a:rPr lang="en-US" b="1" dirty="0">
                <a:solidFill>
                  <a:schemeClr val="accent2">
                    <a:lumMod val="50000"/>
                  </a:schemeClr>
                </a:solidFill>
              </a:rPr>
              <a:t>TP Bi-2212 has low shear modulus in the a-b plane</a:t>
            </a:r>
          </a:p>
        </p:txBody>
      </p:sp>
      <p:sp>
        <p:nvSpPr>
          <p:cNvPr id="3" name="Content Placeholder 2">
            <a:extLst>
              <a:ext uri="{FF2B5EF4-FFF2-40B4-BE49-F238E27FC236}">
                <a16:creationId xmlns:a16="http://schemas.microsoft.com/office/drawing/2014/main" id="{7870ADFF-CF9A-0945-854E-9039A4EA9576}"/>
              </a:ext>
            </a:extLst>
          </p:cNvPr>
          <p:cNvSpPr>
            <a:spLocks noGrp="1"/>
          </p:cNvSpPr>
          <p:nvPr>
            <p:ph idx="1"/>
          </p:nvPr>
        </p:nvSpPr>
        <p:spPr>
          <a:xfrm>
            <a:off x="164415" y="1279234"/>
            <a:ext cx="8704553" cy="5442242"/>
          </a:xfrm>
        </p:spPr>
        <p:txBody>
          <a:bodyPr>
            <a:noAutofit/>
          </a:bodyPr>
          <a:lstStyle/>
          <a:p>
            <a:r>
              <a:rPr lang="en-US" sz="2400" dirty="0"/>
              <a:t>As with mica, a textured powder of Bi-2212 flows </a:t>
            </a:r>
          </a:p>
          <a:p>
            <a:pPr marL="0" indent="0">
              <a:spcBef>
                <a:spcPts val="0"/>
              </a:spcBef>
              <a:buNone/>
            </a:pPr>
            <a:r>
              <a:rPr lang="en-US" sz="2400" dirty="0"/>
              <a:t>    with low modulus under shear in the a-b plane.</a:t>
            </a:r>
          </a:p>
          <a:p>
            <a:r>
              <a:rPr lang="en-US" sz="2400" dirty="0"/>
              <a:t>Our objective is to achieve a flow modulus under </a:t>
            </a:r>
          </a:p>
          <a:p>
            <a:pPr marL="0" indent="0">
              <a:spcBef>
                <a:spcPts val="0"/>
              </a:spcBef>
              <a:buNone/>
            </a:pPr>
            <a:r>
              <a:rPr lang="en-US" sz="2400" dirty="0"/>
              <a:t>    extrusion and drawing that is comparable to Ag, so </a:t>
            </a:r>
          </a:p>
          <a:p>
            <a:pPr marL="0" indent="0">
              <a:spcBef>
                <a:spcPts val="0"/>
              </a:spcBef>
              <a:buNone/>
            </a:pPr>
            <a:r>
              <a:rPr lang="en-US" sz="2400" dirty="0"/>
              <a:t>    that the bars in a billet will reduce conformally.</a:t>
            </a:r>
          </a:p>
          <a:p>
            <a:r>
              <a:rPr lang="en-US" sz="2400" i="1" dirty="0"/>
              <a:t>Assemble a symmetric array of TP:</a:t>
            </a:r>
          </a:p>
          <a:p>
            <a:pPr lvl="1"/>
            <a:r>
              <a:rPr lang="en-US" i="1" dirty="0">
                <a:solidFill>
                  <a:srgbClr val="3F71C4"/>
                </a:solidFill>
              </a:rPr>
              <a:t>Use tetrahedral bars</a:t>
            </a:r>
            <a:r>
              <a:rPr lang="en-US" dirty="0"/>
              <a:t>, and chose # bars and bar size in each layer so that all bars have ~same cross-section area.  </a:t>
            </a:r>
          </a:p>
          <a:p>
            <a:pPr lvl="1"/>
            <a:r>
              <a:rPr lang="en-US" dirty="0"/>
              <a:t>Bar forming: The cavity in the female die is lined with a 50 mm Ag foil strip cladding. The top flaps of silver foil are folded over.</a:t>
            </a:r>
          </a:p>
          <a:p>
            <a:pPr lvl="1"/>
            <a:r>
              <a:rPr lang="en-US" dirty="0"/>
              <a:t>The foil-clad bar is uniaxially compressed to 200 MPa. The silver provides a slip-plane between the powder and the walls of the die.  After compression, the TP bar releases readily from the die and is nearly hermetically sealed on its side surfaces. </a:t>
            </a:r>
          </a:p>
        </p:txBody>
      </p:sp>
      <p:sp>
        <p:nvSpPr>
          <p:cNvPr id="5" name="Slide Number Placeholder 4">
            <a:extLst>
              <a:ext uri="{FF2B5EF4-FFF2-40B4-BE49-F238E27FC236}">
                <a16:creationId xmlns:a16="http://schemas.microsoft.com/office/drawing/2014/main" id="{A5E213EF-42FF-9242-BC44-6C90DD9146A8}"/>
              </a:ext>
            </a:extLst>
          </p:cNvPr>
          <p:cNvSpPr>
            <a:spLocks noGrp="1"/>
          </p:cNvSpPr>
          <p:nvPr>
            <p:ph type="sldNum" sz="quarter" idx="12"/>
          </p:nvPr>
        </p:nvSpPr>
        <p:spPr/>
        <p:txBody>
          <a:bodyPr/>
          <a:lstStyle/>
          <a:p>
            <a:fld id="{AC68A93F-1FCF-C748-AE50-4ABB05EB8B31}" type="slidenum">
              <a:rPr lang="en-US" smtClean="0"/>
              <a:t>4</a:t>
            </a:fld>
            <a:endParaRPr lang="en-US"/>
          </a:p>
        </p:txBody>
      </p:sp>
      <p:pic>
        <p:nvPicPr>
          <p:cNvPr id="7" name="Picture 6">
            <a:extLst>
              <a:ext uri="{FF2B5EF4-FFF2-40B4-BE49-F238E27FC236}">
                <a16:creationId xmlns:a16="http://schemas.microsoft.com/office/drawing/2014/main" id="{2534D36D-83E8-534D-B277-87017D7B90F4}"/>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6947585" y="662781"/>
            <a:ext cx="2032000" cy="2489200"/>
          </a:xfrm>
          <a:prstGeom prst="rect">
            <a:avLst/>
          </a:prstGeom>
        </p:spPr>
      </p:pic>
    </p:spTree>
    <p:extLst>
      <p:ext uri="{BB962C8B-B14F-4D97-AF65-F5344CB8AC3E}">
        <p14:creationId xmlns:p14="http://schemas.microsoft.com/office/powerpoint/2010/main" val="30109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139-0FF5-424D-87B2-4080DDED011C}"/>
              </a:ext>
            </a:extLst>
          </p:cNvPr>
          <p:cNvSpPr>
            <a:spLocks noGrp="1"/>
          </p:cNvSpPr>
          <p:nvPr>
            <p:ph type="title"/>
          </p:nvPr>
        </p:nvSpPr>
        <p:spPr>
          <a:xfrm>
            <a:off x="628650" y="1"/>
            <a:ext cx="7886700" cy="900332"/>
          </a:xfrm>
        </p:spPr>
        <p:txBody>
          <a:bodyPr/>
          <a:lstStyle/>
          <a:p>
            <a:r>
              <a:rPr lang="en-US" b="1" dirty="0">
                <a:solidFill>
                  <a:schemeClr val="accent2">
                    <a:lumMod val="50000"/>
                  </a:schemeClr>
                </a:solidFill>
              </a:rPr>
              <a:t>Single-layer billet experiments</a:t>
            </a:r>
          </a:p>
        </p:txBody>
      </p:sp>
      <p:sp>
        <p:nvSpPr>
          <p:cNvPr id="5" name="Slide Number Placeholder 4">
            <a:extLst>
              <a:ext uri="{FF2B5EF4-FFF2-40B4-BE49-F238E27FC236}">
                <a16:creationId xmlns:a16="http://schemas.microsoft.com/office/drawing/2014/main" id="{06625E41-62D8-2546-BE79-9E7BAC7CE5F6}"/>
              </a:ext>
            </a:extLst>
          </p:cNvPr>
          <p:cNvSpPr>
            <a:spLocks noGrp="1"/>
          </p:cNvSpPr>
          <p:nvPr>
            <p:ph type="sldNum" sz="quarter" idx="12"/>
          </p:nvPr>
        </p:nvSpPr>
        <p:spPr/>
        <p:txBody>
          <a:bodyPr/>
          <a:lstStyle/>
          <a:p>
            <a:fld id="{AC68A93F-1FCF-C748-AE50-4ABB05EB8B31}" type="slidenum">
              <a:rPr lang="en-US" smtClean="0"/>
              <a:t>5</a:t>
            </a:fld>
            <a:endParaRPr lang="en-US"/>
          </a:p>
        </p:txBody>
      </p:sp>
      <p:pic>
        <p:nvPicPr>
          <p:cNvPr id="6" name="Picture 5">
            <a:extLst>
              <a:ext uri="{FF2B5EF4-FFF2-40B4-BE49-F238E27FC236}">
                <a16:creationId xmlns:a16="http://schemas.microsoft.com/office/drawing/2014/main" id="{FB8783DD-16C0-914B-B338-16E601946E60}"/>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506435" y="661170"/>
            <a:ext cx="8008915" cy="3794616"/>
          </a:xfrm>
          <a:prstGeom prst="rect">
            <a:avLst/>
          </a:prstGeom>
        </p:spPr>
      </p:pic>
      <p:sp>
        <p:nvSpPr>
          <p:cNvPr id="7" name="Rectangle 6">
            <a:extLst>
              <a:ext uri="{FF2B5EF4-FFF2-40B4-BE49-F238E27FC236}">
                <a16:creationId xmlns:a16="http://schemas.microsoft.com/office/drawing/2014/main" id="{D6CF600D-9C5B-094E-88F0-335323EC7A47}"/>
              </a:ext>
            </a:extLst>
          </p:cNvPr>
          <p:cNvSpPr/>
          <p:nvPr/>
        </p:nvSpPr>
        <p:spPr>
          <a:xfrm>
            <a:off x="196948" y="4342815"/>
            <a:ext cx="8947051" cy="2554545"/>
          </a:xfrm>
          <a:prstGeom prst="rect">
            <a:avLst/>
          </a:prstGeom>
        </p:spPr>
        <p:txBody>
          <a:bodyPr wrap="square">
            <a:spAutoFit/>
          </a:bodyPr>
          <a:lstStyle/>
          <a:p>
            <a:pPr marL="342900" indent="-342900">
              <a:buFont typeface="Arial" panose="020B0604020202020204" pitchFamily="34" charset="0"/>
              <a:buChar char="•"/>
            </a:pPr>
            <a:r>
              <a:rPr lang="en-US" sz="2000" dirty="0"/>
              <a:t>Experimental billets were made using solid core, tube core, no core.</a:t>
            </a:r>
          </a:p>
          <a:p>
            <a:pPr marL="342900" indent="-342900">
              <a:buFont typeface="Arial" panose="020B0604020202020204" pitchFamily="34" charset="0"/>
              <a:buChar char="•"/>
            </a:pPr>
            <a:r>
              <a:rPr lang="en-US" sz="2000" i="1" dirty="0"/>
              <a:t>With a hollow tube core</a:t>
            </a:r>
            <a:r>
              <a:rPr lang="en-US" sz="2000" dirty="0"/>
              <a:t>, the Bi-2212 bars drew down conformally with the Ag-alloy sheath tube wrappings – </a:t>
            </a:r>
            <a:r>
              <a:rPr lang="en-US" sz="2000" i="1" dirty="0">
                <a:solidFill>
                  <a:srgbClr val="00B050"/>
                </a:solidFill>
              </a:rPr>
              <a:t>the LAR was preserved</a:t>
            </a:r>
            <a:r>
              <a:rPr lang="en-US" sz="2000" dirty="0">
                <a:solidFill>
                  <a:srgbClr val="00B050"/>
                </a:solidFill>
              </a:rPr>
              <a:t>.</a:t>
            </a:r>
          </a:p>
          <a:p>
            <a:pPr marL="342900" indent="-342900">
              <a:buFont typeface="Arial" panose="020B0604020202020204" pitchFamily="34" charset="0"/>
              <a:buChar char="•"/>
            </a:pPr>
            <a:r>
              <a:rPr lang="en-US" sz="2000" dirty="0"/>
              <a:t>This result demonstrates that the plastic deformation modulus of the TP Bi-2212 bars is close to that of the Ag structure – a key condition for stable extrusion and drawing.</a:t>
            </a:r>
          </a:p>
          <a:p>
            <a:pPr marL="342900" indent="-342900">
              <a:buFont typeface="Arial" panose="020B0604020202020204" pitchFamily="34" charset="0"/>
              <a:buChar char="•"/>
            </a:pPr>
            <a:r>
              <a:rPr lang="en-US" sz="2000" dirty="0">
                <a:solidFill>
                  <a:srgbClr val="FF0000"/>
                </a:solidFill>
              </a:rPr>
              <a:t>But the core remained a challenge – when the hole disappeared, the solid core reduced more slowly than the bars.</a:t>
            </a:r>
          </a:p>
        </p:txBody>
      </p:sp>
    </p:spTree>
    <p:extLst>
      <p:ext uri="{BB962C8B-B14F-4D97-AF65-F5344CB8AC3E}">
        <p14:creationId xmlns:p14="http://schemas.microsoft.com/office/powerpoint/2010/main" val="524239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3F935-DBD8-824D-9371-77D9F5534047}"/>
              </a:ext>
            </a:extLst>
          </p:cNvPr>
          <p:cNvSpPr>
            <a:spLocks noGrp="1"/>
          </p:cNvSpPr>
          <p:nvPr>
            <p:ph type="title"/>
          </p:nvPr>
        </p:nvSpPr>
        <p:spPr>
          <a:xfrm>
            <a:off x="628650" y="0"/>
            <a:ext cx="7886700" cy="1125415"/>
          </a:xfrm>
        </p:spPr>
        <p:txBody>
          <a:bodyPr/>
          <a:lstStyle/>
          <a:p>
            <a:r>
              <a:rPr lang="en-US" b="1" dirty="0">
                <a:solidFill>
                  <a:schemeClr val="accent2">
                    <a:lumMod val="50000"/>
                  </a:schemeClr>
                </a:solidFill>
              </a:rPr>
              <a:t>Use triangular bars in the core</a:t>
            </a:r>
          </a:p>
        </p:txBody>
      </p:sp>
      <p:sp>
        <p:nvSpPr>
          <p:cNvPr id="5" name="Slide Number Placeholder 4">
            <a:extLst>
              <a:ext uri="{FF2B5EF4-FFF2-40B4-BE49-F238E27FC236}">
                <a16:creationId xmlns:a16="http://schemas.microsoft.com/office/drawing/2014/main" id="{8898AE37-4CD7-4347-AF3F-621D6768E9F9}"/>
              </a:ext>
            </a:extLst>
          </p:cNvPr>
          <p:cNvSpPr>
            <a:spLocks noGrp="1"/>
          </p:cNvSpPr>
          <p:nvPr>
            <p:ph type="sldNum" sz="quarter" idx="12"/>
          </p:nvPr>
        </p:nvSpPr>
        <p:spPr/>
        <p:txBody>
          <a:bodyPr/>
          <a:lstStyle/>
          <a:p>
            <a:fld id="{AC68A93F-1FCF-C748-AE50-4ABB05EB8B31}" type="slidenum">
              <a:rPr lang="en-US" smtClean="0"/>
              <a:t>6</a:t>
            </a:fld>
            <a:endParaRPr lang="en-US"/>
          </a:p>
        </p:txBody>
      </p:sp>
      <p:pic>
        <p:nvPicPr>
          <p:cNvPr id="6" name="Picture 5">
            <a:extLst>
              <a:ext uri="{FF2B5EF4-FFF2-40B4-BE49-F238E27FC236}">
                <a16:creationId xmlns:a16="http://schemas.microsoft.com/office/drawing/2014/main" id="{7D05BE41-8236-FC41-A3E3-4FDBF313B399}"/>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424567" y="2694456"/>
            <a:ext cx="3719432" cy="4163543"/>
          </a:xfrm>
          <a:prstGeom prst="rect">
            <a:avLst/>
          </a:prstGeom>
        </p:spPr>
      </p:pic>
      <p:pic>
        <p:nvPicPr>
          <p:cNvPr id="8" name="Picture 7">
            <a:extLst>
              <a:ext uri="{FF2B5EF4-FFF2-40B4-BE49-F238E27FC236}">
                <a16:creationId xmlns:a16="http://schemas.microsoft.com/office/drawing/2014/main" id="{A7FE1B21-3D87-E044-913C-F96B2EF93DFF}"/>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5534" y="2694457"/>
            <a:ext cx="4880543" cy="1802796"/>
          </a:xfrm>
          <a:prstGeom prst="rect">
            <a:avLst/>
          </a:prstGeom>
        </p:spPr>
      </p:pic>
      <p:pic>
        <p:nvPicPr>
          <p:cNvPr id="9" name="Picture 8">
            <a:extLst>
              <a:ext uri="{FF2B5EF4-FFF2-40B4-BE49-F238E27FC236}">
                <a16:creationId xmlns:a16="http://schemas.microsoft.com/office/drawing/2014/main" id="{CCB3FA0B-B587-7B40-9DA3-D2B14B0D762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3056684" y="4652889"/>
            <a:ext cx="2029393" cy="2165381"/>
          </a:xfrm>
          <a:prstGeom prst="rect">
            <a:avLst/>
          </a:prstGeom>
        </p:spPr>
      </p:pic>
      <p:sp>
        <p:nvSpPr>
          <p:cNvPr id="10" name="Rectangle 9">
            <a:extLst>
              <a:ext uri="{FF2B5EF4-FFF2-40B4-BE49-F238E27FC236}">
                <a16:creationId xmlns:a16="http://schemas.microsoft.com/office/drawing/2014/main" id="{41CE5725-42C2-0F4E-B5E9-97924D6BBFBD}"/>
              </a:ext>
            </a:extLst>
          </p:cNvPr>
          <p:cNvSpPr/>
          <p:nvPr/>
        </p:nvSpPr>
        <p:spPr>
          <a:xfrm>
            <a:off x="333177" y="804602"/>
            <a:ext cx="8810822" cy="1938992"/>
          </a:xfrm>
          <a:prstGeom prst="rect">
            <a:avLst/>
          </a:prstGeom>
        </p:spPr>
        <p:txBody>
          <a:bodyPr wrap="square">
            <a:spAutoFit/>
          </a:bodyPr>
          <a:lstStyle/>
          <a:p>
            <a:r>
              <a:rPr lang="en-US" sz="2400" dirty="0"/>
              <a:t>A solid core does not reduce with the bars; an empty core de-stabilizes the bars so that they deform; a hollow tube core works well until the hole is </a:t>
            </a:r>
            <a:r>
              <a:rPr lang="en-US" sz="2400" dirty="0" err="1"/>
              <a:t>fllled</a:t>
            </a:r>
            <a:r>
              <a:rPr lang="en-US" sz="2400" dirty="0"/>
              <a:t> during drawing, then becomes a solid core.</a:t>
            </a:r>
          </a:p>
          <a:p>
            <a:r>
              <a:rPr lang="en-US" sz="2400" dirty="0"/>
              <a:t>So we fabricated a </a:t>
            </a:r>
            <a:r>
              <a:rPr lang="en-US" sz="2400" i="1" dirty="0"/>
              <a:t>triangular bar </a:t>
            </a:r>
            <a:r>
              <a:rPr lang="en-US" sz="2400" dirty="0"/>
              <a:t>for the core that provides the ~same mix of Bi-2212 and Ag in the core and in the layers:</a:t>
            </a:r>
          </a:p>
        </p:txBody>
      </p:sp>
      <p:sp>
        <p:nvSpPr>
          <p:cNvPr id="11" name="TextBox 10">
            <a:extLst>
              <a:ext uri="{FF2B5EF4-FFF2-40B4-BE49-F238E27FC236}">
                <a16:creationId xmlns:a16="http://schemas.microsoft.com/office/drawing/2014/main" id="{8E8DBE34-5185-404A-985E-9C5F6243BC8B}"/>
              </a:ext>
            </a:extLst>
          </p:cNvPr>
          <p:cNvSpPr txBox="1"/>
          <p:nvPr/>
        </p:nvSpPr>
        <p:spPr>
          <a:xfrm>
            <a:off x="3129" y="5735579"/>
            <a:ext cx="3348111" cy="1015663"/>
          </a:xfrm>
          <a:prstGeom prst="rect">
            <a:avLst/>
          </a:prstGeom>
          <a:noFill/>
        </p:spPr>
        <p:txBody>
          <a:bodyPr wrap="square" rtlCol="0">
            <a:spAutoFit/>
          </a:bodyPr>
          <a:lstStyle/>
          <a:p>
            <a:r>
              <a:rPr lang="en-US" sz="2000" i="1" dirty="0">
                <a:solidFill>
                  <a:srgbClr val="3F71C4"/>
                </a:solidFill>
              </a:rPr>
              <a:t>This is a work in progress.  </a:t>
            </a:r>
            <a:r>
              <a:rPr lang="en-US" sz="2000" dirty="0"/>
              <a:t>Billets are being drawn at TAMU, extruded at Ames Lab.</a:t>
            </a:r>
          </a:p>
        </p:txBody>
      </p:sp>
    </p:spTree>
    <p:extLst>
      <p:ext uri="{BB962C8B-B14F-4D97-AF65-F5344CB8AC3E}">
        <p14:creationId xmlns:p14="http://schemas.microsoft.com/office/powerpoint/2010/main" val="3776120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17CD8-3D7C-F94C-B0DA-139D431D2AE3}"/>
              </a:ext>
            </a:extLst>
          </p:cNvPr>
          <p:cNvSpPr>
            <a:spLocks noGrp="1"/>
          </p:cNvSpPr>
          <p:nvPr>
            <p:ph type="title"/>
          </p:nvPr>
        </p:nvSpPr>
        <p:spPr/>
        <p:txBody>
          <a:bodyPr/>
          <a:lstStyle/>
          <a:p>
            <a:r>
              <a:rPr lang="en-US" b="1" dirty="0">
                <a:solidFill>
                  <a:schemeClr val="accent2">
                    <a:lumMod val="50000"/>
                  </a:schemeClr>
                </a:solidFill>
              </a:rPr>
              <a:t>Update summary</a:t>
            </a:r>
          </a:p>
        </p:txBody>
      </p:sp>
      <p:sp>
        <p:nvSpPr>
          <p:cNvPr id="3" name="Content Placeholder 2">
            <a:extLst>
              <a:ext uri="{FF2B5EF4-FFF2-40B4-BE49-F238E27FC236}">
                <a16:creationId xmlns:a16="http://schemas.microsoft.com/office/drawing/2014/main" id="{CC310977-ACAA-8147-95C4-CD8BC92288F1}"/>
              </a:ext>
            </a:extLst>
          </p:cNvPr>
          <p:cNvSpPr>
            <a:spLocks noGrp="1"/>
          </p:cNvSpPr>
          <p:nvPr>
            <p:ph idx="1"/>
          </p:nvPr>
        </p:nvSpPr>
        <p:spPr/>
        <p:txBody>
          <a:bodyPr>
            <a:normAutofit lnSpcReduction="10000"/>
          </a:bodyPr>
          <a:lstStyle/>
          <a:p>
            <a:r>
              <a:rPr lang="en-US" dirty="0"/>
              <a:t>We have demonstrated that we can extrude and draw a multi-sub-element TP Bi-2212/Ag billet and preserve LAR.</a:t>
            </a:r>
          </a:p>
          <a:p>
            <a:r>
              <a:rPr lang="en-US" dirty="0"/>
              <a:t>We have assembled a 3-layer billet with TP bars in core and will soon conduct drawing and extrusion experiments.</a:t>
            </a:r>
          </a:p>
          <a:p>
            <a:r>
              <a:rPr lang="en-US" dirty="0"/>
              <a:t>Plans thereafter are to do process development of OP heat treatment of multi-filament wire with ~50 </a:t>
            </a:r>
            <a:r>
              <a:rPr lang="en-US" dirty="0">
                <a:latin typeface="Symbol" pitchFamily="2" charset="2"/>
              </a:rPr>
              <a:t>m</a:t>
            </a:r>
            <a:r>
              <a:rPr lang="en-US" dirty="0"/>
              <a:t>m cores, measure Ic(B) for the wire, and evaluate wire made with powder from Nexans, </a:t>
            </a:r>
            <a:r>
              <a:rPr lang="en-US" dirty="0" err="1"/>
              <a:t>MetaMateria</a:t>
            </a:r>
            <a:r>
              <a:rPr lang="en-US" dirty="0"/>
              <a:t>, and </a:t>
            </a:r>
            <a:r>
              <a:rPr lang="en-US" dirty="0" err="1"/>
              <a:t>nGiMat</a:t>
            </a:r>
            <a:r>
              <a:rPr lang="en-US" dirty="0"/>
              <a:t>.</a:t>
            </a:r>
          </a:p>
        </p:txBody>
      </p:sp>
      <p:sp>
        <p:nvSpPr>
          <p:cNvPr id="4" name="Footer Placeholder 3">
            <a:extLst>
              <a:ext uri="{FF2B5EF4-FFF2-40B4-BE49-F238E27FC236}">
                <a16:creationId xmlns:a16="http://schemas.microsoft.com/office/drawing/2014/main" id="{8E7CC591-867D-654F-8257-DD26B7107357}"/>
              </a:ext>
            </a:extLst>
          </p:cNvPr>
          <p:cNvSpPr>
            <a:spLocks noGrp="1"/>
          </p:cNvSpPr>
          <p:nvPr>
            <p:ph type="ftr" sz="quarter" idx="11"/>
          </p:nvPr>
        </p:nvSpPr>
        <p:spPr/>
        <p:txBody>
          <a:bodyPr/>
          <a:lstStyle/>
          <a:p>
            <a:r>
              <a:rPr lang="en-US"/>
              <a:t>John Rogers, Conformal REBCO Windings</a:t>
            </a:r>
          </a:p>
        </p:txBody>
      </p:sp>
      <p:sp>
        <p:nvSpPr>
          <p:cNvPr id="5" name="Slide Number Placeholder 4">
            <a:extLst>
              <a:ext uri="{FF2B5EF4-FFF2-40B4-BE49-F238E27FC236}">
                <a16:creationId xmlns:a16="http://schemas.microsoft.com/office/drawing/2014/main" id="{7266DB39-B585-544C-B20C-2CB9E1881FDD}"/>
              </a:ext>
            </a:extLst>
          </p:cNvPr>
          <p:cNvSpPr>
            <a:spLocks noGrp="1"/>
          </p:cNvSpPr>
          <p:nvPr>
            <p:ph type="sldNum" sz="quarter" idx="12"/>
          </p:nvPr>
        </p:nvSpPr>
        <p:spPr/>
        <p:txBody>
          <a:bodyPr/>
          <a:lstStyle/>
          <a:p>
            <a:fld id="{AC68A93F-1FCF-C748-AE50-4ABB05EB8B31}" type="slidenum">
              <a:rPr lang="en-US" smtClean="0"/>
              <a:t>7</a:t>
            </a:fld>
            <a:endParaRPr lang="en-US"/>
          </a:p>
        </p:txBody>
      </p:sp>
    </p:spTree>
    <p:extLst>
      <p:ext uri="{BB962C8B-B14F-4D97-AF65-F5344CB8AC3E}">
        <p14:creationId xmlns:p14="http://schemas.microsoft.com/office/powerpoint/2010/main" val="3675998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61700-72B1-0241-98FC-A09C679E8B41}"/>
              </a:ext>
            </a:extLst>
          </p:cNvPr>
          <p:cNvSpPr>
            <a:spLocks noGrp="1"/>
          </p:cNvSpPr>
          <p:nvPr>
            <p:ph type="title"/>
          </p:nvPr>
        </p:nvSpPr>
        <p:spPr>
          <a:xfrm>
            <a:off x="389499" y="0"/>
            <a:ext cx="8515350" cy="1325563"/>
          </a:xfrm>
        </p:spPr>
        <p:txBody>
          <a:bodyPr>
            <a:normAutofit fontScale="90000"/>
          </a:bodyPr>
          <a:lstStyle/>
          <a:p>
            <a:r>
              <a:rPr lang="en-US" b="1" dirty="0">
                <a:solidFill>
                  <a:schemeClr val="accent2">
                    <a:lumMod val="50000"/>
                  </a:schemeClr>
                </a:solidFill>
              </a:rPr>
              <a:t>Down the road…. </a:t>
            </a:r>
            <a:br>
              <a:rPr lang="en-US" b="1" dirty="0">
                <a:solidFill>
                  <a:schemeClr val="accent2">
                    <a:lumMod val="50000"/>
                  </a:schemeClr>
                </a:solidFill>
              </a:rPr>
            </a:br>
            <a:r>
              <a:rPr lang="en-US" b="1" dirty="0">
                <a:solidFill>
                  <a:schemeClr val="accent2">
                    <a:lumMod val="50000"/>
                  </a:schemeClr>
                </a:solidFill>
              </a:rPr>
              <a:t>Can TP Bi-2212/Ag wire survive cabling?</a:t>
            </a:r>
          </a:p>
        </p:txBody>
      </p:sp>
      <p:sp>
        <p:nvSpPr>
          <p:cNvPr id="3" name="Content Placeholder 2">
            <a:extLst>
              <a:ext uri="{FF2B5EF4-FFF2-40B4-BE49-F238E27FC236}">
                <a16:creationId xmlns:a16="http://schemas.microsoft.com/office/drawing/2014/main" id="{ED6BDFCC-C17C-0B4F-857A-80E8CF457D2E}"/>
              </a:ext>
            </a:extLst>
          </p:cNvPr>
          <p:cNvSpPr>
            <a:spLocks noGrp="1"/>
          </p:cNvSpPr>
          <p:nvPr>
            <p:ph idx="1"/>
          </p:nvPr>
        </p:nvSpPr>
        <p:spPr>
          <a:xfrm>
            <a:off x="49767" y="1228646"/>
            <a:ext cx="8587795" cy="5629353"/>
          </a:xfrm>
        </p:spPr>
        <p:txBody>
          <a:bodyPr>
            <a:normAutofit/>
          </a:bodyPr>
          <a:lstStyle/>
          <a:p>
            <a:r>
              <a:rPr lang="en-US" sz="2400" dirty="0"/>
              <a:t>The reduced LAR of Ag may make Rutherford cable susceptible to damage from cornering stress.</a:t>
            </a:r>
          </a:p>
          <a:p>
            <a:r>
              <a:rPr lang="en-US" sz="2400" dirty="0"/>
              <a:t>Once wire is developed, we will provide samples to LBNL to cable.</a:t>
            </a:r>
          </a:p>
          <a:p>
            <a:r>
              <a:rPr lang="en-US" sz="2400" dirty="0"/>
              <a:t>We have successfully fabricated SuperCIC using Bi-2212:</a:t>
            </a:r>
          </a:p>
          <a:p>
            <a:endParaRPr lang="en-US" sz="2400" dirty="0"/>
          </a:p>
          <a:p>
            <a:endParaRPr lang="en-US" sz="2400" dirty="0"/>
          </a:p>
          <a:p>
            <a:endParaRPr lang="en-US" sz="2400" dirty="0"/>
          </a:p>
          <a:p>
            <a:endParaRPr lang="en-US" sz="2400" dirty="0"/>
          </a:p>
          <a:p>
            <a:endParaRPr lang="en-US" sz="3600" dirty="0"/>
          </a:p>
          <a:p>
            <a:endParaRPr lang="en-US" sz="2400" dirty="0"/>
          </a:p>
          <a:p>
            <a:r>
              <a:rPr lang="en-US" sz="2400" dirty="0"/>
              <a:t>SuperCIC provides stress management within the cable, may provide better support with less Ag.</a:t>
            </a:r>
          </a:p>
        </p:txBody>
      </p:sp>
      <p:sp>
        <p:nvSpPr>
          <p:cNvPr id="5" name="Slide Number Placeholder 4">
            <a:extLst>
              <a:ext uri="{FF2B5EF4-FFF2-40B4-BE49-F238E27FC236}">
                <a16:creationId xmlns:a16="http://schemas.microsoft.com/office/drawing/2014/main" id="{F8A4C3ED-68DC-874D-89EB-287CDDBB754B}"/>
              </a:ext>
            </a:extLst>
          </p:cNvPr>
          <p:cNvSpPr>
            <a:spLocks noGrp="1"/>
          </p:cNvSpPr>
          <p:nvPr>
            <p:ph type="sldNum" sz="quarter" idx="12"/>
          </p:nvPr>
        </p:nvSpPr>
        <p:spPr/>
        <p:txBody>
          <a:bodyPr/>
          <a:lstStyle/>
          <a:p>
            <a:fld id="{AC68A93F-1FCF-C748-AE50-4ABB05EB8B31}" type="slidenum">
              <a:rPr lang="en-US" smtClean="0"/>
              <a:t>8</a:t>
            </a:fld>
            <a:endParaRPr lang="en-US"/>
          </a:p>
        </p:txBody>
      </p:sp>
      <p:grpSp>
        <p:nvGrpSpPr>
          <p:cNvPr id="6" name="Group 5">
            <a:extLst>
              <a:ext uri="{FF2B5EF4-FFF2-40B4-BE49-F238E27FC236}">
                <a16:creationId xmlns:a16="http://schemas.microsoft.com/office/drawing/2014/main" id="{29E3CEB3-12E2-FE4E-A83A-6176CD93A284}"/>
              </a:ext>
            </a:extLst>
          </p:cNvPr>
          <p:cNvGrpSpPr>
            <a:grpSpLocks noChangeAspect="1"/>
          </p:cNvGrpSpPr>
          <p:nvPr/>
        </p:nvGrpSpPr>
        <p:grpSpPr>
          <a:xfrm>
            <a:off x="3007995" y="2892775"/>
            <a:ext cx="5507355" cy="2888979"/>
            <a:chOff x="0" y="-15978"/>
            <a:chExt cx="3129963" cy="1640525"/>
          </a:xfrm>
        </p:grpSpPr>
        <p:grpSp>
          <p:nvGrpSpPr>
            <p:cNvPr id="7" name="Group 6">
              <a:extLst>
                <a:ext uri="{FF2B5EF4-FFF2-40B4-BE49-F238E27FC236}">
                  <a16:creationId xmlns:a16="http://schemas.microsoft.com/office/drawing/2014/main" id="{62180D19-5A98-6144-ACF3-18C78274F8EE}"/>
                </a:ext>
              </a:extLst>
            </p:cNvPr>
            <p:cNvGrpSpPr/>
            <p:nvPr/>
          </p:nvGrpSpPr>
          <p:grpSpPr>
            <a:xfrm>
              <a:off x="209671" y="-15978"/>
              <a:ext cx="2920292" cy="1397635"/>
              <a:chOff x="0" y="-15978"/>
              <a:chExt cx="2920292" cy="1397635"/>
            </a:xfrm>
          </p:grpSpPr>
          <p:pic>
            <p:nvPicPr>
              <p:cNvPr id="9" name="Picture 8">
                <a:extLst>
                  <a:ext uri="{FF2B5EF4-FFF2-40B4-BE49-F238E27FC236}">
                    <a16:creationId xmlns:a16="http://schemas.microsoft.com/office/drawing/2014/main" id="{7BB99B2D-4142-8345-94F8-A180128E254C}"/>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5978"/>
                <a:ext cx="1395095" cy="1397635"/>
              </a:xfrm>
              <a:prstGeom prst="rect">
                <a:avLst/>
              </a:prstGeom>
            </p:spPr>
          </p:pic>
          <p:pic>
            <p:nvPicPr>
              <p:cNvPr id="10" name="Picture 9">
                <a:extLst>
                  <a:ext uri="{FF2B5EF4-FFF2-40B4-BE49-F238E27FC236}">
                    <a16:creationId xmlns:a16="http://schemas.microsoft.com/office/drawing/2014/main" id="{E981C382-5459-8D46-B202-DAF47E7040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0117" y="29121"/>
                <a:ext cx="1400175" cy="1281430"/>
              </a:xfrm>
              <a:prstGeom prst="rect">
                <a:avLst/>
              </a:prstGeom>
            </p:spPr>
          </p:pic>
        </p:grpSp>
        <p:sp>
          <p:nvSpPr>
            <p:cNvPr id="8" name="Text Box 67">
              <a:extLst>
                <a:ext uri="{FF2B5EF4-FFF2-40B4-BE49-F238E27FC236}">
                  <a16:creationId xmlns:a16="http://schemas.microsoft.com/office/drawing/2014/main" id="{993EC86B-BBEE-8047-9E45-8FBD74C5E1AC}"/>
                </a:ext>
              </a:extLst>
            </p:cNvPr>
            <p:cNvSpPr txBox="1"/>
            <p:nvPr/>
          </p:nvSpPr>
          <p:spPr>
            <a:xfrm>
              <a:off x="0" y="1379865"/>
              <a:ext cx="3118054" cy="244682"/>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en-US" sz="1400" dirty="0">
                  <a:solidFill>
                    <a:srgbClr val="000000"/>
                  </a:solidFill>
                  <a:effectLst/>
                  <a:latin typeface="Times New Roman" panose="02020603050405020304" pitchFamily="18" charset="0"/>
                  <a:ea typeface="Times New Roman" panose="02020603050405020304" pitchFamily="18" charset="0"/>
                </a:rPr>
                <a:t>2-layer SuperCIC made using Bi—2212 wires: a) cross-section showing the layers of over-wrap foils; b) blow-up detail showing strands in both layers.</a:t>
              </a:r>
            </a:p>
          </p:txBody>
        </p:sp>
      </p:grpSp>
    </p:spTree>
    <p:extLst>
      <p:ext uri="{BB962C8B-B14F-4D97-AF65-F5344CB8AC3E}">
        <p14:creationId xmlns:p14="http://schemas.microsoft.com/office/powerpoint/2010/main" val="3092850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30F9-D13C-CB45-8471-B79CF9D1A004}"/>
              </a:ext>
            </a:extLst>
          </p:cNvPr>
          <p:cNvSpPr>
            <a:spLocks noGrp="1"/>
          </p:cNvSpPr>
          <p:nvPr>
            <p:ph type="title"/>
          </p:nvPr>
        </p:nvSpPr>
        <p:spPr>
          <a:xfrm>
            <a:off x="628650" y="0"/>
            <a:ext cx="7886700" cy="1325563"/>
          </a:xfrm>
        </p:spPr>
        <p:txBody>
          <a:bodyPr/>
          <a:lstStyle/>
          <a:p>
            <a:r>
              <a:rPr lang="en-US" b="1" dirty="0">
                <a:solidFill>
                  <a:schemeClr val="accent2">
                    <a:lumMod val="50000"/>
                  </a:schemeClr>
                </a:solidFill>
              </a:rPr>
              <a:t>2. Nb</a:t>
            </a:r>
            <a:r>
              <a:rPr lang="en-US" b="1" baseline="-25000" dirty="0">
                <a:solidFill>
                  <a:schemeClr val="accent2">
                    <a:lumMod val="50000"/>
                  </a:schemeClr>
                </a:solidFill>
              </a:rPr>
              <a:t>3</a:t>
            </a:r>
            <a:r>
              <a:rPr lang="en-US" b="1" dirty="0">
                <a:solidFill>
                  <a:schemeClr val="accent2">
                    <a:lumMod val="50000"/>
                  </a:schemeClr>
                </a:solidFill>
              </a:rPr>
              <a:t>Sn cable-in-conduit</a:t>
            </a:r>
          </a:p>
        </p:txBody>
      </p:sp>
      <p:sp>
        <p:nvSpPr>
          <p:cNvPr id="3" name="Content Placeholder 2">
            <a:extLst>
              <a:ext uri="{FF2B5EF4-FFF2-40B4-BE49-F238E27FC236}">
                <a16:creationId xmlns:a16="http://schemas.microsoft.com/office/drawing/2014/main" id="{08C72A00-2B54-5049-8832-36F0C129A536}"/>
              </a:ext>
            </a:extLst>
          </p:cNvPr>
          <p:cNvSpPr>
            <a:spLocks noGrp="1"/>
          </p:cNvSpPr>
          <p:nvPr>
            <p:ph idx="1"/>
          </p:nvPr>
        </p:nvSpPr>
        <p:spPr>
          <a:xfrm>
            <a:off x="154745" y="1150375"/>
            <a:ext cx="8360605" cy="5205975"/>
          </a:xfrm>
        </p:spPr>
        <p:txBody>
          <a:bodyPr>
            <a:normAutofit/>
          </a:bodyPr>
          <a:lstStyle/>
          <a:p>
            <a:r>
              <a:rPr lang="en-US" dirty="0"/>
              <a:t>ATC and TAMU have developed a NbTi cable-in-conduit for use in superconducting magnets.</a:t>
            </a:r>
          </a:p>
          <a:p>
            <a:endParaRPr lang="en-US" dirty="0"/>
          </a:p>
          <a:p>
            <a:endParaRPr lang="en-US" dirty="0"/>
          </a:p>
          <a:p>
            <a:endParaRPr lang="en-US" dirty="0"/>
          </a:p>
          <a:p>
            <a:endParaRPr lang="en-US" dirty="0"/>
          </a:p>
          <a:p>
            <a:endParaRPr lang="en-US" dirty="0"/>
          </a:p>
          <a:p>
            <a:endParaRPr lang="en-US" dirty="0"/>
          </a:p>
          <a:p>
            <a:r>
              <a:rPr lang="en-US" dirty="0"/>
              <a:t>It provides stress management at the cable level, internal flow of cryogen within the cable, and ability to form small-radius flared ends with support to all wires.</a:t>
            </a:r>
          </a:p>
        </p:txBody>
      </p:sp>
      <p:sp>
        <p:nvSpPr>
          <p:cNvPr id="5" name="Slide Number Placeholder 4">
            <a:extLst>
              <a:ext uri="{FF2B5EF4-FFF2-40B4-BE49-F238E27FC236}">
                <a16:creationId xmlns:a16="http://schemas.microsoft.com/office/drawing/2014/main" id="{B7D7A4E0-D09B-2D4B-8F1D-54F7BCD6B8F9}"/>
              </a:ext>
            </a:extLst>
          </p:cNvPr>
          <p:cNvSpPr>
            <a:spLocks noGrp="1"/>
          </p:cNvSpPr>
          <p:nvPr>
            <p:ph type="sldNum" sz="quarter" idx="12"/>
          </p:nvPr>
        </p:nvSpPr>
        <p:spPr/>
        <p:txBody>
          <a:bodyPr/>
          <a:lstStyle/>
          <a:p>
            <a:fld id="{AC68A93F-1FCF-C748-AE50-4ABB05EB8B31}" type="slidenum">
              <a:rPr lang="en-US" smtClean="0"/>
              <a:t>9</a:t>
            </a:fld>
            <a:endParaRPr lang="en-US"/>
          </a:p>
        </p:txBody>
      </p:sp>
      <p:pic>
        <p:nvPicPr>
          <p:cNvPr id="6" name="Picture 5">
            <a:extLst>
              <a:ext uri="{FF2B5EF4-FFF2-40B4-BE49-F238E27FC236}">
                <a16:creationId xmlns:a16="http://schemas.microsoft.com/office/drawing/2014/main" id="{F0FD81D7-FD1B-9B43-BFC3-F1F7A7F107D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1633905" y="1963079"/>
            <a:ext cx="4795032" cy="2787807"/>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DABF767-FC40-4841-A87A-D20FE8D57F47}"/>
              </a:ext>
            </a:extLst>
          </p:cNvPr>
          <p:cNvPicPr>
            <a:picLocks noChangeAspect="1"/>
          </p:cNvPicPr>
          <p:nvPr/>
        </p:nvPicPr>
        <p:blipFill>
          <a:blip r:embed="rId4" cstate="screen">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353768" y="2065180"/>
            <a:ext cx="1742318" cy="1738731"/>
          </a:xfrm>
          <a:prstGeom prst="rect">
            <a:avLst/>
          </a:prstGeom>
        </p:spPr>
      </p:pic>
      <p:pic>
        <p:nvPicPr>
          <p:cNvPr id="8" name="Picture 7">
            <a:extLst>
              <a:ext uri="{FF2B5EF4-FFF2-40B4-BE49-F238E27FC236}">
                <a16:creationId xmlns:a16="http://schemas.microsoft.com/office/drawing/2014/main" id="{DEEB8402-193A-3347-AB36-8369EA2E12A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bwMode="auto">
          <a:xfrm>
            <a:off x="6457950" y="2144326"/>
            <a:ext cx="2587575" cy="23932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46551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1907</TotalTime>
  <Words>2680</Words>
  <Application>Microsoft Macintosh PowerPoint</Application>
  <PresentationFormat>On-screen Show (4:3)</PresentationFormat>
  <Paragraphs>262</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Cambria Math</vt:lpstr>
      <vt:lpstr>Symbol</vt:lpstr>
      <vt:lpstr>Times New Roman</vt:lpstr>
      <vt:lpstr>Office Theme</vt:lpstr>
      <vt:lpstr>Wire, Cable, and Magnet R&amp;D at Texas A&amp;M and ATC</vt:lpstr>
      <vt:lpstr>Textured-powder Bi-2212</vt:lpstr>
      <vt:lpstr>Bi-2212 is micaceous</vt:lpstr>
      <vt:lpstr>TP Bi-2212 has low shear modulus in the a-b plane</vt:lpstr>
      <vt:lpstr>Single-layer billet experiments</vt:lpstr>
      <vt:lpstr>Use triangular bars in the core</vt:lpstr>
      <vt:lpstr>Update summary</vt:lpstr>
      <vt:lpstr>Down the road….  Can TP Bi-2212/Ag wire survive cabling?</vt:lpstr>
      <vt:lpstr>2. Nb3Sn cable-in-conduit</vt:lpstr>
      <vt:lpstr>ATC has developed a manufacturing process to make SuperCIC in 150 m lengths</vt:lpstr>
      <vt:lpstr>ATC, TAMU, and HyperTech have developed short-length fabrication of SuperCIC using tube-process Nb3Sn</vt:lpstr>
      <vt:lpstr>Nb3Sn SuperCIC for an 18 T hybrid dipole</vt:lpstr>
      <vt:lpstr>Structural support in SuperCIC outsert</vt:lpstr>
      <vt:lpstr>Update summary</vt:lpstr>
      <vt:lpstr>3. Conformal REBCO windings for insert windings of high-field dipoles</vt:lpstr>
      <vt:lpstr>In an earlier paper, we showed that we could make B ⃗_∥ in all turns of the body winding of a 4 T dipole</vt:lpstr>
      <vt:lpstr>18 T hybrid dipole – body field</vt:lpstr>
      <vt:lpstr>Flared-end REBCO sub-winding</vt:lpstr>
      <vt:lpstr>PowerPoint Presentation</vt:lpstr>
      <vt:lpstr>Wide-flare ends</vt:lpstr>
      <vt:lpstr>Current-sharing in a REBCO cable</vt:lpstr>
      <vt:lpstr>PowerPoint Presentation</vt:lpstr>
      <vt:lpstr>Flux creep, enhanced current-sharing: dynamic stability as current is ramped</vt:lpstr>
      <vt:lpstr>We are developing a multi-physics model of current sharing and dynamics during ramp</vt:lpstr>
      <vt:lpstr>Future plans: magnetic modeling</vt:lpstr>
      <vt:lpstr>Future plans: build/test a progression of sub-scale model dipoles</vt:lpstr>
      <vt:lpstr>Update summary</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conformal REBCO windings </dc:title>
  <dc:subject/>
  <dc:creator>Microsoft Office User</dc:creator>
  <cp:keywords/>
  <dc:description/>
  <cp:lastModifiedBy>Microsoft Office User</cp:lastModifiedBy>
  <cp:revision>70</cp:revision>
  <cp:lastPrinted>2021-08-04T18:14:11Z</cp:lastPrinted>
  <dcterms:created xsi:type="dcterms:W3CDTF">2021-07-21T17:33:24Z</dcterms:created>
  <dcterms:modified xsi:type="dcterms:W3CDTF">2021-08-04T18:16:42Z</dcterms:modified>
  <cp:category/>
</cp:coreProperties>
</file>