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96" r:id="rId4"/>
    <p:sldId id="297" r:id="rId5"/>
    <p:sldId id="278" r:id="rId6"/>
    <p:sldId id="277" r:id="rId7"/>
    <p:sldId id="279" r:id="rId8"/>
    <p:sldId id="280" r:id="rId9"/>
    <p:sldId id="281" r:id="rId10"/>
    <p:sldId id="258" r:id="rId11"/>
    <p:sldId id="260" r:id="rId12"/>
    <p:sldId id="261" r:id="rId13"/>
    <p:sldId id="267" r:id="rId14"/>
    <p:sldId id="283" r:id="rId15"/>
    <p:sldId id="263" r:id="rId16"/>
    <p:sldId id="264" r:id="rId17"/>
    <p:sldId id="265" r:id="rId18"/>
    <p:sldId id="266" r:id="rId19"/>
    <p:sldId id="287" r:id="rId20"/>
    <p:sldId id="288" r:id="rId21"/>
    <p:sldId id="284" r:id="rId22"/>
    <p:sldId id="285" r:id="rId23"/>
    <p:sldId id="286" r:id="rId24"/>
    <p:sldId id="289" r:id="rId25"/>
    <p:sldId id="290" r:id="rId26"/>
    <p:sldId id="291" r:id="rId27"/>
    <p:sldId id="292" r:id="rId28"/>
    <p:sldId id="293" r:id="rId29"/>
    <p:sldId id="294" r:id="rId30"/>
    <p:sldId id="295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100" d="100"/>
          <a:sy n="100" d="100"/>
        </p:scale>
        <p:origin x="852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BA8F9-1E7F-4B1D-A4F6-BB05A7E00809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D80D4-BAE9-45A9-A552-65150DDF2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511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BA8F9-1E7F-4B1D-A4F6-BB05A7E00809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D80D4-BAE9-45A9-A552-65150DDF2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543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BA8F9-1E7F-4B1D-A4F6-BB05A7E00809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D80D4-BAE9-45A9-A552-65150DDF2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012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BA8F9-1E7F-4B1D-A4F6-BB05A7E00809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D80D4-BAE9-45A9-A552-65150DDF2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2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BA8F9-1E7F-4B1D-A4F6-BB05A7E00809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D80D4-BAE9-45A9-A552-65150DDF2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711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BA8F9-1E7F-4B1D-A4F6-BB05A7E00809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D80D4-BAE9-45A9-A552-65150DDF2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28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BA8F9-1E7F-4B1D-A4F6-BB05A7E00809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D80D4-BAE9-45A9-A552-65150DDF2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129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BA8F9-1E7F-4B1D-A4F6-BB05A7E00809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D80D4-BAE9-45A9-A552-65150DDF2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822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BA8F9-1E7F-4B1D-A4F6-BB05A7E00809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D80D4-BAE9-45A9-A552-65150DDF2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474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BA8F9-1E7F-4B1D-A4F6-BB05A7E00809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D80D4-BAE9-45A9-A552-65150DDF2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1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BA8F9-1E7F-4B1D-A4F6-BB05A7E00809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D80D4-BAE9-45A9-A552-65150DDF2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782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DBA8F9-1E7F-4B1D-A4F6-BB05A7E00809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CD80D4-BAE9-45A9-A552-65150DDF2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387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CCT6 3D Periodic Model Results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Lucas Brouwer</a:t>
            </a:r>
          </a:p>
          <a:p>
            <a:r>
              <a:rPr lang="en-US" dirty="0" smtClean="0"/>
              <a:t>7/2/2021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37611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41872" y="621101"/>
            <a:ext cx="10333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Bring in outer boundary by -0.85 mm to keep entire coil in azimuthal tension after </a:t>
            </a:r>
            <a:r>
              <a:rPr lang="en-US" dirty="0" err="1" smtClean="0"/>
              <a:t>cooldown</a:t>
            </a:r>
            <a:r>
              <a:rPr lang="en-US" dirty="0" smtClean="0"/>
              <a:t> + Lorentz force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85" t="11294" r="1354" b="16276"/>
          <a:stretch/>
        </p:blipFill>
        <p:spPr>
          <a:xfrm>
            <a:off x="6032641" y="2150056"/>
            <a:ext cx="2790607" cy="317600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70" t="11068" r="1157" b="16340"/>
          <a:stretch/>
        </p:blipFill>
        <p:spPr>
          <a:xfrm>
            <a:off x="9030283" y="2150056"/>
            <a:ext cx="2826292" cy="318314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716" y="1999553"/>
            <a:ext cx="4817036" cy="3400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2418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1186" y="440675"/>
            <a:ext cx="393203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2D Spar Stress / Displacement</a:t>
            </a:r>
          </a:p>
          <a:p>
            <a:endParaRPr lang="en-US" dirty="0"/>
          </a:p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column is </a:t>
            </a:r>
            <a:r>
              <a:rPr lang="en-US" dirty="0" err="1" smtClean="0"/>
              <a:t>cooldown+radial</a:t>
            </a:r>
            <a:r>
              <a:rPr lang="en-US" dirty="0"/>
              <a:t> </a:t>
            </a:r>
            <a:r>
              <a:rPr lang="en-US" dirty="0" smtClean="0"/>
              <a:t>boundary</a:t>
            </a:r>
          </a:p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column is with Lorentz forces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51" t="11461" r="1691" b="17852"/>
          <a:stretch/>
        </p:blipFill>
        <p:spPr>
          <a:xfrm>
            <a:off x="7560294" y="0"/>
            <a:ext cx="3084723" cy="324997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80" t="15774" r="1622" b="13059"/>
          <a:stretch/>
        </p:blipFill>
        <p:spPr>
          <a:xfrm>
            <a:off x="3817897" y="31022"/>
            <a:ext cx="3117773" cy="32720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51" t="13424" r="1074" b="16939"/>
          <a:stretch/>
        </p:blipFill>
        <p:spPr>
          <a:xfrm>
            <a:off x="7560294" y="3340543"/>
            <a:ext cx="3276601" cy="3340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35" t="14070" r="1598" b="18213"/>
          <a:stretch/>
        </p:blipFill>
        <p:spPr>
          <a:xfrm>
            <a:off x="3817897" y="3340543"/>
            <a:ext cx="3154955" cy="324798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054600" y="0"/>
            <a:ext cx="10072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Sy</a:t>
            </a:r>
            <a:r>
              <a:rPr lang="en-US" dirty="0" smtClean="0"/>
              <a:t> (MPa)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851900" y="4018"/>
            <a:ext cx="10072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Sy</a:t>
            </a:r>
            <a:r>
              <a:rPr lang="en-US" dirty="0" smtClean="0"/>
              <a:t> (MPa)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94962" y="3180493"/>
            <a:ext cx="968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u</a:t>
            </a:r>
            <a:r>
              <a:rPr lang="en-US" dirty="0" err="1" smtClean="0"/>
              <a:t>x</a:t>
            </a:r>
            <a:r>
              <a:rPr lang="en-US" dirty="0" smtClean="0"/>
              <a:t> (mm)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639293" y="3155877"/>
            <a:ext cx="968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u</a:t>
            </a:r>
            <a:r>
              <a:rPr lang="en-US" dirty="0" err="1" smtClean="0"/>
              <a:t>x</a:t>
            </a:r>
            <a:r>
              <a:rPr lang="en-US" dirty="0" smtClean="0"/>
              <a:t> (mm)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7954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00150" y="381000"/>
            <a:ext cx="3136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Cooldown</a:t>
            </a:r>
            <a:r>
              <a:rPr lang="en-US" dirty="0" smtClean="0"/>
              <a:t> + boundary </a:t>
            </a:r>
            <a:r>
              <a:rPr lang="en-US" dirty="0" err="1" smtClean="0"/>
              <a:t>Sy</a:t>
            </a:r>
            <a:r>
              <a:rPr lang="en-US" dirty="0" smtClean="0"/>
              <a:t> (MPa)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25" t="2723" r="1678" b="7387"/>
          <a:stretch/>
        </p:blipFill>
        <p:spPr>
          <a:xfrm>
            <a:off x="1204686" y="1219200"/>
            <a:ext cx="4223657" cy="521062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50" t="1753" r="2031" b="7607"/>
          <a:stretch/>
        </p:blipFill>
        <p:spPr>
          <a:xfrm>
            <a:off x="7170058" y="1175657"/>
            <a:ext cx="3947886" cy="5254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0202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00150" y="381000"/>
            <a:ext cx="3048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With Lorentz forces    </a:t>
            </a:r>
            <a:r>
              <a:rPr lang="en-US" dirty="0" err="1" smtClean="0"/>
              <a:t>Sy</a:t>
            </a:r>
            <a:r>
              <a:rPr lang="en-US" dirty="0" smtClean="0"/>
              <a:t> (MPa)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04" t="2605" r="1507" b="8075"/>
          <a:stretch/>
        </p:blipFill>
        <p:spPr>
          <a:xfrm>
            <a:off x="6342742" y="1132110"/>
            <a:ext cx="4499429" cy="54864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06" t="6544" r="1714" b="11696"/>
          <a:stretch/>
        </p:blipFill>
        <p:spPr>
          <a:xfrm>
            <a:off x="1378858" y="1364340"/>
            <a:ext cx="4180114" cy="5021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7645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00150" y="381000"/>
            <a:ext cx="3048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With Lorentz forces    </a:t>
            </a:r>
            <a:r>
              <a:rPr lang="en-US" dirty="0" err="1" smtClean="0"/>
              <a:t>Sz</a:t>
            </a:r>
            <a:r>
              <a:rPr lang="en-US" dirty="0" smtClean="0"/>
              <a:t> (MPa)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3" t="7208" r="2211" b="11364"/>
          <a:stretch/>
        </p:blipFill>
        <p:spPr>
          <a:xfrm>
            <a:off x="812800" y="1175657"/>
            <a:ext cx="4136571" cy="48042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58" t="2935" r="1720" b="5663"/>
          <a:stretch/>
        </p:blipFill>
        <p:spPr>
          <a:xfrm>
            <a:off x="6473371" y="551543"/>
            <a:ext cx="4499429" cy="5312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2315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00150" y="381000"/>
            <a:ext cx="32210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Cooldown</a:t>
            </a:r>
            <a:r>
              <a:rPr lang="en-US" dirty="0" smtClean="0"/>
              <a:t> + boundary - </a:t>
            </a:r>
            <a:r>
              <a:rPr lang="en-US" dirty="0" err="1" smtClean="0"/>
              <a:t>ux</a:t>
            </a:r>
            <a:r>
              <a:rPr lang="en-US" dirty="0" smtClean="0"/>
              <a:t> (mm)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266950" y="1009650"/>
            <a:ext cx="444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2D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867650" y="908386"/>
            <a:ext cx="444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  <a:r>
              <a:rPr lang="en-US" dirty="0" smtClean="0"/>
              <a:t>D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35" t="14070" r="1598" b="18213"/>
          <a:stretch/>
        </p:blipFill>
        <p:spPr>
          <a:xfrm>
            <a:off x="1200150" y="1537036"/>
            <a:ext cx="4737112" cy="4876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41" t="3340" r="1636" b="12252"/>
          <a:stretch/>
        </p:blipFill>
        <p:spPr>
          <a:xfrm>
            <a:off x="6531430" y="1391892"/>
            <a:ext cx="4281714" cy="5021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9559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00150" y="381000"/>
            <a:ext cx="31336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With Lorentz forces    - </a:t>
            </a:r>
            <a:r>
              <a:rPr lang="en-US" dirty="0" err="1" smtClean="0"/>
              <a:t>ux</a:t>
            </a:r>
            <a:r>
              <a:rPr lang="en-US" dirty="0" smtClean="0"/>
              <a:t> (mm)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51" t="13424" r="1074" b="16939"/>
          <a:stretch/>
        </p:blipFill>
        <p:spPr>
          <a:xfrm>
            <a:off x="626094" y="1346656"/>
            <a:ext cx="4933582" cy="502919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66950" y="1009650"/>
            <a:ext cx="444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2D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867650" y="908386"/>
            <a:ext cx="444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  <a:r>
              <a:rPr lang="en-US" dirty="0" smtClean="0"/>
              <a:t>D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94" t="5994" r="1665" b="13286"/>
          <a:stretch/>
        </p:blipFill>
        <p:spPr>
          <a:xfrm>
            <a:off x="6836229" y="1277718"/>
            <a:ext cx="4499428" cy="4891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3476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00150" y="381000"/>
            <a:ext cx="3259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Cooldown</a:t>
            </a:r>
            <a:r>
              <a:rPr lang="en-US" dirty="0" smtClean="0"/>
              <a:t> + boundary - </a:t>
            </a:r>
            <a:r>
              <a:rPr lang="en-US" dirty="0" err="1" smtClean="0"/>
              <a:t>Sy</a:t>
            </a:r>
            <a:r>
              <a:rPr lang="en-US" dirty="0" smtClean="0"/>
              <a:t> (MPa)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266950" y="1009650"/>
            <a:ext cx="444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2D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838622" y="381000"/>
            <a:ext cx="444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  <a:r>
              <a:rPr lang="en-US" dirty="0" smtClean="0"/>
              <a:t>D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80" t="15774" r="1622" b="13059"/>
          <a:stretch/>
        </p:blipFill>
        <p:spPr>
          <a:xfrm>
            <a:off x="628649" y="1378982"/>
            <a:ext cx="4652647" cy="48828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25" t="2723" r="1678" b="7387"/>
          <a:stretch/>
        </p:blipFill>
        <p:spPr>
          <a:xfrm>
            <a:off x="6574972" y="1009650"/>
            <a:ext cx="4223657" cy="5210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844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00150" y="381000"/>
            <a:ext cx="3172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With Lorentz forces    - </a:t>
            </a:r>
            <a:r>
              <a:rPr lang="en-US" dirty="0" err="1" smtClean="0"/>
              <a:t>Sy</a:t>
            </a:r>
            <a:r>
              <a:rPr lang="en-US" dirty="0" smtClean="0"/>
              <a:t> (MPa)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266950" y="1009650"/>
            <a:ext cx="444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2D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867650" y="824984"/>
            <a:ext cx="444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  <a:r>
              <a:rPr lang="en-US" dirty="0" smtClean="0"/>
              <a:t>D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51" t="11461" r="1691" b="17852"/>
          <a:stretch/>
        </p:blipFill>
        <p:spPr>
          <a:xfrm>
            <a:off x="877613" y="1638301"/>
            <a:ext cx="4205767" cy="443107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06" t="6544" r="1714" b="11696"/>
          <a:stretch/>
        </p:blipFill>
        <p:spPr>
          <a:xfrm>
            <a:off x="6221945" y="1378982"/>
            <a:ext cx="4180114" cy="5021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6045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00150" y="381000"/>
            <a:ext cx="3259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Cooldown</a:t>
            </a:r>
            <a:r>
              <a:rPr lang="en-US" dirty="0" smtClean="0"/>
              <a:t> + boundary - </a:t>
            </a:r>
            <a:r>
              <a:rPr lang="en-US" dirty="0" err="1" smtClean="0"/>
              <a:t>Sy</a:t>
            </a:r>
            <a:r>
              <a:rPr lang="en-US" dirty="0" smtClean="0"/>
              <a:t> (MPa)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266950" y="1009650"/>
            <a:ext cx="444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2D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838622" y="844034"/>
            <a:ext cx="444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  <a:r>
              <a:rPr lang="en-US" dirty="0" smtClean="0"/>
              <a:t>D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85" t="11294" r="1354" b="16276"/>
          <a:stretch/>
        </p:blipFill>
        <p:spPr>
          <a:xfrm>
            <a:off x="889141" y="1610912"/>
            <a:ext cx="4209018" cy="479031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50" t="1753" r="2031" b="7607"/>
          <a:stretch/>
        </p:blipFill>
        <p:spPr>
          <a:xfrm>
            <a:off x="6703333" y="1523999"/>
            <a:ext cx="3760196" cy="5004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6153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4683" y="1075127"/>
            <a:ext cx="10515600" cy="4351338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 smtClean="0"/>
              <a:t>2D model properties</a:t>
            </a:r>
          </a:p>
          <a:p>
            <a:r>
              <a:rPr lang="en-US" dirty="0" smtClean="0"/>
              <a:t>conductor bonded in channel (shared mesh)</a:t>
            </a:r>
          </a:p>
          <a:p>
            <a:r>
              <a:rPr lang="en-US" dirty="0" smtClean="0"/>
              <a:t>change </a:t>
            </a:r>
            <a:r>
              <a:rPr lang="en-US" dirty="0" smtClean="0"/>
              <a:t>angle of outer layer to match pitch (more efficient)</a:t>
            </a:r>
          </a:p>
          <a:p>
            <a:r>
              <a:rPr lang="en-US" dirty="0" smtClean="0"/>
              <a:t>12.2 T Lorentz forces (@ 11 kA)</a:t>
            </a:r>
          </a:p>
          <a:p>
            <a:r>
              <a:rPr lang="en-US" dirty="0" smtClean="0"/>
              <a:t>plane stress</a:t>
            </a:r>
          </a:p>
          <a:p>
            <a:r>
              <a:rPr lang="en-US" dirty="0" smtClean="0"/>
              <a:t>conductor E = 25 </a:t>
            </a:r>
            <a:r>
              <a:rPr lang="en-US" dirty="0" err="1" smtClean="0"/>
              <a:t>Gpa</a:t>
            </a:r>
            <a:endParaRPr lang="en-US" dirty="0" smtClean="0"/>
          </a:p>
          <a:p>
            <a:r>
              <a:rPr lang="en-US" dirty="0" smtClean="0"/>
              <a:t>shims are full 360 </a:t>
            </a:r>
            <a:r>
              <a:rPr lang="en-US" dirty="0" err="1" smtClean="0"/>
              <a:t>deg</a:t>
            </a:r>
            <a:r>
              <a:rPr lang="en-US" dirty="0" smtClean="0"/>
              <a:t> with 0.2 friction sliding</a:t>
            </a:r>
          </a:p>
          <a:p>
            <a:r>
              <a:rPr lang="en-US" dirty="0" smtClean="0"/>
              <a:t>rigid boundary is applied by radial displacement condition on an aluminum shell with E = 350 </a:t>
            </a:r>
            <a:r>
              <a:rPr lang="en-US" dirty="0" err="1" smtClean="0"/>
              <a:t>GPa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Load steps</a:t>
            </a:r>
          </a:p>
          <a:p>
            <a:r>
              <a:rPr lang="en-US" dirty="0" err="1" smtClean="0"/>
              <a:t>cooldown</a:t>
            </a:r>
            <a:r>
              <a:rPr lang="en-US" dirty="0" smtClean="0"/>
              <a:t> + bring in rigid boundary radially</a:t>
            </a:r>
          </a:p>
          <a:p>
            <a:r>
              <a:rPr lang="en-US" dirty="0" smtClean="0"/>
              <a:t>Lorentz forces </a:t>
            </a:r>
          </a:p>
        </p:txBody>
      </p:sp>
    </p:spTree>
    <p:extLst>
      <p:ext uri="{BB962C8B-B14F-4D97-AF65-F5344CB8AC3E}">
        <p14:creationId xmlns:p14="http://schemas.microsoft.com/office/powerpoint/2010/main" val="12109616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00150" y="381000"/>
            <a:ext cx="3172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With Lorentz forces    - </a:t>
            </a:r>
            <a:r>
              <a:rPr lang="en-US" dirty="0" err="1" smtClean="0"/>
              <a:t>Sy</a:t>
            </a:r>
            <a:r>
              <a:rPr lang="en-US" dirty="0" smtClean="0"/>
              <a:t> (MPa)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266950" y="1009650"/>
            <a:ext cx="444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2D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867650" y="1009650"/>
            <a:ext cx="444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  <a:r>
              <a:rPr lang="en-US" dirty="0" smtClean="0"/>
              <a:t>D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70" t="11068" r="1157" b="16340"/>
          <a:stretch/>
        </p:blipFill>
        <p:spPr>
          <a:xfrm>
            <a:off x="819732" y="1638300"/>
            <a:ext cx="4262841" cy="480108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04" t="2605" r="1507" b="8075"/>
          <a:stretch/>
        </p:blipFill>
        <p:spPr>
          <a:xfrm>
            <a:off x="6342743" y="1600002"/>
            <a:ext cx="4115708" cy="5018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6756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80" b="33602"/>
          <a:stretch/>
        </p:blipFill>
        <p:spPr>
          <a:xfrm>
            <a:off x="1606724" y="3956116"/>
            <a:ext cx="2909942" cy="1553290"/>
          </a:xfrm>
          <a:prstGeom prst="rect">
            <a:avLst/>
          </a:prstGeom>
        </p:spPr>
      </p:pic>
      <p:sp>
        <p:nvSpPr>
          <p:cNvPr id="29" name="Slide Number Placeholder 8"/>
          <p:cNvSpPr txBox="1">
            <a:spLocks/>
          </p:cNvSpPr>
          <p:nvPr/>
        </p:nvSpPr>
        <p:spPr>
          <a:xfrm>
            <a:off x="2212261" y="50077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rgbClr val="898989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99BABBE-8C37-4EA0-B4C8-2876D6EC6807}" type="slidenum">
              <a:rPr lang="en-US" smtClean="0">
                <a:latin typeface="Franklin Gothic Book"/>
              </a:rPr>
              <a:pPr/>
              <a:t>21</a:t>
            </a:fld>
            <a:endParaRPr lang="en-US" dirty="0">
              <a:latin typeface="Franklin Gothic Book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226389" y="983806"/>
            <a:ext cx="207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dirty="0" smtClean="0">
                <a:solidFill>
                  <a:prstClr val="black"/>
                </a:solidFill>
                <a:latin typeface="Franklin Gothic Book"/>
              </a:rPr>
              <a:t>Local cable frame </a:t>
            </a:r>
            <a:endParaRPr lang="en-US" dirty="0">
              <a:solidFill>
                <a:prstClr val="black"/>
              </a:solidFill>
              <a:latin typeface="Franklin Gothic Book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170310" y="1348065"/>
            <a:ext cx="298799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dirty="0" smtClean="0">
                <a:solidFill>
                  <a:prstClr val="black"/>
                </a:solidFill>
                <a:latin typeface="Franklin Gothic Book"/>
              </a:rPr>
              <a:t>x: tangent (along cable)</a:t>
            </a:r>
          </a:p>
          <a:p>
            <a:pPr defTabSz="457200"/>
            <a:r>
              <a:rPr lang="en-US" dirty="0" smtClean="0">
                <a:solidFill>
                  <a:prstClr val="black"/>
                </a:solidFill>
                <a:latin typeface="Franklin Gothic Book"/>
              </a:rPr>
              <a:t>y: radial (along broad face)</a:t>
            </a:r>
          </a:p>
          <a:p>
            <a:pPr defTabSz="457200"/>
            <a:r>
              <a:rPr lang="en-US" dirty="0" smtClean="0">
                <a:solidFill>
                  <a:prstClr val="black"/>
                </a:solidFill>
                <a:latin typeface="Franklin Gothic Book"/>
              </a:rPr>
              <a:t>z: bi-normal (along thin edge)</a:t>
            </a:r>
            <a:endParaRPr lang="en-US" dirty="0">
              <a:solidFill>
                <a:prstClr val="black"/>
              </a:solidFill>
              <a:latin typeface="Franklin Gothic Book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756"/>
          <a:stretch/>
        </p:blipFill>
        <p:spPr>
          <a:xfrm>
            <a:off x="1315289" y="1333994"/>
            <a:ext cx="2549689" cy="1912693"/>
          </a:xfrm>
          <a:prstGeom prst="rect">
            <a:avLst/>
          </a:prstGeom>
        </p:spPr>
      </p:pic>
      <p:cxnSp>
        <p:nvCxnSpPr>
          <p:cNvPr id="33" name="Straight Arrow Connector 32"/>
          <p:cNvCxnSpPr/>
          <p:nvPr/>
        </p:nvCxnSpPr>
        <p:spPr>
          <a:xfrm flipV="1">
            <a:off x="2126985" y="2360214"/>
            <a:ext cx="533400" cy="24335"/>
          </a:xfrm>
          <a:prstGeom prst="straightConnector1">
            <a:avLst/>
          </a:prstGeom>
          <a:noFill/>
          <a:ln w="38100" cap="flat" cmpd="sng" algn="ctr">
            <a:solidFill>
              <a:srgbClr val="C0504D"/>
            </a:solidFill>
            <a:prstDash val="solid"/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34" name="Straight Arrow Connector 33"/>
          <p:cNvCxnSpPr/>
          <p:nvPr/>
        </p:nvCxnSpPr>
        <p:spPr>
          <a:xfrm flipV="1">
            <a:off x="2126985" y="1864537"/>
            <a:ext cx="0" cy="520012"/>
          </a:xfrm>
          <a:prstGeom prst="straightConnector1">
            <a:avLst/>
          </a:prstGeom>
          <a:noFill/>
          <a:ln w="38100" cap="flat" cmpd="sng" algn="ctr">
            <a:solidFill>
              <a:srgbClr val="C0504D"/>
            </a:solidFill>
            <a:prstDash val="solid"/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sp>
        <p:nvSpPr>
          <p:cNvPr id="35" name="TextBox 34"/>
          <p:cNvSpPr txBox="1"/>
          <p:nvPr/>
        </p:nvSpPr>
        <p:spPr>
          <a:xfrm>
            <a:off x="2656593" y="2089657"/>
            <a:ext cx="32893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2600" dirty="0" smtClean="0">
                <a:solidFill>
                  <a:prstClr val="white"/>
                </a:solidFill>
                <a:latin typeface="Franklin Gothic Book"/>
              </a:rPr>
              <a:t>x</a:t>
            </a:r>
            <a:endParaRPr lang="en-US" sz="2600" dirty="0">
              <a:solidFill>
                <a:prstClr val="white"/>
              </a:solidFill>
              <a:latin typeface="Franklin Gothic Book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959311" y="1372094"/>
            <a:ext cx="33534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2600" dirty="0" smtClean="0">
                <a:solidFill>
                  <a:prstClr val="white"/>
                </a:solidFill>
                <a:latin typeface="Franklin Gothic Book"/>
              </a:rPr>
              <a:t>y</a:t>
            </a:r>
            <a:endParaRPr lang="en-US" sz="2600" dirty="0">
              <a:solidFill>
                <a:prstClr val="white"/>
              </a:solidFill>
              <a:latin typeface="Franklin Gothic Book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247767" y="4415477"/>
            <a:ext cx="20890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dirty="0" smtClean="0">
                <a:solidFill>
                  <a:prstClr val="black"/>
                </a:solidFill>
                <a:latin typeface="Franklin Gothic Book"/>
              </a:rPr>
              <a:t>Broad Face (z-</a:t>
            </a:r>
            <a:r>
              <a:rPr lang="en-US" dirty="0" err="1" smtClean="0">
                <a:solidFill>
                  <a:prstClr val="black"/>
                </a:solidFill>
                <a:latin typeface="Franklin Gothic Book"/>
              </a:rPr>
              <a:t>const</a:t>
            </a:r>
            <a:r>
              <a:rPr lang="en-US" dirty="0">
                <a:solidFill>
                  <a:prstClr val="black"/>
                </a:solidFill>
                <a:latin typeface="Franklin Gothic Book"/>
              </a:rPr>
              <a:t>)</a:t>
            </a:r>
          </a:p>
          <a:p>
            <a:pPr defTabSz="457200"/>
            <a:r>
              <a:rPr lang="en-US" dirty="0" smtClean="0">
                <a:solidFill>
                  <a:prstClr val="black"/>
                </a:solidFill>
                <a:latin typeface="Franklin Gothic Book"/>
              </a:rPr>
              <a:t> </a:t>
            </a:r>
            <a:endParaRPr lang="en-US" dirty="0">
              <a:solidFill>
                <a:prstClr val="black"/>
              </a:solidFill>
              <a:latin typeface="Franklin Gothic Book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5247849" y="4766008"/>
            <a:ext cx="3562056" cy="1140917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cxnSp>
        <p:nvCxnSpPr>
          <p:cNvPr id="39" name="Straight Arrow Connector 38"/>
          <p:cNvCxnSpPr/>
          <p:nvPr/>
        </p:nvCxnSpPr>
        <p:spPr>
          <a:xfrm flipV="1">
            <a:off x="6101415" y="5648017"/>
            <a:ext cx="533400" cy="24335"/>
          </a:xfrm>
          <a:prstGeom prst="straightConnector1">
            <a:avLst/>
          </a:prstGeom>
          <a:noFill/>
          <a:ln w="38100" cap="flat" cmpd="sng" algn="ctr">
            <a:solidFill>
              <a:srgbClr val="C0504D"/>
            </a:solidFill>
            <a:prstDash val="solid"/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40" name="Straight Arrow Connector 39"/>
          <p:cNvCxnSpPr/>
          <p:nvPr/>
        </p:nvCxnSpPr>
        <p:spPr>
          <a:xfrm flipV="1">
            <a:off x="6101415" y="5152340"/>
            <a:ext cx="0" cy="520012"/>
          </a:xfrm>
          <a:prstGeom prst="straightConnector1">
            <a:avLst/>
          </a:prstGeom>
          <a:noFill/>
          <a:ln w="38100" cap="flat" cmpd="sng" algn="ctr">
            <a:solidFill>
              <a:srgbClr val="C0504D"/>
            </a:solidFill>
            <a:prstDash val="solid"/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sp>
        <p:nvSpPr>
          <p:cNvPr id="41" name="TextBox 40"/>
          <p:cNvSpPr txBox="1"/>
          <p:nvPr/>
        </p:nvSpPr>
        <p:spPr>
          <a:xfrm>
            <a:off x="6589717" y="5377460"/>
            <a:ext cx="5148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2000" dirty="0" err="1" smtClean="0">
                <a:solidFill>
                  <a:prstClr val="white"/>
                </a:solidFill>
                <a:latin typeface="Franklin Gothic Book"/>
              </a:rPr>
              <a:t>Szx</a:t>
            </a:r>
            <a:endParaRPr lang="en-US" sz="2000" dirty="0">
              <a:solidFill>
                <a:prstClr val="white"/>
              </a:solidFill>
              <a:latin typeface="Franklin Gothic Book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853679" y="4752230"/>
            <a:ext cx="5174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2000" dirty="0" err="1" smtClean="0">
                <a:solidFill>
                  <a:prstClr val="white"/>
                </a:solidFill>
                <a:latin typeface="Franklin Gothic Book"/>
              </a:rPr>
              <a:t>Szy</a:t>
            </a:r>
            <a:endParaRPr lang="en-US" sz="2000" dirty="0">
              <a:solidFill>
                <a:prstClr val="white"/>
              </a:solidFill>
              <a:latin typeface="Franklin Gothic Book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2583070" y="4547559"/>
            <a:ext cx="957250" cy="370403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2773570" y="4132228"/>
            <a:ext cx="576250" cy="185201"/>
          </a:xfrm>
          <a:prstGeom prst="rect">
            <a:avLst/>
          </a:prstGeom>
          <a:solidFill>
            <a:srgbClr val="8064A2"/>
          </a:solidFill>
          <a:ln w="25400" cap="flat" cmpd="sng" algn="ctr">
            <a:solidFill>
              <a:srgbClr val="8064A2">
                <a:shade val="50000"/>
              </a:srgbClr>
            </a:solidFill>
            <a:prstDash val="solid"/>
          </a:ln>
          <a:effectLst/>
          <a:scene3d>
            <a:camera prst="orthographicFront">
              <a:rot lat="4200000" lon="0" rev="0"/>
            </a:camera>
            <a:lightRig rig="threePt" dir="t"/>
          </a:scene3d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5200011" y="3189395"/>
            <a:ext cx="2241147" cy="940976"/>
          </a:xfrm>
          <a:prstGeom prst="rect">
            <a:avLst/>
          </a:prstGeom>
          <a:solidFill>
            <a:srgbClr val="8064A2"/>
          </a:solidFill>
          <a:ln w="25400" cap="flat" cmpd="sng" algn="ctr">
            <a:solidFill>
              <a:srgbClr val="8064A2">
                <a:shade val="50000"/>
              </a:srgbClr>
            </a:solidFill>
            <a:prstDash val="solid"/>
          </a:ln>
          <a:effectLst/>
          <a:scene3d>
            <a:camera prst="orthographicFront">
              <a:rot lat="0" lon="0" rev="0"/>
            </a:camera>
            <a:lightRig rig="threePt" dir="t"/>
          </a:scene3d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141368" y="2773621"/>
            <a:ext cx="19420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dirty="0" smtClean="0">
                <a:solidFill>
                  <a:prstClr val="black"/>
                </a:solidFill>
                <a:latin typeface="Franklin Gothic Book"/>
              </a:rPr>
              <a:t>Thin Face (y-</a:t>
            </a:r>
            <a:r>
              <a:rPr lang="en-US" dirty="0" err="1" smtClean="0">
                <a:solidFill>
                  <a:prstClr val="black"/>
                </a:solidFill>
                <a:latin typeface="Franklin Gothic Book"/>
              </a:rPr>
              <a:t>const</a:t>
            </a:r>
            <a:r>
              <a:rPr lang="en-US" dirty="0" smtClean="0">
                <a:solidFill>
                  <a:prstClr val="black"/>
                </a:solidFill>
                <a:latin typeface="Franklin Gothic Book"/>
              </a:rPr>
              <a:t>)</a:t>
            </a:r>
          </a:p>
        </p:txBody>
      </p:sp>
      <p:pic>
        <p:nvPicPr>
          <p:cNvPr id="47" name="Picture 2" descr="https://upload.wikimedia.org/wikipedia/commons/thumb/b/b3/Components_stress_tensor_cartesian.svg/370px-Components_stress_tensor_cartesian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2584" y="1147224"/>
            <a:ext cx="2154641" cy="1811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8" name="Straight Arrow Connector 47"/>
          <p:cNvCxnSpPr/>
          <p:nvPr/>
        </p:nvCxnSpPr>
        <p:spPr>
          <a:xfrm flipV="1">
            <a:off x="5978765" y="4038740"/>
            <a:ext cx="533400" cy="24335"/>
          </a:xfrm>
          <a:prstGeom prst="straightConnector1">
            <a:avLst/>
          </a:prstGeom>
          <a:noFill/>
          <a:ln w="38100" cap="flat" cmpd="sng" algn="ctr">
            <a:solidFill>
              <a:srgbClr val="C0504D"/>
            </a:solidFill>
            <a:prstDash val="solid"/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49" name="Straight Arrow Connector 48"/>
          <p:cNvCxnSpPr/>
          <p:nvPr/>
        </p:nvCxnSpPr>
        <p:spPr>
          <a:xfrm flipV="1">
            <a:off x="5978765" y="3543063"/>
            <a:ext cx="0" cy="520012"/>
          </a:xfrm>
          <a:prstGeom prst="straightConnector1">
            <a:avLst/>
          </a:prstGeom>
          <a:noFill/>
          <a:ln w="38100" cap="flat" cmpd="sng" algn="ctr">
            <a:solidFill>
              <a:srgbClr val="C0504D"/>
            </a:solidFill>
            <a:prstDash val="solid"/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sp>
        <p:nvSpPr>
          <p:cNvPr id="50" name="TextBox 49"/>
          <p:cNvSpPr txBox="1"/>
          <p:nvPr/>
        </p:nvSpPr>
        <p:spPr>
          <a:xfrm>
            <a:off x="6467067" y="3768183"/>
            <a:ext cx="5261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2000" dirty="0" err="1" smtClean="0">
                <a:solidFill>
                  <a:prstClr val="white"/>
                </a:solidFill>
                <a:latin typeface="Franklin Gothic Book"/>
              </a:rPr>
              <a:t>Syx</a:t>
            </a:r>
            <a:endParaRPr lang="en-US" sz="2000" dirty="0">
              <a:solidFill>
                <a:prstClr val="white"/>
              </a:solidFill>
              <a:latin typeface="Franklin Gothic Book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731029" y="3142953"/>
            <a:ext cx="5144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2000" dirty="0" err="1" smtClean="0">
                <a:solidFill>
                  <a:prstClr val="white"/>
                </a:solidFill>
                <a:latin typeface="Franklin Gothic Book"/>
              </a:rPr>
              <a:t>Syz</a:t>
            </a:r>
            <a:endParaRPr lang="en-US" sz="2000" dirty="0">
              <a:solidFill>
                <a:prstClr val="white"/>
              </a:solidFill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32547186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0192" y="461665"/>
            <a:ext cx="5374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</a:t>
            </a:r>
            <a:r>
              <a:rPr lang="en-US" dirty="0" smtClean="0"/>
              <a:t>esults are reflected to make it easier to view ID/OD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413561" y="58560"/>
            <a:ext cx="57318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Initial stress state (</a:t>
            </a:r>
            <a:r>
              <a:rPr lang="en-US" sz="2400" dirty="0" err="1" smtClean="0"/>
              <a:t>cooldown</a:t>
            </a:r>
            <a:r>
              <a:rPr lang="en-US" sz="2400" dirty="0" smtClean="0"/>
              <a:t> with boundary)</a:t>
            </a:r>
            <a:endParaRPr lang="en-US" sz="2400" dirty="0"/>
          </a:p>
        </p:txBody>
      </p:sp>
      <p:sp>
        <p:nvSpPr>
          <p:cNvPr id="52" name="TextBox 51"/>
          <p:cNvSpPr txBox="1"/>
          <p:nvPr/>
        </p:nvSpPr>
        <p:spPr>
          <a:xfrm>
            <a:off x="9087367" y="0"/>
            <a:ext cx="298799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dirty="0" smtClean="0">
                <a:solidFill>
                  <a:prstClr val="black"/>
                </a:solidFill>
                <a:latin typeface="Franklin Gothic Book"/>
              </a:rPr>
              <a:t>x: tangent (along cable)</a:t>
            </a:r>
          </a:p>
          <a:p>
            <a:pPr defTabSz="457200"/>
            <a:r>
              <a:rPr lang="en-US" dirty="0" smtClean="0">
                <a:solidFill>
                  <a:prstClr val="black"/>
                </a:solidFill>
                <a:latin typeface="Franklin Gothic Book"/>
              </a:rPr>
              <a:t>y: radial (along broad face)</a:t>
            </a:r>
          </a:p>
          <a:p>
            <a:pPr defTabSz="457200"/>
            <a:r>
              <a:rPr lang="en-US" dirty="0" smtClean="0">
                <a:solidFill>
                  <a:prstClr val="black"/>
                </a:solidFill>
                <a:latin typeface="Franklin Gothic Book"/>
              </a:rPr>
              <a:t>z: bi-normal (along thin edge)</a:t>
            </a:r>
            <a:endParaRPr lang="en-US" dirty="0">
              <a:solidFill>
                <a:prstClr val="black"/>
              </a:solidFill>
              <a:latin typeface="Franklin Gothic Book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29" t="17646" r="17670" b="14079"/>
          <a:stretch/>
        </p:blipFill>
        <p:spPr>
          <a:xfrm>
            <a:off x="413561" y="1347887"/>
            <a:ext cx="3333750" cy="237172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37" t="18338" r="18798" b="12564"/>
          <a:stretch/>
        </p:blipFill>
        <p:spPr>
          <a:xfrm>
            <a:off x="413561" y="4352925"/>
            <a:ext cx="3305175" cy="24003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01" t="17240" r="17450" b="13387"/>
          <a:stretch/>
        </p:blipFill>
        <p:spPr>
          <a:xfrm>
            <a:off x="8010525" y="4104069"/>
            <a:ext cx="3448050" cy="240982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66" t="15459" r="17850" b="11604"/>
          <a:stretch/>
        </p:blipFill>
        <p:spPr>
          <a:xfrm>
            <a:off x="4638675" y="1272603"/>
            <a:ext cx="3371850" cy="253365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t="15803" r="18106" b="14002"/>
          <a:stretch/>
        </p:blipFill>
        <p:spPr>
          <a:xfrm>
            <a:off x="4073930" y="4104069"/>
            <a:ext cx="3371850" cy="24384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56" t="16420" r="17777" b="14482"/>
          <a:stretch/>
        </p:blipFill>
        <p:spPr>
          <a:xfrm>
            <a:off x="8220075" y="1157388"/>
            <a:ext cx="3409950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8022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0192" y="461665"/>
            <a:ext cx="5374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</a:t>
            </a:r>
            <a:r>
              <a:rPr lang="en-US" dirty="0" smtClean="0"/>
              <a:t>esults are reflected to make it easier to view ID/OD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413561" y="58560"/>
            <a:ext cx="57749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Final stress state (</a:t>
            </a:r>
            <a:r>
              <a:rPr lang="en-US" sz="2400" dirty="0" err="1" smtClean="0"/>
              <a:t>cooldown</a:t>
            </a:r>
            <a:r>
              <a:rPr lang="en-US" sz="2400" dirty="0" smtClean="0"/>
              <a:t> + Lorentz forces)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40" t="20420" r="17477" b="12788"/>
          <a:stretch/>
        </p:blipFill>
        <p:spPr>
          <a:xfrm>
            <a:off x="898770" y="1433076"/>
            <a:ext cx="3181425" cy="239329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53" t="18522" r="19554" b="13701"/>
          <a:stretch/>
        </p:blipFill>
        <p:spPr>
          <a:xfrm>
            <a:off x="4957831" y="1397756"/>
            <a:ext cx="3161786" cy="24286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52" t="15346" r="16776" b="12309"/>
          <a:stretch/>
        </p:blipFill>
        <p:spPr>
          <a:xfrm>
            <a:off x="8584341" y="1234102"/>
            <a:ext cx="3207609" cy="2592272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>
          <a:xfrm>
            <a:off x="9087367" y="0"/>
            <a:ext cx="298799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dirty="0" smtClean="0">
                <a:solidFill>
                  <a:prstClr val="black"/>
                </a:solidFill>
                <a:latin typeface="Franklin Gothic Book"/>
              </a:rPr>
              <a:t>x: tangent (along cable)</a:t>
            </a:r>
          </a:p>
          <a:p>
            <a:pPr defTabSz="457200"/>
            <a:r>
              <a:rPr lang="en-US" dirty="0" smtClean="0">
                <a:solidFill>
                  <a:prstClr val="black"/>
                </a:solidFill>
                <a:latin typeface="Franklin Gothic Book"/>
              </a:rPr>
              <a:t>y: radial (along broad face)</a:t>
            </a:r>
          </a:p>
          <a:p>
            <a:pPr defTabSz="457200"/>
            <a:r>
              <a:rPr lang="en-US" dirty="0" smtClean="0">
                <a:solidFill>
                  <a:prstClr val="black"/>
                </a:solidFill>
                <a:latin typeface="Franklin Gothic Book"/>
              </a:rPr>
              <a:t>z: bi-normal (along thin edge)</a:t>
            </a:r>
            <a:endParaRPr lang="en-US" dirty="0">
              <a:solidFill>
                <a:prstClr val="black"/>
              </a:solidFill>
              <a:latin typeface="Franklin Gothic Book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46" t="19490" r="17016" b="13189"/>
          <a:stretch/>
        </p:blipFill>
        <p:spPr>
          <a:xfrm>
            <a:off x="657224" y="4265734"/>
            <a:ext cx="3257551" cy="23431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69" t="18188" r="19901" b="11754"/>
          <a:stretch/>
        </p:blipFill>
        <p:spPr>
          <a:xfrm>
            <a:off x="8450473" y="4137146"/>
            <a:ext cx="2962275" cy="24384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79" t="15985" r="19573" b="9304"/>
          <a:stretch/>
        </p:blipFill>
        <p:spPr>
          <a:xfrm>
            <a:off x="4467225" y="4137146"/>
            <a:ext cx="3133725" cy="2600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9671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40" t="20420" r="17477" b="12788"/>
          <a:stretch/>
        </p:blipFill>
        <p:spPr>
          <a:xfrm>
            <a:off x="7261470" y="1899801"/>
            <a:ext cx="3181425" cy="239329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29" t="17646" r="17670" b="14079"/>
          <a:stretch/>
        </p:blipFill>
        <p:spPr>
          <a:xfrm>
            <a:off x="1842311" y="1921373"/>
            <a:ext cx="3333750" cy="237172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619375" y="1085850"/>
            <a:ext cx="11343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Cooldown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8467725" y="1085850"/>
            <a:ext cx="1131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Operation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55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619375" y="1085850"/>
            <a:ext cx="11343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Cooldown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8467725" y="1085850"/>
            <a:ext cx="1131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Operation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66" t="15459" r="17850" b="11604"/>
          <a:stretch/>
        </p:blipFill>
        <p:spPr>
          <a:xfrm>
            <a:off x="1500624" y="1996503"/>
            <a:ext cx="3371850" cy="25336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53" t="18522" r="19554" b="13701"/>
          <a:stretch/>
        </p:blipFill>
        <p:spPr>
          <a:xfrm>
            <a:off x="7091431" y="1902581"/>
            <a:ext cx="3161786" cy="2428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1625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619375" y="1085850"/>
            <a:ext cx="11343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Cooldown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8467725" y="1085850"/>
            <a:ext cx="1131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Operation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56" t="16420" r="17777" b="14482"/>
          <a:stretch/>
        </p:blipFill>
        <p:spPr>
          <a:xfrm>
            <a:off x="1481574" y="2052738"/>
            <a:ext cx="3409950" cy="24003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52" t="15346" r="16776" b="12309"/>
          <a:stretch/>
        </p:blipFill>
        <p:spPr>
          <a:xfrm>
            <a:off x="7184166" y="1956752"/>
            <a:ext cx="3207609" cy="2592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3735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619375" y="1085850"/>
            <a:ext cx="11343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Cooldown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8467725" y="1085850"/>
            <a:ext cx="1131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Operation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37" t="18338" r="18798" b="12564"/>
          <a:stretch/>
        </p:blipFill>
        <p:spPr>
          <a:xfrm>
            <a:off x="1533961" y="2028825"/>
            <a:ext cx="3305175" cy="24003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46" t="19490" r="17016" b="13189"/>
          <a:stretch/>
        </p:blipFill>
        <p:spPr>
          <a:xfrm>
            <a:off x="6991349" y="1911410"/>
            <a:ext cx="3257551" cy="2343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658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619375" y="1085850"/>
            <a:ext cx="11343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Cooldown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8467725" y="1085850"/>
            <a:ext cx="1131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Operation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t="15803" r="18106" b="14002"/>
          <a:stretch/>
        </p:blipFill>
        <p:spPr>
          <a:xfrm>
            <a:off x="1206905" y="2037144"/>
            <a:ext cx="3371850" cy="24384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79" t="15985" r="19573" b="9304"/>
          <a:stretch/>
        </p:blipFill>
        <p:spPr>
          <a:xfrm>
            <a:off x="7839075" y="1641596"/>
            <a:ext cx="3133725" cy="2600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8898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619375" y="1085850"/>
            <a:ext cx="11343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Cooldown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8467725" y="1085850"/>
            <a:ext cx="1131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Operation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01" t="17240" r="17450" b="13387"/>
          <a:stretch/>
        </p:blipFill>
        <p:spPr>
          <a:xfrm>
            <a:off x="1462524" y="2665794"/>
            <a:ext cx="3448050" cy="24098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69" t="18188" r="19901" b="11754"/>
          <a:stretch/>
        </p:blipFill>
        <p:spPr>
          <a:xfrm>
            <a:off x="7155073" y="2470271"/>
            <a:ext cx="2962275" cy="2438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7753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4683" y="1075127"/>
            <a:ext cx="10515600" cy="4351338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 smtClean="0"/>
              <a:t>3D </a:t>
            </a:r>
            <a:r>
              <a:rPr lang="en-US" dirty="0" smtClean="0"/>
              <a:t>model properties</a:t>
            </a:r>
          </a:p>
          <a:p>
            <a:r>
              <a:rPr lang="en-US" dirty="0"/>
              <a:t>conductor bonded in channel (shared mesh)</a:t>
            </a:r>
          </a:p>
          <a:p>
            <a:r>
              <a:rPr lang="en-US" dirty="0" smtClean="0"/>
              <a:t>change </a:t>
            </a:r>
            <a:r>
              <a:rPr lang="en-US" dirty="0" smtClean="0"/>
              <a:t>angle of outer layer to match pitch (more efficient)</a:t>
            </a:r>
          </a:p>
          <a:p>
            <a:r>
              <a:rPr lang="en-US" dirty="0" smtClean="0"/>
              <a:t>~12.2 </a:t>
            </a:r>
            <a:r>
              <a:rPr lang="en-US" dirty="0" smtClean="0"/>
              <a:t>T Lorentz forces (@ 11 kA)</a:t>
            </a:r>
          </a:p>
          <a:p>
            <a:r>
              <a:rPr lang="en-US" dirty="0" smtClean="0"/>
              <a:t>conductor </a:t>
            </a:r>
            <a:r>
              <a:rPr lang="en-US" dirty="0" smtClean="0"/>
              <a:t>E = 25 </a:t>
            </a:r>
            <a:r>
              <a:rPr lang="en-US" dirty="0" err="1" smtClean="0"/>
              <a:t>Gpa</a:t>
            </a:r>
            <a:endParaRPr lang="en-US" dirty="0" smtClean="0"/>
          </a:p>
          <a:p>
            <a:r>
              <a:rPr lang="en-US" dirty="0" smtClean="0"/>
              <a:t>shims are full 360 </a:t>
            </a:r>
            <a:r>
              <a:rPr lang="en-US" dirty="0" err="1" smtClean="0"/>
              <a:t>deg</a:t>
            </a:r>
            <a:r>
              <a:rPr lang="en-US" dirty="0" smtClean="0"/>
              <a:t> with 0.2 friction sliding</a:t>
            </a:r>
          </a:p>
          <a:p>
            <a:r>
              <a:rPr lang="en-US" dirty="0" smtClean="0"/>
              <a:t>rigid boundary is applied by radial displacement condition on an aluminum shell with E = 350 </a:t>
            </a:r>
            <a:r>
              <a:rPr lang="en-US" dirty="0" err="1" smtClean="0"/>
              <a:t>Gpa</a:t>
            </a:r>
            <a:endParaRPr lang="en-US" dirty="0" smtClean="0"/>
          </a:p>
          <a:p>
            <a:r>
              <a:rPr lang="en-US" dirty="0" err="1" smtClean="0"/>
              <a:t>dz</a:t>
            </a:r>
            <a:r>
              <a:rPr lang="en-US" dirty="0" smtClean="0"/>
              <a:t> fit for each “layer” using iterative process (sum </a:t>
            </a:r>
            <a:r>
              <a:rPr lang="en-US" dirty="0" err="1" smtClean="0"/>
              <a:t>fz</a:t>
            </a:r>
            <a:r>
              <a:rPr lang="en-US" dirty="0"/>
              <a:t> </a:t>
            </a:r>
            <a:r>
              <a:rPr lang="en-US" dirty="0" smtClean="0"/>
              <a:t>= 0)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Load steps</a:t>
            </a:r>
          </a:p>
          <a:p>
            <a:r>
              <a:rPr lang="en-US" dirty="0" err="1" smtClean="0"/>
              <a:t>cooldown</a:t>
            </a:r>
            <a:r>
              <a:rPr lang="en-US" dirty="0" smtClean="0"/>
              <a:t> + bring in rigid boundary radially</a:t>
            </a:r>
          </a:p>
          <a:p>
            <a:r>
              <a:rPr lang="en-US" dirty="0" smtClean="0"/>
              <a:t>Lorentz forces </a:t>
            </a:r>
          </a:p>
        </p:txBody>
      </p:sp>
    </p:spTree>
    <p:extLst>
      <p:ext uri="{BB962C8B-B14F-4D97-AF65-F5344CB8AC3E}">
        <p14:creationId xmlns:p14="http://schemas.microsoft.com/office/powerpoint/2010/main" val="17188564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8175" y="2660650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Backup / more details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6050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48" t="1528" r="32869" b="5694"/>
          <a:stretch/>
        </p:blipFill>
        <p:spPr>
          <a:xfrm>
            <a:off x="3929212" y="209548"/>
            <a:ext cx="3171825" cy="63627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91" t="3749" r="12816" b="5695"/>
          <a:stretch/>
        </p:blipFill>
        <p:spPr>
          <a:xfrm>
            <a:off x="7562849" y="476249"/>
            <a:ext cx="3838575" cy="62103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42" t="2361" r="32140" b="5139"/>
          <a:stretch/>
        </p:blipFill>
        <p:spPr>
          <a:xfrm>
            <a:off x="338138" y="381000"/>
            <a:ext cx="3262612" cy="5629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402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0815" y="273050"/>
            <a:ext cx="38406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ANSYS 2D Model at 11 kA gives ~12.2 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744" y="1495573"/>
            <a:ext cx="6271983" cy="46191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5834" y="1955800"/>
            <a:ext cx="4716166" cy="3456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2991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0815" y="273050"/>
            <a:ext cx="3814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Opera 3D Model at 12 kA gives ~13.4 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383" y="2279310"/>
            <a:ext cx="8681131" cy="41929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1189" y="457716"/>
            <a:ext cx="5974649" cy="28256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487" y="1851917"/>
            <a:ext cx="3095625" cy="11525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07300" y="4191107"/>
            <a:ext cx="40782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Scale forces from 12 kA to 11 kA (~12.3 T)</a:t>
            </a:r>
          </a:p>
          <a:p>
            <a:r>
              <a:rPr lang="en-US" dirty="0" smtClean="0"/>
              <a:t>Fscale,11*11/(12*12)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57148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60762" y="222862"/>
            <a:ext cx="4269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Compare the net force between 2D and 3D 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960762" y="1200843"/>
          <a:ext cx="8924580" cy="217100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11281">
                  <a:extLst>
                    <a:ext uri="{9D8B030D-6E8A-4147-A177-3AD203B41FA5}">
                      <a16:colId xmlns:a16="http://schemas.microsoft.com/office/drawing/2014/main" val="531381955"/>
                    </a:ext>
                  </a:extLst>
                </a:gridCol>
                <a:gridCol w="1076229">
                  <a:extLst>
                    <a:ext uri="{9D8B030D-6E8A-4147-A177-3AD203B41FA5}">
                      <a16:colId xmlns:a16="http://schemas.microsoft.com/office/drawing/2014/main" val="390246847"/>
                    </a:ext>
                  </a:extLst>
                </a:gridCol>
                <a:gridCol w="822402">
                  <a:extLst>
                    <a:ext uri="{9D8B030D-6E8A-4147-A177-3AD203B41FA5}">
                      <a16:colId xmlns:a16="http://schemas.microsoft.com/office/drawing/2014/main" val="1365005445"/>
                    </a:ext>
                  </a:extLst>
                </a:gridCol>
                <a:gridCol w="649799">
                  <a:extLst>
                    <a:ext uri="{9D8B030D-6E8A-4147-A177-3AD203B41FA5}">
                      <a16:colId xmlns:a16="http://schemas.microsoft.com/office/drawing/2014/main" val="1709599055"/>
                    </a:ext>
                  </a:extLst>
                </a:gridCol>
                <a:gridCol w="649799">
                  <a:extLst>
                    <a:ext uri="{9D8B030D-6E8A-4147-A177-3AD203B41FA5}">
                      <a16:colId xmlns:a16="http://schemas.microsoft.com/office/drawing/2014/main" val="4024260213"/>
                    </a:ext>
                  </a:extLst>
                </a:gridCol>
                <a:gridCol w="649799">
                  <a:extLst>
                    <a:ext uri="{9D8B030D-6E8A-4147-A177-3AD203B41FA5}">
                      <a16:colId xmlns:a16="http://schemas.microsoft.com/office/drawing/2014/main" val="521124005"/>
                    </a:ext>
                  </a:extLst>
                </a:gridCol>
                <a:gridCol w="903626">
                  <a:extLst>
                    <a:ext uri="{9D8B030D-6E8A-4147-A177-3AD203B41FA5}">
                      <a16:colId xmlns:a16="http://schemas.microsoft.com/office/drawing/2014/main" val="2247203684"/>
                    </a:ext>
                  </a:extLst>
                </a:gridCol>
                <a:gridCol w="649799">
                  <a:extLst>
                    <a:ext uri="{9D8B030D-6E8A-4147-A177-3AD203B41FA5}">
                      <a16:colId xmlns:a16="http://schemas.microsoft.com/office/drawing/2014/main" val="3072966484"/>
                    </a:ext>
                  </a:extLst>
                </a:gridCol>
                <a:gridCol w="903626">
                  <a:extLst>
                    <a:ext uri="{9D8B030D-6E8A-4147-A177-3AD203B41FA5}">
                      <a16:colId xmlns:a16="http://schemas.microsoft.com/office/drawing/2014/main" val="4288270708"/>
                    </a:ext>
                  </a:extLst>
                </a:gridCol>
                <a:gridCol w="649799">
                  <a:extLst>
                    <a:ext uri="{9D8B030D-6E8A-4147-A177-3AD203B41FA5}">
                      <a16:colId xmlns:a16="http://schemas.microsoft.com/office/drawing/2014/main" val="3682134411"/>
                    </a:ext>
                  </a:extLst>
                </a:gridCol>
                <a:gridCol w="558421">
                  <a:extLst>
                    <a:ext uri="{9D8B030D-6E8A-4147-A177-3AD203B41FA5}">
                      <a16:colId xmlns:a16="http://schemas.microsoft.com/office/drawing/2014/main" val="1535916038"/>
                    </a:ext>
                  </a:extLst>
                </a:gridCol>
              </a:tblGrid>
              <a:tr h="241223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Net Force in kN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Net Force in MN/m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9589249"/>
                  </a:ext>
                </a:extLst>
              </a:tr>
              <a:tr h="241223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layer1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layer2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layer3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layer4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layer1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layer2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layer3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layer4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total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59812028"/>
                  </a:ext>
                </a:extLst>
              </a:tr>
              <a:tr h="24122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x-3D-QI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25.8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26.1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19.77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8.62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3.066398218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3.102054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2.349716774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1.02451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9.54268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26625063"/>
                  </a:ext>
                </a:extLst>
              </a:tr>
              <a:tr h="24122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y-3D-QI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-2.5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-4.78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-12.78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-16.8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-0.29713161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-0.56812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-1.518936792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-1.99672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-4.3809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38314894"/>
                  </a:ext>
                </a:extLst>
              </a:tr>
              <a:tr h="24122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z-3D-QI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9.7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-11.94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-13.1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1.152870648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-1.4191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1.545084373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-1.55697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-0.2781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05917862"/>
                  </a:ext>
                </a:extLst>
              </a:tr>
              <a:tr h="241223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56870006"/>
                  </a:ext>
                </a:extLst>
              </a:tr>
              <a:tr h="24122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x-2D-QI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3.2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2.48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0.85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9.53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34075076"/>
                  </a:ext>
                </a:extLst>
              </a:tr>
              <a:tr h="24122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y-2D-QI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-0.22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-0.67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-1.38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-2.16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-4.43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98098850"/>
                  </a:ext>
                </a:extLst>
              </a:tr>
              <a:tr h="24122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z-2D-QI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49371444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254" y="4565917"/>
            <a:ext cx="7376883" cy="118488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132983" y="4696696"/>
            <a:ext cx="17186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Total is almost exactly the same in </a:t>
            </a:r>
            <a:r>
              <a:rPr lang="en-US" dirty="0" err="1" smtClean="0"/>
              <a:t>x,y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63687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0" y="-86003"/>
            <a:ext cx="10515600" cy="1325563"/>
          </a:xfrm>
        </p:spPr>
        <p:txBody>
          <a:bodyPr/>
          <a:lstStyle/>
          <a:p>
            <a:r>
              <a:rPr lang="en-US" dirty="0" smtClean="0"/>
              <a:t>Compare net force vs. angle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166100" y="392112"/>
            <a:ext cx="3222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Just use layer1 as an example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111" y="1717675"/>
            <a:ext cx="5688301" cy="401564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53" y="1619478"/>
            <a:ext cx="5688301" cy="4015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8216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0" y="-86003"/>
            <a:ext cx="10515600" cy="1325563"/>
          </a:xfrm>
        </p:spPr>
        <p:txBody>
          <a:bodyPr/>
          <a:lstStyle/>
          <a:p>
            <a:r>
              <a:rPr lang="en-US" dirty="0" smtClean="0"/>
              <a:t>Compare net force vs. angle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166100" y="392112"/>
            <a:ext cx="3222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Just use layer1 as an example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937" y="1639169"/>
            <a:ext cx="6831125" cy="4822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5194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554</TotalTime>
  <Words>609</Words>
  <Application>Microsoft Office PowerPoint</Application>
  <PresentationFormat>Widescreen</PresentationFormat>
  <Paragraphs>165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Calibri</vt:lpstr>
      <vt:lpstr>Calibri Light</vt:lpstr>
      <vt:lpstr>Franklin Gothic Book</vt:lpstr>
      <vt:lpstr>Office Theme</vt:lpstr>
      <vt:lpstr>CCT6 3D Periodic Model Results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Compare net force vs. angle</vt:lpstr>
      <vt:lpstr>Compare net force vs. angle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Backup / more details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Lucas N. Brouwer</dc:creator>
  <cp:lastModifiedBy>Lucas N. Brouwer</cp:lastModifiedBy>
  <cp:revision>93</cp:revision>
  <dcterms:created xsi:type="dcterms:W3CDTF">2021-06-29T20:59:51Z</dcterms:created>
  <dcterms:modified xsi:type="dcterms:W3CDTF">2021-07-02T15:24:07Z</dcterms:modified>
</cp:coreProperties>
</file>